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0" r:id="rId2"/>
    <p:sldId id="311" r:id="rId3"/>
    <p:sldId id="312" r:id="rId4"/>
    <p:sldId id="313" r:id="rId5"/>
    <p:sldId id="336" r:id="rId6"/>
    <p:sldId id="339" r:id="rId7"/>
    <p:sldId id="435" r:id="rId8"/>
    <p:sldId id="436" r:id="rId9"/>
    <p:sldId id="440" r:id="rId10"/>
    <p:sldId id="441" r:id="rId11"/>
    <p:sldId id="437" r:id="rId12"/>
    <p:sldId id="438" r:id="rId13"/>
    <p:sldId id="439" r:id="rId14"/>
    <p:sldId id="431" r:id="rId15"/>
    <p:sldId id="423" r:id="rId16"/>
    <p:sldId id="434" r:id="rId17"/>
    <p:sldId id="432" r:id="rId18"/>
    <p:sldId id="422" r:id="rId19"/>
    <p:sldId id="414" r:id="rId20"/>
    <p:sldId id="415" r:id="rId21"/>
    <p:sldId id="416" r:id="rId22"/>
    <p:sldId id="417" r:id="rId23"/>
    <p:sldId id="433" r:id="rId24"/>
    <p:sldId id="419" r:id="rId25"/>
    <p:sldId id="420" r:id="rId26"/>
    <p:sldId id="421" r:id="rId27"/>
    <p:sldId id="276" r:id="rId28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pos="21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6154" autoAdjust="0"/>
  </p:normalViewPr>
  <p:slideViewPr>
    <p:cSldViewPr>
      <p:cViewPr varScale="1">
        <p:scale>
          <a:sx n="66" d="100"/>
          <a:sy n="66" d="100"/>
        </p:scale>
        <p:origin x="-172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15" y="39"/>
      </p:cViewPr>
      <p:guideLst>
        <p:guide orient="horz" pos="2880"/>
        <p:guide orient="horz" pos="3081"/>
        <p:guide pos="2160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67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999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doc.: IEEE 802.11-yy/xxxxr0</a:t>
            </a:r>
            <a:endParaRPr lang="en-US" altLang="zh-TW" sz="13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Month Year</a:t>
            </a:r>
            <a:endParaRPr lang="en-US" altLang="zh-TW" sz="1300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5613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28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00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72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44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 smtClean="0"/>
              <a:t>John Doe, Some Company</a:t>
            </a:r>
            <a:endParaRPr lang="en-US" altLang="zh-TW" smtClean="0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25838" y="9294813"/>
            <a:ext cx="415925" cy="1841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49151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D2AB943-091C-4362-8644-4A8AFE000F18}" type="slidenum">
              <a:rPr lang="de-DE" altLang="en-US" sz="1200"/>
              <a:pPr/>
              <a:t>6</a:t>
            </a:fld>
            <a:endParaRPr lang="de-DE" altLang="en-US" sz="1200"/>
          </a:p>
        </p:txBody>
      </p:sp>
    </p:spTree>
    <p:extLst>
      <p:ext uri="{BB962C8B-B14F-4D97-AF65-F5344CB8AC3E}">
        <p14:creationId xmlns="" xmlns:p14="http://schemas.microsoft.com/office/powerpoint/2010/main" val="128171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D2AB943-091C-4362-8644-4A8AFE000F18}" type="slidenum">
              <a:rPr lang="de-DE" altLang="en-US" sz="1200"/>
              <a:pPr/>
              <a:t>7</a:t>
            </a:fld>
            <a:endParaRPr lang="de-DE" altLang="en-US" sz="1200"/>
          </a:p>
        </p:txBody>
      </p:sp>
    </p:spTree>
    <p:extLst>
      <p:ext uri="{BB962C8B-B14F-4D97-AF65-F5344CB8AC3E}">
        <p14:creationId xmlns="" xmlns:p14="http://schemas.microsoft.com/office/powerpoint/2010/main" val="33671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doc.: IEEE 802.11-yy/xxxxr0</a:t>
            </a:r>
            <a:endParaRPr lang="en-US" altLang="zh-TW" sz="13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Month Year</a:t>
            </a:r>
            <a:endParaRPr lang="en-US" altLang="zh-TW" sz="1300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5613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28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00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72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44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 smtClean="0"/>
              <a:t>John Doe, Some Company</a:t>
            </a:r>
            <a:endParaRPr lang="en-US" altLang="zh-TW" smtClean="0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25838" y="9294813"/>
            <a:ext cx="415925" cy="1841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346547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doc.: IEEE 802.11-yy/xxxxr0</a:t>
            </a:r>
            <a:endParaRPr lang="en-US" altLang="zh-TW" sz="13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 smtClean="0"/>
              <a:t>Month Year</a:t>
            </a:r>
            <a:endParaRPr lang="en-US" altLang="zh-TW" sz="1300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5613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28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00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72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44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 smtClean="0"/>
              <a:t>John Doe, Some Company</a:t>
            </a:r>
            <a:endParaRPr lang="en-US" altLang="zh-TW" smtClean="0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25838" y="9294813"/>
            <a:ext cx="415925" cy="1841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350739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907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A1A9E8-B5BE-4B89-A2F8-79968B7AA1F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995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March.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March.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683568" y="296988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 smtClean="0"/>
              <a:t>March.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March.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March.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March. 2015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802.11-16/0668r0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anluo@Huawei.com" TargetMode="External"/><Relationship Id="rId7" Type="http://schemas.openxmlformats.org/officeDocument/2006/relationships/hyperlink" Target="mailto:Reiner.thomae@tu-ilmrnau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ueller.Robert@tu-Ilmenau.de" TargetMode="External"/><Relationship Id="rId5" Type="http://schemas.openxmlformats.org/officeDocument/2006/relationships/hyperlink" Target="mailto:George.Calcev@huawei.com" TargetMode="External"/><Relationship Id="rId4" Type="http://schemas.openxmlformats.org/officeDocument/2006/relationships/hyperlink" Target="mailto:Yan.xin@Huawei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496" y="750943"/>
            <a:ext cx="8964488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Analysis of Intra-Cluster Effects Using Pencil </a:t>
            </a:r>
            <a:r>
              <a:rPr lang="en-GB" dirty="0"/>
              <a:t>B</a:t>
            </a:r>
            <a:r>
              <a:rPr lang="en-GB" dirty="0" smtClean="0"/>
              <a:t>eam Antennas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1540" y="193823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</a:t>
            </a:r>
            <a:r>
              <a:rPr lang="en-GB" sz="2000" b="0" smtClean="0"/>
              <a:t>2016-05-17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58292" y="215570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5584237"/>
              </p:ext>
            </p:extLst>
          </p:nvPr>
        </p:nvGraphicFramePr>
        <p:xfrm>
          <a:off x="660748" y="2790591"/>
          <a:ext cx="7990656" cy="2967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7107">
                  <a:extLst>
                    <a:ext uri="{9D8B030D-6E8A-4147-A177-3AD203B41FA5}">
                      <a16:colId xmlns="" xmlns:a16="http://schemas.microsoft.com/office/drawing/2014/main" val="101195665"/>
                    </a:ext>
                  </a:extLst>
                </a:gridCol>
                <a:gridCol w="1807621">
                  <a:extLst>
                    <a:ext uri="{9D8B030D-6E8A-4147-A177-3AD203B41FA5}">
                      <a16:colId xmlns="" xmlns:a16="http://schemas.microsoft.com/office/drawing/2014/main" val="2480851018"/>
                    </a:ext>
                  </a:extLst>
                </a:gridCol>
                <a:gridCol w="1181592">
                  <a:extLst>
                    <a:ext uri="{9D8B030D-6E8A-4147-A177-3AD203B41FA5}">
                      <a16:colId xmlns="" xmlns:a16="http://schemas.microsoft.com/office/drawing/2014/main" val="1311502236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07198498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484732417"/>
                    </a:ext>
                  </a:extLst>
                </a:gridCol>
              </a:tblGrid>
              <a:tr h="864109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Name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Affiliation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Address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Phone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Email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1937293"/>
                  </a:ext>
                </a:extLst>
              </a:tr>
              <a:tr h="5006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Jian</a:t>
                      </a:r>
                      <a:r>
                        <a:rPr lang="en-US" baseline="0" noProof="0" dirty="0" smtClean="0"/>
                        <a:t> Luo, </a:t>
                      </a:r>
                    </a:p>
                    <a:p>
                      <a:pPr algn="ctr"/>
                      <a:r>
                        <a:rPr lang="en-US" baseline="0" noProof="0" dirty="0" smtClean="0"/>
                        <a:t>Yan Xin,</a:t>
                      </a:r>
                    </a:p>
                    <a:p>
                      <a:pPr algn="ctr"/>
                      <a:r>
                        <a:rPr lang="en-US" baseline="0" noProof="0" dirty="0" smtClean="0"/>
                        <a:t>George Calcev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Huawei </a:t>
                      </a:r>
                      <a:r>
                        <a:rPr lang="en-US" noProof="0" dirty="0" smtClean="0"/>
                        <a:t>Technologies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chemeClr val="tx1"/>
                          </a:solidFill>
                          <a:hlinkClick r:id="rId3"/>
                        </a:rPr>
                        <a:t>Jianluo@Huawei.com</a:t>
                      </a:r>
                      <a:endParaRPr lang="en-US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 smtClean="0">
                          <a:solidFill>
                            <a:schemeClr val="tx1"/>
                          </a:solidFill>
                          <a:hlinkClick r:id="rId4"/>
                        </a:rPr>
                        <a:t>Yan.xin@Huawei.com</a:t>
                      </a:r>
                      <a:endParaRPr lang="en-US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 smtClean="0">
                          <a:solidFill>
                            <a:schemeClr val="tx1"/>
                          </a:solidFill>
                          <a:hlinkClick r:id="rId5"/>
                        </a:rPr>
                        <a:t>George.Calcev@huawei.com</a:t>
                      </a:r>
                      <a:endParaRPr lang="en-US" sz="12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7460958"/>
                  </a:ext>
                </a:extLst>
              </a:tr>
              <a:tr h="5006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Robert Müller,</a:t>
                      </a:r>
                    </a:p>
                    <a:p>
                      <a:pPr algn="ctr"/>
                      <a:r>
                        <a:rPr lang="en-US" noProof="0" dirty="0" smtClean="0"/>
                        <a:t>Stephan Häfner,</a:t>
                      </a:r>
                    </a:p>
                    <a:p>
                      <a:pPr algn="ctr"/>
                      <a:r>
                        <a:rPr lang="en-US" noProof="0" dirty="0" smtClean="0"/>
                        <a:t>Diego</a:t>
                      </a:r>
                      <a:r>
                        <a:rPr lang="en-US" baseline="0" noProof="0" dirty="0" smtClean="0"/>
                        <a:t> Dupleich,</a:t>
                      </a:r>
                    </a:p>
                    <a:p>
                      <a:pPr algn="ctr"/>
                      <a:r>
                        <a:rPr lang="en-US" baseline="0" noProof="0" dirty="0" smtClean="0"/>
                        <a:t>Reiner Thomä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 smtClean="0"/>
                        <a:t>Technische</a:t>
                      </a:r>
                      <a:r>
                        <a:rPr lang="de-DE" baseline="0" noProof="0" dirty="0" smtClean="0"/>
                        <a:t> Universität Ilmenau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chemeClr val="tx1"/>
                          </a:solidFill>
                          <a:hlinkClick r:id="rId6"/>
                        </a:rPr>
                        <a:t>Mueller.Robert@tu-Ilmenau.de</a:t>
                      </a:r>
                      <a:endParaRPr lang="en-US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 smtClean="0">
                          <a:solidFill>
                            <a:schemeClr val="tx1"/>
                          </a:solidFill>
                          <a:hlinkClick r:id="rId7"/>
                        </a:rPr>
                        <a:t>Reiner.thomae@tu-ilmrnau.de</a:t>
                      </a:r>
                      <a:endParaRPr lang="en-US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noProof="0" dirty="0" smtClean="0"/>
                    </a:p>
                    <a:p>
                      <a:pPr algn="ctr"/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2061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8375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915816" y="1158578"/>
            <a:ext cx="38141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Tx 1 – </a:t>
            </a:r>
            <a:r>
              <a:rPr lang="de-DE" sz="2400" b="1" dirty="0" err="1" smtClean="0">
                <a:solidFill>
                  <a:schemeClr val="tx1"/>
                </a:solidFill>
              </a:rPr>
              <a:t>Rx</a:t>
            </a:r>
            <a:r>
              <a:rPr lang="de-DE" sz="2400" b="1" dirty="0" smtClean="0">
                <a:solidFill>
                  <a:schemeClr val="tx1"/>
                </a:solidFill>
              </a:rPr>
              <a:t> 13 NLOS</a:t>
            </a:r>
            <a:endParaRPr lang="de-DE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9" y="1988840"/>
            <a:ext cx="4320000" cy="433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59" y="1988840"/>
            <a:ext cx="4320000" cy="43312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796" y="1645940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60796" y="1700808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701525" y="620688"/>
            <a:ext cx="8229600" cy="670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2800" kern="0" dirty="0" smtClean="0">
                <a:solidFill>
                  <a:schemeClr val="tx1"/>
                </a:solidFill>
              </a:rPr>
              <a:t>Overview of 60 GHz Entrance Hall Measurement</a:t>
            </a:r>
            <a:endParaRPr lang="en-GB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3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620688"/>
            <a:ext cx="7770813" cy="945309"/>
          </a:xfrm>
        </p:spPr>
        <p:txBody>
          <a:bodyPr/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745" y="1556792"/>
            <a:ext cx="7846640" cy="470232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The results </a:t>
            </a:r>
            <a:r>
              <a:rPr lang="en-US" b="0" dirty="0"/>
              <a:t>show a lot of clusters, which cannot be separate for deeper </a:t>
            </a:r>
            <a:r>
              <a:rPr lang="en-US" b="0" dirty="0" smtClean="0"/>
              <a:t>cluster analysis </a:t>
            </a:r>
            <a:r>
              <a:rPr lang="en-US" b="0" dirty="0"/>
              <a:t>because of the spatial </a:t>
            </a:r>
            <a:r>
              <a:rPr lang="en-US" b="0" dirty="0" smtClean="0"/>
              <a:t>closeness and the used antennas (HPBW of 30°)</a:t>
            </a:r>
          </a:p>
          <a:p>
            <a:pPr marL="0" indent="0"/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To understand the influence of the clusters to every path a spatial and time resolved measurement of different clusters are required </a:t>
            </a:r>
            <a:r>
              <a:rPr lang="en-US" b="0" dirty="0"/>
              <a:t>to characterized </a:t>
            </a:r>
            <a:r>
              <a:rPr lang="en-US" b="0" dirty="0" smtClean="0"/>
              <a:t>the intra-cluster properties </a:t>
            </a:r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Support </a:t>
            </a:r>
            <a:r>
              <a:rPr lang="en-US" b="0" dirty="0"/>
              <a:t>the channel modeling task of Alexander </a:t>
            </a:r>
            <a:r>
              <a:rPr lang="en-US" b="0" dirty="0" err="1" smtClean="0"/>
              <a:t>Maltsev</a:t>
            </a:r>
            <a:r>
              <a:rPr lang="en-US" b="0" dirty="0" smtClean="0"/>
              <a:t> </a:t>
            </a:r>
            <a:endParaRPr lang="en-US" b="0" dirty="0"/>
          </a:p>
          <a:p>
            <a:pPr marL="0" indent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114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8846" y="2492896"/>
            <a:ext cx="8280920" cy="18889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Pencil Beam 60 GHz Intra Cluster </a:t>
            </a:r>
            <a:r>
              <a:rPr lang="en-GB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Measurements </a:t>
            </a:r>
            <a:r>
              <a:rPr lang="en-GB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 the Entrance Hall </a:t>
            </a:r>
            <a:r>
              <a:rPr lang="en-GB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Environment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44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1012"/>
            <a:ext cx="8748464" cy="4702323"/>
          </a:xfrm>
        </p:spPr>
        <p:txBody>
          <a:bodyPr>
            <a:normAutofit fontScale="92500" lnSpcReduction="20000"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Analysis of the full pol. scattering properties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Characterization of the backscattering in term of radiation pattern of different scatters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Influence of material and structure to the 60 GHz broadband propagation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Lifetime of clusters (beam width of antennas vs. lifetime of cluster 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Enabling </a:t>
            </a:r>
            <a:r>
              <a:rPr lang="en-GB" sz="2800" dirty="0"/>
              <a:t>the analysis of beamforming </a:t>
            </a:r>
            <a:r>
              <a:rPr lang="en-GB" sz="2800" dirty="0" smtClean="0"/>
              <a:t>strategies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To model the clusters for realistic channel models</a:t>
            </a:r>
          </a:p>
          <a:p>
            <a:pPr lvl="1">
              <a:buFont typeface="Arial" pitchFamily="34" charset="0"/>
              <a:buChar char="•"/>
            </a:pPr>
            <a:endParaRPr lang="en-GB" sz="2400" dirty="0"/>
          </a:p>
          <a:p>
            <a:pPr marL="0" indent="0"/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958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99480"/>
            <a:ext cx="7770813" cy="726976"/>
          </a:xfrm>
        </p:spPr>
        <p:txBody>
          <a:bodyPr/>
          <a:lstStyle/>
          <a:p>
            <a:r>
              <a:rPr lang="en-GB" dirty="0" smtClean="0"/>
              <a:t>Measurement Objects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653698" cy="309634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>
          <a:xfrm>
            <a:off x="4381162" y="649446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Ellipse 6"/>
          <p:cNvSpPr/>
          <p:nvPr/>
        </p:nvSpPr>
        <p:spPr bwMode="auto">
          <a:xfrm>
            <a:off x="1185153" y="2766070"/>
            <a:ext cx="504056" cy="792088"/>
          </a:xfrm>
          <a:prstGeom prst="ellipse">
            <a:avLst/>
          </a:prstGeom>
          <a:noFill/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121257" y="2683644"/>
            <a:ext cx="432048" cy="648072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2603172" y="2683644"/>
            <a:ext cx="327372" cy="648072"/>
          </a:xfrm>
          <a:prstGeom prst="ellipse">
            <a:avLst/>
          </a:prstGeom>
          <a:noFill/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49" y="1556792"/>
            <a:ext cx="4128459" cy="3096344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 bwMode="auto">
          <a:xfrm>
            <a:off x="6994298" y="2467620"/>
            <a:ext cx="1047452" cy="946522"/>
          </a:xfrm>
          <a:prstGeom prst="ellipse">
            <a:avLst/>
          </a:prstGeom>
          <a:noFill/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969129" y="3572520"/>
            <a:ext cx="466304" cy="155939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123008" y="5131916"/>
            <a:ext cx="196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concrete pillar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Gerade Verbindung mit Pfeil 16"/>
          <p:cNvCxnSpPr>
            <a:stCxn id="18" idx="0"/>
            <a:endCxn id="8" idx="4"/>
          </p:cNvCxnSpPr>
          <p:nvPr/>
        </p:nvCxnSpPr>
        <p:spPr bwMode="auto">
          <a:xfrm flipH="1" flipV="1">
            <a:off x="2337281" y="3331716"/>
            <a:ext cx="521358" cy="249066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feld 17"/>
          <p:cNvSpPr txBox="1"/>
          <p:nvPr/>
        </p:nvSpPr>
        <p:spPr>
          <a:xfrm>
            <a:off x="1382475" y="582237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Wall and big screen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Gerade Verbindung mit Pfeil 22"/>
          <p:cNvCxnSpPr>
            <a:stCxn id="24" idx="0"/>
            <a:endCxn id="9" idx="4"/>
          </p:cNvCxnSpPr>
          <p:nvPr/>
        </p:nvCxnSpPr>
        <p:spPr bwMode="auto">
          <a:xfrm flipH="1" flipV="1">
            <a:off x="2766858" y="3331716"/>
            <a:ext cx="1878624" cy="180957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feld 23"/>
          <p:cNvSpPr txBox="1"/>
          <p:nvPr/>
        </p:nvSpPr>
        <p:spPr>
          <a:xfrm>
            <a:off x="3713322" y="5141292"/>
            <a:ext cx="186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Corner wall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Gerade Verbindung mit Pfeil 25"/>
          <p:cNvCxnSpPr>
            <a:stCxn id="27" idx="0"/>
            <a:endCxn id="11" idx="4"/>
          </p:cNvCxnSpPr>
          <p:nvPr/>
        </p:nvCxnSpPr>
        <p:spPr bwMode="auto">
          <a:xfrm flipV="1">
            <a:off x="7197821" y="3414142"/>
            <a:ext cx="320203" cy="240403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feld 26"/>
          <p:cNvSpPr txBox="1"/>
          <p:nvPr/>
        </p:nvSpPr>
        <p:spPr>
          <a:xfrm>
            <a:off x="6081697" y="581817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Entrance door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28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199651" y="1279196"/>
            <a:ext cx="8404797" cy="3445948"/>
            <a:chOff x="-141774" y="2633616"/>
            <a:chExt cx="8404797" cy="3445948"/>
          </a:xfrm>
        </p:grpSpPr>
        <p:sp>
          <p:nvSpPr>
            <p:cNvPr id="6" name="Parallelogramm 5"/>
            <p:cNvSpPr/>
            <p:nvPr/>
          </p:nvSpPr>
          <p:spPr bwMode="auto">
            <a:xfrm rot="16200000">
              <a:off x="4472107" y="2288647"/>
              <a:ext cx="3445948" cy="4135885"/>
            </a:xfrm>
            <a:prstGeom prst="parallelogram">
              <a:avLst>
                <a:gd name="adj" fmla="val 45254"/>
              </a:avLst>
            </a:prstGeom>
            <a:pattFill prst="wdUpDiag">
              <a:fgClr>
                <a:schemeClr val="bg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" name="Parallelogramm 4"/>
            <p:cNvSpPr/>
            <p:nvPr/>
          </p:nvSpPr>
          <p:spPr bwMode="auto">
            <a:xfrm rot="9192249">
              <a:off x="-141774" y="3654426"/>
              <a:ext cx="4930967" cy="1688621"/>
            </a:xfrm>
            <a:prstGeom prst="parallelogram">
              <a:avLst>
                <a:gd name="adj" fmla="val 49534"/>
              </a:avLst>
            </a:prstGeom>
            <a:pattFill prst="wdDnDiag">
              <a:fgClr>
                <a:schemeClr val="bg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3" y="527137"/>
            <a:ext cx="8928993" cy="810886"/>
          </a:xfrm>
        </p:spPr>
        <p:txBody>
          <a:bodyPr/>
          <a:lstStyle/>
          <a:p>
            <a:r>
              <a:rPr lang="en-US" sz="2800" dirty="0"/>
              <a:t>60 GHz dual </a:t>
            </a:r>
            <a:r>
              <a:rPr lang="en-US" sz="2800" dirty="0" smtClean="0"/>
              <a:t>pol. Scattering Measurements </a:t>
            </a:r>
            <a:r>
              <a:rPr lang="en-US" sz="2800" dirty="0"/>
              <a:t>S</a:t>
            </a:r>
            <a:r>
              <a:rPr lang="en-US" sz="2800" dirty="0" smtClean="0"/>
              <a:t>etup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>
          <a:xfrm>
            <a:off x="4205962" y="6512452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Flussdiagramm: Prozess 7"/>
          <p:cNvSpPr/>
          <p:nvPr/>
        </p:nvSpPr>
        <p:spPr bwMode="auto">
          <a:xfrm>
            <a:off x="1219561" y="4877719"/>
            <a:ext cx="2977599" cy="82108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Cube 20"/>
          <p:cNvSpPr/>
          <p:nvPr/>
        </p:nvSpPr>
        <p:spPr bwMode="auto">
          <a:xfrm rot="16200000">
            <a:off x="6710531" y="3288645"/>
            <a:ext cx="360040" cy="374074"/>
          </a:xfrm>
          <a:prstGeom prst="cube">
            <a:avLst>
              <a:gd name="adj" fmla="val 2988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5" name="Gerade Verbindung mit Pfeil 24"/>
          <p:cNvCxnSpPr>
            <a:endCxn id="21" idx="0"/>
          </p:cNvCxnSpPr>
          <p:nvPr/>
        </p:nvCxnSpPr>
        <p:spPr bwMode="auto">
          <a:xfrm>
            <a:off x="4468563" y="2222193"/>
            <a:ext cx="2234951" cy="11996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Bogen 27"/>
          <p:cNvSpPr/>
          <p:nvPr/>
        </p:nvSpPr>
        <p:spPr bwMode="auto">
          <a:xfrm rot="8031550">
            <a:off x="3501420" y="837782"/>
            <a:ext cx="2104919" cy="2121397"/>
          </a:xfrm>
          <a:prstGeom prst="arc">
            <a:avLst>
              <a:gd name="adj1" fmla="val 16331381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Flussdiagramm: Zusammenführen 29"/>
          <p:cNvSpPr/>
          <p:nvPr/>
        </p:nvSpPr>
        <p:spPr bwMode="auto">
          <a:xfrm rot="17898947">
            <a:off x="6518227" y="3213790"/>
            <a:ext cx="236605" cy="342712"/>
          </a:xfrm>
          <a:prstGeom prst="flowChartMerg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3" name="Gerader Verbinder 42"/>
          <p:cNvCxnSpPr>
            <a:endCxn id="21" idx="0"/>
          </p:cNvCxnSpPr>
          <p:nvPr/>
        </p:nvCxnSpPr>
        <p:spPr bwMode="auto">
          <a:xfrm>
            <a:off x="4468563" y="2048265"/>
            <a:ext cx="2234951" cy="13736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r Verbinder 49"/>
          <p:cNvCxnSpPr>
            <a:endCxn id="21" idx="0"/>
          </p:cNvCxnSpPr>
          <p:nvPr/>
        </p:nvCxnSpPr>
        <p:spPr bwMode="auto">
          <a:xfrm>
            <a:off x="4468563" y="2447745"/>
            <a:ext cx="2234951" cy="9741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Gerader Verbinder 59"/>
          <p:cNvCxnSpPr/>
          <p:nvPr/>
        </p:nvCxnSpPr>
        <p:spPr bwMode="auto">
          <a:xfrm>
            <a:off x="4485549" y="3173927"/>
            <a:ext cx="0" cy="184350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r Verbinder 62"/>
          <p:cNvCxnSpPr/>
          <p:nvPr/>
        </p:nvCxnSpPr>
        <p:spPr bwMode="auto">
          <a:xfrm>
            <a:off x="1213763" y="4860097"/>
            <a:ext cx="0" cy="36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r Verbinder 63"/>
          <p:cNvCxnSpPr/>
          <p:nvPr/>
        </p:nvCxnSpPr>
        <p:spPr bwMode="auto">
          <a:xfrm>
            <a:off x="4197160" y="4877719"/>
            <a:ext cx="0" cy="36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 Verbindung mit Pfeil 70"/>
          <p:cNvCxnSpPr/>
          <p:nvPr/>
        </p:nvCxnSpPr>
        <p:spPr bwMode="auto">
          <a:xfrm>
            <a:off x="1213763" y="5174523"/>
            <a:ext cx="298339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3" name="Textfeld 72"/>
          <p:cNvSpPr txBox="1"/>
          <p:nvPr/>
        </p:nvSpPr>
        <p:spPr>
          <a:xfrm>
            <a:off x="2394042" y="5152644"/>
            <a:ext cx="1049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2.85m</a:t>
            </a:r>
            <a:endParaRPr lang="de-DE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6" name="Textfeld 75"/>
              <p:cNvSpPr txBox="1"/>
              <p:nvPr/>
            </p:nvSpPr>
            <p:spPr>
              <a:xfrm>
                <a:off x="3657933" y="2504242"/>
                <a:ext cx="19746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6" name="Textfeld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33" y="2504242"/>
                <a:ext cx="1974661" cy="46166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Gerader Verbinder 76"/>
          <p:cNvCxnSpPr/>
          <p:nvPr/>
        </p:nvCxnSpPr>
        <p:spPr bwMode="auto">
          <a:xfrm flipH="1" flipV="1">
            <a:off x="518937" y="3433161"/>
            <a:ext cx="2133237" cy="110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r Verbinder 79"/>
          <p:cNvCxnSpPr/>
          <p:nvPr/>
        </p:nvCxnSpPr>
        <p:spPr bwMode="auto">
          <a:xfrm flipH="1" flipV="1">
            <a:off x="536037" y="5016659"/>
            <a:ext cx="352532" cy="7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Gerade Verbindung mit Pfeil 82"/>
          <p:cNvCxnSpPr/>
          <p:nvPr/>
        </p:nvCxnSpPr>
        <p:spPr bwMode="auto">
          <a:xfrm>
            <a:off x="563844" y="3439783"/>
            <a:ext cx="0" cy="15576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6" name="Gerader Verbinder 85"/>
          <p:cNvCxnSpPr/>
          <p:nvPr/>
        </p:nvCxnSpPr>
        <p:spPr bwMode="auto">
          <a:xfrm flipH="1" flipV="1">
            <a:off x="6691951" y="3425190"/>
            <a:ext cx="2133237" cy="110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Gerader Verbinder 86"/>
          <p:cNvCxnSpPr/>
          <p:nvPr/>
        </p:nvCxnSpPr>
        <p:spPr bwMode="auto">
          <a:xfrm flipH="1" flipV="1">
            <a:off x="8475993" y="4997432"/>
            <a:ext cx="352532" cy="7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Gerade Verbindung mit Pfeil 87"/>
          <p:cNvCxnSpPr/>
          <p:nvPr/>
        </p:nvCxnSpPr>
        <p:spPr bwMode="auto">
          <a:xfrm>
            <a:off x="8768552" y="3430696"/>
            <a:ext cx="0" cy="15576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7" name="Textfeld 96"/>
          <p:cNvSpPr txBox="1"/>
          <p:nvPr/>
        </p:nvSpPr>
        <p:spPr>
          <a:xfrm>
            <a:off x="545162" y="394792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h</a:t>
            </a:r>
            <a:r>
              <a:rPr lang="de-DE" sz="1600" baseline="-25000" dirty="0" smtClean="0">
                <a:solidFill>
                  <a:schemeClr val="tx1"/>
                </a:solidFill>
              </a:rPr>
              <a:t>1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8781518" y="3987683"/>
            <a:ext cx="46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h</a:t>
            </a:r>
            <a:r>
              <a:rPr lang="de-DE" sz="1600" baseline="-25000" dirty="0" smtClean="0">
                <a:solidFill>
                  <a:schemeClr val="tx1"/>
                </a:solidFill>
              </a:rPr>
              <a:t>2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5" name="Cube 14"/>
          <p:cNvSpPr/>
          <p:nvPr/>
        </p:nvSpPr>
        <p:spPr bwMode="auto">
          <a:xfrm>
            <a:off x="2262454" y="3302315"/>
            <a:ext cx="360040" cy="374074"/>
          </a:xfrm>
          <a:prstGeom prst="cub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Flussdiagramm: Zusammenführen 40"/>
          <p:cNvSpPr/>
          <p:nvPr/>
        </p:nvSpPr>
        <p:spPr bwMode="auto">
          <a:xfrm rot="3426599">
            <a:off x="2573377" y="3228215"/>
            <a:ext cx="236605" cy="342712"/>
          </a:xfrm>
          <a:prstGeom prst="flowChartMerg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3" name="Gerade Verbindung mit Pfeil 22"/>
          <p:cNvCxnSpPr>
            <a:stCxn id="15" idx="5"/>
          </p:cNvCxnSpPr>
          <p:nvPr/>
        </p:nvCxnSpPr>
        <p:spPr bwMode="auto">
          <a:xfrm flipV="1">
            <a:off x="2622494" y="2222195"/>
            <a:ext cx="1867088" cy="12221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Gerader Verbinder 34"/>
          <p:cNvCxnSpPr>
            <a:stCxn id="15" idx="5"/>
          </p:cNvCxnSpPr>
          <p:nvPr/>
        </p:nvCxnSpPr>
        <p:spPr bwMode="auto">
          <a:xfrm flipV="1">
            <a:off x="2622494" y="2048265"/>
            <a:ext cx="1846069" cy="139608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r Verbinder 39"/>
          <p:cNvCxnSpPr>
            <a:stCxn id="15" idx="5"/>
          </p:cNvCxnSpPr>
          <p:nvPr/>
        </p:nvCxnSpPr>
        <p:spPr bwMode="auto">
          <a:xfrm flipV="1">
            <a:off x="2622494" y="2447745"/>
            <a:ext cx="1846069" cy="9966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2750642" y="4563543"/>
            <a:ext cx="1480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</a:rPr>
              <a:t>r</a:t>
            </a:r>
            <a:r>
              <a:rPr lang="de-DE" sz="1600" dirty="0" err="1" smtClean="0">
                <a:solidFill>
                  <a:schemeClr val="tx1"/>
                </a:solidFill>
              </a:rPr>
              <a:t>ail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positioner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801872" y="2892901"/>
            <a:ext cx="1480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positioner</a:t>
            </a:r>
            <a:r>
              <a:rPr lang="de-DE" sz="1600" dirty="0" smtClean="0">
                <a:solidFill>
                  <a:schemeClr val="tx1"/>
                </a:solidFill>
              </a:rPr>
              <a:t> 2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Pfeil nach links und rechts 10"/>
          <p:cNvSpPr/>
          <p:nvPr/>
        </p:nvSpPr>
        <p:spPr bwMode="auto">
          <a:xfrm>
            <a:off x="1751866" y="4428082"/>
            <a:ext cx="1368152" cy="168468"/>
          </a:xfrm>
          <a:prstGeom prst="left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Zylinder 17"/>
          <p:cNvSpPr/>
          <p:nvPr/>
        </p:nvSpPr>
        <p:spPr bwMode="auto">
          <a:xfrm>
            <a:off x="2394043" y="3658756"/>
            <a:ext cx="96863" cy="1224896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2192733" y="4758001"/>
            <a:ext cx="499481" cy="11327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Zylinder 19"/>
          <p:cNvSpPr/>
          <p:nvPr/>
        </p:nvSpPr>
        <p:spPr bwMode="auto">
          <a:xfrm>
            <a:off x="6877540" y="3641821"/>
            <a:ext cx="96863" cy="1224896"/>
          </a:xfrm>
          <a:prstGeom prst="ca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Rechteck 43"/>
          <p:cNvSpPr/>
          <p:nvPr/>
        </p:nvSpPr>
        <p:spPr bwMode="auto">
          <a:xfrm>
            <a:off x="6700467" y="4795461"/>
            <a:ext cx="499481" cy="8225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8" name="Gebogener Pfeil 47"/>
          <p:cNvSpPr/>
          <p:nvPr/>
        </p:nvSpPr>
        <p:spPr bwMode="auto">
          <a:xfrm rot="10800000">
            <a:off x="6662485" y="3256659"/>
            <a:ext cx="815974" cy="737302"/>
          </a:xfrm>
          <a:prstGeom prst="circular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9" name="Gebogener Pfeil 48"/>
          <p:cNvSpPr/>
          <p:nvPr/>
        </p:nvSpPr>
        <p:spPr bwMode="auto">
          <a:xfrm rot="10800000">
            <a:off x="2154314" y="3212976"/>
            <a:ext cx="815974" cy="737302"/>
          </a:xfrm>
          <a:prstGeom prst="circular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852233" y="4997432"/>
            <a:ext cx="2698180" cy="14455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r Verbinder 55"/>
          <p:cNvCxnSpPr/>
          <p:nvPr/>
        </p:nvCxnSpPr>
        <p:spPr bwMode="auto">
          <a:xfrm flipH="1">
            <a:off x="5868144" y="4732011"/>
            <a:ext cx="2736308" cy="17213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Gebogener Pfeil 80"/>
          <p:cNvSpPr/>
          <p:nvPr/>
        </p:nvSpPr>
        <p:spPr bwMode="auto">
          <a:xfrm rot="10800000">
            <a:off x="2195737" y="3212976"/>
            <a:ext cx="815974" cy="737302"/>
          </a:xfrm>
          <a:prstGeom prst="circular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2" name="Gebogener Pfeil 81"/>
          <p:cNvSpPr/>
          <p:nvPr/>
        </p:nvSpPr>
        <p:spPr bwMode="auto">
          <a:xfrm rot="10800000">
            <a:off x="6713815" y="3271492"/>
            <a:ext cx="815974" cy="737302"/>
          </a:xfrm>
          <a:prstGeom prst="circular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364765" y="2912290"/>
            <a:ext cx="1480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positioner</a:t>
            </a:r>
            <a:r>
              <a:rPr lang="de-DE" sz="1600" dirty="0" smtClean="0">
                <a:solidFill>
                  <a:schemeClr val="tx1"/>
                </a:solidFill>
              </a:rPr>
              <a:t> 1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53" name="Gerade Verbindung mit Pfeil 52"/>
          <p:cNvCxnSpPr/>
          <p:nvPr/>
        </p:nvCxnSpPr>
        <p:spPr bwMode="auto">
          <a:xfrm flipV="1">
            <a:off x="4205962" y="5152644"/>
            <a:ext cx="2744245" cy="218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Gerader Verbinder 54"/>
          <p:cNvCxnSpPr/>
          <p:nvPr/>
        </p:nvCxnSpPr>
        <p:spPr bwMode="auto">
          <a:xfrm>
            <a:off x="6937492" y="4866717"/>
            <a:ext cx="0" cy="36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feld 56"/>
          <p:cNvSpPr txBox="1"/>
          <p:nvPr/>
        </p:nvSpPr>
        <p:spPr>
          <a:xfrm>
            <a:off x="5535306" y="5174523"/>
            <a:ext cx="90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1.85m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8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68143"/>
            <a:ext cx="9108504" cy="810886"/>
          </a:xfrm>
        </p:spPr>
        <p:txBody>
          <a:bodyPr/>
          <a:lstStyle/>
          <a:p>
            <a:r>
              <a:rPr lang="en-US" sz="2800" dirty="0"/>
              <a:t>60 </a:t>
            </a:r>
            <a:r>
              <a:rPr lang="en-US" sz="2800" dirty="0" smtClean="0"/>
              <a:t>GHz Scattering Measurements Setup at the Wall</a:t>
            </a:r>
            <a:endParaRPr lang="de-DE" sz="2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2" y="1340768"/>
            <a:ext cx="7677480" cy="51183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49" t="15396" r="23670" b="9590"/>
          <a:stretch/>
        </p:blipFill>
        <p:spPr>
          <a:xfrm>
            <a:off x="779552" y="4066196"/>
            <a:ext cx="1875608" cy="237577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48" t="28699" r="35644" b="21729"/>
          <a:stretch/>
        </p:blipFill>
        <p:spPr>
          <a:xfrm>
            <a:off x="6183552" y="4085705"/>
            <a:ext cx="2232248" cy="235626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16" name="Gerade Verbindung mit Pfeil 15"/>
          <p:cNvCxnSpPr/>
          <p:nvPr/>
        </p:nvCxnSpPr>
        <p:spPr bwMode="auto">
          <a:xfrm flipV="1">
            <a:off x="2655160" y="3890802"/>
            <a:ext cx="792089" cy="15827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Gerade Verbindung mit Pfeil 57"/>
          <p:cNvCxnSpPr/>
          <p:nvPr/>
        </p:nvCxnSpPr>
        <p:spPr bwMode="auto">
          <a:xfrm flipH="1" flipV="1">
            <a:off x="5967528" y="3914804"/>
            <a:ext cx="216025" cy="151392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41927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06" y="836712"/>
            <a:ext cx="4420728" cy="451788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3763" y="1324074"/>
            <a:ext cx="4678326" cy="5057254"/>
          </a:xfrm>
        </p:spPr>
        <p:txBody>
          <a:bodyPr/>
          <a:lstStyle/>
          <a:p>
            <a:r>
              <a:rPr lang="de-DE" sz="1800" dirty="0" err="1" smtClean="0"/>
              <a:t>Tx</a:t>
            </a:r>
            <a:r>
              <a:rPr lang="de-DE" sz="1800" dirty="0" smtClean="0"/>
              <a:t>: </a:t>
            </a:r>
          </a:p>
          <a:p>
            <a:pPr lvl="1"/>
            <a:r>
              <a:rPr lang="de-DE" sz="1800" dirty="0" err="1" smtClean="0"/>
              <a:t>Located</a:t>
            </a:r>
            <a:r>
              <a:rPr lang="de-DE" sz="1800" dirty="0" smtClean="0"/>
              <a:t> on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side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wall</a:t>
            </a:r>
          </a:p>
          <a:p>
            <a:pPr lvl="1"/>
            <a:r>
              <a:rPr lang="en-GB" sz="1800" dirty="0" smtClean="0"/>
              <a:t>Height from ground 1.47 m</a:t>
            </a:r>
          </a:p>
          <a:p>
            <a:pPr lvl="1"/>
            <a:r>
              <a:rPr lang="en-GB" sz="1800" dirty="0" smtClean="0"/>
              <a:t>2°HPBW@60 GHz of the antenna</a:t>
            </a:r>
          </a:p>
          <a:p>
            <a:pPr lvl="1"/>
            <a:r>
              <a:rPr lang="en-GB" sz="1800" dirty="0"/>
              <a:t>(Gaussian </a:t>
            </a:r>
            <a:r>
              <a:rPr lang="en-GB" sz="1800" dirty="0" smtClean="0"/>
              <a:t>Beam </a:t>
            </a:r>
            <a:r>
              <a:rPr lang="en-GB" sz="1800" dirty="0" smtClean="0">
                <a:sym typeface="Wingdings" panose="05000000000000000000" pitchFamily="2" charset="2"/>
              </a:rPr>
              <a:t> no side loops</a:t>
            </a:r>
            <a:r>
              <a:rPr lang="en-GB" sz="1800" dirty="0" smtClean="0"/>
              <a:t>)</a:t>
            </a:r>
          </a:p>
          <a:p>
            <a:r>
              <a:rPr lang="de-DE" sz="1800" dirty="0" err="1" smtClean="0"/>
              <a:t>Rx</a:t>
            </a:r>
            <a:r>
              <a:rPr lang="de-DE" sz="1800" dirty="0" smtClean="0"/>
              <a:t>:</a:t>
            </a:r>
          </a:p>
          <a:p>
            <a:pPr lvl="1"/>
            <a:r>
              <a:rPr lang="de-DE" sz="1800" dirty="0" err="1" smtClean="0"/>
              <a:t>Located</a:t>
            </a:r>
            <a:r>
              <a:rPr lang="de-DE" sz="1800" dirty="0" smtClean="0"/>
              <a:t> at </a:t>
            </a:r>
            <a:r>
              <a:rPr lang="de-DE" sz="1800" dirty="0"/>
              <a:t>on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side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smtClean="0"/>
              <a:t>wall</a:t>
            </a:r>
          </a:p>
          <a:p>
            <a:pPr lvl="1"/>
            <a:r>
              <a:rPr lang="en-GB" sz="1800" dirty="0"/>
              <a:t>Height from ground 1.47 m</a:t>
            </a:r>
          </a:p>
          <a:p>
            <a:pPr lvl="1"/>
            <a:r>
              <a:rPr lang="en-GB" sz="1800" dirty="0" smtClean="0"/>
              <a:t>2°HPBW@60 </a:t>
            </a:r>
            <a:r>
              <a:rPr lang="en-GB" sz="1800" dirty="0"/>
              <a:t>GHz of the </a:t>
            </a:r>
            <a:r>
              <a:rPr lang="en-GB" sz="1800" dirty="0" smtClean="0"/>
              <a:t>antenna</a:t>
            </a:r>
          </a:p>
          <a:p>
            <a:pPr lvl="1"/>
            <a:r>
              <a:rPr lang="en-GB" sz="1800" dirty="0"/>
              <a:t>(Gaussian Beam </a:t>
            </a:r>
            <a:r>
              <a:rPr lang="en-GB" sz="1800" dirty="0">
                <a:sym typeface="Wingdings" panose="05000000000000000000" pitchFamily="2" charset="2"/>
              </a:rPr>
              <a:t> no side loops</a:t>
            </a:r>
            <a:r>
              <a:rPr lang="en-GB" sz="1800" dirty="0" smtClean="0"/>
              <a:t>)</a:t>
            </a:r>
          </a:p>
          <a:p>
            <a:pPr lvl="1"/>
            <a:endParaRPr lang="en-GB" sz="1800" dirty="0"/>
          </a:p>
          <a:p>
            <a:pPr marL="0" indent="0">
              <a:buNone/>
            </a:pPr>
            <a:r>
              <a:rPr lang="de-DE" sz="1800" dirty="0" smtClean="0"/>
              <a:t>Scanning </a:t>
            </a:r>
            <a:r>
              <a:rPr lang="de-DE" sz="1800" dirty="0"/>
              <a:t>at </a:t>
            </a:r>
            <a:r>
              <a:rPr lang="de-DE" sz="1800" dirty="0" smtClean="0"/>
              <a:t>Tx </a:t>
            </a:r>
            <a:r>
              <a:rPr lang="de-DE" sz="1800" dirty="0"/>
              <a:t>and </a:t>
            </a:r>
            <a:r>
              <a:rPr lang="de-DE" sz="1800" dirty="0" smtClean="0"/>
              <a:t>Rx </a:t>
            </a:r>
            <a:r>
              <a:rPr lang="de-DE" sz="1800" dirty="0"/>
              <a:t>stage via positioners</a:t>
            </a:r>
          </a:p>
          <a:p>
            <a:r>
              <a:rPr lang="de-DE" sz="1800" dirty="0" smtClean="0"/>
              <a:t>Tx: 	</a:t>
            </a:r>
            <a:r>
              <a:rPr lang="de-DE" sz="1800" dirty="0" err="1" smtClean="0"/>
              <a:t>Azimuth</a:t>
            </a:r>
            <a:r>
              <a:rPr lang="de-DE" sz="1800" dirty="0" smtClean="0"/>
              <a:t> 0°2° 52°        </a:t>
            </a:r>
          </a:p>
          <a:p>
            <a:r>
              <a:rPr lang="de-DE" sz="1800" dirty="0" err="1" smtClean="0"/>
              <a:t>Rx</a:t>
            </a:r>
            <a:r>
              <a:rPr lang="de-DE" sz="1800" dirty="0" smtClean="0"/>
              <a:t>:	</a:t>
            </a:r>
            <a:r>
              <a:rPr lang="de-DE" sz="1800" dirty="0" err="1" smtClean="0"/>
              <a:t>Azimuth</a:t>
            </a:r>
            <a:r>
              <a:rPr lang="de-DE" sz="1800" dirty="0" smtClean="0"/>
              <a:t> </a:t>
            </a:r>
            <a:r>
              <a:rPr lang="de-DE" sz="1800" dirty="0"/>
              <a:t>0°2° 52° </a:t>
            </a:r>
            <a:endParaRPr lang="en-US" sz="1800" dirty="0" smtClean="0">
              <a:solidFill>
                <a:srgbClr val="003359"/>
              </a:solidFill>
            </a:endParaRPr>
          </a:p>
          <a:p>
            <a:r>
              <a:rPr lang="de-DE" sz="1800" dirty="0" err="1" smtClean="0"/>
              <a:t>Rail</a:t>
            </a:r>
            <a:r>
              <a:rPr lang="de-DE" sz="1800" dirty="0" smtClean="0"/>
              <a:t> </a:t>
            </a:r>
            <a:r>
              <a:rPr lang="de-DE" sz="1800" dirty="0" err="1" smtClean="0"/>
              <a:t>movment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/>
              <a:t> </a:t>
            </a:r>
            <a:r>
              <a:rPr lang="de-DE" sz="1800" dirty="0" smtClean="0"/>
              <a:t>20cm </a:t>
            </a:r>
            <a:r>
              <a:rPr lang="de-DE" sz="1800" dirty="0" err="1" smtClean="0"/>
              <a:t>steps</a:t>
            </a:r>
            <a:endParaRPr lang="de-DE" sz="1800" dirty="0"/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1519" y="739738"/>
            <a:ext cx="4752529" cy="58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r>
              <a:rPr lang="de-DE" sz="2800" dirty="0" smtClean="0">
                <a:solidFill>
                  <a:schemeClr val="tx1"/>
                </a:solidFill>
              </a:rPr>
              <a:t>Intra-Cluster </a:t>
            </a:r>
            <a:r>
              <a:rPr lang="de-DE" sz="2800" b="1" dirty="0" smtClean="0">
                <a:solidFill>
                  <a:schemeClr val="tx1"/>
                </a:solidFill>
              </a:rPr>
              <a:t>Measurement </a:t>
            </a:r>
            <a:br>
              <a:rPr lang="de-DE" sz="2800" b="1" dirty="0" smtClean="0">
                <a:solidFill>
                  <a:schemeClr val="tx1"/>
                </a:solidFill>
              </a:rPr>
            </a:br>
            <a:r>
              <a:rPr lang="de-DE" sz="2800" b="1" dirty="0" smtClean="0">
                <a:solidFill>
                  <a:schemeClr val="tx1"/>
                </a:solidFill>
              </a:rPr>
              <a:t>Set-</a:t>
            </a:r>
            <a:r>
              <a:rPr lang="de-DE" sz="2800" b="1" dirty="0" err="1" smtClean="0">
                <a:solidFill>
                  <a:schemeClr val="tx1"/>
                </a:solidFill>
              </a:rPr>
              <a:t>Up</a:t>
            </a:r>
            <a:endParaRPr lang="de-D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28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8846" y="2492896"/>
            <a:ext cx="8280920" cy="18889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 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GHz dual </a:t>
            </a:r>
            <a:r>
              <a:rPr lang="en-US" sz="32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polarimertic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scattering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measurement results  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882" y="1550295"/>
            <a:ext cx="5288152" cy="1302641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Scenario</a:t>
            </a:r>
          </a:p>
          <a:p>
            <a:r>
              <a:rPr lang="de-DE" sz="1800" dirty="0" smtClean="0">
                <a:solidFill>
                  <a:schemeClr val="tx1"/>
                </a:solidFill>
              </a:rPr>
              <a:t>The maximum is always close to the Tx – Rx azimuth range in which the incident and reflected angles are the same (Tx Az = -Rx Az) </a:t>
            </a:r>
            <a:endParaRPr lang="de-DE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77678" y="682023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smtClean="0">
                <a:solidFill>
                  <a:schemeClr val="tx1"/>
                </a:solidFill>
              </a:rPr>
              <a:t>Influence of Incident and Reflected Angles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63560" y="3075691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Rx position on the </a:t>
            </a:r>
            <a:r>
              <a:rPr lang="de-DE" sz="1600" dirty="0" err="1" smtClean="0">
                <a:solidFill>
                  <a:schemeClr val="tx1"/>
                </a:solidFill>
              </a:rPr>
              <a:t>rail</a:t>
            </a:r>
            <a:r>
              <a:rPr lang="de-DE" sz="1600" dirty="0" smtClean="0">
                <a:solidFill>
                  <a:schemeClr val="tx1"/>
                </a:solidFill>
              </a:rPr>
              <a:t> 0 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401155" y="3075691"/>
            <a:ext cx="2544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Rx position on the </a:t>
            </a:r>
            <a:r>
              <a:rPr lang="de-DE" sz="1600" dirty="0" err="1" smtClean="0">
                <a:solidFill>
                  <a:schemeClr val="tx1"/>
                </a:solidFill>
              </a:rPr>
              <a:t>rail</a:t>
            </a:r>
            <a:r>
              <a:rPr lang="de-DE" sz="1600" dirty="0" smtClean="0">
                <a:solidFill>
                  <a:schemeClr val="tx1"/>
                </a:solidFill>
              </a:rPr>
              <a:t> 0.8 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080149" y="3078584"/>
            <a:ext cx="2544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Rx position on the </a:t>
            </a:r>
            <a:r>
              <a:rPr lang="de-DE" sz="1600" dirty="0" err="1" smtClean="0">
                <a:solidFill>
                  <a:schemeClr val="tx1"/>
                </a:solidFill>
              </a:rPr>
              <a:t>rail</a:t>
            </a:r>
            <a:r>
              <a:rPr lang="de-DE" sz="1600" dirty="0" smtClean="0">
                <a:solidFill>
                  <a:schemeClr val="tx1"/>
                </a:solidFill>
              </a:rPr>
              <a:t> 1.8 m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6294955" y="1195828"/>
            <a:ext cx="2408238" cy="1405997"/>
            <a:chOff x="4879330" y="4261437"/>
            <a:chExt cx="2408238" cy="1405997"/>
          </a:xfrm>
        </p:grpSpPr>
        <p:sp>
          <p:nvSpPr>
            <p:cNvPr id="124" name="Rectangle 123"/>
            <p:cNvSpPr/>
            <p:nvPr/>
          </p:nvSpPr>
          <p:spPr bwMode="auto">
            <a:xfrm rot="5400000">
              <a:off x="6060589" y="4440456"/>
              <a:ext cx="45719" cy="2408238"/>
            </a:xfrm>
            <a:prstGeom prst="rect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 rot="16717967">
              <a:off x="5312076" y="4551362"/>
              <a:ext cx="342901" cy="304800"/>
              <a:chOff x="6819899" y="914400"/>
              <a:chExt cx="342901" cy="304800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6934200" y="914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7" name="Isosceles Triangle 136"/>
              <p:cNvSpPr/>
              <p:nvPr/>
            </p:nvSpPr>
            <p:spPr bwMode="auto">
              <a:xfrm rot="2738629">
                <a:off x="6857999" y="1028700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6591299" y="4521697"/>
              <a:ext cx="342901" cy="304800"/>
              <a:chOff x="6819898" y="1999207"/>
              <a:chExt cx="342901" cy="3048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6934199" y="199920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35" name="Isosceles Triangle 134"/>
              <p:cNvSpPr/>
              <p:nvPr/>
            </p:nvSpPr>
            <p:spPr bwMode="auto">
              <a:xfrm rot="2738629">
                <a:off x="6857998" y="2113507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5264325" y="4278176"/>
              <a:ext cx="3561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smtClean="0">
                  <a:solidFill>
                    <a:schemeClr val="tx1"/>
                  </a:solidFill>
                </a:rPr>
                <a:t>Tx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633791" y="4261437"/>
              <a:ext cx="3722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smtClean="0">
                  <a:solidFill>
                    <a:schemeClr val="tx1"/>
                  </a:solidFill>
                </a:rPr>
                <a:t>Rx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9" name="Straight Connector 128"/>
            <p:cNvCxnSpPr>
              <a:endCxn id="124" idx="1"/>
            </p:cNvCxnSpPr>
            <p:nvPr/>
          </p:nvCxnSpPr>
          <p:spPr bwMode="auto">
            <a:xfrm>
              <a:off x="5421685" y="4641540"/>
              <a:ext cx="661764" cy="9801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0" name="Rectangle 129"/>
            <p:cNvSpPr/>
            <p:nvPr/>
          </p:nvSpPr>
          <p:spPr>
            <a:xfrm>
              <a:off x="5567717" y="4806784"/>
              <a:ext cx="5705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smtClean="0">
                  <a:solidFill>
                    <a:schemeClr val="tx1"/>
                  </a:solidFill>
                </a:rPr>
                <a:t>Tx Az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Connector 130"/>
            <p:cNvCxnSpPr>
              <a:endCxn id="124" idx="1"/>
            </p:cNvCxnSpPr>
            <p:nvPr/>
          </p:nvCxnSpPr>
          <p:spPr bwMode="auto">
            <a:xfrm>
              <a:off x="6056497" y="4444386"/>
              <a:ext cx="26952" cy="11773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/>
            <p:cNvCxnSpPr>
              <a:stCxn id="134" idx="7"/>
            </p:cNvCxnSpPr>
            <p:nvPr/>
          </p:nvCxnSpPr>
          <p:spPr bwMode="auto">
            <a:xfrm flipH="1">
              <a:off x="6083448" y="4555175"/>
              <a:ext cx="817274" cy="10572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" name="Rectangle 132"/>
            <p:cNvSpPr/>
            <p:nvPr/>
          </p:nvSpPr>
          <p:spPr>
            <a:xfrm>
              <a:off x="5999019" y="4806783"/>
              <a:ext cx="5865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smtClean="0">
                  <a:solidFill>
                    <a:schemeClr val="tx1"/>
                  </a:solidFill>
                </a:rPr>
                <a:t>Rx Az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8091" y="3248555"/>
            <a:ext cx="3600000" cy="2881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/>
          <a:srcRect r="23800"/>
          <a:stretch/>
        </p:blipFill>
        <p:spPr>
          <a:xfrm>
            <a:off x="3143641" y="3230101"/>
            <a:ext cx="2743199" cy="28816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/>
          <a:srcRect r="23956"/>
          <a:stretch/>
        </p:blipFill>
        <p:spPr>
          <a:xfrm>
            <a:off x="406046" y="3244968"/>
            <a:ext cx="2737595" cy="2881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10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608512"/>
          </a:xfrm>
          <a:ln/>
        </p:spPr>
        <p:txBody>
          <a:bodyPr/>
          <a:lstStyle/>
          <a:p>
            <a:pPr marL="0" indent="0" algn="just"/>
            <a:r>
              <a:rPr lang="en-GB" b="0" dirty="0" smtClean="0">
                <a:solidFill>
                  <a:schemeClr val="tx1"/>
                </a:solidFill>
              </a:rPr>
              <a:t>In this presentation, we show the characterization of a wall in the entrance hall scenario at 60 GHz under using pencil beam antennas. The goals of this measurement are to analyse different beamforming </a:t>
            </a:r>
            <a:r>
              <a:rPr lang="en-GB" b="0" dirty="0">
                <a:solidFill>
                  <a:schemeClr val="tx1"/>
                </a:solidFill>
              </a:rPr>
              <a:t>strategies </a:t>
            </a:r>
            <a:r>
              <a:rPr lang="en-GB" b="0" dirty="0" smtClean="0">
                <a:solidFill>
                  <a:schemeClr val="tx1"/>
                </a:solidFill>
              </a:rPr>
              <a:t>and lifetime of clusters with different beam widths. Another </a:t>
            </a:r>
            <a:r>
              <a:rPr lang="en-GB" b="0" dirty="0">
                <a:solidFill>
                  <a:schemeClr val="tx1"/>
                </a:solidFill>
              </a:rPr>
              <a:t>possibility </a:t>
            </a:r>
            <a:r>
              <a:rPr lang="en-GB" b="0" dirty="0" smtClean="0">
                <a:solidFill>
                  <a:schemeClr val="tx1"/>
                </a:solidFill>
              </a:rPr>
              <a:t>of this measurement is the detailed analysis of intra cluster properties in view of the attenuation, </a:t>
            </a:r>
            <a:r>
              <a:rPr lang="en-GB" b="0" dirty="0" err="1" smtClean="0">
                <a:solidFill>
                  <a:schemeClr val="tx1"/>
                </a:solidFill>
              </a:rPr>
              <a:t>polarimetric</a:t>
            </a:r>
            <a:r>
              <a:rPr lang="en-GB" b="0" dirty="0" smtClean="0">
                <a:solidFill>
                  <a:schemeClr val="tx1"/>
                </a:solidFill>
              </a:rPr>
              <a:t> scattering effects and reflection characteristic. </a:t>
            </a:r>
            <a:r>
              <a:rPr lang="en-US" b="0" dirty="0" smtClean="0">
                <a:solidFill>
                  <a:schemeClr val="tx1"/>
                </a:solidFill>
              </a:rPr>
              <a:t>This </a:t>
            </a:r>
            <a:r>
              <a:rPr lang="en-US" b="0" dirty="0">
                <a:solidFill>
                  <a:schemeClr val="tx1"/>
                </a:solidFill>
              </a:rPr>
              <a:t>measurement can </a:t>
            </a:r>
            <a:r>
              <a:rPr lang="en-US" b="0" dirty="0" smtClean="0">
                <a:solidFill>
                  <a:schemeClr val="tx1"/>
                </a:solidFill>
              </a:rPr>
              <a:t>thus be used as a basis for calibration of a ray tracer and also for modelling of clusters for other channel models. Here we like to show the measurement and first beamforming analysis results.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95445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2917"/>
            <a:ext cx="7056784" cy="1750368"/>
          </a:xfrm>
        </p:spPr>
        <p:txBody>
          <a:bodyPr/>
          <a:lstStyle/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Rx positions and the different Tx and Rx azimuth beams (2° HPBW) </a:t>
            </a:r>
            <a:r>
              <a:rPr lang="de-DE" sz="1800" dirty="0" err="1" smtClean="0">
                <a:solidFill>
                  <a:schemeClr val="tx1"/>
                </a:solidFill>
              </a:rPr>
              <a:t>for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maximum</a:t>
            </a:r>
            <a:r>
              <a:rPr lang="de-DE" sz="1800" dirty="0" smtClean="0">
                <a:solidFill>
                  <a:schemeClr val="tx1"/>
                </a:solidFill>
              </a:rPr>
              <a:t> per Rx position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630640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Influence of Incident and Reflected Angles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5616624" cy="395208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1520" y="5508874"/>
            <a:ext cx="8640960" cy="872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sz="18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Only the direct reflection of the wall are contribute in this configuration energy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18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This kind of wall </a:t>
            </a:r>
            <a:r>
              <a:rPr lang="en-US" sz="1800" kern="0" dirty="0">
                <a:solidFill>
                  <a:schemeClr val="tx1"/>
                </a:solidFill>
                <a:sym typeface="Wingdings" panose="05000000000000000000" pitchFamily="2" charset="2"/>
              </a:rPr>
              <a:t>reflected primarily not </a:t>
            </a:r>
            <a:r>
              <a:rPr lang="en-US" sz="18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diffuse</a:t>
            </a:r>
            <a:endParaRPr lang="en-US" sz="1800" kern="0" dirty="0" smtClean="0">
              <a:solidFill>
                <a:schemeClr val="tx1"/>
              </a:solidFill>
            </a:endParaRPr>
          </a:p>
          <a:p>
            <a:endParaRPr lang="en-US" sz="1800" kern="0" dirty="0" smtClean="0">
              <a:solidFill>
                <a:schemeClr val="tx1"/>
              </a:solidFill>
            </a:endParaRPr>
          </a:p>
          <a:p>
            <a:endParaRPr lang="en-US" sz="1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6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18" y="1332048"/>
            <a:ext cx="7044178" cy="197346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>
                <a:solidFill>
                  <a:schemeClr val="tx1"/>
                </a:solidFill>
              </a:rPr>
              <a:t>Scenario</a:t>
            </a:r>
            <a:endParaRPr lang="de-DE" sz="20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The Tx is pointing to the wall with a 2°HPBW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The Rx is moving parallel to the wall without updating the Rx beam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smtClean="0">
                <a:solidFill>
                  <a:schemeClr val="tx1"/>
                </a:solidFill>
              </a:rPr>
              <a:t>Different HPBW considered at the Rx by adding consecutive 2°HPBW beams</a:t>
            </a:r>
            <a:endParaRPr lang="de-DE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92119" y="712684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Living Distance of Beams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426448" y="2551443"/>
            <a:ext cx="45719" cy="2408238"/>
          </a:xfrm>
          <a:prstGeom prst="rect">
            <a:avLst/>
          </a:prstGeom>
          <a:solidFill>
            <a:srgbClr val="003359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59" name="Group 58"/>
          <p:cNvGrpSpPr/>
          <p:nvPr/>
        </p:nvGrpSpPr>
        <p:grpSpPr>
          <a:xfrm rot="1548801">
            <a:off x="8523438" y="2781615"/>
            <a:ext cx="342901" cy="304800"/>
            <a:chOff x="6819899" y="914400"/>
            <a:chExt cx="342901" cy="304800"/>
          </a:xfrm>
        </p:grpSpPr>
        <p:sp>
          <p:nvSpPr>
            <p:cNvPr id="5" name="Oval 4"/>
            <p:cNvSpPr/>
            <p:nvPr/>
          </p:nvSpPr>
          <p:spPr bwMode="auto">
            <a:xfrm>
              <a:off x="69342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3" name="Isosceles Triangle 52"/>
            <p:cNvSpPr/>
            <p:nvPr/>
          </p:nvSpPr>
          <p:spPr bwMode="auto">
            <a:xfrm rot="2738629">
              <a:off x="6857999" y="1028700"/>
              <a:ext cx="152400" cy="22860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4032124">
            <a:off x="8513139" y="3888151"/>
            <a:ext cx="342901" cy="304800"/>
            <a:chOff x="6819898" y="1999207"/>
            <a:chExt cx="342901" cy="304800"/>
          </a:xfrm>
        </p:grpSpPr>
        <p:sp>
          <p:nvSpPr>
            <p:cNvPr id="54" name="Oval 53"/>
            <p:cNvSpPr/>
            <p:nvPr/>
          </p:nvSpPr>
          <p:spPr bwMode="auto">
            <a:xfrm>
              <a:off x="6934199" y="1999207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Isosceles Triangle 54"/>
            <p:cNvSpPr/>
            <p:nvPr/>
          </p:nvSpPr>
          <p:spPr bwMode="auto">
            <a:xfrm rot="2738629">
              <a:off x="6857998" y="2113507"/>
              <a:ext cx="152400" cy="22860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cxnSp>
        <p:nvCxnSpPr>
          <p:cNvPr id="58" name="Straight Connector 57"/>
          <p:cNvCxnSpPr/>
          <p:nvPr/>
        </p:nvCxnSpPr>
        <p:spPr bwMode="auto">
          <a:xfrm>
            <a:off x="8750311" y="3899163"/>
            <a:ext cx="8887" cy="1593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>
          <a:xfrm>
            <a:off x="8831154" y="2795516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Tx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832153" y="3920682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Rx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 flipV="1">
            <a:off x="8061821" y="2284037"/>
            <a:ext cx="0" cy="1363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 rot="5400000" flipV="1">
            <a:off x="8061821" y="3377672"/>
            <a:ext cx="0" cy="1363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7380312" y="2965547"/>
            <a:ext cx="1363018" cy="3526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tangle 74"/>
          <p:cNvSpPr/>
          <p:nvPr/>
        </p:nvSpPr>
        <p:spPr>
          <a:xfrm>
            <a:off x="7472477" y="2959063"/>
            <a:ext cx="4235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8°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467853" y="3799805"/>
            <a:ext cx="508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12°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7364444" y="3595900"/>
            <a:ext cx="1378886" cy="4680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3359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0" name="Group 79"/>
          <p:cNvGrpSpPr/>
          <p:nvPr/>
        </p:nvGrpSpPr>
        <p:grpSpPr>
          <a:xfrm rot="4032124">
            <a:off x="8507615" y="4209172"/>
            <a:ext cx="342901" cy="304800"/>
            <a:chOff x="6819898" y="1999207"/>
            <a:chExt cx="342901" cy="304800"/>
          </a:xfrm>
          <a:solidFill>
            <a:srgbClr val="CCD6DE"/>
          </a:solidFill>
        </p:grpSpPr>
        <p:sp>
          <p:nvSpPr>
            <p:cNvPr id="81" name="Oval 80"/>
            <p:cNvSpPr/>
            <p:nvPr/>
          </p:nvSpPr>
          <p:spPr bwMode="auto">
            <a:xfrm>
              <a:off x="6934199" y="1999207"/>
              <a:ext cx="228600" cy="228600"/>
            </a:xfrm>
            <a:prstGeom prst="ellips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2" name="Isosceles Triangle 81"/>
            <p:cNvSpPr/>
            <p:nvPr/>
          </p:nvSpPr>
          <p:spPr bwMode="auto">
            <a:xfrm rot="2738629">
              <a:off x="6857998" y="2113507"/>
              <a:ext cx="152400" cy="228600"/>
            </a:xfrm>
            <a:prstGeom prst="triangl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 rot="4032124">
            <a:off x="8513139" y="4513972"/>
            <a:ext cx="342901" cy="304800"/>
            <a:chOff x="6819898" y="1999207"/>
            <a:chExt cx="342901" cy="304800"/>
          </a:xfrm>
          <a:solidFill>
            <a:srgbClr val="CCD6DE"/>
          </a:solidFill>
        </p:grpSpPr>
        <p:sp>
          <p:nvSpPr>
            <p:cNvPr id="84" name="Oval 83"/>
            <p:cNvSpPr/>
            <p:nvPr/>
          </p:nvSpPr>
          <p:spPr bwMode="auto">
            <a:xfrm>
              <a:off x="6934199" y="1999207"/>
              <a:ext cx="228600" cy="228600"/>
            </a:xfrm>
            <a:prstGeom prst="ellips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5" name="Isosceles Triangle 84"/>
            <p:cNvSpPr/>
            <p:nvPr/>
          </p:nvSpPr>
          <p:spPr bwMode="auto">
            <a:xfrm rot="2738629">
              <a:off x="6857998" y="2113507"/>
              <a:ext cx="152400" cy="228600"/>
            </a:xfrm>
            <a:prstGeom prst="triangl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 rot="4032124">
            <a:off x="8518664" y="4818242"/>
            <a:ext cx="342901" cy="304800"/>
            <a:chOff x="6819898" y="1999207"/>
            <a:chExt cx="342901" cy="304800"/>
          </a:xfrm>
          <a:solidFill>
            <a:srgbClr val="CCD6DE"/>
          </a:solidFill>
        </p:grpSpPr>
        <p:sp>
          <p:nvSpPr>
            <p:cNvPr id="87" name="Oval 86"/>
            <p:cNvSpPr/>
            <p:nvPr/>
          </p:nvSpPr>
          <p:spPr bwMode="auto">
            <a:xfrm>
              <a:off x="6934199" y="1999207"/>
              <a:ext cx="228600" cy="228600"/>
            </a:xfrm>
            <a:prstGeom prst="ellips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8" name="Isosceles Triangle 87"/>
            <p:cNvSpPr/>
            <p:nvPr/>
          </p:nvSpPr>
          <p:spPr bwMode="auto">
            <a:xfrm rot="2738629">
              <a:off x="6857998" y="2113507"/>
              <a:ext cx="152400" cy="228600"/>
            </a:xfrm>
            <a:prstGeom prst="triangle">
              <a:avLst/>
            </a:prstGeom>
            <a:grpFill/>
            <a:ln w="9525" cap="flat" cmpd="sng" algn="ctr">
              <a:solidFill>
                <a:srgbClr val="CCD6D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7055508" y="5130542"/>
            <a:ext cx="1794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Rx position on the rail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92119" y="3554578"/>
            <a:ext cx="6247884" cy="1973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2000" kern="0" dirty="0" smtClean="0">
                <a:solidFill>
                  <a:schemeClr val="tx1"/>
                </a:solidFill>
              </a:rPr>
              <a:t>Analysis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0" dirty="0" smtClean="0">
                <a:solidFill>
                  <a:schemeClr val="tx1"/>
                </a:solidFill>
              </a:rPr>
              <a:t>Beam width vs. Living time of clusters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0" dirty="0" err="1" smtClean="0">
                <a:solidFill>
                  <a:schemeClr val="tx1"/>
                </a:solidFill>
              </a:rPr>
              <a:t>Tx</a:t>
            </a:r>
            <a:r>
              <a:rPr lang="en-GB" sz="1800" kern="0" dirty="0" smtClean="0">
                <a:solidFill>
                  <a:schemeClr val="tx1"/>
                </a:solidFill>
              </a:rPr>
              <a:t> updating vs. </a:t>
            </a:r>
            <a:r>
              <a:rPr lang="en-GB" sz="1800" kern="0" dirty="0" err="1" smtClean="0">
                <a:solidFill>
                  <a:schemeClr val="tx1"/>
                </a:solidFill>
              </a:rPr>
              <a:t>Tx</a:t>
            </a:r>
            <a:r>
              <a:rPr lang="en-GB" sz="1800" kern="0" dirty="0" smtClean="0">
                <a:solidFill>
                  <a:schemeClr val="tx1"/>
                </a:solidFill>
              </a:rPr>
              <a:t> and Rx beam direction updating</a:t>
            </a:r>
          </a:p>
          <a:p>
            <a:endParaRPr lang="en-US" sz="1800" kern="0" dirty="0" smtClean="0">
              <a:solidFill>
                <a:schemeClr val="tx1"/>
              </a:solidFill>
            </a:endParaRPr>
          </a:p>
          <a:p>
            <a:endParaRPr lang="en-US" sz="1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9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/>
          <a:srcRect b="4928"/>
          <a:stretch/>
        </p:blipFill>
        <p:spPr>
          <a:xfrm>
            <a:off x="4499992" y="2863302"/>
            <a:ext cx="4608512" cy="32850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85" y="1218005"/>
            <a:ext cx="8910030" cy="1800200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smtClean="0"/>
              <a:t>Results</a:t>
            </a:r>
            <a:endParaRPr lang="de-DE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b="0" dirty="0" smtClean="0"/>
              <a:t>Results normalized to the first 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b="0" dirty="0" smtClean="0"/>
              <a:t>For narrow beams at Rx (&lt;10°HPBW), the signal is attenuated more than 20 dB after moving 0.5 m without any update in the beams at the Rx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b="0" dirty="0" smtClean="0"/>
              <a:t>After updating the beams at Rx at each position, a maximal loss of 12 dB is encountered </a:t>
            </a:r>
          </a:p>
          <a:p>
            <a:endParaRPr lang="en-US" sz="1600" dirty="0" smtClean="0">
              <a:solidFill>
                <a:srgbClr val="003359"/>
              </a:solidFill>
            </a:endParaRPr>
          </a:p>
          <a:p>
            <a:endParaRPr lang="en-US" sz="1600" dirty="0" smtClean="0">
              <a:solidFill>
                <a:srgbClr val="003359"/>
              </a:solidFill>
            </a:endParaRPr>
          </a:p>
          <a:p>
            <a:endParaRPr lang="en-US" sz="1600" dirty="0">
              <a:solidFill>
                <a:srgbClr val="00335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2789203"/>
            <a:ext cx="2497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Without updating the beam at Rx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8996" y="2786444"/>
            <a:ext cx="2497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</a:rPr>
              <a:t>After updating the beam at Rx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656544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Living Distance of Beams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1259632" y="6122476"/>
            <a:ext cx="2497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 smtClean="0">
                <a:solidFill>
                  <a:schemeClr val="tx1"/>
                </a:solidFill>
              </a:rPr>
              <a:t>Rx</a:t>
            </a:r>
            <a:r>
              <a:rPr lang="de-DE" sz="1200" dirty="0" smtClean="0">
                <a:solidFill>
                  <a:schemeClr val="tx1"/>
                </a:solidFill>
              </a:rPr>
              <a:t> Position on </a:t>
            </a:r>
            <a:r>
              <a:rPr lang="de-DE" sz="1200" dirty="0" err="1" smtClean="0">
                <a:solidFill>
                  <a:schemeClr val="tx1"/>
                </a:solidFill>
              </a:rPr>
              <a:t>the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Rail</a:t>
            </a:r>
            <a:r>
              <a:rPr lang="de-DE" sz="1200" dirty="0" smtClean="0">
                <a:solidFill>
                  <a:schemeClr val="tx1"/>
                </a:solidFill>
              </a:rPr>
              <a:t> [m]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6012160" y="6155747"/>
            <a:ext cx="2497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 smtClean="0">
                <a:solidFill>
                  <a:schemeClr val="tx1"/>
                </a:solidFill>
              </a:rPr>
              <a:t>Rx</a:t>
            </a:r>
            <a:r>
              <a:rPr lang="de-DE" sz="1200" dirty="0" smtClean="0">
                <a:solidFill>
                  <a:schemeClr val="tx1"/>
                </a:solidFill>
              </a:rPr>
              <a:t> Position on </a:t>
            </a:r>
            <a:r>
              <a:rPr lang="de-DE" sz="1200" dirty="0" err="1" smtClean="0">
                <a:solidFill>
                  <a:schemeClr val="tx1"/>
                </a:solidFill>
              </a:rPr>
              <a:t>the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Rail</a:t>
            </a:r>
            <a:r>
              <a:rPr lang="de-DE" sz="1200" dirty="0" smtClean="0">
                <a:solidFill>
                  <a:schemeClr val="tx1"/>
                </a:solidFill>
              </a:rPr>
              <a:t> [m]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 rotWithShape="1">
          <a:blip r:embed="rId3" cstate="print"/>
          <a:srcRect b="4799"/>
          <a:stretch/>
        </p:blipFill>
        <p:spPr>
          <a:xfrm>
            <a:off x="98503" y="2865669"/>
            <a:ext cx="4495398" cy="3208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17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2469" y="1148321"/>
            <a:ext cx="8928992" cy="17090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Results</a:t>
            </a: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b="0" dirty="0" smtClean="0"/>
              <a:t>The optimal result is updating the beams at Tx and Rx in each position (in the figure the </a:t>
            </a:r>
            <a:r>
              <a:rPr lang="de-DE" sz="1600" b="0" dirty="0" err="1" smtClean="0"/>
              <a:t>Tx</a:t>
            </a:r>
            <a:r>
              <a:rPr lang="de-DE" sz="1600" b="0" dirty="0" smtClean="0"/>
              <a:t> beam HPBW is 2°)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b="0" dirty="0" smtClean="0"/>
              <a:t>The </a:t>
            </a:r>
            <a:r>
              <a:rPr lang="de-DE" sz="1600" b="0" dirty="0" err="1" smtClean="0"/>
              <a:t>right</a:t>
            </a:r>
            <a:r>
              <a:rPr lang="de-DE" sz="1600" b="0" dirty="0" smtClean="0"/>
              <a:t> figure shows the comparison of updating the Tx and Rx beams per position and the result without updating the beams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1600" dirty="0" smtClean="0"/>
              <a:t>With narrow beams (pencil beams) the update is necessary at Tx and Rx after </a:t>
            </a:r>
            <a:r>
              <a:rPr lang="de-DE" sz="1600" dirty="0" err="1" smtClean="0"/>
              <a:t>moving</a:t>
            </a:r>
            <a:r>
              <a:rPr lang="de-DE" sz="1600" dirty="0" smtClean="0"/>
              <a:t> 0.4 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0335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0335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003359"/>
              </a:solidFill>
            </a:endParaRPr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 rotWithShape="1">
          <a:blip r:embed="rId2" cstate="print"/>
          <a:srcRect b="5898"/>
          <a:stretch/>
        </p:blipFill>
        <p:spPr>
          <a:xfrm>
            <a:off x="132469" y="3156214"/>
            <a:ext cx="4320000" cy="304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6285" y="3023560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After updating the beam at </a:t>
            </a:r>
            <a:r>
              <a:rPr lang="de-DE" sz="1600" dirty="0" err="1" smtClean="0">
                <a:solidFill>
                  <a:schemeClr val="tx1"/>
                </a:solidFill>
              </a:rPr>
              <a:t>Rx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656544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Living Distance of Beams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1259632" y="6176337"/>
            <a:ext cx="2497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 smtClean="0">
                <a:solidFill>
                  <a:schemeClr val="tx1"/>
                </a:solidFill>
              </a:rPr>
              <a:t>Rx</a:t>
            </a:r>
            <a:r>
              <a:rPr lang="de-DE" sz="1200" dirty="0" smtClean="0">
                <a:solidFill>
                  <a:schemeClr val="tx1"/>
                </a:solidFill>
              </a:rPr>
              <a:t> Position on </a:t>
            </a:r>
            <a:r>
              <a:rPr lang="de-DE" sz="1200" dirty="0" err="1" smtClean="0">
                <a:solidFill>
                  <a:schemeClr val="tx1"/>
                </a:solidFill>
              </a:rPr>
              <a:t>the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Rail</a:t>
            </a:r>
            <a:r>
              <a:rPr lang="de-DE" sz="1200" dirty="0" smtClean="0">
                <a:solidFill>
                  <a:schemeClr val="tx1"/>
                </a:solidFill>
              </a:rPr>
              <a:t> [m]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5915940" y="6204214"/>
            <a:ext cx="2497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 smtClean="0">
                <a:solidFill>
                  <a:schemeClr val="tx1"/>
                </a:solidFill>
              </a:rPr>
              <a:t>Rx</a:t>
            </a:r>
            <a:r>
              <a:rPr lang="de-DE" sz="1200" dirty="0" smtClean="0">
                <a:solidFill>
                  <a:schemeClr val="tx1"/>
                </a:solidFill>
              </a:rPr>
              <a:t> Position on </a:t>
            </a:r>
            <a:r>
              <a:rPr lang="de-DE" sz="1200" dirty="0" err="1" smtClean="0">
                <a:solidFill>
                  <a:schemeClr val="tx1"/>
                </a:solidFill>
              </a:rPr>
              <a:t>the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Rail</a:t>
            </a:r>
            <a:r>
              <a:rPr lang="de-DE" sz="1200" dirty="0" smtClean="0">
                <a:solidFill>
                  <a:schemeClr val="tx1"/>
                </a:solidFill>
              </a:rPr>
              <a:t> [m]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00693" y="302356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Comparison with and without update at </a:t>
            </a:r>
            <a:r>
              <a:rPr lang="en-US" sz="1600" dirty="0" err="1">
                <a:solidFill>
                  <a:schemeClr val="tx1"/>
                </a:solidFill>
              </a:rPr>
              <a:t>Tx</a:t>
            </a:r>
            <a:r>
              <a:rPr lang="en-US" sz="1600" dirty="0">
                <a:solidFill>
                  <a:schemeClr val="tx1"/>
                </a:solidFill>
              </a:rPr>
              <a:t> and Rx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/>
          <a:srcRect b="5105"/>
          <a:stretch/>
        </p:blipFill>
        <p:spPr>
          <a:xfrm>
            <a:off x="4499993" y="3169489"/>
            <a:ext cx="4320480" cy="30740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98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45" y="1332274"/>
            <a:ext cx="6247884" cy="1973465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Scenario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The Tx is pointing to the wall with different HPBW beams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The Rx is moving parallel to the wall without updating the Rx beam (2°HPBW)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40085" y="70407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Living Distance of Beams</a:t>
            </a:r>
            <a:endParaRPr lang="de-DE" sz="2800" b="1" dirty="0">
              <a:solidFill>
                <a:schemeClr val="tx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516216" y="2384119"/>
            <a:ext cx="2523982" cy="3143924"/>
            <a:chOff x="6601343" y="2517324"/>
            <a:chExt cx="2150823" cy="2590649"/>
          </a:xfrm>
        </p:grpSpPr>
        <p:sp>
          <p:nvSpPr>
            <p:cNvPr id="2" name="Rectangle 1"/>
            <p:cNvSpPr/>
            <p:nvPr/>
          </p:nvSpPr>
          <p:spPr bwMode="auto">
            <a:xfrm>
              <a:off x="6974243" y="2517324"/>
              <a:ext cx="45719" cy="2408238"/>
            </a:xfrm>
            <a:prstGeom prst="rect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 rot="1548801">
              <a:off x="8071233" y="2747496"/>
              <a:ext cx="342901" cy="304800"/>
              <a:chOff x="6819899" y="914400"/>
              <a:chExt cx="342901" cy="3048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6934200" y="914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3" name="Isosceles Triangle 52"/>
              <p:cNvSpPr/>
              <p:nvPr/>
            </p:nvSpPr>
            <p:spPr bwMode="auto">
              <a:xfrm rot="2738629">
                <a:off x="6857999" y="1028700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 rot="4032124">
              <a:off x="8060934" y="3854032"/>
              <a:ext cx="342901" cy="304800"/>
              <a:chOff x="6819898" y="1999207"/>
              <a:chExt cx="342901" cy="304800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6934199" y="199920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5" name="Isosceles Triangle 54"/>
              <p:cNvSpPr/>
              <p:nvPr/>
            </p:nvSpPr>
            <p:spPr bwMode="auto">
              <a:xfrm rot="2738629">
                <a:off x="6857998" y="2113507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cxnSp>
          <p:nvCxnSpPr>
            <p:cNvPr id="58" name="Straight Connector 57"/>
            <p:cNvCxnSpPr/>
            <p:nvPr/>
          </p:nvCxnSpPr>
          <p:spPr bwMode="auto">
            <a:xfrm>
              <a:off x="8296146" y="3324748"/>
              <a:ext cx="8887" cy="15939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Rectangle 60"/>
            <p:cNvSpPr/>
            <p:nvPr/>
          </p:nvSpPr>
          <p:spPr>
            <a:xfrm>
              <a:off x="8378949" y="2761397"/>
              <a:ext cx="3561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smtClean="0">
                  <a:solidFill>
                    <a:schemeClr val="tx1"/>
                  </a:solidFill>
                </a:rPr>
                <a:t>Tx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379948" y="3886563"/>
              <a:ext cx="3722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smtClean="0">
                  <a:solidFill>
                    <a:schemeClr val="tx1"/>
                  </a:solidFill>
                </a:rPr>
                <a:t>Rx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5400000" flipV="1">
              <a:off x="7609616" y="2249918"/>
              <a:ext cx="0" cy="13630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 flipV="1">
              <a:off x="7609616" y="3343553"/>
              <a:ext cx="0" cy="13630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6928107" y="2931428"/>
              <a:ext cx="1363018" cy="352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Rectangle 74"/>
            <p:cNvSpPr/>
            <p:nvPr/>
          </p:nvSpPr>
          <p:spPr>
            <a:xfrm>
              <a:off x="7020272" y="2924944"/>
              <a:ext cx="4235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smtClean="0">
                  <a:solidFill>
                    <a:schemeClr val="tx1"/>
                  </a:solidFill>
                </a:rPr>
                <a:t>8°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015648" y="3765686"/>
              <a:ext cx="5084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smtClean="0">
                  <a:solidFill>
                    <a:schemeClr val="tx1"/>
                  </a:solidFill>
                </a:rPr>
                <a:t>12°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6912239" y="3561781"/>
              <a:ext cx="1378886" cy="4680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3359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Group 79"/>
            <p:cNvGrpSpPr/>
            <p:nvPr/>
          </p:nvGrpSpPr>
          <p:grpSpPr>
            <a:xfrm rot="4032124">
              <a:off x="8055410" y="4175053"/>
              <a:ext cx="342901" cy="304800"/>
              <a:chOff x="6819898" y="1999207"/>
              <a:chExt cx="342901" cy="304800"/>
            </a:xfrm>
            <a:solidFill>
              <a:srgbClr val="CCD6DE"/>
            </a:solidFill>
          </p:grpSpPr>
          <p:sp>
            <p:nvSpPr>
              <p:cNvPr id="81" name="Oval 80"/>
              <p:cNvSpPr/>
              <p:nvPr/>
            </p:nvSpPr>
            <p:spPr bwMode="auto">
              <a:xfrm>
                <a:off x="6934199" y="1999207"/>
                <a:ext cx="228600" cy="2286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CCD6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2" name="Isosceles Triangle 81"/>
              <p:cNvSpPr/>
              <p:nvPr/>
            </p:nvSpPr>
            <p:spPr bwMode="auto">
              <a:xfrm rot="2738629">
                <a:off x="6857998" y="2113507"/>
                <a:ext cx="152400" cy="228600"/>
              </a:xfrm>
              <a:prstGeom prst="triangle">
                <a:avLst/>
              </a:prstGeom>
              <a:grpFill/>
              <a:ln w="9525" cap="flat" cmpd="sng" algn="ctr">
                <a:solidFill>
                  <a:srgbClr val="CCD6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 rot="4032124">
              <a:off x="8060934" y="4479853"/>
              <a:ext cx="342901" cy="304800"/>
              <a:chOff x="6819898" y="1999207"/>
              <a:chExt cx="342901" cy="304800"/>
            </a:xfrm>
            <a:solidFill>
              <a:srgbClr val="CCD6DE"/>
            </a:solidFill>
          </p:grpSpPr>
          <p:sp>
            <p:nvSpPr>
              <p:cNvPr id="84" name="Oval 83"/>
              <p:cNvSpPr/>
              <p:nvPr/>
            </p:nvSpPr>
            <p:spPr bwMode="auto">
              <a:xfrm>
                <a:off x="6934199" y="1999207"/>
                <a:ext cx="228600" cy="2286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CCD6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5" name="Isosceles Triangle 84"/>
              <p:cNvSpPr/>
              <p:nvPr/>
            </p:nvSpPr>
            <p:spPr bwMode="auto">
              <a:xfrm rot="2738629">
                <a:off x="6857998" y="2113507"/>
                <a:ext cx="152400" cy="228600"/>
              </a:xfrm>
              <a:prstGeom prst="triangle">
                <a:avLst/>
              </a:prstGeom>
              <a:grpFill/>
              <a:ln w="9525" cap="flat" cmpd="sng" algn="ctr">
                <a:solidFill>
                  <a:srgbClr val="CCD6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 rot="4032124">
              <a:off x="8066459" y="4784123"/>
              <a:ext cx="342901" cy="304800"/>
              <a:chOff x="6819898" y="1999207"/>
              <a:chExt cx="342901" cy="304800"/>
            </a:xfrm>
            <a:solidFill>
              <a:srgbClr val="CCD6DE"/>
            </a:solidFill>
          </p:grpSpPr>
          <p:sp>
            <p:nvSpPr>
              <p:cNvPr id="87" name="Oval 86"/>
              <p:cNvSpPr/>
              <p:nvPr/>
            </p:nvSpPr>
            <p:spPr bwMode="auto">
              <a:xfrm>
                <a:off x="6934199" y="1999207"/>
                <a:ext cx="228600" cy="2286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CCD6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8" name="Isosceles Triangle 87"/>
              <p:cNvSpPr/>
              <p:nvPr/>
            </p:nvSpPr>
            <p:spPr bwMode="auto">
              <a:xfrm rot="2738629">
                <a:off x="6857998" y="2113507"/>
                <a:ext cx="152400" cy="228600"/>
              </a:xfrm>
              <a:prstGeom prst="triangle">
                <a:avLst/>
              </a:prstGeom>
              <a:grpFill/>
              <a:ln w="9525" cap="flat" cmpd="sng" algn="ctr">
                <a:solidFill>
                  <a:srgbClr val="CCD6D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6601343" y="4556127"/>
              <a:ext cx="17946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smtClean="0"/>
                <a:t>Rx position on the rail</a:t>
              </a:r>
              <a:endParaRPr lang="en-US" sz="1200" dirty="0"/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73025" y="3363981"/>
            <a:ext cx="6247884" cy="1973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2000" kern="0" dirty="0" smtClean="0">
                <a:solidFill>
                  <a:schemeClr val="tx1"/>
                </a:solidFill>
              </a:rPr>
              <a:t>Analysis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0" dirty="0" smtClean="0">
                <a:solidFill>
                  <a:schemeClr val="tx1"/>
                </a:solidFill>
              </a:rPr>
              <a:t>Beam width vs. Living time of clusters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0" dirty="0" err="1" smtClean="0">
                <a:solidFill>
                  <a:schemeClr val="tx1"/>
                </a:solidFill>
              </a:rPr>
              <a:t>Tx</a:t>
            </a:r>
            <a:r>
              <a:rPr lang="en-GB" sz="1800" kern="0" dirty="0" smtClean="0">
                <a:solidFill>
                  <a:schemeClr val="tx1"/>
                </a:solidFill>
              </a:rPr>
              <a:t> updating vs. </a:t>
            </a:r>
            <a:r>
              <a:rPr lang="en-GB" sz="1800" kern="0" dirty="0" err="1" smtClean="0">
                <a:solidFill>
                  <a:schemeClr val="tx1"/>
                </a:solidFill>
              </a:rPr>
              <a:t>Tx</a:t>
            </a:r>
            <a:r>
              <a:rPr lang="en-GB" sz="1800" kern="0" dirty="0" smtClean="0">
                <a:solidFill>
                  <a:schemeClr val="tx1"/>
                </a:solidFill>
              </a:rPr>
              <a:t> and Rx beam direction updating</a:t>
            </a:r>
          </a:p>
          <a:p>
            <a:endParaRPr lang="en-US" sz="1800" kern="0" dirty="0" smtClean="0">
              <a:solidFill>
                <a:schemeClr val="tx1"/>
              </a:solidFill>
            </a:endParaRPr>
          </a:p>
          <a:p>
            <a:endParaRPr lang="en-US" sz="1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1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49" y="980728"/>
            <a:ext cx="8564526" cy="259080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/>
              <a:t>Results</a:t>
            </a:r>
            <a:endParaRPr lang="de-DE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0" dirty="0"/>
              <a:t>For narrow beams at </a:t>
            </a:r>
            <a:r>
              <a:rPr lang="de-DE" sz="1800" b="0" dirty="0" smtClean="0"/>
              <a:t>Tx </a:t>
            </a:r>
            <a:r>
              <a:rPr lang="de-DE" sz="1800" b="0" dirty="0"/>
              <a:t>(&lt;10°HPBW), the signal is attenuated more than 20 dB after moving 0.5 </a:t>
            </a:r>
            <a:r>
              <a:rPr lang="de-DE" sz="1800" b="0" dirty="0" smtClean="0"/>
              <a:t>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b="0" dirty="0" smtClean="0"/>
              <a:t>However, with &gt;10°HPBW the UE can be displaced up to 1 m having a loss of 10 dB</a:t>
            </a:r>
            <a:endParaRPr lang="de-DE" sz="1800" b="0" dirty="0"/>
          </a:p>
          <a:p>
            <a:endParaRPr lang="en-US" sz="1800" dirty="0" smtClean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46856" y="565374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Living Distance of Beams</a:t>
            </a: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5688632" cy="426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58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59726" cy="453156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Power of the reflections highly depends on the incident angles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For modelling, if we talk about pencil beams, we need to have a precise information of the scatter in order to describe the reflections, since a small change in the incident and reflected angles leads to high losses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Spatial consistency is very important, more deterministic approaches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For beam-forming, with pencil beams an update is necessary more often (in location)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Wider beams reduce the received power but also the need of updating the beam-former </a:t>
            </a:r>
            <a:r>
              <a:rPr lang="en-GB" sz="2000" dirty="0" smtClean="0">
                <a:sym typeface="Wingdings" panose="05000000000000000000" pitchFamily="2" charset="2"/>
              </a:rPr>
              <a:t> save energy</a:t>
            </a:r>
            <a:endParaRPr lang="en-GB" sz="2000" dirty="0" smtClean="0">
              <a:solidFill>
                <a:srgbClr val="00335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359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13605" y="620688"/>
            <a:ext cx="7770813" cy="1065213"/>
          </a:xfrm>
        </p:spPr>
        <p:txBody>
          <a:bodyPr/>
          <a:lstStyle/>
          <a:p>
            <a:r>
              <a:rPr lang="en-GB" sz="2800" dirty="0" smtClean="0"/>
              <a:t>Conclusion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2295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6"/>
          </a:xfrm>
        </p:spPr>
        <p:txBody>
          <a:bodyPr/>
          <a:lstStyle/>
          <a:p>
            <a:r>
              <a:rPr lang="en-GB" sz="2800" b="1" dirty="0" smtClean="0"/>
              <a:t>C</a:t>
            </a:r>
            <a:r>
              <a:rPr lang="en-GB" sz="2800" b="1" dirty="0" smtClean="0">
                <a:solidFill>
                  <a:schemeClr val="tx2"/>
                </a:solidFill>
              </a:rPr>
              <a:t>onclusion/Discussion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12776"/>
            <a:ext cx="9001000" cy="49685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present first dual pol. measurements with a pencil beam antenna to figure out the intra cluster properties 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Also we use this data to analyze the lifetime of the reflection in comparison to the opening angle of the antennas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Next Steps </a:t>
            </a:r>
            <a:endParaRPr lang="en-US" strike="sngStrike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Further measurements </a:t>
            </a:r>
            <a:r>
              <a:rPr lang="en-US" sz="1800" dirty="0">
                <a:solidFill>
                  <a:schemeClr val="tx1"/>
                </a:solidFill>
              </a:rPr>
              <a:t>for the broadband and </a:t>
            </a:r>
            <a:r>
              <a:rPr lang="en-US" sz="1800" dirty="0" err="1">
                <a:solidFill>
                  <a:schemeClr val="tx1"/>
                </a:solidFill>
              </a:rPr>
              <a:t>polarimertic</a:t>
            </a:r>
            <a:r>
              <a:rPr lang="en-US" sz="1800" dirty="0">
                <a:solidFill>
                  <a:schemeClr val="tx1"/>
                </a:solidFill>
              </a:rPr>
              <a:t> characterization of scatters at 60 GHz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Outdoor measurements at 60 GHz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Large indoor scenarios with distances larger than 40 m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Dynamic measurements of human scattering inclusive Doppler shift up to 50 km/h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Compare different scatter for statistical analysis </a:t>
            </a:r>
          </a:p>
          <a:p>
            <a:pPr lvl="1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96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9691"/>
            <a:ext cx="7770813" cy="45376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Motivation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/>
              <a:t>Overview of 60 GHz Entrance </a:t>
            </a:r>
            <a:r>
              <a:rPr lang="en-US" b="0" dirty="0"/>
              <a:t>H</a:t>
            </a:r>
            <a:r>
              <a:rPr lang="en-US" b="0" dirty="0" smtClean="0"/>
              <a:t>all </a:t>
            </a:r>
            <a:r>
              <a:rPr lang="en-US" b="0" dirty="0"/>
              <a:t>M</a:t>
            </a:r>
            <a:r>
              <a:rPr lang="en-US" b="0" dirty="0" smtClean="0"/>
              <a:t>easurement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/>
              <a:t>Pencil Beam 60 GHz Intra Cluster </a:t>
            </a:r>
            <a:r>
              <a:rPr lang="en-US" b="0" dirty="0"/>
              <a:t>M</a:t>
            </a:r>
            <a:r>
              <a:rPr lang="en-US" b="0" dirty="0" smtClean="0"/>
              <a:t>easurements in the Entrance </a:t>
            </a:r>
            <a:r>
              <a:rPr lang="en-US" b="0" dirty="0"/>
              <a:t>H</a:t>
            </a:r>
            <a:r>
              <a:rPr lang="en-US" b="0" dirty="0" smtClean="0"/>
              <a:t>all </a:t>
            </a:r>
            <a:r>
              <a:rPr lang="en-US" b="0" dirty="0"/>
              <a:t>E</a:t>
            </a:r>
            <a:r>
              <a:rPr lang="en-US" b="0" dirty="0" smtClean="0"/>
              <a:t>nvironment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60 GHz </a:t>
            </a:r>
            <a:r>
              <a:rPr lang="en-GB" b="0" dirty="0" smtClean="0"/>
              <a:t>dual </a:t>
            </a:r>
            <a:r>
              <a:rPr lang="en-GB" b="0" dirty="0" err="1" smtClean="0"/>
              <a:t>polarimertic</a:t>
            </a:r>
            <a:r>
              <a:rPr lang="en-GB" b="0" dirty="0" smtClean="0"/>
              <a:t> </a:t>
            </a:r>
            <a:r>
              <a:rPr lang="en-GB" b="0" dirty="0"/>
              <a:t>S</a:t>
            </a:r>
            <a:r>
              <a:rPr lang="en-GB" b="0" dirty="0" smtClean="0"/>
              <a:t>cattering </a:t>
            </a:r>
            <a:r>
              <a:rPr lang="en-GB" b="0" dirty="0"/>
              <a:t>M</a:t>
            </a:r>
            <a:r>
              <a:rPr lang="en-GB" b="0" dirty="0" smtClean="0"/>
              <a:t>easurement </a:t>
            </a:r>
            <a:r>
              <a:rPr lang="en-GB" b="0" dirty="0"/>
              <a:t>R</a:t>
            </a:r>
            <a:r>
              <a:rPr lang="en-GB" b="0" dirty="0" smtClean="0"/>
              <a:t>esults </a:t>
            </a:r>
            <a:endParaRPr lang="en-US" b="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/>
              <a:t>Discussion of 60 </a:t>
            </a:r>
            <a:r>
              <a:rPr lang="en-US" b="0" dirty="0"/>
              <a:t>GHz dual </a:t>
            </a:r>
            <a:r>
              <a:rPr lang="en-US" b="0" dirty="0" err="1"/>
              <a:t>polarimertic</a:t>
            </a:r>
            <a:r>
              <a:rPr lang="en-US" b="0" dirty="0"/>
              <a:t> </a:t>
            </a:r>
            <a:r>
              <a:rPr lang="en-US" b="0" dirty="0" smtClean="0"/>
              <a:t>Scattering Measurements </a:t>
            </a:r>
            <a:r>
              <a:rPr lang="en-US" b="0" dirty="0"/>
              <a:t>in the </a:t>
            </a:r>
            <a:r>
              <a:rPr lang="en-US" b="0" dirty="0" smtClean="0"/>
              <a:t>Entrance </a:t>
            </a:r>
            <a:r>
              <a:rPr lang="en-US" b="0" dirty="0"/>
              <a:t>H</a:t>
            </a:r>
            <a:r>
              <a:rPr lang="en-US" b="0" dirty="0" smtClean="0"/>
              <a:t>all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025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2"/>
            <a:ext cx="7846640" cy="4702323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Broadband and full </a:t>
            </a:r>
            <a:r>
              <a:rPr lang="en-US" b="0" dirty="0" err="1" smtClean="0"/>
              <a:t>polarimetric</a:t>
            </a:r>
            <a:r>
              <a:rPr lang="en-US" b="0" dirty="0" smtClean="0"/>
              <a:t> characterization of Cluster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 understand the broadband and </a:t>
            </a:r>
            <a:r>
              <a:rPr lang="en-US" dirty="0" err="1"/>
              <a:t>p</a:t>
            </a:r>
            <a:r>
              <a:rPr lang="en-US" dirty="0" err="1" smtClean="0"/>
              <a:t>olarimetric</a:t>
            </a:r>
            <a:r>
              <a:rPr lang="en-US" dirty="0" smtClean="0"/>
              <a:t> scattering of different structures</a:t>
            </a:r>
            <a:endParaRPr lang="en-US" b="0" dirty="0" smtClean="0"/>
          </a:p>
          <a:p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Advanced </a:t>
            </a:r>
            <a:r>
              <a:rPr lang="en-US" b="0" dirty="0"/>
              <a:t>S</a:t>
            </a:r>
            <a:r>
              <a:rPr lang="en-US" b="0" dirty="0" smtClean="0"/>
              <a:t>ystem </a:t>
            </a:r>
            <a:r>
              <a:rPr lang="en-US" b="0" dirty="0"/>
              <a:t>C</a:t>
            </a:r>
            <a:r>
              <a:rPr lang="en-US" b="0" dirty="0" smtClean="0"/>
              <a:t>oncepts </a:t>
            </a:r>
            <a:r>
              <a:rPr lang="en-US" altLang="de-DE" b="0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b="0" dirty="0"/>
              <a:t>define measurement and modelling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Massive </a:t>
            </a:r>
            <a:r>
              <a:rPr lang="en-US" dirty="0" smtClean="0"/>
              <a:t>MIMO/pencil </a:t>
            </a:r>
            <a:r>
              <a:rPr lang="en-US" dirty="0" err="1" smtClean="0"/>
              <a:t>beamforming</a:t>
            </a:r>
            <a:r>
              <a:rPr lang="en-US" dirty="0" smtClean="0"/>
              <a:t>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large spatial bandwidth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Adaptive or switched selection </a:t>
            </a:r>
            <a:r>
              <a:rPr lang="en-US" dirty="0" err="1" smtClean="0"/>
              <a:t>beamforming</a:t>
            </a:r>
            <a:r>
              <a:rPr lang="en-US" dirty="0" smtClean="0"/>
              <a:t> </a:t>
            </a:r>
            <a:r>
              <a:rPr lang="en-US" dirty="0"/>
              <a:t>to mitigate shadowing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Channel </a:t>
            </a:r>
            <a:r>
              <a:rPr lang="en-US" dirty="0" smtClean="0"/>
              <a:t>bonding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 smtClean="0"/>
              <a:t> large bandwidth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Propagation </a:t>
            </a:r>
            <a:r>
              <a:rPr lang="en-US" b="0" dirty="0" smtClean="0">
                <a:solidFill>
                  <a:schemeClr val="tx1"/>
                </a:solidFill>
              </a:rPr>
              <a:t>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Double directional measurements are needed to characterize the full 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Polarization is an important aspect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High dynamic range </a:t>
            </a:r>
            <a:r>
              <a:rPr lang="en-US" dirty="0" smtClean="0">
                <a:solidFill>
                  <a:schemeClr val="tx1"/>
                </a:solidFill>
              </a:rPr>
              <a:t>is</a:t>
            </a:r>
            <a:r>
              <a:rPr lang="en-US" b="0" dirty="0" smtClean="0">
                <a:solidFill>
                  <a:schemeClr val="tx1"/>
                </a:solidFill>
              </a:rPr>
              <a:t> essential to measure the different propagation effects</a:t>
            </a:r>
          </a:p>
          <a:p>
            <a:pPr>
              <a:buFont typeface="Arial" pitchFamily="34" charset="0"/>
              <a:buChar char="•"/>
            </a:pPr>
            <a:endParaRPr lang="en-US" b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Channel characterization for different usage </a:t>
            </a:r>
            <a:r>
              <a:rPr lang="en-US" dirty="0" smtClean="0"/>
              <a:t>cases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 marL="0" indent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67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2484512"/>
            <a:ext cx="7772400" cy="18889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Overview of 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 GHz Entrance Hall Measurement</a:t>
            </a:r>
          </a:p>
        </p:txBody>
      </p:sp>
    </p:spTree>
    <p:extLst>
      <p:ext uri="{BB962C8B-B14F-4D97-AF65-F5344CB8AC3E}">
        <p14:creationId xmlns="" xmlns:p14="http://schemas.microsoft.com/office/powerpoint/2010/main" val="29968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el 1"/>
          <p:cNvSpPr>
            <a:spLocks noGrp="1"/>
          </p:cNvSpPr>
          <p:nvPr>
            <p:ph type="title"/>
          </p:nvPr>
        </p:nvSpPr>
        <p:spPr>
          <a:xfrm>
            <a:off x="505049" y="260648"/>
            <a:ext cx="7770813" cy="1065213"/>
          </a:xfrm>
        </p:spPr>
        <p:txBody>
          <a:bodyPr/>
          <a:lstStyle/>
          <a:p>
            <a:r>
              <a:rPr lang="en-GB" sz="2800" b="1" dirty="0" smtClean="0"/>
              <a:t> </a:t>
            </a:r>
            <a:r>
              <a:rPr lang="en-GB" sz="1800" dirty="0" smtClean="0"/>
              <a:t>Dual </a:t>
            </a:r>
            <a:r>
              <a:rPr lang="en-GB" sz="1800" dirty="0" err="1" smtClean="0"/>
              <a:t>Polarimetric</a:t>
            </a:r>
            <a:r>
              <a:rPr lang="en-GB" sz="1800" dirty="0" smtClean="0"/>
              <a:t> Ultra-Wideband Channel Sounder (DP-UMCS)</a:t>
            </a:r>
            <a:endParaRPr lang="de-DE" sz="1800" dirty="0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404952" y="4439958"/>
            <a:ext cx="8408707" cy="203545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7 GHz BW up to 10 GHz</a:t>
            </a:r>
            <a:r>
              <a:rPr kumimoji="0" lang="en-GB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 measurable bandwidth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sym typeface="Wingdings" panose="05000000000000000000" pitchFamily="2" charset="2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Maximum excess delay of 606 ns (180 m) in CS version 1 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sz="1400" kern="0" dirty="0" smtClean="0">
                <a:solidFill>
                  <a:srgbClr val="000000"/>
                </a:solidFill>
                <a:latin typeface="+mn-lt"/>
                <a:ea typeface="+mn-ea"/>
              </a:rPr>
              <a:t>Dual polarization measurement capability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25 dB AGC (Automatic Gain Control) with 3.5 dB steps</a:t>
            </a:r>
            <a:endParaRPr lang="en-US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High instantaneous dynamic range: up to 75 dB 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Multi-Link </a:t>
            </a: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and Massive MIMO capabilities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  <a:ea typeface="+mn-ea"/>
              </a:rPr>
              <a:t>Double directional measurements (with 1 TX and 2 RX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ea typeface="+mn-ea"/>
              </a:rPr>
              <a:t>)</a:t>
            </a:r>
            <a:endParaRPr lang="en-US" sz="1400" kern="0" dirty="0">
              <a:solidFill>
                <a:srgbClr val="000000"/>
              </a:solidFill>
              <a:latin typeface="+mn-lt"/>
              <a:ea typeface="+mn-ea"/>
            </a:endParaRPr>
          </a:p>
          <a:p>
            <a:pPr marR="0" lvl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26231" y="1090559"/>
            <a:ext cx="8784976" cy="3467898"/>
            <a:chOff x="107504" y="1242385"/>
            <a:chExt cx="8784976" cy="3467898"/>
          </a:xfrm>
        </p:grpSpPr>
        <p:grpSp>
          <p:nvGrpSpPr>
            <p:cNvPr id="267" name="Gruppieren 266"/>
            <p:cNvGrpSpPr/>
            <p:nvPr/>
          </p:nvGrpSpPr>
          <p:grpSpPr>
            <a:xfrm>
              <a:off x="107504" y="1242385"/>
              <a:ext cx="8784976" cy="3410751"/>
              <a:chOff x="176447" y="182246"/>
              <a:chExt cx="7591742" cy="2873011"/>
            </a:xfrm>
          </p:grpSpPr>
          <p:grpSp>
            <p:nvGrpSpPr>
              <p:cNvPr id="268" name="Gruppieren 267"/>
              <p:cNvGrpSpPr/>
              <p:nvPr/>
            </p:nvGrpSpPr>
            <p:grpSpPr>
              <a:xfrm>
                <a:off x="615374" y="182246"/>
                <a:ext cx="7152815" cy="2873011"/>
                <a:chOff x="822004" y="291099"/>
                <a:chExt cx="10787864" cy="4640866"/>
              </a:xfrm>
            </p:grpSpPr>
            <p:cxnSp>
              <p:nvCxnSpPr>
                <p:cNvPr id="271" name="Gewinkelte Verbindung 270"/>
                <p:cNvCxnSpPr>
                  <a:stCxn id="274" idx="0"/>
                  <a:endCxn id="280" idx="4"/>
                </p:cNvCxnSpPr>
                <p:nvPr/>
              </p:nvCxnSpPr>
              <p:spPr>
                <a:xfrm rot="5400000" flipH="1" flipV="1">
                  <a:off x="1846383" y="2450638"/>
                  <a:ext cx="2036690" cy="13873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Freeform 23"/>
                <p:cNvSpPr>
                  <a:spLocks/>
                </p:cNvSpPr>
                <p:nvPr/>
              </p:nvSpPr>
              <p:spPr bwMode="auto">
                <a:xfrm>
                  <a:off x="5403320" y="1580292"/>
                  <a:ext cx="176925" cy="544247"/>
                </a:xfrm>
                <a:custGeom>
                  <a:avLst/>
                  <a:gdLst>
                    <a:gd name="T0" fmla="*/ 2147483646 w 360"/>
                    <a:gd name="T1" fmla="*/ 0 h 1080"/>
                    <a:gd name="T2" fmla="*/ 0 w 360"/>
                    <a:gd name="T3" fmla="*/ 2147483646 h 1080"/>
                    <a:gd name="T4" fmla="*/ 2147483646 w 360"/>
                    <a:gd name="T5" fmla="*/ 2147483646 h 1080"/>
                    <a:gd name="T6" fmla="*/ 0 w 360"/>
                    <a:gd name="T7" fmla="*/ 2147483646 h 10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0"/>
                    <a:gd name="T13" fmla="*/ 0 h 1080"/>
                    <a:gd name="T14" fmla="*/ 360 w 360"/>
                    <a:gd name="T15" fmla="*/ 1080 h 10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0" h="1080">
                      <a:moveTo>
                        <a:pt x="180" y="0"/>
                      </a:moveTo>
                      <a:lnTo>
                        <a:pt x="0" y="540"/>
                      </a:lnTo>
                      <a:lnTo>
                        <a:pt x="360" y="360"/>
                      </a:lnTo>
                      <a:lnTo>
                        <a:pt x="0" y="1080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prstDash val="lgDashDot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 sz="1600"/>
                </a:p>
              </p:txBody>
            </p:sp>
            <p:sp>
              <p:nvSpPr>
                <p:cNvPr id="274" name="Rectangle 83"/>
                <p:cNvSpPr>
                  <a:spLocks noChangeArrowheads="1"/>
                </p:cNvSpPr>
                <p:nvPr/>
              </p:nvSpPr>
              <p:spPr bwMode="auto">
                <a:xfrm>
                  <a:off x="2368048" y="347591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09348" y="385048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 27 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276" name="Rectangle 83"/>
                <p:cNvSpPr>
                  <a:spLocks noChangeArrowheads="1"/>
                </p:cNvSpPr>
                <p:nvPr/>
              </p:nvSpPr>
              <p:spPr bwMode="auto">
                <a:xfrm>
                  <a:off x="5870851" y="4462065"/>
                  <a:ext cx="979488" cy="4699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050" dirty="0">
                      <a:latin typeface="Times New Roman" panose="02020603050405020304" pitchFamily="18" charset="0"/>
                      <a:ea typeface="ＭＳ Ｐゴシック" charset="-128"/>
                    </a:rPr>
                    <a:t>7</a:t>
                  </a: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 GHz </a:t>
                  </a:r>
                </a:p>
                <a:p>
                  <a:pPr algn="ctr" eaLnBrk="1" hangingPunct="1">
                    <a:defRPr/>
                  </a:pPr>
                  <a:r>
                    <a:rPr lang="en-US" sz="1050" dirty="0" smtClean="0">
                      <a:latin typeface="Times New Roman" panose="02020603050405020304" pitchFamily="18" charset="0"/>
                      <a:ea typeface="ＭＳ Ｐゴシック" charset="-128"/>
                    </a:rPr>
                    <a:t>Oscillator</a:t>
                  </a:r>
                  <a:endParaRPr lang="en-US" sz="105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cxnSp>
              <p:nvCxnSpPr>
                <p:cNvPr id="277" name="Gewinkelte Verbindung 10"/>
                <p:cNvCxnSpPr>
                  <a:cxnSpLocks noChangeShapeType="1"/>
                  <a:stCxn id="276" idx="1"/>
                  <a:endCxn id="270" idx="2"/>
                </p:cNvCxnSpPr>
                <p:nvPr/>
              </p:nvCxnSpPr>
              <p:spPr bwMode="auto">
                <a:xfrm rot="10800000">
                  <a:off x="822004" y="2233156"/>
                  <a:ext cx="5048850" cy="246385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78" name="Gruppieren 189"/>
                <p:cNvGrpSpPr/>
                <p:nvPr/>
              </p:nvGrpSpPr>
              <p:grpSpPr bwMode="auto">
                <a:xfrm>
                  <a:off x="3297357" y="10268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83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4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85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6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7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8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9" name="Isosceles Triangle 103"/>
                <p:cNvSpPr/>
                <p:nvPr/>
              </p:nvSpPr>
              <p:spPr bwMode="auto">
                <a:xfrm rot="5400000">
                  <a:off x="3963179" y="10440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72434" y="102806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sp>
              <p:nvSpPr>
                <p:cNvPr id="28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76873" y="378580"/>
                  <a:ext cx="979895" cy="3937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endParaRPr lang="es-ES" altLang="en-US" sz="1100">
                    <a:latin typeface="Times New Roman" pitchFamily="18" charset="0"/>
                  </a:endParaRPr>
                </a:p>
              </p:txBody>
            </p:sp>
            <p:sp>
              <p:nvSpPr>
                <p:cNvPr id="282" name="AutoShape 26"/>
                <p:cNvSpPr>
                  <a:spLocks noChangeArrowheads="1"/>
                </p:cNvSpPr>
                <p:nvPr/>
              </p:nvSpPr>
              <p:spPr bwMode="auto">
                <a:xfrm rot="16200000">
                  <a:off x="5010565" y="1702231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3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5620107" y="1702876"/>
                  <a:ext cx="294325" cy="28416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B0F0"/>
                </a:solidFill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2000">
                    <a:latin typeface="Calibri" pitchFamily="34" charset="0"/>
                  </a:endParaRPr>
                </a:p>
              </p:txBody>
            </p:sp>
            <p:sp>
              <p:nvSpPr>
                <p:cNvPr id="284" name="Rectangle 83"/>
                <p:cNvSpPr>
                  <a:spLocks noChangeArrowheads="1"/>
                </p:cNvSpPr>
                <p:nvPr/>
              </p:nvSpPr>
              <p:spPr bwMode="auto">
                <a:xfrm>
                  <a:off x="8823812" y="3357189"/>
                  <a:ext cx="979488" cy="496888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>
                  <a:solidFill>
                    <a:srgbClr val="00335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1100" dirty="0">
                      <a:latin typeface="Times New Roman" panose="02020603050405020304" pitchFamily="18" charset="0"/>
                      <a:ea typeface="ＭＳ Ｐゴシック" charset="-128"/>
                    </a:rPr>
                    <a:t>Multiplier</a:t>
                  </a:r>
                </a:p>
                <a:p>
                  <a:pPr algn="ctr" eaLnBrk="1" hangingPunct="1">
                    <a:defRPr/>
                  </a:pPr>
                  <a:r>
                    <a:rPr lang="en-US" sz="11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X8</a:t>
                  </a:r>
                  <a:endParaRPr lang="en-US" sz="11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28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103483" y="632095"/>
                  <a:ext cx="1307314" cy="708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LNA</a:t>
                  </a:r>
                </a:p>
                <a:p>
                  <a:pPr algn="ctr"/>
                  <a:r>
                    <a:rPr lang="es-ES" altLang="en-US" sz="1100" dirty="0" smtClean="0">
                      <a:latin typeface="Times New Roman" pitchFamily="18" charset="0"/>
                    </a:rPr>
                    <a:t>Gain : 35 dB</a:t>
                  </a:r>
                </a:p>
                <a:p>
                  <a:pPr algn="ctr"/>
                  <a:endParaRPr lang="es-ES" altLang="en-US" sz="1100" dirty="0" smtClean="0">
                    <a:latin typeface="Times New Roman" pitchFamily="18" charset="0"/>
                  </a:endParaRPr>
                </a:p>
                <a:p>
                  <a:pPr algn="ctr"/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grpSp>
              <p:nvGrpSpPr>
                <p:cNvPr id="287" name="Gruppieren 252"/>
                <p:cNvGrpSpPr/>
                <p:nvPr/>
              </p:nvGrpSpPr>
              <p:grpSpPr bwMode="auto">
                <a:xfrm>
                  <a:off x="8295060" y="130589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7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8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9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0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81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82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8" name="Isosceles Triangle 103"/>
                <p:cNvSpPr/>
                <p:nvPr/>
              </p:nvSpPr>
              <p:spPr bwMode="auto">
                <a:xfrm rot="5400000">
                  <a:off x="7350777" y="1323132"/>
                  <a:ext cx="425450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311776"/>
                  <a:ext cx="398463" cy="412750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291" name="Gewinkelte Verbindung 264"/>
                <p:cNvCxnSpPr>
                  <a:cxnSpLocks noChangeShapeType="1"/>
                  <a:endCxn id="284" idx="2"/>
                </p:cNvCxnSpPr>
                <p:nvPr/>
              </p:nvCxnSpPr>
              <p:spPr bwMode="auto">
                <a:xfrm rot="10800000">
                  <a:off x="9313557" y="3854077"/>
                  <a:ext cx="1608657" cy="248902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92" name="Rectangle 39"/>
                <p:cNvSpPr>
                  <a:spLocks noChangeArrowheads="1"/>
                </p:cNvSpPr>
                <p:nvPr/>
              </p:nvSpPr>
              <p:spPr bwMode="auto">
                <a:xfrm>
                  <a:off x="10285893" y="1323604"/>
                  <a:ext cx="1323975" cy="1145621"/>
                </a:xfrm>
                <a:prstGeom prst="rect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GB" sz="1050" b="1" dirty="0">
                      <a:latin typeface="Times New Roman" panose="02020603050405020304" pitchFamily="18" charset="0"/>
                      <a:ea typeface="ＭＳ Ｐゴシック" charset="-128"/>
                    </a:rPr>
                    <a:t>UWB </a:t>
                  </a:r>
                  <a:r>
                    <a:rPr lang="en-GB" sz="1050" b="1" dirty="0" smtClean="0">
                      <a:latin typeface="Times New Roman" panose="02020603050405020304" pitchFamily="18" charset="0"/>
                      <a:ea typeface="ＭＳ Ｐゴシック" charset="-128"/>
                    </a:rPr>
                    <a:t>Sounder RX </a:t>
                  </a:r>
                </a:p>
                <a:p>
                  <a:pPr algn="ctr" eaLnBrk="1" hangingPunct="1">
                    <a:defRPr/>
                  </a:pPr>
                  <a:r>
                    <a:rPr lang="en-GB" sz="1000" dirty="0" smtClean="0">
                      <a:latin typeface="Times New Roman" panose="02020603050405020304" pitchFamily="18" charset="0"/>
                      <a:ea typeface="ＭＳ Ｐゴシック" charset="-128"/>
                    </a:rPr>
                    <a:t>0 – 3.5 GHz</a:t>
                  </a:r>
                  <a:endParaRPr lang="en-GB" sz="1000" dirty="0">
                    <a:latin typeface="Times New Roman" panose="02020603050405020304" pitchFamily="18" charset="0"/>
                    <a:ea typeface="ＭＳ Ｐゴシック" charset="-128"/>
                  </a:endParaRPr>
                </a:p>
                <a:p>
                  <a:pPr algn="ctr" eaLnBrk="1" hangingPunct="1">
                    <a:defRPr/>
                  </a:pPr>
                  <a:r>
                    <a:rPr lang="es-ES" sz="1000" dirty="0">
                      <a:latin typeface="Times New Roman" panose="02020603050405020304" pitchFamily="18" charset="0"/>
                      <a:ea typeface="ＭＳ Ｐゴシック" charset="-128"/>
                    </a:rPr>
                    <a:t>3.5 GHz - 10.5 GHz</a:t>
                  </a:r>
                </a:p>
              </p:txBody>
            </p:sp>
            <p:cxnSp>
              <p:nvCxnSpPr>
                <p:cNvPr id="293" name="Gerade Verbindung mit Pfeil 82"/>
                <p:cNvCxnSpPr>
                  <a:cxnSpLocks noChangeShapeType="1"/>
                  <a:stCxn id="288" idx="0"/>
                  <a:endCxn id="377" idx="1"/>
                </p:cNvCxnSpPr>
                <p:nvPr/>
              </p:nvCxnSpPr>
              <p:spPr bwMode="auto">
                <a:xfrm flipV="1">
                  <a:off x="7757177" y="1515342"/>
                  <a:ext cx="537883" cy="146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4" name="Gerade Verbindung mit Pfeil 84"/>
                <p:cNvCxnSpPr>
                  <a:cxnSpLocks noChangeShapeType="1"/>
                  <a:stCxn id="361" idx="3"/>
                  <a:endCxn id="288" idx="3"/>
                </p:cNvCxnSpPr>
                <p:nvPr/>
              </p:nvCxnSpPr>
              <p:spPr bwMode="auto">
                <a:xfrm>
                  <a:off x="6932565" y="1516328"/>
                  <a:ext cx="437262" cy="479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5" name="Gewinkelte Verbindung 86"/>
                <p:cNvCxnSpPr>
                  <a:cxnSpLocks noChangeShapeType="1"/>
                  <a:stCxn id="284" idx="0"/>
                  <a:endCxn id="300" idx="4"/>
                </p:cNvCxnSpPr>
                <p:nvPr/>
              </p:nvCxnSpPr>
              <p:spPr bwMode="auto">
                <a:xfrm rot="16200000" flipV="1">
                  <a:off x="8813873" y="2857505"/>
                  <a:ext cx="999251" cy="11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6" name="Gewinkelte Verbindung 108"/>
                <p:cNvCxnSpPr>
                  <a:cxnSpLocks noChangeShapeType="1"/>
                  <a:stCxn id="276" idx="3"/>
                  <a:endCxn id="292" idx="2"/>
                </p:cNvCxnSpPr>
                <p:nvPr/>
              </p:nvCxnSpPr>
              <p:spPr bwMode="auto">
                <a:xfrm flipV="1">
                  <a:off x="6850339" y="2469225"/>
                  <a:ext cx="4097541" cy="2227790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7" name="Gerader Verbinder 43"/>
                <p:cNvCxnSpPr>
                  <a:cxnSpLocks noChangeShapeType="1"/>
                  <a:stCxn id="283" idx="0"/>
                  <a:endCxn id="283" idx="1"/>
                </p:cNvCxnSpPr>
                <p:nvPr/>
              </p:nvCxnSpPr>
              <p:spPr bwMode="auto">
                <a:xfrm flipH="1" flipV="1">
                  <a:off x="5767270" y="1771376"/>
                  <a:ext cx="142081" cy="7358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298" name="Gruppieren 110"/>
                <p:cNvGrpSpPr/>
                <p:nvPr/>
              </p:nvGrpSpPr>
              <p:grpSpPr bwMode="auto">
                <a:xfrm>
                  <a:off x="8331305" y="19556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71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2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73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4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75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6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9" name="Isosceles Triangle 103"/>
                <p:cNvSpPr/>
                <p:nvPr/>
              </p:nvSpPr>
              <p:spPr bwMode="auto">
                <a:xfrm rot="5400000">
                  <a:off x="7351535" y="1981351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0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9114207" y="1946776"/>
                  <a:ext cx="398463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01" name="Gerade Verbindung mit Pfeil 119"/>
                <p:cNvCxnSpPr>
                  <a:cxnSpLocks noChangeShapeType="1"/>
                  <a:stCxn id="299" idx="0"/>
                  <a:endCxn id="371" idx="1"/>
                </p:cNvCxnSpPr>
                <p:nvPr/>
              </p:nvCxnSpPr>
              <p:spPr bwMode="auto">
                <a:xfrm flipV="1">
                  <a:off x="7757141" y="2165112"/>
                  <a:ext cx="574164" cy="9914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2" name="Gerade Verbindung mit Pfeil 120"/>
                <p:cNvCxnSpPr>
                  <a:cxnSpLocks noChangeShapeType="1"/>
                  <a:stCxn id="363" idx="3"/>
                  <a:endCxn id="299" idx="3"/>
                </p:cNvCxnSpPr>
                <p:nvPr/>
              </p:nvCxnSpPr>
              <p:spPr bwMode="auto">
                <a:xfrm flipV="1">
                  <a:off x="6918927" y="2175026"/>
                  <a:ext cx="450864" cy="64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3" name="Gerade Verbindung mit Pfeil 56"/>
                <p:cNvCxnSpPr>
                  <a:cxnSpLocks noChangeShapeType="1"/>
                  <a:stCxn id="300" idx="0"/>
                  <a:endCxn id="290" idx="4"/>
                </p:cNvCxnSpPr>
                <p:nvPr/>
              </p:nvCxnSpPr>
              <p:spPr bwMode="auto">
                <a:xfrm flipV="1">
                  <a:off x="9313556" y="1724327"/>
                  <a:ext cx="0" cy="22186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0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96012" y="1156266"/>
                  <a:ext cx="874279" cy="3685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0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33857" y="2193201"/>
                  <a:ext cx="967828" cy="300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sp>
              <p:nvSpPr>
                <p:cNvPr id="30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05650" y="1071440"/>
                  <a:ext cx="839563" cy="322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1</a:t>
                  </a:r>
                </a:p>
              </p:txBody>
            </p:sp>
            <p:sp>
              <p:nvSpPr>
                <p:cNvPr id="30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388619" y="2147970"/>
                  <a:ext cx="749578" cy="377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CH 2</a:t>
                  </a:r>
                </a:p>
              </p:txBody>
            </p:sp>
            <p:cxnSp>
              <p:nvCxnSpPr>
                <p:cNvPr id="308" name="Gewinkelte Verbindung 126"/>
                <p:cNvCxnSpPr>
                  <a:cxnSpLocks noChangeShapeType="1"/>
                  <a:endCxn id="282" idx="5"/>
                </p:cNvCxnSpPr>
                <p:nvPr/>
              </p:nvCxnSpPr>
              <p:spPr bwMode="auto">
                <a:xfrm>
                  <a:off x="4347331" y="1245106"/>
                  <a:ext cx="810397" cy="52562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0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62343" y="897675"/>
                  <a:ext cx="822338" cy="367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H Pol. </a:t>
                  </a:r>
                </a:p>
              </p:txBody>
            </p:sp>
            <p:sp>
              <p:nvSpPr>
                <p:cNvPr id="3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0750" y="2592793"/>
                  <a:ext cx="825074" cy="343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V Pol.</a:t>
                  </a:r>
                </a:p>
              </p:txBody>
            </p:sp>
            <p:grpSp>
              <p:nvGrpSpPr>
                <p:cNvPr id="311" name="Gruppieren 189"/>
                <p:cNvGrpSpPr/>
                <p:nvPr/>
              </p:nvGrpSpPr>
              <p:grpSpPr bwMode="auto">
                <a:xfrm>
                  <a:off x="3266708" y="2319750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6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6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6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7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2" name="Isosceles Triangle 103"/>
                <p:cNvSpPr/>
                <p:nvPr/>
              </p:nvSpPr>
              <p:spPr bwMode="auto">
                <a:xfrm rot="5400000">
                  <a:off x="3932530" y="2336933"/>
                  <a:ext cx="423862" cy="387350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90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3" name="Flowchart: Summing Junction 188"/>
                <p:cNvSpPr>
                  <a:spLocks noChangeArrowheads="1"/>
                </p:cNvSpPr>
                <p:nvPr/>
              </p:nvSpPr>
              <p:spPr bwMode="auto">
                <a:xfrm>
                  <a:off x="2658561" y="2325027"/>
                  <a:ext cx="398462" cy="411162"/>
                </a:xfrm>
                <a:prstGeom prst="flowChartSummingJunction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kern="0">
                    <a:solidFill>
                      <a:srgbClr val="FFFFFF"/>
                    </a:solidFill>
                    <a:latin typeface="Arial"/>
                    <a:ea typeface="ＭＳ Ｐゴシック" charset="-128"/>
                  </a:endParaRPr>
                </a:p>
              </p:txBody>
            </p:sp>
            <p:cxnSp>
              <p:nvCxnSpPr>
                <p:cNvPr id="314" name="Gewinkelte Verbindung 126"/>
                <p:cNvCxnSpPr>
                  <a:cxnSpLocks noChangeShapeType="1"/>
                  <a:endCxn id="282" idx="1"/>
                </p:cNvCxnSpPr>
                <p:nvPr/>
              </p:nvCxnSpPr>
              <p:spPr bwMode="auto">
                <a:xfrm flipV="1">
                  <a:off x="4325340" y="1917894"/>
                  <a:ext cx="832388" cy="616419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15" name="Flowchart: Process 284"/>
                <p:cNvSpPr/>
                <p:nvPr/>
              </p:nvSpPr>
              <p:spPr bwMode="auto">
                <a:xfrm>
                  <a:off x="1789005" y="1580190"/>
                  <a:ext cx="404582" cy="381081"/>
                </a:xfrm>
                <a:prstGeom prst="flowChartProcess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50" b="1" kern="0">
                    <a:solidFill>
                      <a:srgbClr val="000000"/>
                    </a:solidFill>
                    <a:latin typeface="Arial"/>
                    <a:ea typeface="+mn-ea"/>
                  </a:endParaRPr>
                </a:p>
              </p:txBody>
            </p:sp>
            <p:cxnSp>
              <p:nvCxnSpPr>
                <p:cNvPr id="316" name="Gerader Verbinder 315"/>
                <p:cNvCxnSpPr>
                  <a:stCxn id="315" idx="1"/>
                </p:cNvCxnSpPr>
                <p:nvPr/>
              </p:nvCxnSpPr>
              <p:spPr bwMode="auto">
                <a:xfrm flipV="1">
                  <a:off x="1789005" y="1770730"/>
                  <a:ext cx="130169" cy="1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7" name="Gerader Verbinder 316"/>
                <p:cNvCxnSpPr/>
                <p:nvPr/>
              </p:nvCxnSpPr>
              <p:spPr bwMode="auto">
                <a:xfrm>
                  <a:off x="2071252" y="1664461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8" name="Gerader Verbinder 317"/>
                <p:cNvCxnSpPr/>
                <p:nvPr/>
              </p:nvCxnSpPr>
              <p:spPr bwMode="auto">
                <a:xfrm>
                  <a:off x="2066414" y="1835005"/>
                  <a:ext cx="122335" cy="3564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19" name="Gerader Verbinder 318"/>
                <p:cNvCxnSpPr/>
                <p:nvPr/>
              </p:nvCxnSpPr>
              <p:spPr bwMode="auto">
                <a:xfrm flipV="1">
                  <a:off x="1920087" y="1664461"/>
                  <a:ext cx="160334" cy="106709"/>
                </a:xfrm>
                <a:prstGeom prst="lin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</p:cxnSp>
            <p:cxnSp>
              <p:nvCxnSpPr>
                <p:cNvPr id="320" name="Gerade Verbindung mit Pfeil 28"/>
                <p:cNvCxnSpPr>
                  <a:cxnSpLocks noChangeShapeType="1"/>
                  <a:stCxn id="280" idx="6"/>
                  <a:endCxn id="383" idx="1"/>
                </p:cNvCxnSpPr>
                <p:nvPr/>
              </p:nvCxnSpPr>
              <p:spPr bwMode="auto">
                <a:xfrm>
                  <a:off x="3070896" y="1233648"/>
                  <a:ext cx="226461" cy="2653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1" name="Gerade Verbindung mit Pfeil 28"/>
                <p:cNvCxnSpPr>
                  <a:cxnSpLocks noChangeShapeType="1"/>
                  <a:stCxn id="383" idx="3"/>
                  <a:endCxn id="279" idx="3"/>
                </p:cNvCxnSpPr>
                <p:nvPr/>
              </p:nvCxnSpPr>
              <p:spPr bwMode="auto">
                <a:xfrm>
                  <a:off x="3701939" y="12363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2" name="Gerade Verbindung mit Pfeil 28"/>
                <p:cNvCxnSpPr>
                  <a:cxnSpLocks noChangeShapeType="1"/>
                  <a:stCxn id="365" idx="3"/>
                  <a:endCxn id="312" idx="3"/>
                </p:cNvCxnSpPr>
                <p:nvPr/>
              </p:nvCxnSpPr>
              <p:spPr bwMode="auto">
                <a:xfrm>
                  <a:off x="3671290" y="2529201"/>
                  <a:ext cx="279496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3" name="Gerade Verbindung mit Pfeil 28"/>
                <p:cNvCxnSpPr>
                  <a:cxnSpLocks noChangeShapeType="1"/>
                  <a:stCxn id="313" idx="6"/>
                  <a:endCxn id="365" idx="1"/>
                </p:cNvCxnSpPr>
                <p:nvPr/>
              </p:nvCxnSpPr>
              <p:spPr bwMode="auto">
                <a:xfrm flipV="1">
                  <a:off x="3057023" y="2529201"/>
                  <a:ext cx="209685" cy="1407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4" name="Gewinkelte Verbindung 126"/>
                <p:cNvCxnSpPr>
                  <a:cxnSpLocks noChangeShapeType="1"/>
                  <a:endCxn id="280" idx="2"/>
                </p:cNvCxnSpPr>
                <p:nvPr/>
              </p:nvCxnSpPr>
              <p:spPr bwMode="auto">
                <a:xfrm flipV="1">
                  <a:off x="2170158" y="1233648"/>
                  <a:ext cx="502276" cy="426789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5" name="Gerader Verbinder 324"/>
                <p:cNvCxnSpPr>
                  <a:stCxn id="315" idx="3"/>
                  <a:endCxn id="315" idx="3"/>
                </p:cNvCxnSpPr>
                <p:nvPr/>
              </p:nvCxnSpPr>
              <p:spPr>
                <a:xfrm>
                  <a:off x="2193587" y="1770731"/>
                  <a:ext cx="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Gewinkelte Verbindung 126"/>
                <p:cNvCxnSpPr>
                  <a:cxnSpLocks noChangeShapeType="1"/>
                  <a:stCxn id="315" idx="3"/>
                  <a:endCxn id="313" idx="2"/>
                </p:cNvCxnSpPr>
                <p:nvPr/>
              </p:nvCxnSpPr>
              <p:spPr bwMode="auto">
                <a:xfrm>
                  <a:off x="2193587" y="1770731"/>
                  <a:ext cx="464974" cy="7598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7" name="Gerade Verbindung mit Pfeil 28"/>
                <p:cNvCxnSpPr>
                  <a:cxnSpLocks noChangeShapeType="1"/>
                  <a:endCxn id="315" idx="1"/>
                </p:cNvCxnSpPr>
                <p:nvPr/>
              </p:nvCxnSpPr>
              <p:spPr bwMode="auto">
                <a:xfrm flipV="1">
                  <a:off x="1435916" y="1770731"/>
                  <a:ext cx="353089" cy="3362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8" name="Gewinkelte Verbindung 327"/>
                <p:cNvCxnSpPr>
                  <a:stCxn id="274" idx="0"/>
                  <a:endCxn id="313" idx="4"/>
                </p:cNvCxnSpPr>
                <p:nvPr/>
              </p:nvCxnSpPr>
              <p:spPr>
                <a:xfrm rot="5400000" flipH="1" flipV="1">
                  <a:off x="2487927" y="3106054"/>
                  <a:ext cx="739730" cy="12700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Rechteck 328"/>
                <p:cNvSpPr/>
                <p:nvPr/>
              </p:nvSpPr>
              <p:spPr>
                <a:xfrm>
                  <a:off x="1654844" y="291100"/>
                  <a:ext cx="3003147" cy="390128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0" name="Gewinkelte Verbindung 126"/>
                <p:cNvCxnSpPr>
                  <a:cxnSpLocks noChangeShapeType="1"/>
                </p:cNvCxnSpPr>
                <p:nvPr/>
              </p:nvCxnSpPr>
              <p:spPr bwMode="auto">
                <a:xfrm>
                  <a:off x="9512670" y="1493158"/>
                  <a:ext cx="746741" cy="1580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1" name="Gewinkelte Verbindung 1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9520046" y="2044449"/>
                  <a:ext cx="739365" cy="9194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332" name="Gruppieren 331"/>
                <p:cNvGrpSpPr/>
                <p:nvPr/>
              </p:nvGrpSpPr>
              <p:grpSpPr>
                <a:xfrm>
                  <a:off x="6313977" y="1962509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3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4" name="Gerade Verbindung mit Pfeil 363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Gruppieren 332"/>
                <p:cNvGrpSpPr/>
                <p:nvPr/>
              </p:nvGrpSpPr>
              <p:grpSpPr>
                <a:xfrm>
                  <a:off x="6327615" y="1303164"/>
                  <a:ext cx="604950" cy="424449"/>
                  <a:chOff x="7368527" y="3206322"/>
                  <a:chExt cx="604950" cy="424449"/>
                </a:xfrm>
              </p:grpSpPr>
              <p:sp>
                <p:nvSpPr>
                  <p:cNvPr id="361" name="Flowchart: Process 284"/>
                  <p:cNvSpPr/>
                  <p:nvPr/>
                </p:nvSpPr>
                <p:spPr bwMode="auto">
                  <a:xfrm>
                    <a:off x="7368527" y="3311384"/>
                    <a:ext cx="604950" cy="216203"/>
                  </a:xfrm>
                  <a:prstGeom prst="flowChartProcess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2" name="Gerade Verbindung mit Pfeil 361"/>
                  <p:cNvCxnSpPr/>
                  <p:nvPr/>
                </p:nvCxnSpPr>
                <p:spPr>
                  <a:xfrm flipV="1">
                    <a:off x="7451752" y="3206322"/>
                    <a:ext cx="439499" cy="424449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4" name="Gerade Verbindung mit Pfeil 28"/>
                <p:cNvCxnSpPr>
                  <a:cxnSpLocks noChangeShapeType="1"/>
                </p:cNvCxnSpPr>
                <p:nvPr/>
              </p:nvCxnSpPr>
              <p:spPr bwMode="auto">
                <a:xfrm>
                  <a:off x="8653491" y="1525508"/>
                  <a:ext cx="414565" cy="2808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5" name="Gerade Verbindung mit Pfeil 28"/>
                <p:cNvCxnSpPr>
                  <a:cxnSpLocks noChangeShapeType="1"/>
                  <a:stCxn id="371" idx="3"/>
                  <a:endCxn id="300" idx="2"/>
                </p:cNvCxnSpPr>
                <p:nvPr/>
              </p:nvCxnSpPr>
              <p:spPr bwMode="auto">
                <a:xfrm flipV="1">
                  <a:off x="8735887" y="2152357"/>
                  <a:ext cx="378320" cy="12755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6" name="Gewinkelte Verbindung 126"/>
                <p:cNvCxnSpPr>
                  <a:cxnSpLocks noChangeShapeType="1"/>
                  <a:stCxn id="283" idx="1"/>
                  <a:endCxn id="361" idx="1"/>
                </p:cNvCxnSpPr>
                <p:nvPr/>
              </p:nvCxnSpPr>
              <p:spPr bwMode="auto">
                <a:xfrm rot="5400000" flipH="1" flipV="1">
                  <a:off x="5919918" y="1363680"/>
                  <a:ext cx="255048" cy="560345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7" name="Gewinkelte Verbindung 126"/>
                <p:cNvCxnSpPr>
                  <a:cxnSpLocks noChangeShapeType="1"/>
                  <a:stCxn id="283" idx="5"/>
                  <a:endCxn id="363" idx="1"/>
                </p:cNvCxnSpPr>
                <p:nvPr/>
              </p:nvCxnSpPr>
              <p:spPr bwMode="auto">
                <a:xfrm rot="16200000" flipH="1">
                  <a:off x="5912056" y="1773752"/>
                  <a:ext cx="257134" cy="546707"/>
                </a:xfrm>
                <a:prstGeom prst="bentConnector2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38" name="Rechteck 337"/>
                <p:cNvSpPr/>
                <p:nvPr/>
              </p:nvSpPr>
              <p:spPr>
                <a:xfrm>
                  <a:off x="6028441" y="291099"/>
                  <a:ext cx="4161345" cy="3936015"/>
                </a:xfrm>
                <a:prstGeom prst="rect">
                  <a:avLst/>
                </a:prstGeom>
                <a:noFill/>
                <a:ln w="28575">
                  <a:prstDash val="sysDot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/>
                </a:p>
              </p:txBody>
            </p:sp>
            <p:cxnSp>
              <p:nvCxnSpPr>
                <p:cNvPr id="339" name="Gewinkelte Verbindung 264"/>
                <p:cNvCxnSpPr>
                  <a:cxnSpLocks noChangeShapeType="1"/>
                  <a:stCxn id="276" idx="1"/>
                </p:cNvCxnSpPr>
                <p:nvPr/>
              </p:nvCxnSpPr>
              <p:spPr bwMode="auto">
                <a:xfrm rot="10800000">
                  <a:off x="2848417" y="3991309"/>
                  <a:ext cx="3022434" cy="705706"/>
                </a:xfrm>
                <a:prstGeom prst="bentConnector3">
                  <a:avLst>
                    <a:gd name="adj1" fmla="val 99931"/>
                  </a:avLst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4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6461" y="1286944"/>
                  <a:ext cx="979895" cy="283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Switch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1" name="Rechteck 340"/>
                <p:cNvSpPr/>
                <p:nvPr/>
              </p:nvSpPr>
              <p:spPr>
                <a:xfrm>
                  <a:off x="2458901" y="347713"/>
                  <a:ext cx="1091016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TX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2" name="Rechteck 341"/>
                <p:cNvSpPr/>
                <p:nvPr/>
              </p:nvSpPr>
              <p:spPr>
                <a:xfrm>
                  <a:off x="7622347" y="337175"/>
                  <a:ext cx="1111908" cy="3454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050" i="0" u="none" strike="noStrike" dirty="0" smtClean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RX Module</a:t>
                  </a:r>
                  <a:endParaRPr lang="de-DE" sz="1050" i="0" u="none" strike="noStrike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43" name="Gruppieren 110"/>
                <p:cNvGrpSpPr/>
                <p:nvPr/>
              </p:nvGrpSpPr>
              <p:grpSpPr bwMode="auto">
                <a:xfrm>
                  <a:off x="2666314" y="2909061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55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6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7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8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9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60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4" name="Gruppieren 110"/>
                <p:cNvGrpSpPr/>
                <p:nvPr/>
              </p:nvGrpSpPr>
              <p:grpSpPr bwMode="auto">
                <a:xfrm>
                  <a:off x="9106119" y="2831297"/>
                  <a:ext cx="404582" cy="421740"/>
                  <a:chOff x="5053775" y="1553784"/>
                  <a:chExt cx="404601" cy="408769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349" name="Flowchart: Process 284"/>
                  <p:cNvSpPr/>
                  <p:nvPr/>
                </p:nvSpPr>
                <p:spPr bwMode="auto">
                  <a:xfrm>
                    <a:off x="5053775" y="1572113"/>
                    <a:ext cx="404601" cy="369360"/>
                  </a:xfrm>
                  <a:prstGeom prst="flowChartProcess">
                    <a:avLst/>
                  </a:prstGeom>
                  <a:grpFill/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0" name="Freeform 285"/>
                  <p:cNvSpPr/>
                  <p:nvPr/>
                </p:nvSpPr>
                <p:spPr bwMode="auto">
                  <a:xfrm rot="18810344">
                    <a:off x="5150004" y="1541848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351" name="Freeform 286"/>
                  <p:cNvSpPr/>
                  <p:nvPr/>
                </p:nvSpPr>
                <p:spPr bwMode="auto">
                  <a:xfrm rot="18810344">
                    <a:off x="5149067" y="1739408"/>
                    <a:ext cx="212146" cy="234144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2" name="Straight Connector 287"/>
                  <p:cNvCxnSpPr/>
                  <p:nvPr/>
                </p:nvCxnSpPr>
                <p:spPr bwMode="auto">
                  <a:xfrm rot="5400000" flipH="1" flipV="1">
                    <a:off x="5218671" y="1827057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53" name="Freeform 285"/>
                  <p:cNvSpPr/>
                  <p:nvPr/>
                </p:nvSpPr>
                <p:spPr bwMode="auto">
                  <a:xfrm rot="18810344">
                    <a:off x="5150005" y="1638000"/>
                    <a:ext cx="212146" cy="236017"/>
                  </a:xfrm>
                  <a:custGeom>
                    <a:avLst/>
                    <a:gdLst>
                      <a:gd name="connsiteX0" fmla="*/ 0 w 647700"/>
                      <a:gd name="connsiteY0" fmla="*/ 51594 h 349251"/>
                      <a:gd name="connsiteX1" fmla="*/ 300037 w 647700"/>
                      <a:gd name="connsiteY1" fmla="*/ 42069 h 349251"/>
                      <a:gd name="connsiteX2" fmla="*/ 338137 w 647700"/>
                      <a:gd name="connsiteY2" fmla="*/ 304007 h 349251"/>
                      <a:gd name="connsiteX3" fmla="*/ 647700 w 647700"/>
                      <a:gd name="connsiteY3" fmla="*/ 313532 h 349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7700" h="349251">
                        <a:moveTo>
                          <a:pt x="0" y="51594"/>
                        </a:moveTo>
                        <a:cubicBezTo>
                          <a:pt x="121840" y="25797"/>
                          <a:pt x="243681" y="0"/>
                          <a:pt x="300037" y="42069"/>
                        </a:cubicBezTo>
                        <a:cubicBezTo>
                          <a:pt x="356393" y="84138"/>
                          <a:pt x="280193" y="258763"/>
                          <a:pt x="338137" y="304007"/>
                        </a:cubicBezTo>
                        <a:cubicBezTo>
                          <a:pt x="396081" y="349251"/>
                          <a:pt x="521890" y="331391"/>
                          <a:pt x="647700" y="313532"/>
                        </a:cubicBezTo>
                      </a:path>
                    </a:pathLst>
                  </a:cu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kern="0">
                      <a:solidFill>
                        <a:srgbClr val="000000"/>
                      </a:solidFill>
                      <a:latin typeface="Arial"/>
                      <a:ea typeface="+mn-ea"/>
                    </a:endParaRPr>
                  </a:p>
                </p:txBody>
              </p:sp>
              <p:cxnSp>
                <p:nvCxnSpPr>
                  <p:cNvPr id="354" name="Straight Connector 287"/>
                  <p:cNvCxnSpPr/>
                  <p:nvPr/>
                </p:nvCxnSpPr>
                <p:spPr bwMode="auto">
                  <a:xfrm rot="5400000" flipH="1" flipV="1">
                    <a:off x="5228010" y="1637725"/>
                    <a:ext cx="62507" cy="59941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45" name="Rechteck 344"/>
                <p:cNvSpPr/>
                <p:nvPr/>
              </p:nvSpPr>
              <p:spPr>
                <a:xfrm>
                  <a:off x="3191284" y="1659389"/>
                  <a:ext cx="1490065" cy="460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6" name="Rechteck 345"/>
                <p:cNvSpPr/>
                <p:nvPr/>
              </p:nvSpPr>
              <p:spPr>
                <a:xfrm>
                  <a:off x="8034735" y="1660345"/>
                  <a:ext cx="1103551" cy="3559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56 - 66 GHz</a:t>
                  </a:r>
                  <a:endParaRPr lang="de-DE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81471" y="2815934"/>
                  <a:ext cx="979895" cy="656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s-ES" altLang="en-US" sz="1100" dirty="0">
                      <a:latin typeface="Times New Roman" pitchFamily="18" charset="0"/>
                    </a:rPr>
                    <a:t>PA </a:t>
                  </a:r>
                  <a:r>
                    <a:rPr lang="es-ES" altLang="en-US" sz="1100" dirty="0" smtClean="0">
                      <a:latin typeface="Times New Roman" pitchFamily="18" charset="0"/>
                    </a:rPr>
                    <a:t>min.</a:t>
                  </a:r>
                </a:p>
                <a:p>
                  <a:pPr algn="ctr" eaLnBrk="1" hangingPunct="1"/>
                  <a:r>
                    <a:rPr lang="es-ES" altLang="en-US" sz="1100" dirty="0" smtClean="0">
                      <a:latin typeface="Times New Roman" pitchFamily="18" charset="0"/>
                    </a:rPr>
                    <a:t>27 dBm</a:t>
                  </a:r>
                  <a:endParaRPr lang="es-ES" altLang="en-US" sz="1100" dirty="0">
                    <a:latin typeface="Times New Roman" pitchFamily="18" charset="0"/>
                  </a:endParaRPr>
                </a:p>
              </p:txBody>
            </p:sp>
            <p:sp>
              <p:nvSpPr>
                <p:cNvPr id="348" name="Rechteck 347"/>
                <p:cNvSpPr/>
                <p:nvPr/>
              </p:nvSpPr>
              <p:spPr>
                <a:xfrm>
                  <a:off x="6140667" y="2327144"/>
                  <a:ext cx="1024159" cy="586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Step </a:t>
                  </a:r>
                </a:p>
                <a:p>
                  <a:pPr algn="ctr"/>
                  <a:r>
                    <a:rPr lang="en-US" sz="1100" noProof="0" dirty="0" smtClean="0">
                      <a:solidFill>
                        <a:schemeClr val="tx1"/>
                      </a:solidFill>
                    </a:rPr>
                    <a:t>Attenuator</a:t>
                  </a:r>
                </a:p>
              </p:txBody>
            </p:sp>
          </p:grpSp>
          <p:sp>
            <p:nvSpPr>
              <p:cNvPr id="269" name="Text Box 11"/>
              <p:cNvSpPr txBox="1">
                <a:spLocks noChangeArrowheads="1"/>
              </p:cNvSpPr>
              <p:nvPr/>
            </p:nvSpPr>
            <p:spPr bwMode="auto">
              <a:xfrm>
                <a:off x="4745614" y="1451028"/>
                <a:ext cx="866805" cy="438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s-ES" altLang="en-US" sz="1100" dirty="0" smtClean="0">
                    <a:latin typeface="Times New Roman" pitchFamily="18" charset="0"/>
                  </a:rPr>
                  <a:t>LNA</a:t>
                </a:r>
              </a:p>
              <a:p>
                <a:pPr algn="ctr"/>
                <a:r>
                  <a:rPr lang="es-ES" altLang="en-US" sz="1100" dirty="0" smtClean="0">
                    <a:latin typeface="Times New Roman" pitchFamily="18" charset="0"/>
                  </a:rPr>
                  <a:t>Gain : 35 dB</a:t>
                </a:r>
              </a:p>
              <a:p>
                <a:pPr algn="ctr"/>
                <a:endParaRPr lang="es-ES" altLang="en-US" sz="1100" dirty="0" smtClean="0">
                  <a:latin typeface="Times New Roman" pitchFamily="18" charset="0"/>
                </a:endParaRPr>
              </a:p>
              <a:p>
                <a:pPr algn="ctr"/>
                <a:endParaRPr lang="es-ES" altLang="en-US" sz="1100" dirty="0">
                  <a:latin typeface="Times New Roman" pitchFamily="18" charset="0"/>
                </a:endParaRPr>
              </a:p>
            </p:txBody>
          </p:sp>
          <p:sp>
            <p:nvSpPr>
              <p:cNvPr id="270" name="Rectangle 39"/>
              <p:cNvSpPr>
                <a:spLocks noChangeArrowheads="1"/>
              </p:cNvSpPr>
              <p:nvPr/>
            </p:nvSpPr>
            <p:spPr bwMode="auto">
              <a:xfrm>
                <a:off x="176447" y="675294"/>
                <a:ext cx="877852" cy="709217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sz="1050" b="1" dirty="0">
                    <a:latin typeface="Times New Roman" panose="02020603050405020304" pitchFamily="18" charset="0"/>
                    <a:ea typeface="ＭＳ Ｐゴシック" charset="-128"/>
                  </a:rPr>
                  <a:t>UWB </a:t>
                </a:r>
                <a:r>
                  <a:rPr lang="en-GB" sz="1050" b="1" dirty="0" smtClean="0">
                    <a:latin typeface="Times New Roman" panose="02020603050405020304" pitchFamily="18" charset="0"/>
                    <a:ea typeface="ＭＳ Ｐゴシック" charset="-128"/>
                  </a:rPr>
                  <a:t>Sounder TX </a:t>
                </a:r>
              </a:p>
              <a:p>
                <a:pPr algn="ctr" eaLnBrk="1" hangingPunct="1">
                  <a:defRPr/>
                </a:pPr>
                <a:r>
                  <a:rPr lang="en-GB" sz="1000" dirty="0" smtClean="0">
                    <a:latin typeface="Times New Roman" panose="02020603050405020304" pitchFamily="18" charset="0"/>
                    <a:ea typeface="ＭＳ Ｐゴシック" charset="-128"/>
                  </a:rPr>
                  <a:t>0 – 3.5 GHz</a:t>
                </a:r>
                <a:endParaRPr lang="en-GB" sz="1000" dirty="0">
                  <a:latin typeface="Times New Roman" panose="02020603050405020304" pitchFamily="18" charset="0"/>
                  <a:ea typeface="ＭＳ Ｐゴシック" charset="-128"/>
                </a:endParaRPr>
              </a:p>
              <a:p>
                <a:pPr algn="ctr" eaLnBrk="1" hangingPunct="1">
                  <a:defRPr/>
                </a:pPr>
                <a:r>
                  <a:rPr lang="es-ES" sz="1000" dirty="0">
                    <a:latin typeface="Times New Roman" panose="02020603050405020304" pitchFamily="18" charset="0"/>
                    <a:ea typeface="ＭＳ Ｐゴシック" charset="-128"/>
                  </a:rPr>
                  <a:t>3.5 GHz - 10.5 GHz</a:t>
                </a:r>
              </a:p>
            </p:txBody>
          </p:sp>
        </p:grpSp>
        <p:sp>
          <p:nvSpPr>
            <p:cNvPr id="389" name="Text Box 11"/>
            <p:cNvSpPr txBox="1">
              <a:spLocks noChangeArrowheads="1"/>
            </p:cNvSpPr>
            <p:nvPr/>
          </p:nvSpPr>
          <p:spPr bwMode="auto">
            <a:xfrm>
              <a:off x="2693552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  <p:sp>
          <p:nvSpPr>
            <p:cNvPr id="391" name="Text Box 11"/>
            <p:cNvSpPr txBox="1">
              <a:spLocks noChangeArrowheads="1"/>
            </p:cNvSpPr>
            <p:nvPr/>
          </p:nvSpPr>
          <p:spPr bwMode="auto">
            <a:xfrm>
              <a:off x="5905040" y="4227711"/>
              <a:ext cx="1585905" cy="482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 smtClean="0">
                  <a:latin typeface="Times New Roman" pitchFamily="18" charset="0"/>
                </a:rPr>
                <a:t>Optical link</a:t>
              </a:r>
              <a:endParaRPr lang="en-US" altLang="en-US" sz="1100" dirty="0">
                <a:latin typeface="Times New Roman" pitchFamily="18" charset="0"/>
              </a:endParaRPr>
            </a:p>
          </p:txBody>
        </p:sp>
      </p:grpSp>
      <p:sp>
        <p:nvSpPr>
          <p:cNvPr id="392" name="Rechteck 391"/>
          <p:cNvSpPr/>
          <p:nvPr/>
        </p:nvSpPr>
        <p:spPr>
          <a:xfrm>
            <a:off x="4676758" y="1415936"/>
            <a:ext cx="785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Step </a:t>
            </a:r>
          </a:p>
          <a:p>
            <a:pPr algn="ctr"/>
            <a:r>
              <a:rPr lang="en-US" sz="1100" noProof="0" dirty="0" smtClean="0">
                <a:solidFill>
                  <a:schemeClr val="tx1"/>
                </a:solidFill>
              </a:rPr>
              <a:t>Attenuator</a:t>
            </a:r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979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el 1"/>
          <p:cNvSpPr>
            <a:spLocks noGrp="1"/>
          </p:cNvSpPr>
          <p:nvPr>
            <p:ph type="title"/>
          </p:nvPr>
        </p:nvSpPr>
        <p:spPr>
          <a:xfrm>
            <a:off x="539553" y="713107"/>
            <a:ext cx="5184575" cy="921197"/>
          </a:xfrm>
        </p:spPr>
        <p:txBody>
          <a:bodyPr/>
          <a:lstStyle/>
          <a:p>
            <a:pPr algn="l"/>
            <a:r>
              <a:rPr lang="de-DE" sz="2800" dirty="0" smtClean="0"/>
              <a:t>Measurement System </a:t>
            </a:r>
            <a:r>
              <a:rPr lang="de-DE" sz="2800" dirty="0" err="1" smtClean="0"/>
              <a:t>and</a:t>
            </a:r>
            <a:r>
              <a:rPr lang="de-DE" sz="2800" dirty="0" smtClean="0"/>
              <a:t> Setup</a:t>
            </a:r>
            <a:endParaRPr lang="de-DE" sz="2800" dirty="0"/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26" name="Picture 2" descr="\\vinson.rz.tu-ilmenau.de\FG_EMT\projects\ongoing\mmWaveHuawei\measurements\2015-07-03_05-Zusebau_First_Floor\photos\DSCN5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76" y="1173706"/>
            <a:ext cx="2976085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vinson.rz.tu-ilmenau.de\FG_EMT\projects\ongoing\mmWaveHuawei\measurements\2015-07-03_05-Zusebau_First_Floor\photos\DSCN5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2278" y="3996872"/>
            <a:ext cx="2880084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2992938"/>
              </p:ext>
            </p:extLst>
          </p:nvPr>
        </p:nvGraphicFramePr>
        <p:xfrm>
          <a:off x="683568" y="1844824"/>
          <a:ext cx="5040560" cy="4079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Value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Stimulus Signal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PRBS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Bandwidth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6.75GHz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CIR </a:t>
                      </a:r>
                      <a:r>
                        <a:rPr lang="de-DE" dirty="0" err="1" smtClean="0"/>
                        <a:t>length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606ns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Dynamic </a:t>
                      </a:r>
                      <a:r>
                        <a:rPr lang="de-DE" dirty="0" err="1" smtClean="0"/>
                        <a:t>range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70dB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CIR </a:t>
                      </a:r>
                      <a:r>
                        <a:rPr lang="de-DE" dirty="0" err="1" smtClean="0"/>
                        <a:t>averages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1024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Transmit</a:t>
                      </a:r>
                      <a:r>
                        <a:rPr lang="de-DE" dirty="0" smtClean="0"/>
                        <a:t> power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20dBm ( max. 30dBm)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Frequency</a:t>
                      </a:r>
                      <a:r>
                        <a:rPr lang="de-DE" dirty="0" smtClean="0"/>
                        <a:t> band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57.4GHz-64.1GHz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Antenna</a:t>
                      </a:r>
                      <a:r>
                        <a:rPr lang="de-DE" dirty="0" smtClean="0"/>
                        <a:t> HPBW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30°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Antenna</a:t>
                      </a:r>
                      <a:r>
                        <a:rPr lang="de-DE" dirty="0" smtClean="0"/>
                        <a:t> XPI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25dB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Full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polarimetric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Yes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54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4752" y="1291001"/>
            <a:ext cx="5609415" cy="22019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Entrance Hall of </a:t>
            </a:r>
            <a:r>
              <a:rPr lang="en-US" sz="1800" b="1" dirty="0" err="1" smtClean="0">
                <a:solidFill>
                  <a:schemeClr val="tx1"/>
                </a:solidFill>
              </a:rPr>
              <a:t>Zusebau</a:t>
            </a:r>
            <a:r>
              <a:rPr lang="en-US" sz="1800" b="1" dirty="0" smtClean="0">
                <a:solidFill>
                  <a:schemeClr val="tx1"/>
                </a:solidFill>
              </a:rPr>
              <a:t>  at TU Ilmenau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3 TX Positions (3 floors)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9 RX Positions (ground floor)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Access-point scenario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Scanning at TX and RX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RX: Azimuth: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TX: Azimuth:       		       ;Elevation: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 smtClean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 bwMode="auto">
          <a:xfrm>
            <a:off x="701525" y="620688"/>
            <a:ext cx="8229600" cy="67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Overview of </a:t>
            </a:r>
            <a:r>
              <a:rPr lang="en-GB" sz="2800" dirty="0">
                <a:solidFill>
                  <a:schemeClr val="tx1"/>
                </a:solidFill>
              </a:rPr>
              <a:t>60 GHz Entrance Hall Measurement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956730" y="3595164"/>
            <a:ext cx="3895772" cy="2655767"/>
            <a:chOff x="539552" y="2780928"/>
            <a:chExt cx="4737980" cy="3519863"/>
          </a:xfrm>
        </p:grpSpPr>
        <p:pic>
          <p:nvPicPr>
            <p:cNvPr id="23" name="Grafik 1" descr="\\vinson.rz.tu-ilmenau.de\FG_EMT\projects\ongoing\mmWaveHuawei\measurements\2015-02_03-27_2-Zusebau_Ground_Floor\photos\DSCN4971.JP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780928"/>
              <a:ext cx="4701463" cy="3519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Ellipse 18"/>
            <p:cNvSpPr/>
            <p:nvPr/>
          </p:nvSpPr>
          <p:spPr bwMode="auto">
            <a:xfrm>
              <a:off x="1080967" y="5212189"/>
              <a:ext cx="300793" cy="152400"/>
            </a:xfrm>
            <a:prstGeom prst="ellipse">
              <a:avLst/>
            </a:prstGeom>
            <a:solidFill>
              <a:srgbClr val="FF7900"/>
            </a:solidFill>
            <a:ln>
              <a:solidFill>
                <a:srgbClr val="FF79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5" name="Textfeld 11"/>
            <p:cNvSpPr txBox="1"/>
            <p:nvPr/>
          </p:nvSpPr>
          <p:spPr>
            <a:xfrm>
              <a:off x="1225352" y="4862715"/>
              <a:ext cx="922414" cy="3947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RX 9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6" name="Ellipse 18"/>
            <p:cNvSpPr/>
            <p:nvPr/>
          </p:nvSpPr>
          <p:spPr bwMode="auto">
            <a:xfrm>
              <a:off x="890889" y="4983909"/>
              <a:ext cx="300793" cy="152400"/>
            </a:xfrm>
            <a:prstGeom prst="ellipse">
              <a:avLst/>
            </a:prstGeom>
            <a:solidFill>
              <a:srgbClr val="FF7900"/>
            </a:solidFill>
            <a:ln>
              <a:solidFill>
                <a:srgbClr val="FF79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7" name="Textfeld 11"/>
            <p:cNvSpPr txBox="1"/>
            <p:nvPr/>
          </p:nvSpPr>
          <p:spPr>
            <a:xfrm>
              <a:off x="1035274" y="4634435"/>
              <a:ext cx="922414" cy="3947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RX 10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8" name="Ellipse 18"/>
            <p:cNvSpPr/>
            <p:nvPr/>
          </p:nvSpPr>
          <p:spPr bwMode="auto">
            <a:xfrm>
              <a:off x="3958276" y="5142917"/>
              <a:ext cx="317731" cy="100800"/>
            </a:xfrm>
            <a:prstGeom prst="ellipse">
              <a:avLst/>
            </a:prstGeom>
            <a:solidFill>
              <a:srgbClr val="FF7900"/>
            </a:solidFill>
            <a:ln>
              <a:solidFill>
                <a:srgbClr val="FF79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9" name="Textfeld 11"/>
            <p:cNvSpPr txBox="1"/>
            <p:nvPr/>
          </p:nvSpPr>
          <p:spPr>
            <a:xfrm>
              <a:off x="3994793" y="5212189"/>
              <a:ext cx="721223" cy="3947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RX 2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0" name="Ellipse 18"/>
            <p:cNvSpPr/>
            <p:nvPr/>
          </p:nvSpPr>
          <p:spPr bwMode="auto">
            <a:xfrm>
              <a:off x="4882952" y="5523390"/>
              <a:ext cx="300793" cy="152400"/>
            </a:xfrm>
            <a:prstGeom prst="ellipse">
              <a:avLst/>
            </a:prstGeom>
            <a:solidFill>
              <a:srgbClr val="FF7900"/>
            </a:solidFill>
            <a:ln>
              <a:solidFill>
                <a:srgbClr val="FF79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1" name="Textfeld 11"/>
            <p:cNvSpPr txBox="1"/>
            <p:nvPr/>
          </p:nvSpPr>
          <p:spPr>
            <a:xfrm>
              <a:off x="4355118" y="5606545"/>
              <a:ext cx="922414" cy="3947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RX 1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6148967" y="2045980"/>
            <a:ext cx="2811901" cy="4227894"/>
            <a:chOff x="5394186" y="1119191"/>
            <a:chExt cx="3607571" cy="5181600"/>
          </a:xfrm>
        </p:grpSpPr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186" y="1119191"/>
              <a:ext cx="3454400" cy="5181600"/>
            </a:xfrm>
            <a:prstGeom prst="rect">
              <a:avLst/>
            </a:prstGeom>
          </p:spPr>
        </p:pic>
        <p:sp>
          <p:nvSpPr>
            <p:cNvPr id="11" name="Ellipse 18"/>
            <p:cNvSpPr/>
            <p:nvPr/>
          </p:nvSpPr>
          <p:spPr bwMode="auto">
            <a:xfrm>
              <a:off x="7139397" y="4304510"/>
              <a:ext cx="237438" cy="221267"/>
            </a:xfrm>
            <a:prstGeom prst="ellipse">
              <a:avLst/>
            </a:prstGeom>
            <a:solidFill>
              <a:srgbClr val="FF7900"/>
            </a:solidFill>
            <a:ln>
              <a:solidFill>
                <a:srgbClr val="FF79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473752" y="4304510"/>
              <a:ext cx="922414" cy="3947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TX 1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3" name="Ellipse 18"/>
            <p:cNvSpPr/>
            <p:nvPr/>
          </p:nvSpPr>
          <p:spPr bwMode="auto">
            <a:xfrm>
              <a:off x="7934958" y="5980911"/>
              <a:ext cx="300793" cy="152400"/>
            </a:xfrm>
            <a:prstGeom prst="ellipse">
              <a:avLst/>
            </a:prstGeom>
            <a:solidFill>
              <a:srgbClr val="FF7900"/>
            </a:solidFill>
            <a:ln>
              <a:solidFill>
                <a:srgbClr val="FF79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4" name="Ellipse 18"/>
            <p:cNvSpPr/>
            <p:nvPr/>
          </p:nvSpPr>
          <p:spPr bwMode="auto">
            <a:xfrm>
              <a:off x="7156021" y="5530638"/>
              <a:ext cx="317731" cy="100800"/>
            </a:xfrm>
            <a:prstGeom prst="ellipse">
              <a:avLst/>
            </a:prstGeom>
            <a:solidFill>
              <a:srgbClr val="FF7900"/>
            </a:solidFill>
            <a:ln>
              <a:solidFill>
                <a:srgbClr val="FF79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Ellipse 18"/>
            <p:cNvSpPr/>
            <p:nvPr/>
          </p:nvSpPr>
          <p:spPr bwMode="auto">
            <a:xfrm>
              <a:off x="6514175" y="5295110"/>
              <a:ext cx="273777" cy="76200"/>
            </a:xfrm>
            <a:prstGeom prst="ellipse">
              <a:avLst/>
            </a:prstGeom>
            <a:solidFill>
              <a:srgbClr val="FF7900"/>
            </a:solidFill>
            <a:ln>
              <a:solidFill>
                <a:srgbClr val="FF79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Ellipse 18"/>
            <p:cNvSpPr/>
            <p:nvPr/>
          </p:nvSpPr>
          <p:spPr bwMode="auto">
            <a:xfrm>
              <a:off x="6084717" y="5066510"/>
              <a:ext cx="246035" cy="76200"/>
            </a:xfrm>
            <a:prstGeom prst="ellipse">
              <a:avLst/>
            </a:prstGeom>
            <a:solidFill>
              <a:srgbClr val="FF7900"/>
            </a:solidFill>
            <a:ln>
              <a:solidFill>
                <a:srgbClr val="FF79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7" name="Textfeld 11"/>
            <p:cNvSpPr txBox="1"/>
            <p:nvPr/>
          </p:nvSpPr>
          <p:spPr>
            <a:xfrm>
              <a:off x="8079343" y="5631437"/>
              <a:ext cx="922414" cy="3947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RX 1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8" name="Textfeld 11"/>
            <p:cNvSpPr txBox="1"/>
            <p:nvPr/>
          </p:nvSpPr>
          <p:spPr>
            <a:xfrm>
              <a:off x="7192538" y="5599910"/>
              <a:ext cx="627309" cy="3947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RX 2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19" name="Textfeld 11"/>
            <p:cNvSpPr txBox="1"/>
            <p:nvPr/>
          </p:nvSpPr>
          <p:spPr>
            <a:xfrm>
              <a:off x="6474903" y="5316596"/>
              <a:ext cx="638169" cy="3947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RX 3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0" name="Textfeld 11"/>
            <p:cNvSpPr txBox="1"/>
            <p:nvPr/>
          </p:nvSpPr>
          <p:spPr>
            <a:xfrm>
              <a:off x="6455346" y="4484652"/>
              <a:ext cx="922414" cy="3947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RX 14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1" name="Textfeld 11"/>
            <p:cNvSpPr txBox="1"/>
            <p:nvPr/>
          </p:nvSpPr>
          <p:spPr>
            <a:xfrm>
              <a:off x="5728649" y="4759052"/>
              <a:ext cx="922414" cy="3947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RX 4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22" name="Ellipse 18"/>
            <p:cNvSpPr/>
            <p:nvPr/>
          </p:nvSpPr>
          <p:spPr bwMode="auto">
            <a:xfrm>
              <a:off x="6661071" y="5001325"/>
              <a:ext cx="246035" cy="76200"/>
            </a:xfrm>
            <a:prstGeom prst="ellipse">
              <a:avLst/>
            </a:prstGeom>
            <a:solidFill>
              <a:srgbClr val="FF7900"/>
            </a:solidFill>
            <a:ln>
              <a:solidFill>
                <a:srgbClr val="FF79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2" name="Ellipse 18"/>
            <p:cNvSpPr/>
            <p:nvPr/>
          </p:nvSpPr>
          <p:spPr bwMode="auto">
            <a:xfrm>
              <a:off x="7104369" y="3165923"/>
              <a:ext cx="237438" cy="221267"/>
            </a:xfrm>
            <a:prstGeom prst="ellipse">
              <a:avLst/>
            </a:prstGeom>
            <a:solidFill>
              <a:srgbClr val="FF7900"/>
            </a:solidFill>
            <a:ln>
              <a:solidFill>
                <a:srgbClr val="FF79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3" name="Ellipse 18"/>
            <p:cNvSpPr/>
            <p:nvPr/>
          </p:nvSpPr>
          <p:spPr bwMode="auto">
            <a:xfrm>
              <a:off x="7068745" y="2072897"/>
              <a:ext cx="237438" cy="221267"/>
            </a:xfrm>
            <a:prstGeom prst="ellipse">
              <a:avLst/>
            </a:prstGeom>
            <a:solidFill>
              <a:srgbClr val="FF7900"/>
            </a:solidFill>
            <a:ln>
              <a:solidFill>
                <a:srgbClr val="FF79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de-DE" sz="1100" dirty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34" name="Textfeld 11"/>
            <p:cNvSpPr txBox="1"/>
            <p:nvPr/>
          </p:nvSpPr>
          <p:spPr>
            <a:xfrm>
              <a:off x="7258116" y="2043824"/>
              <a:ext cx="922414" cy="3947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TX 3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  <p:sp>
          <p:nvSpPr>
            <p:cNvPr id="35" name="Textfeld 11"/>
            <p:cNvSpPr txBox="1"/>
            <p:nvPr/>
          </p:nvSpPr>
          <p:spPr>
            <a:xfrm>
              <a:off x="7376835" y="3146393"/>
              <a:ext cx="922414" cy="3947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de-DE" sz="1600" kern="1200" dirty="0" smtClean="0">
                  <a:solidFill>
                    <a:srgbClr val="FF7900"/>
                  </a:solidFill>
                  <a:effectLst/>
                  <a:latin typeface="Arial"/>
                  <a:ea typeface="MS PGothic"/>
                  <a:cs typeface="Times New Roman"/>
                </a:rPr>
                <a:t>TX 2</a:t>
              </a:r>
              <a:endParaRPr lang="en-GB" sz="1200" dirty="0">
                <a:solidFill>
                  <a:srgbClr val="FF7900"/>
                </a:solidFill>
                <a:effectLst/>
                <a:latin typeface="Times New Roman"/>
                <a:ea typeface="SimSun"/>
              </a:endParaRPr>
            </a:p>
          </p:txBody>
        </p:sp>
      </p:grpSp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2319178" y="2924944"/>
          <a:ext cx="1388726" cy="216024"/>
        </p:xfrm>
        <a:graphic>
          <a:graphicData uri="http://schemas.openxmlformats.org/presentationml/2006/ole">
            <p:oleObj spid="_x0000_s1170" name="Equation" r:id="rId7" imgW="1142504" imgH="177723" progId="">
              <p:embed/>
            </p:oleObj>
          </a:graphicData>
        </a:graphic>
      </p:graphicFrame>
      <p:graphicFrame>
        <p:nvGraphicFramePr>
          <p:cNvPr id="36" name="Objekt 35"/>
          <p:cNvGraphicFramePr>
            <a:graphicFrameLocks noChangeAspect="1"/>
          </p:cNvGraphicFramePr>
          <p:nvPr>
            <p:extLst/>
          </p:nvPr>
        </p:nvGraphicFramePr>
        <p:xfrm>
          <a:off x="2345293" y="3212976"/>
          <a:ext cx="1146587" cy="205798"/>
        </p:xfrm>
        <a:graphic>
          <a:graphicData uri="http://schemas.openxmlformats.org/presentationml/2006/ole">
            <p:oleObj spid="_x0000_s1171" name="Equation" r:id="rId8" imgW="990170" imgH="177723" progId="">
              <p:embed/>
            </p:oleObj>
          </a:graphicData>
        </a:graphic>
      </p:graphicFrame>
      <p:graphicFrame>
        <p:nvGraphicFramePr>
          <p:cNvPr id="37" name="Objekt 36"/>
          <p:cNvGraphicFramePr>
            <a:graphicFrameLocks noChangeAspect="1"/>
          </p:cNvGraphicFramePr>
          <p:nvPr>
            <p:extLst/>
          </p:nvPr>
        </p:nvGraphicFramePr>
        <p:xfrm>
          <a:off x="4355976" y="3212275"/>
          <a:ext cx="1167034" cy="209701"/>
        </p:xfrm>
        <a:graphic>
          <a:graphicData uri="http://schemas.openxmlformats.org/presentationml/2006/ole">
            <p:oleObj spid="_x0000_s1172" name="Equation" r:id="rId9" imgW="990170" imgH="177723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23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92383" y="1230956"/>
            <a:ext cx="316835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Tx 1 – Rx 1 LOS</a:t>
            </a:r>
            <a:endParaRPr lang="de-DE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0" y="2096393"/>
            <a:ext cx="4320000" cy="4331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44" y="2001309"/>
            <a:ext cx="4320000" cy="43312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448" y="1658409"/>
            <a:ext cx="3382926" cy="685800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b="1" dirty="0" smtClean="0">
                <a:solidFill>
                  <a:schemeClr val="tx1"/>
                </a:solidFill>
              </a:rPr>
              <a:t>Normalized Power Elevation / Azimuth Profile at Tx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17981" y="1658409"/>
            <a:ext cx="3459126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DE" sz="1800" b="1" kern="0" dirty="0" smtClean="0"/>
              <a:t>Normalized Power Azimuth / Azimuth Profile at Tx and Rx</a:t>
            </a:r>
          </a:p>
          <a:p>
            <a:endParaRPr lang="en-US" sz="1800" kern="0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701525" y="620688"/>
            <a:ext cx="8229600" cy="670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2800" kern="0" dirty="0" smtClean="0">
                <a:solidFill>
                  <a:schemeClr val="tx1"/>
                </a:solidFill>
              </a:rPr>
              <a:t>Overview of 60 GHz Entrance Hall Measurement</a:t>
            </a:r>
            <a:endParaRPr lang="en-GB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4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</TotalTime>
  <Words>1641</Words>
  <Application>Microsoft Office PowerPoint</Application>
  <PresentationFormat>On-screen Show (4:3)</PresentationFormat>
  <Paragraphs>326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802-11-Submission</vt:lpstr>
      <vt:lpstr>Equation</vt:lpstr>
      <vt:lpstr>Analysis of Intra-Cluster Effects Using Pencil Beam Antennas</vt:lpstr>
      <vt:lpstr>Abstract</vt:lpstr>
      <vt:lpstr>Outline</vt:lpstr>
      <vt:lpstr>Motivation</vt:lpstr>
      <vt:lpstr>Slide 5</vt:lpstr>
      <vt:lpstr> Dual Polarimetric Ultra-Wideband Channel Sounder (DP-UMCS)</vt:lpstr>
      <vt:lpstr>Measurement System and Setup</vt:lpstr>
      <vt:lpstr>Overview of 60 GHz Entrance Hall Measurement</vt:lpstr>
      <vt:lpstr>Tx 1 – Rx 1 LOS</vt:lpstr>
      <vt:lpstr>Tx 1 – Rx 13 NLOS</vt:lpstr>
      <vt:lpstr>Conclusions</vt:lpstr>
      <vt:lpstr>Slide 12</vt:lpstr>
      <vt:lpstr>Motivation</vt:lpstr>
      <vt:lpstr>Measurement Objects</vt:lpstr>
      <vt:lpstr>60 GHz dual pol. Scattering Measurements Setup</vt:lpstr>
      <vt:lpstr>60 GHz Scattering Measurements Setup at the Wall</vt:lpstr>
      <vt:lpstr>Intra-Cluster Measurement  Set-Up</vt:lpstr>
      <vt:lpstr>Slide 18</vt:lpstr>
      <vt:lpstr>Influence of Incident and Reflected Angles</vt:lpstr>
      <vt:lpstr>Influence of Incident and Reflected Angles</vt:lpstr>
      <vt:lpstr>Living Distance of Beams</vt:lpstr>
      <vt:lpstr>Living Distance of Beams</vt:lpstr>
      <vt:lpstr>Living Distance of Beams</vt:lpstr>
      <vt:lpstr>Living Distance of Beams</vt:lpstr>
      <vt:lpstr>Living Distance of Beams</vt:lpstr>
      <vt:lpstr>Conclusion</vt:lpstr>
      <vt:lpstr>Conclusion/Discussion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Robert Müller, Stephan H;Diego Dupleich, Reiner Thomä</dc:creator>
  <cp:lastModifiedBy>yx</cp:lastModifiedBy>
  <cp:revision>1204</cp:revision>
  <cp:lastPrinted>1601-01-01T00:00:00Z</cp:lastPrinted>
  <dcterms:created xsi:type="dcterms:W3CDTF">2014-10-16T10:58:26Z</dcterms:created>
  <dcterms:modified xsi:type="dcterms:W3CDTF">2016-05-16T09:57:45Z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1463392153</vt:lpwstr>
  </property>
</Properties>
</file>