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29" r:id="rId2"/>
    <p:sldId id="339" r:id="rId3"/>
    <p:sldId id="340" r:id="rId4"/>
    <p:sldId id="341" r:id="rId5"/>
    <p:sldId id="342" r:id="rId6"/>
    <p:sldId id="343" r:id="rId7"/>
    <p:sldId id="344" r:id="rId8"/>
    <p:sldId id="350" r:id="rId9"/>
    <p:sldId id="374" r:id="rId10"/>
    <p:sldId id="375" r:id="rId11"/>
    <p:sldId id="330" r:id="rId12"/>
    <p:sldId id="364" r:id="rId13"/>
    <p:sldId id="376" r:id="rId14"/>
    <p:sldId id="377" r:id="rId15"/>
    <p:sldId id="366" r:id="rId16"/>
    <p:sldId id="367"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7" autoAdjust="0"/>
    <p:restoredTop sz="91095" autoAdjust="0"/>
  </p:normalViewPr>
  <p:slideViewPr>
    <p:cSldViewPr>
      <p:cViewPr varScale="1">
        <p:scale>
          <a:sx n="81" d="100"/>
          <a:sy n="81" d="100"/>
        </p:scale>
        <p:origin x="1206" y="96"/>
      </p:cViewPr>
      <p:guideLst>
        <p:guide orient="horz" pos="2160"/>
        <p:guide pos="2880"/>
      </p:guideLst>
    </p:cSldViewPr>
  </p:slideViewPr>
  <p:notesTextViewPr>
    <p:cViewPr>
      <p:scale>
        <a:sx n="3" d="2"/>
        <a:sy n="3" d="2"/>
      </p:scale>
      <p:origin x="0" y="0"/>
    </p:cViewPr>
  </p:notesTextViewPr>
  <p:sorterViewPr>
    <p:cViewPr varScale="1">
      <p:scale>
        <a:sx n="1" d="1"/>
        <a:sy n="1" d="1"/>
      </p:scale>
      <p:origin x="0" y="-2028"/>
    </p:cViewPr>
  </p:sorterViewPr>
  <p:notesViewPr>
    <p:cSldViewPr>
      <p:cViewPr varScale="1">
        <p:scale>
          <a:sx n="79" d="100"/>
          <a:sy n="79" d="100"/>
        </p:scale>
        <p:origin x="-322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802.11-11/0xxxr0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November 2011</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Osama Aboul-Magd (Samsung)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DD5554DB-DCC5-447B-A5ED-CF59F2F91FC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7677991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vl1pPr>
          </a:lstStyle>
          <a:p>
            <a:pPr>
              <a:defRPr/>
            </a:pPr>
            <a:r>
              <a:rPr lang="en-US"/>
              <a:t>doc.: IEEE 802.11-11/0xxxr0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US"/>
              <a:t>November 2011</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vl5pPr>
          </a:lstStyle>
          <a:p>
            <a:pPr lvl="4">
              <a:defRPr/>
            </a:pPr>
            <a:r>
              <a:rPr lang="en-US"/>
              <a:t>Osama Aboul-Magd (Samsung)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8494B09C-02D3-414B-B0EE-19148CC64A93}"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328219467"/>
      </p:ext>
    </p:extLst>
  </p:cSld>
  <p:clrMap bg1="lt1" tx1="dk1" bg2="lt2" tx2="dk2" accent1="accent1" accent2="accent2" accent3="accent3" accent4="accent4" accent5="accent5" accent6="accent6" hlink="hlink" folHlink="folHlink"/>
  <p:hf hdr="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smtClean="0"/>
              <a:t>November 2011</a:t>
            </a:r>
            <a:endParaRPr lang="en-US"/>
          </a:p>
        </p:txBody>
      </p:sp>
      <p:sp>
        <p:nvSpPr>
          <p:cNvPr id="5" name="Slide Number Placeholder 4"/>
          <p:cNvSpPr>
            <a:spLocks noGrp="1"/>
          </p:cNvSpPr>
          <p:nvPr>
            <p:ph type="sldNum" sz="quarter" idx="11"/>
          </p:nvPr>
        </p:nvSpPr>
        <p:spPr/>
        <p:txBody>
          <a:bodyPr/>
          <a:lstStyle/>
          <a:p>
            <a:pPr>
              <a:defRPr/>
            </a:pPr>
            <a:r>
              <a:rPr lang="en-US" smtClean="0"/>
              <a:t>Page </a:t>
            </a:r>
            <a:fld id="{8494B09C-02D3-414B-B0EE-19148CC64A93}" type="slidenum">
              <a:rPr lang="en-US" smtClean="0"/>
              <a:pPr>
                <a:defRPr/>
              </a:pPr>
              <a:t>1</a:t>
            </a:fld>
            <a:endParaRPr lang="en-US"/>
          </a:p>
        </p:txBody>
      </p:sp>
    </p:spTree>
    <p:extLst>
      <p:ext uri="{BB962C8B-B14F-4D97-AF65-F5344CB8AC3E}">
        <p14:creationId xmlns:p14="http://schemas.microsoft.com/office/powerpoint/2010/main" val="3500708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smtClean="0"/>
              <a:t>November 2011</a:t>
            </a:r>
            <a:endParaRPr lang="en-US"/>
          </a:p>
        </p:txBody>
      </p:sp>
      <p:sp>
        <p:nvSpPr>
          <p:cNvPr id="5" name="Slide Number Placeholder 4"/>
          <p:cNvSpPr>
            <a:spLocks noGrp="1"/>
          </p:cNvSpPr>
          <p:nvPr>
            <p:ph type="sldNum" sz="quarter" idx="11"/>
          </p:nvPr>
        </p:nvSpPr>
        <p:spPr/>
        <p:txBody>
          <a:bodyPr/>
          <a:lstStyle/>
          <a:p>
            <a:pPr>
              <a:defRPr/>
            </a:pPr>
            <a:r>
              <a:rPr lang="en-US" smtClean="0"/>
              <a:t>Page </a:t>
            </a:r>
            <a:fld id="{8494B09C-02D3-414B-B0EE-19148CC64A93}" type="slidenum">
              <a:rPr lang="en-US" smtClean="0"/>
              <a:pPr>
                <a:defRPr/>
              </a:pPr>
              <a:t>2</a:t>
            </a:fld>
            <a:endParaRPr lang="en-US"/>
          </a:p>
        </p:txBody>
      </p:sp>
    </p:spTree>
    <p:extLst>
      <p:ext uri="{BB962C8B-B14F-4D97-AF65-F5344CB8AC3E}">
        <p14:creationId xmlns:p14="http://schemas.microsoft.com/office/powerpoint/2010/main" val="1644360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smtClean="0"/>
              <a:t>November 2011</a:t>
            </a:r>
            <a:endParaRPr lang="en-US"/>
          </a:p>
        </p:txBody>
      </p:sp>
      <p:sp>
        <p:nvSpPr>
          <p:cNvPr id="5" name="Slide Number Placeholder 4"/>
          <p:cNvSpPr>
            <a:spLocks noGrp="1"/>
          </p:cNvSpPr>
          <p:nvPr>
            <p:ph type="sldNum" sz="quarter" idx="11"/>
          </p:nvPr>
        </p:nvSpPr>
        <p:spPr/>
        <p:txBody>
          <a:bodyPr/>
          <a:lstStyle/>
          <a:p>
            <a:pPr>
              <a:defRPr/>
            </a:pPr>
            <a:r>
              <a:rPr lang="en-US" smtClean="0"/>
              <a:t>Page </a:t>
            </a:r>
            <a:fld id="{8494B09C-02D3-414B-B0EE-19148CC64A93}" type="slidenum">
              <a:rPr lang="en-US" smtClean="0"/>
              <a:pPr>
                <a:defRPr/>
              </a:pPr>
              <a:t>3</a:t>
            </a:fld>
            <a:endParaRPr lang="en-US"/>
          </a:p>
        </p:txBody>
      </p:sp>
    </p:spTree>
    <p:extLst>
      <p:ext uri="{BB962C8B-B14F-4D97-AF65-F5344CB8AC3E}">
        <p14:creationId xmlns:p14="http://schemas.microsoft.com/office/powerpoint/2010/main" val="2168534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smtClean="0"/>
              <a:t>November 2011</a:t>
            </a:r>
            <a:endParaRPr lang="en-US"/>
          </a:p>
        </p:txBody>
      </p:sp>
      <p:sp>
        <p:nvSpPr>
          <p:cNvPr id="5" name="Slide Number Placeholder 4"/>
          <p:cNvSpPr>
            <a:spLocks noGrp="1"/>
          </p:cNvSpPr>
          <p:nvPr>
            <p:ph type="sldNum" sz="quarter" idx="11"/>
          </p:nvPr>
        </p:nvSpPr>
        <p:spPr/>
        <p:txBody>
          <a:bodyPr/>
          <a:lstStyle/>
          <a:p>
            <a:pPr>
              <a:defRPr/>
            </a:pPr>
            <a:r>
              <a:rPr lang="en-US" smtClean="0"/>
              <a:t>Page </a:t>
            </a:r>
            <a:fld id="{8494B09C-02D3-414B-B0EE-19148CC64A93}" type="slidenum">
              <a:rPr lang="en-US" smtClean="0"/>
              <a:pPr>
                <a:defRPr/>
              </a:pPr>
              <a:t>4</a:t>
            </a:fld>
            <a:endParaRPr lang="en-US"/>
          </a:p>
        </p:txBody>
      </p:sp>
    </p:spTree>
    <p:extLst>
      <p:ext uri="{BB962C8B-B14F-4D97-AF65-F5344CB8AC3E}">
        <p14:creationId xmlns:p14="http://schemas.microsoft.com/office/powerpoint/2010/main" val="4199270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smtClean="0"/>
              <a:t>November 2011</a:t>
            </a:r>
            <a:endParaRPr lang="en-US"/>
          </a:p>
        </p:txBody>
      </p:sp>
      <p:sp>
        <p:nvSpPr>
          <p:cNvPr id="5" name="Slide Number Placeholder 4"/>
          <p:cNvSpPr>
            <a:spLocks noGrp="1"/>
          </p:cNvSpPr>
          <p:nvPr>
            <p:ph type="sldNum" sz="quarter" idx="11"/>
          </p:nvPr>
        </p:nvSpPr>
        <p:spPr/>
        <p:txBody>
          <a:bodyPr/>
          <a:lstStyle/>
          <a:p>
            <a:pPr>
              <a:defRPr/>
            </a:pPr>
            <a:r>
              <a:rPr lang="en-US" smtClean="0"/>
              <a:t>Page </a:t>
            </a:r>
            <a:fld id="{8494B09C-02D3-414B-B0EE-19148CC64A93}" type="slidenum">
              <a:rPr lang="en-US" smtClean="0"/>
              <a:pPr>
                <a:defRPr/>
              </a:pPr>
              <a:t>5</a:t>
            </a:fld>
            <a:endParaRPr lang="en-US"/>
          </a:p>
        </p:txBody>
      </p:sp>
    </p:spTree>
    <p:extLst>
      <p:ext uri="{BB962C8B-B14F-4D97-AF65-F5344CB8AC3E}">
        <p14:creationId xmlns:p14="http://schemas.microsoft.com/office/powerpoint/2010/main" val="1874238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smtClean="0"/>
              <a:t>November 2011</a:t>
            </a:r>
            <a:endParaRPr lang="en-US"/>
          </a:p>
        </p:txBody>
      </p:sp>
      <p:sp>
        <p:nvSpPr>
          <p:cNvPr id="5" name="Slide Number Placeholder 4"/>
          <p:cNvSpPr>
            <a:spLocks noGrp="1"/>
          </p:cNvSpPr>
          <p:nvPr>
            <p:ph type="sldNum" sz="quarter" idx="11"/>
          </p:nvPr>
        </p:nvSpPr>
        <p:spPr/>
        <p:txBody>
          <a:bodyPr/>
          <a:lstStyle/>
          <a:p>
            <a:pPr>
              <a:defRPr/>
            </a:pPr>
            <a:r>
              <a:rPr lang="en-US" smtClean="0"/>
              <a:t>Page </a:t>
            </a:r>
            <a:fld id="{8494B09C-02D3-414B-B0EE-19148CC64A93}" type="slidenum">
              <a:rPr lang="en-US" smtClean="0"/>
              <a:pPr>
                <a:defRPr/>
              </a:pPr>
              <a:t>7</a:t>
            </a:fld>
            <a:endParaRPr lang="en-US"/>
          </a:p>
        </p:txBody>
      </p:sp>
    </p:spTree>
    <p:extLst>
      <p:ext uri="{BB962C8B-B14F-4D97-AF65-F5344CB8AC3E}">
        <p14:creationId xmlns:p14="http://schemas.microsoft.com/office/powerpoint/2010/main" val="2166756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smtClean="0"/>
              <a:t>November 2011</a:t>
            </a:r>
            <a:endParaRPr lang="en-US"/>
          </a:p>
        </p:txBody>
      </p:sp>
      <p:sp>
        <p:nvSpPr>
          <p:cNvPr id="5" name="Slide Number Placeholder 4"/>
          <p:cNvSpPr>
            <a:spLocks noGrp="1"/>
          </p:cNvSpPr>
          <p:nvPr>
            <p:ph type="sldNum" sz="quarter" idx="11"/>
          </p:nvPr>
        </p:nvSpPr>
        <p:spPr/>
        <p:txBody>
          <a:bodyPr/>
          <a:lstStyle/>
          <a:p>
            <a:pPr>
              <a:defRPr/>
            </a:pPr>
            <a:r>
              <a:rPr lang="en-US" smtClean="0"/>
              <a:t>Page </a:t>
            </a:r>
            <a:fld id="{8494B09C-02D3-414B-B0EE-19148CC64A93}" type="slidenum">
              <a:rPr lang="en-US" smtClean="0"/>
              <a:pPr>
                <a:defRPr/>
              </a:pPr>
              <a:t>9</a:t>
            </a:fld>
            <a:endParaRPr lang="en-US"/>
          </a:p>
        </p:txBody>
      </p:sp>
    </p:spTree>
    <p:extLst>
      <p:ext uri="{BB962C8B-B14F-4D97-AF65-F5344CB8AC3E}">
        <p14:creationId xmlns:p14="http://schemas.microsoft.com/office/powerpoint/2010/main" val="3949044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sz="1000" b="0" dirty="0"/>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12</a:t>
            </a:fld>
            <a:endParaRPr lang="en-US" dirty="0"/>
          </a:p>
        </p:txBody>
      </p:sp>
    </p:spTree>
    <p:extLst>
      <p:ext uri="{BB962C8B-B14F-4D97-AF65-F5344CB8AC3E}">
        <p14:creationId xmlns:p14="http://schemas.microsoft.com/office/powerpoint/2010/main" val="3673004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189"/>
            <a:ext cx="1182055" cy="276999"/>
          </a:xfrm>
        </p:spPr>
        <p:txBody>
          <a:bodyPr/>
          <a:lstStyle>
            <a:lvl1pPr>
              <a:defRPr/>
            </a:lvl1pPr>
          </a:lstStyle>
          <a:p>
            <a:pPr>
              <a:defRPr/>
            </a:pPr>
            <a:r>
              <a:rPr lang="en-US" altLang="zh-CN" dirty="0" smtClean="0"/>
              <a:t>March 2015</a:t>
            </a:r>
            <a:endParaRPr lang="en-US" dirty="0"/>
          </a:p>
        </p:txBody>
      </p:sp>
      <p:sp>
        <p:nvSpPr>
          <p:cNvPr id="5" name="Rectangle 5"/>
          <p:cNvSpPr>
            <a:spLocks noGrp="1" noChangeArrowheads="1"/>
          </p:cNvSpPr>
          <p:nvPr>
            <p:ph type="ftr" sz="quarter" idx="11"/>
          </p:nvPr>
        </p:nvSpPr>
        <p:spPr>
          <a:xfrm>
            <a:off x="6360379" y="6475413"/>
            <a:ext cx="2183546" cy="184666"/>
          </a:xfrm>
        </p:spPr>
        <p:txBody>
          <a:bodyPr/>
          <a:lstStyle>
            <a:lvl1pPr>
              <a:defRPr/>
            </a:lvl1pPr>
          </a:lstStyle>
          <a:p>
            <a:pPr>
              <a:defRPr/>
            </a:pPr>
            <a:r>
              <a:rPr lang="en-US" altLang="zh-CN" dirty="0" smtClean="0"/>
              <a:t>Kiseon Ryu, et al. (LG Electronics)</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7E6215C-0148-4EB1-A390-22B113FC486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20332" y="6475413"/>
            <a:ext cx="179536" cy="184666"/>
          </a:xfrm>
        </p:spPr>
        <p:txBody>
          <a:bodyPr/>
          <a:lstStyle/>
          <a:p>
            <a:fld id="{EE2556C5-CE8C-6547-B838-EA80C61A4AF7}" type="slidenum">
              <a:rPr lang="en-US" smtClean="0"/>
              <a:pPr/>
              <a:t>‹#›</a:t>
            </a:fld>
            <a:endParaRPr lang="en-US" dirty="0"/>
          </a:p>
        </p:txBody>
      </p:sp>
      <p:sp>
        <p:nvSpPr>
          <p:cNvPr id="7" name="Title 6"/>
          <p:cNvSpPr>
            <a:spLocks noGrp="1"/>
          </p:cNvSpPr>
          <p:nvPr>
            <p:ph type="title" hasCustomPrompt="1"/>
          </p:nvPr>
        </p:nvSpPr>
        <p:spPr>
          <a:xfrm>
            <a:off x="455613" y="411797"/>
            <a:ext cx="8229600" cy="1158240"/>
          </a:xfrm>
        </p:spPr>
        <p:txBody>
          <a:bodyPr/>
          <a:lstStyle>
            <a:lvl1pPr>
              <a:defRPr b="0" i="0" baseline="0">
                <a:solidFill>
                  <a:srgbClr val="003C71"/>
                </a:solidFill>
                <a:latin typeface="Intel Clear"/>
                <a:cs typeface="Intel Clear"/>
              </a:defRPr>
            </a:lvl1pPr>
          </a:lstStyle>
          <a:p>
            <a:r>
              <a:rPr lang="en-US" dirty="0" smtClean="0"/>
              <a:t>28pt Intel Clear Headline</a:t>
            </a:r>
            <a:endParaRPr lang="en-US" dirty="0"/>
          </a:p>
        </p:txBody>
      </p:sp>
      <p:sp>
        <p:nvSpPr>
          <p:cNvPr id="9" name="Content Placeholder 8"/>
          <p:cNvSpPr>
            <a:spLocks noGrp="1"/>
          </p:cNvSpPr>
          <p:nvPr>
            <p:ph sz="quarter" idx="13" hasCustomPrompt="1"/>
          </p:nvPr>
        </p:nvSpPr>
        <p:spPr>
          <a:xfrm>
            <a:off x="455613" y="1604434"/>
            <a:ext cx="8228012" cy="4567767"/>
          </a:xfrm>
        </p:spPr>
        <p:txBody>
          <a:bodyPr/>
          <a:lstStyle>
            <a:lvl1pPr>
              <a:defRPr>
                <a:solidFill>
                  <a:srgbClr val="0071C5"/>
                </a:solidFill>
              </a:defRPr>
            </a:lvl1pPr>
            <a:lvl2pPr>
              <a:defRPr sz="1800"/>
            </a:lvl2pPr>
            <a:lvl3pPr>
              <a:defRPr sz="1800"/>
            </a:lvl3pPr>
            <a:lvl4pPr>
              <a:defRPr sz="1600"/>
            </a:lvl4pPr>
          </a:lstStyle>
          <a:p>
            <a:pPr lvl="0"/>
            <a:r>
              <a:rPr lang="en-US" dirty="0" smtClean="0"/>
              <a:t>18pt Intel Clear body text</a:t>
            </a:r>
          </a:p>
          <a:p>
            <a:pPr lvl="1"/>
            <a:r>
              <a:rPr lang="en-US" dirty="0" smtClean="0"/>
              <a:t>18pt Intel Clear bullet one</a:t>
            </a:r>
          </a:p>
          <a:p>
            <a:pPr lvl="2"/>
            <a:r>
              <a:rPr lang="en-US" dirty="0" smtClean="0"/>
              <a:t>18pt Intel Clear sub-bullet</a:t>
            </a:r>
          </a:p>
          <a:p>
            <a:pPr lvl="3"/>
            <a:r>
              <a:rPr lang="en-US" dirty="0" smtClean="0"/>
              <a:t>16pt Intel Clear fourth level</a:t>
            </a:r>
          </a:p>
          <a:p>
            <a:pPr lvl="4"/>
            <a:r>
              <a:rPr lang="en-US" dirty="0" err="1" smtClean="0"/>
              <a:t>14pt</a:t>
            </a:r>
            <a:r>
              <a:rPr lang="en-US" dirty="0" smtClean="0"/>
              <a:t> Intel Clear fifth level</a:t>
            </a:r>
            <a:endParaRPr lang="en-US" dirty="0"/>
          </a:p>
        </p:txBody>
      </p:sp>
    </p:spTree>
    <p:extLst>
      <p:ext uri="{BB962C8B-B14F-4D97-AF65-F5344CB8AC3E}">
        <p14:creationId xmlns:p14="http://schemas.microsoft.com/office/powerpoint/2010/main" val="38997737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May 2016</a:t>
            </a:r>
            <a:endParaRPr lang="en-US" dirty="0"/>
          </a:p>
        </p:txBody>
      </p:sp>
      <p:sp>
        <p:nvSpPr>
          <p:cNvPr id="1029" name="Rectangle 5"/>
          <p:cNvSpPr>
            <a:spLocks noGrp="1" noChangeArrowheads="1"/>
          </p:cNvSpPr>
          <p:nvPr>
            <p:ph type="ftr" sz="quarter" idx="3"/>
          </p:nvPr>
        </p:nvSpPr>
        <p:spPr bwMode="auto">
          <a:xfrm>
            <a:off x="6613909" y="6475413"/>
            <a:ext cx="193001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vl1pPr>
          </a:lstStyle>
          <a:p>
            <a:pPr>
              <a:defRPr/>
            </a:pPr>
            <a:r>
              <a:rPr lang="en-US" dirty="0" smtClean="0"/>
              <a:t>Chittabrata Ghosh, et al.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1F64F216-E6B4-4849-8EF5-D25189C9AA52}" type="slidenum">
              <a:rPr lang="en-US"/>
              <a:pPr>
                <a:defRPr/>
              </a:pPr>
              <a:t>‹#›</a:t>
            </a:fld>
            <a:endParaRPr lang="en-US"/>
          </a:p>
        </p:txBody>
      </p:sp>
      <p:sp>
        <p:nvSpPr>
          <p:cNvPr id="1031" name="Rectangle 7"/>
          <p:cNvSpPr>
            <a:spLocks noChangeArrowheads="1"/>
          </p:cNvSpPr>
          <p:nvPr/>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dirty="0" smtClean="0"/>
              <a:t>802.11-16/0667r0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4562" r:id="rId1"/>
    <p:sldLayoutId id="2147484563"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rporat@broadcom.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mailto:joonsuk@apple.com" TargetMode="External"/><Relationship Id="rId7" Type="http://schemas.openxmlformats.org/officeDocument/2006/relationships/hyperlink" Target="mailto:chartman@apple.com"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mailto:ericwong@apple.com" TargetMode="External"/><Relationship Id="rId5" Type="http://schemas.openxmlformats.org/officeDocument/2006/relationships/hyperlink" Target="mailto:guoqing_li@apple.com" TargetMode="External"/><Relationship Id="rId4" Type="http://schemas.openxmlformats.org/officeDocument/2006/relationships/hyperlink" Target="mailto:mujtaba@apple.com"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mailto:brianh@cisco.com" TargetMode="External"/><Relationship Id="rId3" Type="http://schemas.openxmlformats.org/officeDocument/2006/relationships/hyperlink" Target="mailto:sun.bo1@zte.com.cn" TargetMode="External"/><Relationship Id="rId7" Type="http://schemas.openxmlformats.org/officeDocument/2006/relationships/hyperlink" Target="mailto:xing.weimin@zte.com.c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mailto:yao.ke5@zte.com.cn" TargetMode="External"/><Relationship Id="rId5" Type="http://schemas.openxmlformats.org/officeDocument/2006/relationships/hyperlink" Target="mailto:yfang@ztetx.com" TargetMode="External"/><Relationship Id="rId4" Type="http://schemas.openxmlformats.org/officeDocument/2006/relationships/hyperlink" Target="mailto:lv.kaiying@zte.com.cn" TargetMode="External"/><Relationship Id="rId9" Type="http://schemas.openxmlformats.org/officeDocument/2006/relationships/hyperlink" Target="mailto:pmonajem@cisco.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mailto:narendar.madhavan@toshiba.co.jp"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a:xfrm>
            <a:off x="696913" y="334189"/>
            <a:ext cx="968214" cy="276999"/>
          </a:xfrm>
        </p:spPr>
        <p:txBody>
          <a:bodyPr/>
          <a:lstStyle/>
          <a:p>
            <a:pPr>
              <a:defRPr/>
            </a:pPr>
            <a:r>
              <a:rPr lang="en-US" altLang="zh-CN" dirty="0" smtClean="0"/>
              <a:t>May 2016</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1</a:t>
            </a:fld>
            <a:endParaRPr lang="en-US"/>
          </a:p>
        </p:txBody>
      </p:sp>
      <p:sp>
        <p:nvSpPr>
          <p:cNvPr id="7" name="标题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dirty="0" smtClean="0"/>
              <a:t>Signaling of Multi-TID Aggregation Limit </a:t>
            </a:r>
            <a:endParaRPr lang="zh-CN" altLang="en-US" kern="0" dirty="0"/>
          </a:p>
        </p:txBody>
      </p:sp>
      <p:sp>
        <p:nvSpPr>
          <p:cNvPr id="8" name="Rectangle 6"/>
          <p:cNvSpPr txBox="1">
            <a:spLocks noChangeArrowheads="1"/>
          </p:cNvSpPr>
          <p:nvPr/>
        </p:nvSpPr>
        <p:spPr bwMode="auto">
          <a:xfrm>
            <a:off x="685800" y="2057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2016-05-16</a:t>
            </a:r>
          </a:p>
        </p:txBody>
      </p:sp>
      <p:sp>
        <p:nvSpPr>
          <p:cNvPr id="9" name="Rectangle 12"/>
          <p:cNvSpPr>
            <a:spLocks noChangeArrowheads="1"/>
          </p:cNvSpPr>
          <p:nvPr/>
        </p:nvSpPr>
        <p:spPr bwMode="auto">
          <a:xfrm>
            <a:off x="914400" y="2514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2"/>
          <p:cNvGraphicFramePr>
            <a:graphicFrameLocks noGrp="1"/>
          </p:cNvGraphicFramePr>
          <p:nvPr>
            <p:extLst>
              <p:ext uri="{D42A27DB-BD31-4B8C-83A1-F6EECF244321}">
                <p14:modId xmlns:p14="http://schemas.microsoft.com/office/powerpoint/2010/main" val="1560845800"/>
              </p:ext>
            </p:extLst>
          </p:nvPr>
        </p:nvGraphicFramePr>
        <p:xfrm>
          <a:off x="762000" y="2971800"/>
          <a:ext cx="7620000" cy="30186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Chittabrata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0">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2200</a:t>
                      </a:r>
                      <a:r>
                        <a:rPr lang="en-US" sz="1200" baseline="0" dirty="0" smtClean="0">
                          <a:solidFill>
                            <a:srgbClr val="000000"/>
                          </a:solidFill>
                          <a:latin typeface="Times New Roman"/>
                          <a:ea typeface="Times New Roman"/>
                          <a:cs typeface="Arial"/>
                        </a:rPr>
                        <a:t> Mission College Blvd.</a:t>
                      </a:r>
                      <a:r>
                        <a:rPr lang="en-US" sz="1200" dirty="0" smtClean="0">
                          <a:solidFill>
                            <a:srgbClr val="000000"/>
                          </a:solidFill>
                          <a:latin typeface="Times New Roman"/>
                          <a:ea typeface="Times New Roman"/>
                          <a:cs typeface="Arial"/>
                        </a:rPr>
                        <a:t>, Santa</a:t>
                      </a:r>
                      <a:r>
                        <a:rPr lang="en-US" sz="1200" baseline="0" dirty="0" smtClean="0">
                          <a:solidFill>
                            <a:srgbClr val="000000"/>
                          </a:solidFill>
                          <a:latin typeface="Times New Roman"/>
                          <a:ea typeface="Times New Roman"/>
                          <a:cs typeface="Arial"/>
                        </a:rPr>
                        <a:t> Clara, CA</a:t>
                      </a:r>
                      <a:r>
                        <a:rPr lang="en-US" sz="1200" dirty="0" smtClean="0">
                          <a:solidFill>
                            <a:srgbClr val="000000"/>
                          </a:solidFill>
                          <a:latin typeface="Times New Roman"/>
                          <a:ea typeface="Times New Roman"/>
                          <a:cs typeface="Arial"/>
                        </a:rPr>
                        <a:t> 95054, </a:t>
                      </a:r>
                      <a:r>
                        <a:rPr lang="en-US" sz="1200" dirty="0">
                          <a:solidFill>
                            <a:srgbClr val="000000"/>
                          </a:solidFill>
                          <a:latin typeface="Times New Roman"/>
                          <a:ea typeface="Times New Roman"/>
                          <a:cs typeface="Arial"/>
                        </a:rPr>
                        <a:t>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a:t>
                      </a:r>
                      <a:r>
                        <a:rPr lang="en-US" sz="1200" dirty="0" smtClean="0">
                          <a:solidFill>
                            <a:srgbClr val="000000"/>
                          </a:solidFill>
                          <a:latin typeface="Times New Roman"/>
                          <a:ea typeface="Times New Roman"/>
                          <a:cs typeface="Arial"/>
                        </a:rPr>
                        <a:t>1-415-244-8904</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robert.stacey@intel.com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Laurent Cariou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Times New Roman"/>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Rongzhen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rongzhen.yang@intel.com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Yaron Alpert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smtClean="0">
                          <a:latin typeface="Times New Roman"/>
                          <a:ea typeface="Times New Roman"/>
                          <a:cs typeface="Arial"/>
                        </a:rPr>
                        <a:t>yaron.alpert@intel.com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5452">
                <a:tc>
                  <a:txBody>
                    <a:bodyPr/>
                    <a:lstStyle/>
                    <a:p>
                      <a:pPr marL="0" marR="0" algn="ctr">
                        <a:spcBef>
                          <a:spcPts val="0"/>
                        </a:spcBef>
                        <a:spcAft>
                          <a:spcPts val="0"/>
                        </a:spcAft>
                      </a:pPr>
                      <a:r>
                        <a:rPr lang="en-US" sz="1200" dirty="0" smtClean="0">
                          <a:latin typeface="Times New Roman"/>
                          <a:ea typeface="Times New Roman"/>
                          <a:cs typeface="Arial"/>
                        </a:rPr>
                        <a:t>Avi</a:t>
                      </a:r>
                      <a:r>
                        <a:rPr lang="en-US" sz="1200" baseline="0" dirty="0" smtClean="0">
                          <a:latin typeface="Times New Roman"/>
                          <a:ea typeface="Times New Roman"/>
                          <a:cs typeface="Arial"/>
                        </a:rPr>
                        <a:t> Mansour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dirty="0" smtClean="0">
                          <a:latin typeface="Times New Roman"/>
                          <a:ea typeface="Times New Roman"/>
                          <a:cs typeface="Arial"/>
                        </a:rPr>
                        <a:t>avi.mansour@intel.com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1949862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55223" y="6475413"/>
            <a:ext cx="509756" cy="184666"/>
          </a:xfrm>
        </p:spPr>
        <p:txBody>
          <a:bodyPr/>
          <a:lstStyle/>
          <a:p>
            <a:r>
              <a:rPr lang="en-US" dirty="0" smtClean="0"/>
              <a:t>Slide </a:t>
            </a:r>
            <a:fld id="{EE2556C5-CE8C-6547-B838-EA80C61A4AF7}" type="slidenum">
              <a:rPr lang="en-US" smtClean="0"/>
              <a:pPr/>
              <a:t>10</a:t>
            </a:fld>
            <a:endParaRPr lang="en-US" dirty="0"/>
          </a:p>
        </p:txBody>
      </p:sp>
      <p:sp>
        <p:nvSpPr>
          <p:cNvPr id="5" name="标题 18"/>
          <p:cNvSpPr>
            <a:spLocks noGrp="1"/>
          </p:cNvSpPr>
          <p:nvPr>
            <p:ph type="title"/>
          </p:nvPr>
        </p:nvSpPr>
        <p:spPr>
          <a:xfrm>
            <a:off x="472046" y="762000"/>
            <a:ext cx="7772400" cy="228600"/>
          </a:xfrm>
        </p:spPr>
        <p:txBody>
          <a:bodyPr/>
          <a:lstStyle/>
          <a:p>
            <a:pPr algn="l"/>
            <a:r>
              <a:rPr lang="en-US" altLang="zh-CN" sz="2000" b="1" dirty="0" smtClean="0">
                <a:solidFill>
                  <a:schemeClr val="tx1"/>
                </a:solidFill>
                <a:latin typeface="+mn-lt"/>
              </a:rPr>
              <a:t>Authors (continued)</a:t>
            </a:r>
            <a:endParaRPr lang="zh-CN" altLang="en-US" sz="2000" b="1" dirty="0">
              <a:solidFill>
                <a:schemeClr val="tx1"/>
              </a:solidFill>
              <a:latin typeface="+mn-lt"/>
            </a:endParaRPr>
          </a:p>
        </p:txBody>
      </p:sp>
      <p:graphicFrame>
        <p:nvGraphicFramePr>
          <p:cNvPr id="6" name="Table 5"/>
          <p:cNvGraphicFramePr>
            <a:graphicFrameLocks noGrp="1"/>
          </p:cNvGraphicFramePr>
          <p:nvPr>
            <p:extLst>
              <p:ext uri="{D42A27DB-BD31-4B8C-83A1-F6EECF244321}">
                <p14:modId xmlns:p14="http://schemas.microsoft.com/office/powerpoint/2010/main" val="1594969847"/>
              </p:ext>
            </p:extLst>
          </p:nvPr>
        </p:nvGraphicFramePr>
        <p:xfrm>
          <a:off x="533400" y="1341120"/>
          <a:ext cx="8153400" cy="1916430"/>
        </p:xfrm>
        <a:graphic>
          <a:graphicData uri="http://schemas.openxmlformats.org/drawingml/2006/table">
            <a:tbl>
              <a:tblPr firstRow="1" bandRow="1"/>
              <a:tblGrid>
                <a:gridCol w="1600200"/>
                <a:gridCol w="1295400"/>
                <a:gridCol w="1841221"/>
                <a:gridCol w="1282979"/>
                <a:gridCol w="2133600"/>
              </a:tblGrid>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dirty="0">
                          <a:effectLst/>
                          <a:latin typeface="Times New Roman" panose="02020603050405020304" pitchFamily="18" charset="0"/>
                          <a:ea typeface="Batang" panose="02030600000101010101" pitchFamily="18" charset="-127"/>
                        </a:rPr>
                        <a:t>Newracom, Inc.</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 Seok</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45">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76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Yujin Noh</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yujin.noh@newracom.com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660312126"/>
              </p:ext>
            </p:extLst>
          </p:nvPr>
        </p:nvGraphicFramePr>
        <p:xfrm>
          <a:off x="533400" y="3257550"/>
          <a:ext cx="8153400" cy="628650"/>
        </p:xfrm>
        <a:graphic>
          <a:graphicData uri="http://schemas.openxmlformats.org/drawingml/2006/table">
            <a:tbl>
              <a:tblPr firstRow="1" bandRow="1"/>
              <a:tblGrid>
                <a:gridCol w="1600200"/>
                <a:gridCol w="1295400"/>
                <a:gridCol w="1841221"/>
                <a:gridCol w="1282979"/>
                <a:gridCol w="2133600"/>
              </a:tblGrid>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a:t>
                      </a:r>
                      <a:r>
                        <a:rPr lang="en-GB" sz="1100" baseline="0" dirty="0" smtClean="0">
                          <a:effectLst/>
                          <a:latin typeface="Times New Roman" panose="02020603050405020304" pitchFamily="18" charset="0"/>
                          <a:ea typeface="Batang" panose="02030600000101010101" pitchFamily="18" charset="-127"/>
                        </a:rPr>
                        <a:t> Schelstraete</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lgn="ctr">
                        <a:spcBef>
                          <a:spcPts val="0"/>
                        </a:spcBef>
                        <a:spcAft>
                          <a:spcPts val="0"/>
                        </a:spcAft>
                      </a:pPr>
                      <a:r>
                        <a:rPr lang="en-GB" sz="1100" dirty="0" err="1" smtClean="0">
                          <a:effectLst/>
                          <a:latin typeface="Times New Roman" panose="02020603050405020304" pitchFamily="18" charset="0"/>
                          <a:ea typeface="Batang" panose="02030600000101010101" pitchFamily="18" charset="-127"/>
                        </a:rPr>
                        <a:t>Quantenna</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3450 W. Warren Ave, Fremont, CA 94538</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Sigurd@quantenna.com</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Huizhao</a:t>
                      </a:r>
                      <a:r>
                        <a:rPr lang="en-GB" sz="1100" baseline="0" dirty="0" smtClean="0">
                          <a:effectLst/>
                          <a:latin typeface="Times New Roman" panose="02020603050405020304" pitchFamily="18" charset="0"/>
                          <a:ea typeface="Batang" panose="02030600000101010101" pitchFamily="18" charset="-127"/>
                        </a:rPr>
                        <a:t> Wang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hwang@quanetnna.com</a:t>
                      </a:r>
                      <a:endParaRPr lang="en-GB" sz="9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
        <p:nvSpPr>
          <p:cNvPr id="10" name="날짜 개체 틀 3"/>
          <p:cNvSpPr txBox="1">
            <a:spLocks/>
          </p:cNvSpPr>
          <p:nvPr/>
        </p:nvSpPr>
        <p:spPr>
          <a:xfrm>
            <a:off x="625662" y="286689"/>
            <a:ext cx="1284287" cy="199211"/>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smtClean="0"/>
              <a:t>May 2016</a:t>
            </a:r>
            <a:endParaRPr lang="en-US" sz="1800" b="1" dirty="0"/>
          </a:p>
        </p:txBody>
      </p:sp>
    </p:spTree>
    <p:extLst>
      <p:ext uri="{BB962C8B-B14F-4D97-AF65-F5344CB8AC3E}">
        <p14:creationId xmlns:p14="http://schemas.microsoft.com/office/powerpoint/2010/main" val="2488242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zh-CN" dirty="0"/>
              <a:t>Abstract</a:t>
            </a:r>
            <a:endParaRPr lang="ko-KR" altLang="en-US" dirty="0"/>
          </a:p>
        </p:txBody>
      </p:sp>
      <p:sp>
        <p:nvSpPr>
          <p:cNvPr id="3" name="내용 개체 틀 2"/>
          <p:cNvSpPr>
            <a:spLocks noGrp="1"/>
          </p:cNvSpPr>
          <p:nvPr>
            <p:ph idx="1"/>
          </p:nvPr>
        </p:nvSpPr>
        <p:spPr/>
        <p:txBody>
          <a:bodyPr/>
          <a:lstStyle/>
          <a:p>
            <a:r>
              <a:rPr lang="en-US" sz="2000" dirty="0"/>
              <a:t>IEEE SFD currently has the following text on the limitation of the number of TIDs at the originator:</a:t>
            </a:r>
          </a:p>
          <a:p>
            <a:pPr lvl="1"/>
            <a:r>
              <a:rPr lang="en-US" sz="1800" i="1" dirty="0"/>
              <a:t>The recipient  indicates the maximum number of TIDs of the MPDUs values that the originator can aggregate in a multi-TID A-MPDU in MU PPDU</a:t>
            </a:r>
          </a:p>
          <a:p>
            <a:r>
              <a:rPr lang="en-US" altLang="zh-CN" sz="2000" dirty="0" smtClean="0"/>
              <a:t>In </a:t>
            </a:r>
            <a:r>
              <a:rPr lang="en-US" altLang="zh-CN" sz="2000" dirty="0"/>
              <a:t>this </a:t>
            </a:r>
            <a:r>
              <a:rPr lang="en-US" altLang="zh-CN" sz="2000" dirty="0" smtClean="0"/>
              <a:t>contribution</a:t>
            </a:r>
            <a:r>
              <a:rPr lang="en-US" altLang="zh-CN" sz="2000" dirty="0"/>
              <a:t>, w</a:t>
            </a:r>
            <a:r>
              <a:rPr lang="en-US" sz="2000" dirty="0" smtClean="0"/>
              <a:t>e discuss about the signaling of multi-TID aggregation limit provided by the recipient (AP in this contribution)</a:t>
            </a:r>
          </a:p>
          <a:p>
            <a:r>
              <a:rPr lang="en-US" sz="2000" dirty="0" smtClean="0"/>
              <a:t>We also discuss about the aggregation rule of MPDUs in multi-TID A-MPDUs within Trigger-based PPDU at the originator (STA in this contribution)</a:t>
            </a:r>
            <a:endParaRPr lang="en-US" sz="2000" dirty="0"/>
          </a:p>
          <a:p>
            <a:pPr marL="0" indent="0">
              <a:buNone/>
            </a:pPr>
            <a:endParaRPr lang="en-US" altLang="zh-CN" sz="2000" dirty="0"/>
          </a:p>
          <a:p>
            <a:endParaRPr lang="en-US" altLang="zh-CN" sz="2000" dirty="0"/>
          </a:p>
          <a:p>
            <a:endParaRPr lang="en-US" altLang="zh-CN" sz="2000" dirty="0"/>
          </a:p>
          <a:p>
            <a:endParaRPr lang="ko-KR" altLang="en-US" sz="2000" dirty="0"/>
          </a:p>
        </p:txBody>
      </p:sp>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11</a:t>
            </a:fld>
            <a:endParaRPr lang="en-US"/>
          </a:p>
        </p:txBody>
      </p:sp>
      <p:sp>
        <p:nvSpPr>
          <p:cNvPr id="10"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
        <p:nvSpPr>
          <p:cNvPr id="7" name="날짜 개체 틀 3"/>
          <p:cNvSpPr>
            <a:spLocks noGrp="1"/>
          </p:cNvSpPr>
          <p:nvPr>
            <p:ph type="dt" sz="half" idx="10"/>
          </p:nvPr>
        </p:nvSpPr>
        <p:spPr>
          <a:xfrm>
            <a:off x="696913" y="334189"/>
            <a:ext cx="968214" cy="276999"/>
          </a:xfrm>
        </p:spPr>
        <p:txBody>
          <a:bodyPr/>
          <a:lstStyle/>
          <a:p>
            <a:pPr>
              <a:defRPr/>
            </a:pPr>
            <a:r>
              <a:rPr lang="en-US" altLang="zh-CN" dirty="0" smtClean="0"/>
              <a:t>May 2016</a:t>
            </a:r>
            <a:endParaRPr lang="en-US" dirty="0"/>
          </a:p>
        </p:txBody>
      </p:sp>
    </p:spTree>
    <p:extLst>
      <p:ext uri="{BB962C8B-B14F-4D97-AF65-F5344CB8AC3E}">
        <p14:creationId xmlns:p14="http://schemas.microsoft.com/office/powerpoint/2010/main" val="457066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Proposal on Multi-TID Aggregation Limit Signaling</a:t>
            </a:r>
            <a:endParaRPr lang="en-US" dirty="0"/>
          </a:p>
        </p:txBody>
      </p:sp>
      <p:sp>
        <p:nvSpPr>
          <p:cNvPr id="2" name="Slide Number Placeholder 1"/>
          <p:cNvSpPr>
            <a:spLocks noGrp="1"/>
          </p:cNvSpPr>
          <p:nvPr>
            <p:ph type="sldNum" sz="quarter" idx="11"/>
          </p:nvPr>
        </p:nvSpPr>
        <p:spPr>
          <a:xfrm>
            <a:off x="4797991" y="6475413"/>
            <a:ext cx="509755" cy="184666"/>
          </a:xfrm>
        </p:spPr>
        <p:txBody>
          <a:bodyPr/>
          <a:lstStyle/>
          <a:p>
            <a:r>
              <a:rPr lang="en-US" dirty="0" smtClean="0"/>
              <a:t>Slide </a:t>
            </a:r>
            <a:fld id="{EE2556C5-CE8C-6547-B838-EA80C61A4AF7}" type="slidenum">
              <a:rPr lang="en-US" smtClean="0"/>
              <a:pPr/>
              <a:t>12</a:t>
            </a:fld>
            <a:endParaRPr lang="en-US" dirty="0"/>
          </a:p>
        </p:txBody>
      </p:sp>
      <p:sp>
        <p:nvSpPr>
          <p:cNvPr id="7" name="Footer Placeholder 3"/>
          <p:cNvSpPr>
            <a:spLocks noGrp="1"/>
          </p:cNvSpPr>
          <p:nvPr>
            <p:ph type="ftr" sz="quarter" idx="4294967295"/>
          </p:nvPr>
        </p:nvSpPr>
        <p:spPr>
          <a:xfrm flipH="1">
            <a:off x="5907975" y="6487288"/>
            <a:ext cx="2752661" cy="184666"/>
          </a:xfrm>
          <a:prstGeom prst="rect">
            <a:avLst/>
          </a:prstGeom>
          <a:noFill/>
        </p:spPr>
        <p:txBody>
          <a:bodyPr/>
          <a:lstStyle/>
          <a:p>
            <a:r>
              <a:rPr lang="en-US" dirty="0" smtClean="0"/>
              <a:t>                            Chittabrata Ghosh, Intel</a:t>
            </a:r>
            <a:endParaRPr lang="en-US" dirty="0"/>
          </a:p>
        </p:txBody>
      </p:sp>
      <p:sp>
        <p:nvSpPr>
          <p:cNvPr id="8" name="날짜 개체 틀 3"/>
          <p:cNvSpPr>
            <a:spLocks noGrp="1"/>
          </p:cNvSpPr>
          <p:nvPr>
            <p:ph type="dt" sz="half" idx="10"/>
          </p:nvPr>
        </p:nvSpPr>
        <p:spPr>
          <a:xfrm>
            <a:off x="696913" y="334189"/>
            <a:ext cx="968214" cy="276999"/>
          </a:xfrm>
        </p:spPr>
        <p:txBody>
          <a:bodyPr/>
          <a:lstStyle/>
          <a:p>
            <a:pPr>
              <a:defRPr/>
            </a:pPr>
            <a:r>
              <a:rPr lang="en-US" altLang="zh-CN" dirty="0" smtClean="0"/>
              <a:t>May 2016</a:t>
            </a:r>
            <a:endParaRPr lang="en-US" dirty="0"/>
          </a:p>
        </p:txBody>
      </p:sp>
      <p:sp>
        <p:nvSpPr>
          <p:cNvPr id="9" name="Content Placeholder 2"/>
          <p:cNvSpPr>
            <a:spLocks noGrp="1"/>
          </p:cNvSpPr>
          <p:nvPr>
            <p:ph idx="1"/>
          </p:nvPr>
        </p:nvSpPr>
        <p:spPr>
          <a:xfrm>
            <a:off x="685800" y="1981200"/>
            <a:ext cx="7772400" cy="4114800"/>
          </a:xfrm>
        </p:spPr>
        <p:txBody>
          <a:bodyPr/>
          <a:lstStyle/>
          <a:p>
            <a:r>
              <a:rPr lang="en-US" sz="1800" dirty="0" smtClean="0"/>
              <a:t>Signaling the number of TIDs from which MPDUs are aggregated can either be in Trigger frame or can be negotiated</a:t>
            </a:r>
          </a:p>
          <a:p>
            <a:r>
              <a:rPr lang="en-US" sz="1800" dirty="0" smtClean="0"/>
              <a:t>Signaling the TID aggregation limit in Trigger frame </a:t>
            </a:r>
          </a:p>
          <a:p>
            <a:pPr lvl="1"/>
            <a:r>
              <a:rPr lang="en-US" sz="1400" dirty="0" smtClean="0"/>
              <a:t>Dynamic changes in the limit based on partial state operation of AP</a:t>
            </a:r>
          </a:p>
          <a:p>
            <a:pPr lvl="2"/>
            <a:r>
              <a:rPr lang="en-US" sz="1400" dirty="0" smtClean="0"/>
              <a:t>Adaptive based on network condition (for example, network congestion) or buffer status report from STAs</a:t>
            </a:r>
          </a:p>
          <a:p>
            <a:pPr lvl="2"/>
            <a:r>
              <a:rPr lang="en-US" sz="1400" dirty="0" smtClean="0"/>
              <a:t>AP in partial state [1] operation has flexibility of changing the limit indicated in current </a:t>
            </a:r>
            <a:r>
              <a:rPr lang="en-US" sz="1400" dirty="0"/>
              <a:t>T</a:t>
            </a:r>
            <a:r>
              <a:rPr lang="en-US" sz="1400" dirty="0" smtClean="0"/>
              <a:t>rigger frame and change the limit over the following cascaded Trigger frames</a:t>
            </a:r>
          </a:p>
          <a:p>
            <a:r>
              <a:rPr lang="en-US" sz="1800" dirty="0" smtClean="0"/>
              <a:t>Negotiation of the TID aggregation limit</a:t>
            </a:r>
          </a:p>
          <a:p>
            <a:pPr lvl="1"/>
            <a:r>
              <a:rPr lang="en-US" sz="1400" dirty="0"/>
              <a:t>Currently D0.1 has 1 bit for multi-TID support in HE </a:t>
            </a:r>
            <a:r>
              <a:rPr lang="en-US" sz="1400" dirty="0" smtClean="0"/>
              <a:t>Capabilities IE</a:t>
            </a:r>
          </a:p>
          <a:p>
            <a:pPr lvl="1"/>
            <a:r>
              <a:rPr lang="en-US" sz="1400" dirty="0" smtClean="0"/>
              <a:t>HE Capabilities IE may also indicate the TID aggregation limit </a:t>
            </a:r>
            <a:endParaRPr lang="en-US" sz="1400" dirty="0"/>
          </a:p>
          <a:p>
            <a:pPr>
              <a:buFont typeface="Arial" panose="020B0604020202020204" pitchFamily="34" charset="0"/>
              <a:buChar char="•"/>
            </a:pPr>
            <a:r>
              <a:rPr lang="en-US" sz="1800" dirty="0" smtClean="0"/>
              <a:t>In this contribution, we propose to indicate the </a:t>
            </a:r>
            <a:r>
              <a:rPr lang="en-US" sz="1800" b="1" dirty="0" smtClean="0"/>
              <a:t>TID aggregation limit in the basic variant Trigger frame  </a:t>
            </a:r>
          </a:p>
          <a:p>
            <a:pPr>
              <a:buFont typeface="Arial" panose="020B0604020202020204" pitchFamily="34" charset="0"/>
              <a:buChar char="•"/>
            </a:pPr>
            <a:endParaRPr lang="en-US" sz="1800" dirty="0"/>
          </a:p>
          <a:p>
            <a:pPr marL="0" indent="0">
              <a:buNone/>
            </a:pPr>
            <a:r>
              <a:rPr lang="en-US" sz="1400" dirty="0" smtClean="0"/>
              <a:t>[1] </a:t>
            </a:r>
            <a:r>
              <a:rPr lang="en-US" sz="1400" i="1" dirty="0" smtClean="0"/>
              <a:t>C</a:t>
            </a:r>
            <a:r>
              <a:rPr lang="en-US" sz="1400" i="1" dirty="0"/>
              <a:t>. Ghosh (Intel) et. al.,</a:t>
            </a:r>
            <a:r>
              <a:rPr lang="en-US" sz="1400" dirty="0"/>
              <a:t> 11-16/0362r1 Multi-TID Aggregation Limit</a:t>
            </a:r>
            <a:endParaRPr lang="en-US" sz="1400" b="1" dirty="0"/>
          </a:p>
        </p:txBody>
      </p:sp>
    </p:spTree>
    <p:extLst>
      <p:ext uri="{BB962C8B-B14F-4D97-AF65-F5344CB8AC3E}">
        <p14:creationId xmlns:p14="http://schemas.microsoft.com/office/powerpoint/2010/main" val="6697795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55223" y="6475413"/>
            <a:ext cx="509756" cy="184666"/>
          </a:xfrm>
        </p:spPr>
        <p:txBody>
          <a:bodyPr/>
          <a:lstStyle/>
          <a:p>
            <a:r>
              <a:rPr lang="en-US" dirty="0" smtClean="0"/>
              <a:t>Slide </a:t>
            </a:r>
            <a:fld id="{EE2556C5-CE8C-6547-B838-EA80C61A4AF7}" type="slidenum">
              <a:rPr lang="en-US" smtClean="0"/>
              <a:pPr/>
              <a:t>13</a:t>
            </a:fld>
            <a:endParaRPr lang="en-US" dirty="0"/>
          </a:p>
        </p:txBody>
      </p:sp>
      <p:sp>
        <p:nvSpPr>
          <p:cNvPr id="5" name="Rectangle 4"/>
          <p:cNvSpPr/>
          <p:nvPr/>
        </p:nvSpPr>
        <p:spPr bwMode="auto">
          <a:xfrm>
            <a:off x="762000" y="2261187"/>
            <a:ext cx="838200" cy="40581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User Identifier</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6" name="Rectangle 5"/>
          <p:cNvSpPr/>
          <p:nvPr/>
        </p:nvSpPr>
        <p:spPr bwMode="auto">
          <a:xfrm>
            <a:off x="1600200" y="2261186"/>
            <a:ext cx="838200" cy="40581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     RU Allocation</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7" name="Rectangle 6"/>
          <p:cNvSpPr/>
          <p:nvPr/>
        </p:nvSpPr>
        <p:spPr bwMode="auto">
          <a:xfrm>
            <a:off x="2428740" y="2261185"/>
            <a:ext cx="847860" cy="40581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Coding Type</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8" name="Rectangle 7"/>
          <p:cNvSpPr/>
          <p:nvPr/>
        </p:nvSpPr>
        <p:spPr bwMode="auto">
          <a:xfrm>
            <a:off x="3266940" y="2261184"/>
            <a:ext cx="838200" cy="40581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 MCS</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9" name="Rectangle 8"/>
          <p:cNvSpPr/>
          <p:nvPr/>
        </p:nvSpPr>
        <p:spPr bwMode="auto">
          <a:xfrm>
            <a:off x="4101921" y="2261183"/>
            <a:ext cx="847860" cy="40581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DCM</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 name="Rectangle 9"/>
          <p:cNvSpPr/>
          <p:nvPr/>
        </p:nvSpPr>
        <p:spPr bwMode="auto">
          <a:xfrm>
            <a:off x="5711781" y="2261183"/>
            <a:ext cx="1451019" cy="40581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Trigger Dependent    </a:t>
            </a:r>
          </a:p>
          <a:p>
            <a:pPr marL="0" marR="0" indent="0" algn="l" defTabSz="914400" rtl="0" eaLnBrk="0" fontAlgn="base" latinLnBrk="0" hangingPunct="0">
              <a:lnSpc>
                <a:spcPct val="100000"/>
              </a:lnSpc>
              <a:spcBef>
                <a:spcPct val="0"/>
              </a:spcBef>
              <a:spcAft>
                <a:spcPct val="0"/>
              </a:spcAft>
              <a:buClrTx/>
              <a:buSzTx/>
              <a:buFontTx/>
              <a:buNone/>
              <a:tabLst/>
            </a:pPr>
            <a:r>
              <a:rPr lang="en-US" dirty="0"/>
              <a:t> </a:t>
            </a:r>
            <a:r>
              <a:rPr lang="en-US" dirty="0" smtClean="0"/>
              <a:t>     Per User Info</a:t>
            </a:r>
            <a:endParaRPr kumimoji="0" lang="en-US" sz="1200" b="0" i="0" u="none" strike="noStrike" cap="none" normalizeH="0" baseline="0" dirty="0" smtClean="0">
              <a:ln>
                <a:noFill/>
              </a:ln>
              <a:solidFill>
                <a:schemeClr val="tx1"/>
              </a:solidFill>
              <a:effectLst/>
              <a:latin typeface="Times New Roman" pitchFamily="18" charset="0"/>
            </a:endParaRPr>
          </a:p>
        </p:txBody>
      </p:sp>
      <p:cxnSp>
        <p:nvCxnSpPr>
          <p:cNvPr id="11" name="Straight Connector 10"/>
          <p:cNvCxnSpPr/>
          <p:nvPr/>
        </p:nvCxnSpPr>
        <p:spPr bwMode="auto">
          <a:xfrm flipH="1">
            <a:off x="5685549" y="2666681"/>
            <a:ext cx="64332" cy="52429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Rectangle 11"/>
          <p:cNvSpPr/>
          <p:nvPr/>
        </p:nvSpPr>
        <p:spPr bwMode="auto">
          <a:xfrm>
            <a:off x="5685549" y="3186025"/>
            <a:ext cx="1219200" cy="5334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TID Aggregation Limit </a:t>
            </a:r>
            <a:r>
              <a:rPr kumimoji="0" lang="en-US" sz="1200" b="0" i="0" u="none" strike="sngStrike" cap="none" normalizeH="0" baseline="0" dirty="0" smtClean="0">
                <a:ln>
                  <a:noFill/>
                </a:ln>
                <a:solidFill>
                  <a:schemeClr val="tx1"/>
                </a:solidFill>
                <a:effectLst/>
              </a:rPr>
              <a:t> </a:t>
            </a:r>
          </a:p>
        </p:txBody>
      </p:sp>
      <p:sp>
        <p:nvSpPr>
          <p:cNvPr id="13" name="TextBox 12"/>
          <p:cNvSpPr txBox="1"/>
          <p:nvPr/>
        </p:nvSpPr>
        <p:spPr>
          <a:xfrm>
            <a:off x="5249371" y="3733853"/>
            <a:ext cx="2392450" cy="276999"/>
          </a:xfrm>
          <a:prstGeom prst="rect">
            <a:avLst/>
          </a:prstGeom>
          <a:noFill/>
        </p:spPr>
        <p:txBody>
          <a:bodyPr wrap="none" rtlCol="0">
            <a:spAutoFit/>
          </a:bodyPr>
          <a:lstStyle/>
          <a:p>
            <a:r>
              <a:rPr lang="en-US" dirty="0" smtClean="0"/>
              <a:t>Bits                   </a:t>
            </a:r>
            <a:r>
              <a:rPr lang="en-US" dirty="0"/>
              <a:t>3</a:t>
            </a:r>
            <a:r>
              <a:rPr lang="en-US" dirty="0" smtClean="0"/>
              <a:t>                      TBD</a:t>
            </a:r>
            <a:endParaRPr lang="en-US" dirty="0"/>
          </a:p>
        </p:txBody>
      </p:sp>
      <p:cxnSp>
        <p:nvCxnSpPr>
          <p:cNvPr id="15" name="Straight Connector 14"/>
          <p:cNvCxnSpPr/>
          <p:nvPr/>
        </p:nvCxnSpPr>
        <p:spPr bwMode="auto">
          <a:xfrm>
            <a:off x="7162800" y="2680434"/>
            <a:ext cx="634269" cy="49215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Rectangle 15"/>
          <p:cNvSpPr/>
          <p:nvPr/>
        </p:nvSpPr>
        <p:spPr bwMode="auto">
          <a:xfrm>
            <a:off x="6904749" y="3186025"/>
            <a:ext cx="858591" cy="533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   TBD</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7" name="Title 4"/>
          <p:cNvSpPr>
            <a:spLocks noGrp="1"/>
          </p:cNvSpPr>
          <p:nvPr>
            <p:ph type="title"/>
          </p:nvPr>
        </p:nvSpPr>
        <p:spPr>
          <a:xfrm>
            <a:off x="405532" y="618330"/>
            <a:ext cx="8229600" cy="1158240"/>
          </a:xfrm>
        </p:spPr>
        <p:txBody>
          <a:bodyPr/>
          <a:lstStyle/>
          <a:p>
            <a:r>
              <a:rPr lang="en-US" sz="2800" b="1" dirty="0" smtClean="0">
                <a:solidFill>
                  <a:schemeClr val="tx1"/>
                </a:solidFill>
                <a:latin typeface="+mn-lt"/>
              </a:rPr>
              <a:t>Proposal on Multi-TID Aggregation Limit in Per User Info Field of Basic Variant Trigger Frame</a:t>
            </a:r>
            <a:endParaRPr lang="en-US" sz="2800" b="1" dirty="0">
              <a:solidFill>
                <a:schemeClr val="tx1"/>
              </a:solidFill>
              <a:latin typeface="+mn-lt"/>
            </a:endParaRPr>
          </a:p>
        </p:txBody>
      </p:sp>
      <p:sp>
        <p:nvSpPr>
          <p:cNvPr id="18" name="Rectangle 17"/>
          <p:cNvSpPr/>
          <p:nvPr/>
        </p:nvSpPr>
        <p:spPr bwMode="auto">
          <a:xfrm>
            <a:off x="4911680" y="2259312"/>
            <a:ext cx="838200" cy="41263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      SS Allocation</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2" name="TextBox 21"/>
          <p:cNvSpPr txBox="1"/>
          <p:nvPr/>
        </p:nvSpPr>
        <p:spPr>
          <a:xfrm>
            <a:off x="560186" y="4094841"/>
            <a:ext cx="7920292" cy="2277547"/>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t>Propose to indicate the aggregation limit of multiple TIDs in the Per User Info field of a basic variant Trigger frame </a:t>
            </a:r>
          </a:p>
          <a:p>
            <a:pPr marL="742950" lvl="1" indent="-285750">
              <a:buFont typeface="Arial" panose="020B0604020202020204" pitchFamily="34" charset="0"/>
              <a:buChar char="•"/>
            </a:pPr>
            <a:r>
              <a:rPr lang="en-US" sz="1400" dirty="0" smtClean="0"/>
              <a:t>The TID Aggregation Limit sub-field is in the Trigger-dependent Per User Info sub-field</a:t>
            </a:r>
          </a:p>
          <a:p>
            <a:pPr marL="285750" indent="-285750">
              <a:buFont typeface="Arial" panose="020B0604020202020204" pitchFamily="34" charset="0"/>
              <a:buChar char="•"/>
            </a:pPr>
            <a:r>
              <a:rPr lang="en-US" sz="1600" b="1" dirty="0" smtClean="0"/>
              <a:t>Value </a:t>
            </a:r>
            <a:r>
              <a:rPr lang="en-US" sz="1600" b="1" dirty="0"/>
              <a:t>in TID Aggregation Limit sub-field indicates the number of TIDs from which MPDUs are aggregated in a </a:t>
            </a:r>
            <a:r>
              <a:rPr lang="en-US" sz="1600" b="1" dirty="0" smtClean="0"/>
              <a:t>multi-TID A-MPDU carried in the responding Trigger-based </a:t>
            </a:r>
            <a:r>
              <a:rPr lang="en-US" sz="1600" b="1" dirty="0"/>
              <a:t>PPDU</a:t>
            </a:r>
          </a:p>
          <a:p>
            <a:pPr marL="742950" lvl="1" indent="-285750">
              <a:buFont typeface="Arial" panose="020B0604020202020204" pitchFamily="34" charset="0"/>
              <a:buChar char="•"/>
            </a:pPr>
            <a:r>
              <a:rPr lang="en-US" sz="1400" dirty="0"/>
              <a:t>The TID (=15) for Management frames is not included in the value of TID aggregation limit signaled by the AP </a:t>
            </a:r>
          </a:p>
          <a:p>
            <a:endParaRPr lang="en-US" sz="1600" dirty="0"/>
          </a:p>
        </p:txBody>
      </p:sp>
      <p:sp>
        <p:nvSpPr>
          <p:cNvPr id="23" name="날짜 개체 틀 3"/>
          <p:cNvSpPr txBox="1">
            <a:spLocks/>
          </p:cNvSpPr>
          <p:nvPr/>
        </p:nvSpPr>
        <p:spPr>
          <a:xfrm>
            <a:off x="601912" y="274815"/>
            <a:ext cx="1512887" cy="181116"/>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dirty="0" smtClean="0"/>
              <a:t>May 2016</a:t>
            </a:r>
            <a:endParaRPr lang="en-US" sz="1800" b="1" dirty="0"/>
          </a:p>
        </p:txBody>
      </p:sp>
      <p:sp>
        <p:nvSpPr>
          <p:cNvPr id="24"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1399955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55223" y="6475413"/>
            <a:ext cx="509756" cy="184666"/>
          </a:xfrm>
        </p:spPr>
        <p:txBody>
          <a:bodyPr/>
          <a:lstStyle/>
          <a:p>
            <a:r>
              <a:rPr lang="en-US" dirty="0" smtClean="0"/>
              <a:t>Slide </a:t>
            </a:r>
            <a:fld id="{EE2556C5-CE8C-6547-B838-EA80C61A4AF7}" type="slidenum">
              <a:rPr lang="en-US" smtClean="0"/>
              <a:pPr/>
              <a:t>14</a:t>
            </a:fld>
            <a:endParaRPr lang="en-US" dirty="0"/>
          </a:p>
        </p:txBody>
      </p:sp>
      <p:sp>
        <p:nvSpPr>
          <p:cNvPr id="3" name="Title 2"/>
          <p:cNvSpPr>
            <a:spLocks noGrp="1"/>
          </p:cNvSpPr>
          <p:nvPr>
            <p:ph type="title"/>
          </p:nvPr>
        </p:nvSpPr>
        <p:spPr>
          <a:xfrm>
            <a:off x="495300" y="604455"/>
            <a:ext cx="8229600" cy="1158240"/>
          </a:xfrm>
        </p:spPr>
        <p:txBody>
          <a:bodyPr/>
          <a:lstStyle/>
          <a:p>
            <a:r>
              <a:rPr lang="en-US" b="1" dirty="0" smtClean="0">
                <a:solidFill>
                  <a:schemeClr val="tx1"/>
                </a:solidFill>
                <a:latin typeface="+mn-lt"/>
              </a:rPr>
              <a:t>Multi-TID Aggregation by STA based on Signaling of TID Aggregation Limit</a:t>
            </a:r>
            <a:endParaRPr lang="en-US" b="1" dirty="0">
              <a:solidFill>
                <a:schemeClr val="tx1"/>
              </a:solidFill>
              <a:latin typeface="+mn-lt"/>
            </a:endParaRPr>
          </a:p>
        </p:txBody>
      </p:sp>
      <p:sp>
        <p:nvSpPr>
          <p:cNvPr id="4" name="Content Placeholder 3"/>
          <p:cNvSpPr>
            <a:spLocks noGrp="1"/>
          </p:cNvSpPr>
          <p:nvPr>
            <p:ph sz="quarter" idx="13"/>
          </p:nvPr>
        </p:nvSpPr>
        <p:spPr>
          <a:xfrm>
            <a:off x="455613" y="1905000"/>
            <a:ext cx="8228012" cy="3243316"/>
          </a:xfrm>
        </p:spPr>
        <p:txBody>
          <a:bodyPr/>
          <a:lstStyle/>
          <a:p>
            <a:r>
              <a:rPr lang="en-US" sz="1800" b="0" dirty="0" smtClean="0">
                <a:solidFill>
                  <a:schemeClr val="tx1"/>
                </a:solidFill>
              </a:rPr>
              <a:t>If the multi-TID support bit in HE Capabilities IE is set to 1, a STA aggregates MPDUs from multiple TIDs in a multi-TID A-MPDU carried in the responding Trigger-based PPDU</a:t>
            </a:r>
          </a:p>
          <a:p>
            <a:r>
              <a:rPr lang="en-US" sz="1800" b="0" dirty="0" smtClean="0">
                <a:solidFill>
                  <a:schemeClr val="tx1"/>
                </a:solidFill>
              </a:rPr>
              <a:t>The </a:t>
            </a:r>
            <a:r>
              <a:rPr lang="en-US" sz="1800" b="0" dirty="0">
                <a:solidFill>
                  <a:schemeClr val="tx1"/>
                </a:solidFill>
              </a:rPr>
              <a:t>responding STA shall not aggregate MPDUs in the multi-TID A-MPDU with a number of TIDs that exceeds the value indicated in the TID Aggregation Limit sub-field intended to it</a:t>
            </a:r>
          </a:p>
        </p:txBody>
      </p:sp>
      <p:sp>
        <p:nvSpPr>
          <p:cNvPr id="5" name="날짜 개체 틀 3"/>
          <p:cNvSpPr txBox="1">
            <a:spLocks/>
          </p:cNvSpPr>
          <p:nvPr/>
        </p:nvSpPr>
        <p:spPr>
          <a:xfrm>
            <a:off x="613788" y="262939"/>
            <a:ext cx="1512887" cy="199211"/>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dirty="0" smtClean="0"/>
              <a:t>May 2016</a:t>
            </a:r>
            <a:endParaRPr lang="en-US" sz="1800" b="1" dirty="0"/>
          </a:p>
        </p:txBody>
      </p:sp>
      <p:sp>
        <p:nvSpPr>
          <p:cNvPr id="6"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2906493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sz="1800" dirty="0"/>
              <a:t>We have proposed the signaling </a:t>
            </a:r>
            <a:r>
              <a:rPr lang="en-US" sz="1800" dirty="0" smtClean="0"/>
              <a:t>of the limit on the number of TIDs from which MPDUs are aggregated by a STA in a Trigger-based PPDU</a:t>
            </a:r>
            <a:endParaRPr lang="en-US" sz="1800" dirty="0"/>
          </a:p>
          <a:p>
            <a:r>
              <a:rPr lang="en-US" sz="1800" dirty="0"/>
              <a:t>We have also proposed the multi-TID aggregation </a:t>
            </a:r>
            <a:r>
              <a:rPr lang="en-US" sz="1800" dirty="0" smtClean="0"/>
              <a:t>rule for the STA in a multi-TID A-MPDU carried in the responding </a:t>
            </a:r>
            <a:r>
              <a:rPr lang="en-US" sz="1800" dirty="0"/>
              <a:t>Trigger-based PPDU </a:t>
            </a:r>
            <a:r>
              <a:rPr lang="en-US" sz="1800" dirty="0" smtClean="0"/>
              <a:t> </a:t>
            </a:r>
            <a:endParaRPr lang="en-US" sz="1800" dirty="0"/>
          </a:p>
        </p:txBody>
      </p:sp>
      <p:sp>
        <p:nvSpPr>
          <p:cNvPr id="4" name="Slide Number Placeholder 3"/>
          <p:cNvSpPr>
            <a:spLocks noGrp="1"/>
          </p:cNvSpPr>
          <p:nvPr>
            <p:ph type="sldNum" sz="quarter" idx="11"/>
          </p:nvPr>
        </p:nvSpPr>
        <p:spPr>
          <a:xfrm>
            <a:off x="3276600" y="6483206"/>
            <a:ext cx="2183546" cy="184666"/>
          </a:xfrm>
        </p:spPr>
        <p:txBody>
          <a:bodyPr/>
          <a:lstStyle/>
          <a:p>
            <a:pPr>
              <a:defRPr/>
            </a:pPr>
            <a:r>
              <a:rPr lang="en-US" dirty="0" smtClean="0"/>
              <a:t>Slide </a:t>
            </a:r>
            <a:fld id="{3099D1E7-2CFE-4362-BB72-AF97192842EA}" type="slidenum">
              <a:rPr lang="en-US" smtClean="0"/>
              <a:pPr>
                <a:defRPr/>
              </a:pPr>
              <a:t>15</a:t>
            </a:fld>
            <a:endParaRPr lang="en-US" dirty="0"/>
          </a:p>
        </p:txBody>
      </p:sp>
      <p:sp>
        <p:nvSpPr>
          <p:cNvPr id="6" name="날짜 개체 틀 3"/>
          <p:cNvSpPr>
            <a:spLocks noGrp="1"/>
          </p:cNvSpPr>
          <p:nvPr>
            <p:ph type="dt" sz="half" idx="10"/>
          </p:nvPr>
        </p:nvSpPr>
        <p:spPr>
          <a:xfrm>
            <a:off x="696913" y="334189"/>
            <a:ext cx="968214" cy="276999"/>
          </a:xfrm>
        </p:spPr>
        <p:txBody>
          <a:bodyPr/>
          <a:lstStyle/>
          <a:p>
            <a:pPr>
              <a:defRPr/>
            </a:pPr>
            <a:r>
              <a:rPr lang="en-US" altLang="zh-CN" dirty="0" smtClean="0"/>
              <a:t>May 2016</a:t>
            </a:r>
            <a:endParaRPr lang="en-US" dirty="0"/>
          </a:p>
        </p:txBody>
      </p:sp>
      <p:sp>
        <p:nvSpPr>
          <p:cNvPr id="7"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33992709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chemeClr val="tx1"/>
                </a:solidFill>
              </a:rPr>
              <a:t>Straw poll</a:t>
            </a:r>
            <a:endParaRPr lang="en-US" dirty="0">
              <a:solidFill>
                <a:schemeClr val="tx1"/>
              </a:solidFill>
            </a:endParaRPr>
          </a:p>
        </p:txBody>
      </p:sp>
      <p:sp>
        <p:nvSpPr>
          <p:cNvPr id="8" name="Content Placeholder 7"/>
          <p:cNvSpPr>
            <a:spLocks noGrp="1"/>
          </p:cNvSpPr>
          <p:nvPr>
            <p:ph idx="1"/>
          </p:nvPr>
        </p:nvSpPr>
        <p:spPr>
          <a:xfrm>
            <a:off x="685800" y="1981200"/>
            <a:ext cx="8001000" cy="4114800"/>
          </a:xfrm>
        </p:spPr>
        <p:txBody>
          <a:bodyPr/>
          <a:lstStyle/>
          <a:p>
            <a:r>
              <a:rPr lang="en-US" sz="1800" dirty="0" smtClean="0"/>
              <a:t>Do you support that the </a:t>
            </a:r>
            <a:r>
              <a:rPr lang="en-US" sz="1800" dirty="0"/>
              <a:t>b</a:t>
            </a:r>
            <a:r>
              <a:rPr lang="en-US" sz="1800" dirty="0" smtClean="0"/>
              <a:t>asic </a:t>
            </a:r>
            <a:r>
              <a:rPr lang="en-US" sz="1800" dirty="0"/>
              <a:t>variant Trigger frame shall contain the TID Aggregation Limit subfield in the Trigger Dependent Per User Info field that indicates the limit of the number of TIDs that can be aggregated by a STA in a multi-TID A-MPDU carried in the responding Trigger-based </a:t>
            </a:r>
            <a:r>
              <a:rPr lang="en-US" sz="1800" dirty="0" smtClean="0"/>
              <a:t>PPDU?</a:t>
            </a:r>
            <a:endParaRPr lang="en-US" sz="1800" dirty="0"/>
          </a:p>
          <a:p>
            <a:pPr marL="857250" lvl="3" indent="-171450">
              <a:buFont typeface="Arial" panose="020B0604020202020204" pitchFamily="34" charset="0"/>
              <a:buChar char="•"/>
            </a:pPr>
            <a:r>
              <a:rPr lang="en-US" sz="1800" dirty="0"/>
              <a:t>T</a:t>
            </a:r>
            <a:r>
              <a:rPr lang="en-US" sz="1800" dirty="0" smtClean="0"/>
              <a:t>he </a:t>
            </a:r>
            <a:r>
              <a:rPr lang="en-US" sz="1800" dirty="0"/>
              <a:t>responding STA shall not aggregate </a:t>
            </a:r>
            <a:r>
              <a:rPr lang="en-US" sz="1800" dirty="0" err="1" smtClean="0"/>
              <a:t>QoS</a:t>
            </a:r>
            <a:r>
              <a:rPr lang="en-US" sz="1800" dirty="0" smtClean="0"/>
              <a:t> Data frames in </a:t>
            </a:r>
            <a:r>
              <a:rPr lang="en-US" sz="1800" dirty="0"/>
              <a:t>the multi-TID A-MPDU with a number of TIDs that exceeds the value indicated in the TID Aggregation Limit sub-field intended to </a:t>
            </a:r>
            <a:r>
              <a:rPr lang="en-US" sz="1800" dirty="0" smtClean="0"/>
              <a:t>it</a:t>
            </a:r>
            <a:endParaRPr lang="en-US" sz="1800" dirty="0"/>
          </a:p>
          <a:p>
            <a:pPr marL="0" lvl="1" indent="0">
              <a:buNone/>
            </a:pPr>
            <a:endParaRPr lang="en-US" sz="1800" b="1" dirty="0" smtClean="0"/>
          </a:p>
          <a:p>
            <a:pPr marL="342900" lvl="2" indent="0">
              <a:buNone/>
            </a:pPr>
            <a:r>
              <a:rPr lang="en-US" sz="1800" b="1" dirty="0" smtClean="0"/>
              <a:t>  </a:t>
            </a:r>
            <a:endParaRPr lang="en-US" sz="1800" b="1" dirty="0"/>
          </a:p>
          <a:p>
            <a:pPr marL="342900" lvl="1" indent="-342900">
              <a:buFontTx/>
              <a:buChar char="•"/>
            </a:pPr>
            <a:endParaRPr lang="en-US" sz="1800" b="1" dirty="0"/>
          </a:p>
          <a:p>
            <a:endParaRPr lang="en-US" sz="1800" dirty="0"/>
          </a:p>
        </p:txBody>
      </p:sp>
      <p:sp>
        <p:nvSpPr>
          <p:cNvPr id="2" name="Slide Number Placeholder 1"/>
          <p:cNvSpPr>
            <a:spLocks noGrp="1"/>
          </p:cNvSpPr>
          <p:nvPr>
            <p:ph type="sldNum" sz="quarter" idx="11"/>
          </p:nvPr>
        </p:nvSpPr>
        <p:spPr>
          <a:xfrm>
            <a:off x="4797991" y="6475413"/>
            <a:ext cx="509755" cy="184666"/>
          </a:xfrm>
        </p:spPr>
        <p:txBody>
          <a:bodyPr/>
          <a:lstStyle/>
          <a:p>
            <a:r>
              <a:rPr lang="en-US" dirty="0" smtClean="0"/>
              <a:t>Slide </a:t>
            </a:r>
            <a:fld id="{EE2556C5-CE8C-6547-B838-EA80C61A4AF7}" type="slidenum">
              <a:rPr lang="en-US" smtClean="0"/>
              <a:pPr/>
              <a:t>16</a:t>
            </a:fld>
            <a:endParaRPr lang="en-US" dirty="0"/>
          </a:p>
        </p:txBody>
      </p:sp>
      <p:sp>
        <p:nvSpPr>
          <p:cNvPr id="6" name="날짜 개체 틀 3"/>
          <p:cNvSpPr>
            <a:spLocks noGrp="1"/>
          </p:cNvSpPr>
          <p:nvPr>
            <p:ph type="dt" sz="half" idx="10"/>
          </p:nvPr>
        </p:nvSpPr>
        <p:spPr>
          <a:xfrm>
            <a:off x="696913" y="334189"/>
            <a:ext cx="968214" cy="276999"/>
          </a:xfrm>
        </p:spPr>
        <p:txBody>
          <a:bodyPr/>
          <a:lstStyle/>
          <a:p>
            <a:pPr>
              <a:defRPr/>
            </a:pPr>
            <a:r>
              <a:rPr lang="en-US" altLang="zh-CN" dirty="0" smtClean="0"/>
              <a:t>May 2016</a:t>
            </a:r>
            <a:endParaRPr lang="en-US" dirty="0"/>
          </a:p>
        </p:txBody>
      </p:sp>
      <p:sp>
        <p:nvSpPr>
          <p:cNvPr id="7"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Tree>
    <p:extLst>
      <p:ext uri="{BB962C8B-B14F-4D97-AF65-F5344CB8AC3E}">
        <p14:creationId xmlns:p14="http://schemas.microsoft.com/office/powerpoint/2010/main" val="12582706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2</a:t>
            </a:fld>
            <a:endParaRPr lang="en-US"/>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127187341"/>
              </p:ext>
            </p:extLst>
          </p:nvPr>
        </p:nvGraphicFramePr>
        <p:xfrm>
          <a:off x="685800" y="3304983"/>
          <a:ext cx="7239000" cy="304347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960911474"/>
              </p:ext>
            </p:extLst>
          </p:nvPr>
        </p:nvGraphicFramePr>
        <p:xfrm>
          <a:off x="685800" y="1013983"/>
          <a:ext cx="7239000" cy="251829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3"/>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Thomas </a:t>
                      </a:r>
                      <a:r>
                        <a:rPr lang="en-US" sz="1200" dirty="0" err="1" smtClean="0">
                          <a:latin typeface="+mn-lt"/>
                          <a:ea typeface="Times New Roman"/>
                          <a:cs typeface="Arial"/>
                        </a:rPr>
                        <a:t>Derham</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Mingyue Ji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날짜 개체 틀 3"/>
          <p:cNvSpPr>
            <a:spLocks noGrp="1"/>
          </p:cNvSpPr>
          <p:nvPr>
            <p:ph type="dt" sz="half" idx="10"/>
          </p:nvPr>
        </p:nvSpPr>
        <p:spPr>
          <a:xfrm>
            <a:off x="696913" y="334189"/>
            <a:ext cx="968214" cy="276999"/>
          </a:xfrm>
        </p:spPr>
        <p:txBody>
          <a:bodyPr/>
          <a:lstStyle/>
          <a:p>
            <a:pPr>
              <a:defRPr/>
            </a:pPr>
            <a:r>
              <a:rPr lang="en-US" altLang="zh-CN" dirty="0" smtClean="0"/>
              <a:t>May 2016</a:t>
            </a:r>
            <a:endParaRPr lang="en-US" dirty="0"/>
          </a:p>
        </p:txBody>
      </p:sp>
    </p:spTree>
    <p:extLst>
      <p:ext uri="{BB962C8B-B14F-4D97-AF65-F5344CB8AC3E}">
        <p14:creationId xmlns:p14="http://schemas.microsoft.com/office/powerpoint/2010/main" val="3181745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3</a:t>
            </a:fld>
            <a:endParaRPr lang="en-US"/>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682159676"/>
              </p:ext>
            </p:extLst>
          </p:nvPr>
        </p:nvGraphicFramePr>
        <p:xfrm>
          <a:off x="725488" y="1371600"/>
          <a:ext cx="7239000" cy="41204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날짜 개체 틀 3"/>
          <p:cNvSpPr>
            <a:spLocks noGrp="1"/>
          </p:cNvSpPr>
          <p:nvPr>
            <p:ph type="dt" sz="half" idx="10"/>
          </p:nvPr>
        </p:nvSpPr>
        <p:spPr>
          <a:xfrm>
            <a:off x="696913" y="334189"/>
            <a:ext cx="968214" cy="276999"/>
          </a:xfrm>
        </p:spPr>
        <p:txBody>
          <a:bodyPr/>
          <a:lstStyle/>
          <a:p>
            <a:pPr>
              <a:defRPr/>
            </a:pPr>
            <a:r>
              <a:rPr lang="en-US" altLang="zh-CN" dirty="0" smtClean="0"/>
              <a:t>May 2016</a:t>
            </a:r>
            <a:endParaRPr lang="en-US" dirty="0"/>
          </a:p>
        </p:txBody>
      </p:sp>
    </p:spTree>
    <p:extLst>
      <p:ext uri="{BB962C8B-B14F-4D97-AF65-F5344CB8AC3E}">
        <p14:creationId xmlns:p14="http://schemas.microsoft.com/office/powerpoint/2010/main" val="2424060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4</a:t>
            </a:fld>
            <a:endParaRPr lang="en-US"/>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140094428"/>
              </p:ext>
            </p:extLst>
          </p:nvPr>
        </p:nvGraphicFramePr>
        <p:xfrm>
          <a:off x="685800" y="1275108"/>
          <a:ext cx="7772400" cy="44094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날짜 개체 틀 3"/>
          <p:cNvSpPr>
            <a:spLocks noGrp="1"/>
          </p:cNvSpPr>
          <p:nvPr>
            <p:ph type="dt" sz="half" idx="10"/>
          </p:nvPr>
        </p:nvSpPr>
        <p:spPr>
          <a:xfrm>
            <a:off x="696913" y="334189"/>
            <a:ext cx="968214" cy="276999"/>
          </a:xfrm>
        </p:spPr>
        <p:txBody>
          <a:bodyPr/>
          <a:lstStyle/>
          <a:p>
            <a:pPr>
              <a:defRPr/>
            </a:pPr>
            <a:r>
              <a:rPr lang="en-US" altLang="zh-CN" dirty="0" smtClean="0"/>
              <a:t>May 2016</a:t>
            </a:r>
            <a:endParaRPr lang="en-US" dirty="0"/>
          </a:p>
        </p:txBody>
      </p:sp>
    </p:spTree>
    <p:extLst>
      <p:ext uri="{BB962C8B-B14F-4D97-AF65-F5344CB8AC3E}">
        <p14:creationId xmlns:p14="http://schemas.microsoft.com/office/powerpoint/2010/main" val="3750962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5</a:t>
            </a:fld>
            <a:endParaRPr lang="en-US"/>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675691162"/>
              </p:ext>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08950534"/>
              </p:ext>
            </p:extLst>
          </p:nvPr>
        </p:nvGraphicFramePr>
        <p:xfrm>
          <a:off x="766221" y="3733800"/>
          <a:ext cx="7691980" cy="1377260"/>
        </p:xfrm>
        <a:graphic>
          <a:graphicData uri="http://schemas.openxmlformats.org/drawingml/2006/table">
            <a:tbl>
              <a:tblPr firstRow="1" bandRow="1">
                <a:tableStyleId>{F5AB1C69-6EDB-4FF4-983F-18BD219EF322}</a:tableStyleId>
              </a:tblPr>
              <a:tblGrid>
                <a:gridCol w="1538396"/>
                <a:gridCol w="1214523"/>
                <a:gridCol w="1700332"/>
                <a:gridCol w="1376460"/>
                <a:gridCol w="1862269"/>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3"/>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4"/>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6"/>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7"/>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날짜 개체 틀 3"/>
          <p:cNvSpPr>
            <a:spLocks noGrp="1"/>
          </p:cNvSpPr>
          <p:nvPr>
            <p:ph type="dt" sz="half" idx="10"/>
          </p:nvPr>
        </p:nvSpPr>
        <p:spPr>
          <a:xfrm>
            <a:off x="696913" y="334189"/>
            <a:ext cx="968214" cy="276999"/>
          </a:xfrm>
        </p:spPr>
        <p:txBody>
          <a:bodyPr/>
          <a:lstStyle/>
          <a:p>
            <a:pPr>
              <a:defRPr/>
            </a:pPr>
            <a:r>
              <a:rPr lang="en-US" altLang="zh-CN" dirty="0" smtClean="0"/>
              <a:t>May 2016</a:t>
            </a:r>
            <a:endParaRPr lang="en-US" dirty="0"/>
          </a:p>
        </p:txBody>
      </p:sp>
    </p:spTree>
    <p:extLst>
      <p:ext uri="{BB962C8B-B14F-4D97-AF65-F5344CB8AC3E}">
        <p14:creationId xmlns:p14="http://schemas.microsoft.com/office/powerpoint/2010/main" val="2533965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6</a:t>
            </a:fld>
            <a:endParaRPr lang="en-US"/>
          </a:p>
        </p:txBody>
      </p:sp>
      <p:sp>
        <p:nvSpPr>
          <p:cNvPr id="7"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
        <p:nvSpPr>
          <p:cNvPr id="8" name="날짜 개체 틀 3"/>
          <p:cNvSpPr>
            <a:spLocks noGrp="1"/>
          </p:cNvSpPr>
          <p:nvPr>
            <p:ph type="dt" sz="half" idx="10"/>
          </p:nvPr>
        </p:nvSpPr>
        <p:spPr>
          <a:xfrm>
            <a:off x="696913" y="334189"/>
            <a:ext cx="968214" cy="276999"/>
          </a:xfrm>
        </p:spPr>
        <p:txBody>
          <a:bodyPr/>
          <a:lstStyle/>
          <a:p>
            <a:pPr>
              <a:defRPr/>
            </a:pPr>
            <a:r>
              <a:rPr lang="en-US" altLang="zh-CN" dirty="0" smtClean="0"/>
              <a:t>May 2016</a:t>
            </a:r>
            <a:endParaRPr lang="en-US" dirty="0"/>
          </a:p>
        </p:txBody>
      </p:sp>
      <p:pic>
        <p:nvPicPr>
          <p:cNvPr id="10" name="table"/>
          <p:cNvPicPr>
            <a:picLocks noChangeAspect="1"/>
          </p:cNvPicPr>
          <p:nvPr/>
        </p:nvPicPr>
        <p:blipFill>
          <a:blip r:embed="rId2"/>
          <a:stretch>
            <a:fillRect/>
          </a:stretch>
        </p:blipFill>
        <p:spPr>
          <a:xfrm>
            <a:off x="696913" y="1140422"/>
            <a:ext cx="7467600" cy="5203024"/>
          </a:xfrm>
          <a:prstGeom prst="rect">
            <a:avLst/>
          </a:prstGeom>
        </p:spPr>
      </p:pic>
    </p:spTree>
    <p:extLst>
      <p:ext uri="{BB962C8B-B14F-4D97-AF65-F5344CB8AC3E}">
        <p14:creationId xmlns:p14="http://schemas.microsoft.com/office/powerpoint/2010/main" val="2684429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pPr>
              <a:defRPr/>
            </a:pPr>
            <a:r>
              <a:rPr lang="en-US" smtClean="0"/>
              <a:t>Slide </a:t>
            </a:r>
            <a:fld id="{E7E6215C-0148-4EB1-A390-22B113FC486F}" type="slidenum">
              <a:rPr lang="en-US" smtClean="0"/>
              <a:pPr>
                <a:defRPr/>
              </a:pPr>
              <a:t>7</a:t>
            </a:fld>
            <a:endParaRPr lang="en-US"/>
          </a:p>
        </p:txBody>
      </p:sp>
      <p:sp>
        <p:nvSpPr>
          <p:cNvPr id="7" name="标题 18"/>
          <p:cNvSpPr>
            <a:spLocks noGrp="1"/>
          </p:cNvSpPr>
          <p:nvPr>
            <p:ph type="title"/>
          </p:nvPr>
        </p:nvSpPr>
        <p:spPr>
          <a:xfrm>
            <a:off x="685800" y="736048"/>
            <a:ext cx="7772400" cy="228600"/>
          </a:xfrm>
        </p:spPr>
        <p:txBody>
          <a:bodyPr/>
          <a:lstStyle/>
          <a:p>
            <a:pPr algn="l"/>
            <a:r>
              <a:rPr lang="en-US" altLang="zh-CN" sz="2000" dirty="0" smtClean="0"/>
              <a:t>Authors (continued)</a:t>
            </a:r>
            <a:endParaRPr lang="zh-CN" altLang="en-US" sz="2000"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4289838676"/>
              </p:ext>
            </p:extLst>
          </p:nvPr>
        </p:nvGraphicFramePr>
        <p:xfrm>
          <a:off x="762000" y="1231044"/>
          <a:ext cx="7620000" cy="3018652"/>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702765396"/>
              </p:ext>
            </p:extLst>
          </p:nvPr>
        </p:nvGraphicFramePr>
        <p:xfrm>
          <a:off x="762000" y="4249696"/>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8"/>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Pooya</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Monajemi</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9"/>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날짜 개체 틀 3"/>
          <p:cNvSpPr>
            <a:spLocks noGrp="1"/>
          </p:cNvSpPr>
          <p:nvPr>
            <p:ph type="dt" sz="half" idx="10"/>
          </p:nvPr>
        </p:nvSpPr>
        <p:spPr>
          <a:xfrm>
            <a:off x="696913" y="334189"/>
            <a:ext cx="968214" cy="276999"/>
          </a:xfrm>
        </p:spPr>
        <p:txBody>
          <a:bodyPr/>
          <a:lstStyle/>
          <a:p>
            <a:pPr>
              <a:defRPr/>
            </a:pPr>
            <a:r>
              <a:rPr lang="en-US" altLang="zh-CN" dirty="0" smtClean="0"/>
              <a:t>May 2016</a:t>
            </a:r>
            <a:endParaRPr lang="en-US" dirty="0"/>
          </a:p>
        </p:txBody>
      </p:sp>
    </p:spTree>
    <p:extLst>
      <p:ext uri="{BB962C8B-B14F-4D97-AF65-F5344CB8AC3E}">
        <p14:creationId xmlns:p14="http://schemas.microsoft.com/office/powerpoint/2010/main" val="654272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E7E6215C-0148-4EB1-A390-22B113FC486F}" type="slidenum">
              <a:rPr lang="en-US" smtClean="0"/>
              <a:pPr>
                <a:defRPr/>
              </a:pPr>
              <a:t>8</a:t>
            </a:fld>
            <a:endParaRPr lang="en-US"/>
          </a:p>
        </p:txBody>
      </p:sp>
      <p:sp>
        <p:nvSpPr>
          <p:cNvPr id="8"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12"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957419920"/>
              </p:ext>
            </p:extLst>
          </p:nvPr>
        </p:nvGraphicFramePr>
        <p:xfrm>
          <a:off x="533400" y="1283556"/>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날짜 개체 틀 3"/>
          <p:cNvSpPr>
            <a:spLocks noGrp="1"/>
          </p:cNvSpPr>
          <p:nvPr>
            <p:ph type="dt" sz="half" idx="10"/>
          </p:nvPr>
        </p:nvSpPr>
        <p:spPr>
          <a:xfrm>
            <a:off x="696913" y="334189"/>
            <a:ext cx="968214" cy="276999"/>
          </a:xfrm>
        </p:spPr>
        <p:txBody>
          <a:bodyPr/>
          <a:lstStyle/>
          <a:p>
            <a:pPr>
              <a:defRPr/>
            </a:pPr>
            <a:r>
              <a:rPr lang="en-US" altLang="zh-CN" dirty="0" smtClean="0"/>
              <a:t>May 2016</a:t>
            </a:r>
            <a:endParaRPr lang="en-US" dirty="0"/>
          </a:p>
        </p:txBody>
      </p:sp>
    </p:spTree>
    <p:extLst>
      <p:ext uri="{BB962C8B-B14F-4D97-AF65-F5344CB8AC3E}">
        <p14:creationId xmlns:p14="http://schemas.microsoft.com/office/powerpoint/2010/main" val="1142551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4393695" y="6475413"/>
            <a:ext cx="432812" cy="184666"/>
          </a:xfrm>
        </p:spPr>
        <p:txBody>
          <a:bodyPr/>
          <a:lstStyle/>
          <a:p>
            <a:r>
              <a:rPr lang="en-US" dirty="0" smtClean="0"/>
              <a:t>Slide </a:t>
            </a:r>
            <a:fld id="{EE2556C5-CE8C-6547-B838-EA80C61A4AF7}" type="slidenum">
              <a:rPr lang="en-US" smtClean="0"/>
              <a:pPr/>
              <a:t>9</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97751447"/>
              </p:ext>
            </p:extLst>
          </p:nvPr>
        </p:nvGraphicFramePr>
        <p:xfrm>
          <a:off x="533400" y="1371600"/>
          <a:ext cx="8153400" cy="4671364"/>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a:effectLst/>
                          <a:latin typeface="Times New Roman" panose="02020603050405020304" pitchFamily="18" charset="0"/>
                          <a:ea typeface="MS Mincho" panose="02020609040205080304" pitchFamily="49" charset="-128"/>
                        </a:rPr>
                        <a:t>Narendar Madhavan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100">
                          <a:effectLst/>
                          <a:latin typeface="Times New Roman" panose="02020603050405020304" pitchFamily="18" charset="0"/>
                          <a:ea typeface="MS Mincho" panose="02020609040205080304" pitchFamily="49" charset="-128"/>
                        </a:rPr>
                        <a:t>Toshiba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smtClean="0">
                          <a:solidFill>
                            <a:srgbClr val="0000FF"/>
                          </a:solidFill>
                          <a:effectLst/>
                          <a:latin typeface="+mn-lt"/>
                          <a:hlinkClick r:id="rId3"/>
                        </a:rPr>
                        <a:t>narendar.madhavan@toshiba.co.jp</a:t>
                      </a:r>
                      <a:r>
                        <a:rPr lang="en-US" sz="1100" b="0" i="0" u="sng" strike="noStrike" dirty="0" smtClean="0">
                          <a:solidFill>
                            <a:srgbClr val="0000FF"/>
                          </a:solidFill>
                          <a:effectLst/>
                          <a:latin typeface="+mn-lt"/>
                        </a:rPr>
                        <a:t> </a:t>
                      </a:r>
                      <a:endParaRPr lang="en-US" sz="1100" b="0" i="0" u="sng" strike="noStrike" dirty="0">
                        <a:solidFill>
                          <a:srgbClr val="0000FF"/>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a:effectLst/>
                          <a:latin typeface="Times New Roman" panose="02020603050405020304" pitchFamily="18" charset="0"/>
                          <a:ea typeface="MS Mincho" panose="02020609040205080304" pitchFamily="49" charset="-128"/>
                        </a:rPr>
                        <a:t>Masahiro Sekiya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a:effectLst/>
                          <a:latin typeface="Times New Roman" panose="02020603050405020304" pitchFamily="18" charset="0"/>
                          <a:ea typeface="MS Mincho" panose="02020609040205080304" pitchFamily="49" charset="-128"/>
                        </a:rPr>
                        <a:t>Toshihisa Nabetani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a:effectLst/>
                          <a:latin typeface="Times New Roman" panose="02020603050405020304" pitchFamily="18" charset="0"/>
                          <a:ea typeface="MS Mincho" panose="02020609040205080304" pitchFamily="49" charset="-128"/>
                        </a:rPr>
                        <a:t>Tsuguhide Aoki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a:effectLst/>
                          <a:latin typeface="Times New Roman" panose="02020603050405020304" pitchFamily="18" charset="0"/>
                          <a:ea typeface="MS Mincho" panose="02020609040205080304" pitchFamily="49" charset="-128"/>
                        </a:rPr>
                        <a:t>Tomoko Adachi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a:effectLst/>
                          <a:latin typeface="Times New Roman" panose="02020603050405020304" pitchFamily="18" charset="0"/>
                          <a:ea typeface="MS Mincho" panose="02020609040205080304" pitchFamily="49" charset="-128"/>
                        </a:rPr>
                        <a:t>Kentaro Taniguchi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a:effectLst/>
                          <a:latin typeface="Times New Roman" panose="02020603050405020304" pitchFamily="18" charset="0"/>
                          <a:ea typeface="MS Mincho" panose="02020609040205080304" pitchFamily="49" charset="-128"/>
                        </a:rPr>
                        <a:t>Daisuke Taki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a:effectLst/>
                          <a:latin typeface="Times New Roman" panose="02020603050405020304" pitchFamily="18" charset="0"/>
                          <a:ea typeface="MS Mincho" panose="02020609040205080304" pitchFamily="49" charset="-128"/>
                        </a:rPr>
                        <a:t>Koji Horisaki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a:effectLst/>
                          <a:latin typeface="Times New Roman" panose="02020603050405020304" pitchFamily="18" charset="0"/>
                          <a:ea typeface="MS Mincho" panose="02020609040205080304" pitchFamily="49" charset="-128"/>
                        </a:rPr>
                        <a:t>David Halls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a:effectLst/>
                          <a:latin typeface="Times New Roman" panose="02020603050405020304" pitchFamily="18" charset="0"/>
                          <a:ea typeface="MS Mincho" panose="02020609040205080304" pitchFamily="49" charset="-128"/>
                        </a:rPr>
                        <a:t>Filippo Tosato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err="1">
                          <a:effectLst/>
                          <a:latin typeface="Times New Roman" panose="02020603050405020304" pitchFamily="18" charset="0"/>
                          <a:ea typeface="MS Mincho" panose="02020609040205080304" pitchFamily="49" charset="-128"/>
                        </a:rPr>
                        <a:t>Zubeir</a:t>
                      </a:r>
                      <a:r>
                        <a:rPr lang="en-US" sz="1100" dirty="0">
                          <a:effectLst/>
                          <a:latin typeface="Times New Roman" panose="02020603050405020304" pitchFamily="18" charset="0"/>
                          <a:ea typeface="MS Mincho" panose="02020609040205080304" pitchFamily="49" charset="-128"/>
                        </a:rPr>
                        <a:t> </a:t>
                      </a:r>
                      <a:r>
                        <a:rPr lang="en-US" sz="1100" dirty="0" err="1">
                          <a:effectLst/>
                          <a:latin typeface="Times New Roman" panose="02020603050405020304" pitchFamily="18" charset="0"/>
                          <a:ea typeface="MS Mincho" panose="02020609040205080304" pitchFamily="49" charset="-128"/>
                        </a:rPr>
                        <a:t>Bocus</a:t>
                      </a:r>
                      <a:endParaRPr lang="en-US" sz="1100" dirty="0">
                        <a:effectLst/>
                        <a:latin typeface="Times New Roman" panose="02020603050405020304" pitchFamily="18" charset="0"/>
                        <a:ea typeface="MS Mincho" panose="02020609040205080304" pitchFamily="49"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标题 18"/>
          <p:cNvSpPr>
            <a:spLocks noGrp="1"/>
          </p:cNvSpPr>
          <p:nvPr>
            <p:ph type="title"/>
          </p:nvPr>
        </p:nvSpPr>
        <p:spPr>
          <a:xfrm>
            <a:off x="460172" y="762000"/>
            <a:ext cx="7772400" cy="228600"/>
          </a:xfrm>
        </p:spPr>
        <p:txBody>
          <a:bodyPr/>
          <a:lstStyle/>
          <a:p>
            <a:pPr algn="l"/>
            <a:r>
              <a:rPr lang="en-US" altLang="zh-CN" sz="2000" b="1" dirty="0" smtClean="0">
                <a:solidFill>
                  <a:schemeClr val="tx1"/>
                </a:solidFill>
                <a:latin typeface="+mj-lt"/>
              </a:rPr>
              <a:t>Authors (continued)</a:t>
            </a:r>
            <a:endParaRPr lang="zh-CN" altLang="en-US" sz="2000" b="1" dirty="0">
              <a:solidFill>
                <a:schemeClr val="tx1"/>
              </a:solidFill>
              <a:latin typeface="+mj-lt"/>
            </a:endParaRPr>
          </a:p>
        </p:txBody>
      </p:sp>
      <p:sp>
        <p:nvSpPr>
          <p:cNvPr id="8" name="Footer Placeholder 3"/>
          <p:cNvSpPr txBox="1">
            <a:spLocks/>
          </p:cNvSpPr>
          <p:nvPr/>
        </p:nvSpPr>
        <p:spPr>
          <a:xfrm flipH="1">
            <a:off x="7047432" y="6446593"/>
            <a:ext cx="2752661" cy="184666"/>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smtClean="0"/>
              <a:t>Chittabrata Ghosh, Intel</a:t>
            </a:r>
            <a:endParaRPr lang="en-US" dirty="0"/>
          </a:p>
        </p:txBody>
      </p:sp>
      <p:sp>
        <p:nvSpPr>
          <p:cNvPr id="9" name="날짜 개체 틀 3"/>
          <p:cNvSpPr txBox="1">
            <a:spLocks/>
          </p:cNvSpPr>
          <p:nvPr/>
        </p:nvSpPr>
        <p:spPr>
          <a:xfrm>
            <a:off x="625661" y="276100"/>
            <a:ext cx="1284287" cy="281637"/>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altLang="zh-CN" sz="1800" b="1" dirty="0" smtClean="0"/>
              <a:t>May 2016</a:t>
            </a:r>
            <a:endParaRPr lang="en-US" sz="1800" b="1" dirty="0"/>
          </a:p>
        </p:txBody>
      </p:sp>
    </p:spTree>
    <p:extLst>
      <p:ext uri="{BB962C8B-B14F-4D97-AF65-F5344CB8AC3E}">
        <p14:creationId xmlns:p14="http://schemas.microsoft.com/office/powerpoint/2010/main" val="1541407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25133</TotalTime>
  <Words>1493</Words>
  <Application>Microsoft Office PowerPoint</Application>
  <PresentationFormat>On-screen Show (4:3)</PresentationFormat>
  <Paragraphs>538</Paragraphs>
  <Slides>16</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Batang</vt:lpstr>
      <vt:lpstr>MS Mincho</vt:lpstr>
      <vt:lpstr>Arial</vt:lpstr>
      <vt:lpstr>Calibri</vt:lpstr>
      <vt:lpstr>Intel Clear</vt:lpstr>
      <vt:lpstr>Times New Roman</vt:lpstr>
      <vt:lpstr>802-11-Submission</vt:lpstr>
      <vt:lpstr>PowerPoint Presentation</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Abstract</vt:lpstr>
      <vt:lpstr>Proposal on Multi-TID Aggregation Limit Signaling</vt:lpstr>
      <vt:lpstr>Proposal on Multi-TID Aggregation Limit in Per User Info Field of Basic Variant Trigger Frame</vt:lpstr>
      <vt:lpstr>Multi-TID Aggregation by STA based on Signaling of TID Aggregation Limit</vt:lpstr>
      <vt:lpstr>Conclusions</vt:lpstr>
      <vt:lpstr>Straw poll</vt:lpstr>
    </vt:vector>
  </TitlesOfParts>
  <Company>Nortel Networks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Chittabrata Ghosh (Intel)</dc:creator>
  <cp:keywords>CTPClassification=CTP_PUBLIC:VisualMarkings=</cp:keywords>
  <cp:lastModifiedBy>Ghosh, Chittabrata</cp:lastModifiedBy>
  <cp:revision>205</cp:revision>
  <cp:lastPrinted>1998-02-10T13:28:06Z</cp:lastPrinted>
  <dcterms:created xsi:type="dcterms:W3CDTF">2008-11-13T20:03:38Z</dcterms:created>
  <dcterms:modified xsi:type="dcterms:W3CDTF">2016-05-16T09:48:42Z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(12)O48q+nWDiKNAVXoAwq58w7ATF5BZpxUzus1FEuepahc6BRLUWdfXeHQFTCUY0LJy0k4VdhaUClKE+vHO/U/motQ7Wb1X6FEINaTQp83XOx2BItWIbj5xAwc7fSGfvIwmYRGyL4qGcJJSI9XZSQep4A/nUuphoyrhe3oxvqEJPOKTczKvvau+mW7kqHnBpP519it8/UnQRGhlIED5mAWPEyEULZbSSOGpiatRqZMuhIlclVUp</vt:lpwstr>
  </property>
  <property fmtid="{D5CDD505-2E9C-101B-9397-08002B2CF9AE}" pid="3" name="_ms_pID_7253431">
    <vt:lpwstr>JdMpdpX7QmQ4nGISJH/6krrrZV8TEcEo6tOuiCKMSlaUCGZIKH8Uar/dF1lESTPqWarib82bc+2YgRORXHtHTVMZJ8gMAOOvbHedi+Dm0KgxwdnE2N7+RVIihi0P/qiLiIp72ufZRjrRRw7Q0GuYP8jw6ZK0h5SGYiKGjLOCy7nSCnaDOozJOHy5I5Ycht6CD+TV1pESuux5hmpq1rxsEWi79jlwMQBdhtfPvIJNU3hpnn6R</vt:lpwstr>
  </property>
  <property fmtid="{D5CDD505-2E9C-101B-9397-08002B2CF9AE}" pid="4" name="_ms_pID_7253432">
    <vt:lpwstr>Frsbmfxl6ooXI+lsZs2+ICBSpX9SlJbjMhZx+cFe+qz3NCgYIG4eIU4iYAtE1IPnpm+f73tUQQ4SNUrpg8S06Pgu6DJ+vdO9WvWwcAWqw2ofHKZ5a2QRdHvz1iIwPEE5w719KocfxcfWsK33OwQ0H4pxJKu8ZZLwMMeMM191ZTx/QaEBwbKGgZh8IXOQN/gpthwsWXjZmo3mfMn3j25vAQwQ0C1uTtJrpImS7OZniU4szkDU</vt:lpwstr>
  </property>
  <property fmtid="{D5CDD505-2E9C-101B-9397-08002B2CF9AE}" pid="5" name="_ms_pID_725343_00">
    <vt:lpwstr>_ms_pID_725343</vt:lpwstr>
  </property>
  <property fmtid="{D5CDD505-2E9C-101B-9397-08002B2CF9AE}" pid="6" name="_ms_pID_7253431_00">
    <vt:lpwstr>_ms_pID_7253431</vt:lpwstr>
  </property>
  <property fmtid="{D5CDD505-2E9C-101B-9397-08002B2CF9AE}" pid="7" name="_ms_pID_7253432_00">
    <vt:lpwstr>_ms_pID_7253432</vt:lpwstr>
  </property>
  <property fmtid="{D5CDD505-2E9C-101B-9397-08002B2CF9AE}" pid="8" name="_ms_pID_7253433">
    <vt:lpwstr>GfJxEXfnJe00EzBCu+KQyLmeK9EJ98gw80NbYqdhwRUMY7F6ROELDHyMGL3L1y7qvL71h2Idqjndrjd+F6tk6apxRdWTPtrUIeeYcyEalhr1iOkJ9+9sQ/hfyRVpqRCRjakmAsShMGKKAgjEwAfExL4ulDY3Ern6vWSBhnTL9o8buAOb9fqstp2C/309bB38eCgjcRTglFjHofZ8tii+C4EPg290R4PSpHCKrH9pwFZAK+xY</vt:lpwstr>
  </property>
  <property fmtid="{D5CDD505-2E9C-101B-9397-08002B2CF9AE}" pid="9" name="_ms_pID_7253433_00">
    <vt:lpwstr>_ms_pID_7253433</vt:lpwstr>
  </property>
  <property fmtid="{D5CDD505-2E9C-101B-9397-08002B2CF9AE}" pid="10" name="_ms_pID_7253434">
    <vt:lpwstr>g5gBKICN+FruGYoCLwv/KRf8LKdtYteLhG91/UuD1lEo0T4X/vSs7MB4R1OKAYsiGLuyT+FO/D/N6l0uJhT5wV8ymwQwQ8ebjynJpnEMSkWgyJkJEQKdA/GH62EwS+qYPvoPfCRsQ16Se71R1pD+mZJf3bG4Sszy55EcHCtSOC/7KnnDYYHRgF1f5PvZIdiMU7lhzOK3aK7QUW5pqj/R/mBQ9e6XirQsi64x92kam7/YiuqW</vt:lpwstr>
  </property>
  <property fmtid="{D5CDD505-2E9C-101B-9397-08002B2CF9AE}" pid="11" name="_ms_pID_7253434_00">
    <vt:lpwstr>_ms_pID_7253434</vt:lpwstr>
  </property>
  <property fmtid="{D5CDD505-2E9C-101B-9397-08002B2CF9AE}" pid="12" name="_ms_pID_7253435">
    <vt:lpwstr>l8zMZXm9027LIFPZcm+cUyjM04DAUAL7XPF/dXx+40GC6xcBG4KoYyRGGmxPyxKLlfP6818gcK41BmvTKF42hlVUlr3ibzx4Bjet+4pEmFj77ATNXV1KiqJGg+BHb2mXB26Bqz23HDOMZuaoD9G2G3TRXFSRuftWz7D6zohCRmLvamBSplpGa69vstE2z0FKZHm0td9oMn3YL80Rq5KSAp3Sn1fRmpzjcjzrtyHnhJwjE+ph</vt:lpwstr>
  </property>
  <property fmtid="{D5CDD505-2E9C-101B-9397-08002B2CF9AE}" pid="13" name="_ms_pID_7253435_00">
    <vt:lpwstr>_ms_pID_7253435</vt:lpwstr>
  </property>
  <property fmtid="{D5CDD505-2E9C-101B-9397-08002B2CF9AE}" pid="14" name="_ms_pID_7253436">
    <vt:lpwstr>/MFl0gSydiGeibz9zCPuvyXpgdAJZSrSVK7ZrG3xD2J1+TjDzHBFIDTvoen38MRaXHF3NY1pC7wHEbGiJxqw1NEiGjPuQ4PVc/MznTkc0I4zBsosWU7HRnOPBlUJFXmDTuOZf7hg8FJGN1xdz5nlGVD+qTlmzGegQhooA7BWzsEeIMi79rfgL+p9jGkXbPhLE/TE5beERwb1m21XsV7nLDUA9wuQmzDBSMBZys2Td/Jqsri+</vt:lpwstr>
  </property>
  <property fmtid="{D5CDD505-2E9C-101B-9397-08002B2CF9AE}" pid="15" name="_ms_pID_7253436_00">
    <vt:lpwstr>_ms_pID_7253436</vt:lpwstr>
  </property>
  <property fmtid="{D5CDD505-2E9C-101B-9397-08002B2CF9AE}" pid="16" name="_ms_pID_7253437">
    <vt:lpwstr>v/QN5e+cAd8N4D+PmlBdIjTeT2MzuMNqSh3zGrWBLEQO71Q6uGoEuEeO3bZXOFgMIV2Nc3gtybOjqDq3sZmGkVKcxhpd3d3WxrmuUG4CvhyAnlAbU/X6JVuAgMU2jGcKqzt5+/9SHpK5u8O/uwD1WBskgRF4Ll0XXgDNP27/wOW74Y+rJbAKx7gGd66UYED0AHb19WoMrLUsZrVAPQMLph0ONJ9SFdneehFMCvoI1rGDmTFV</vt:lpwstr>
  </property>
  <property fmtid="{D5CDD505-2E9C-101B-9397-08002B2CF9AE}" pid="17" name="_ms_pID_7253437_00">
    <vt:lpwstr>_ms_pID_7253437</vt:lpwstr>
  </property>
  <property fmtid="{D5CDD505-2E9C-101B-9397-08002B2CF9AE}" pid="18" name="_ms_pID_7253438">
    <vt:lpwstr>Eldks0dBSyFTgqQgGJ5jqxuD6nVrWpLgAD4Ej6DQTMrQ/7LNgCXgGV80TsdOkE4XJ8SY1HbmlOnnKHGPTH2qv133+kVzhNsazg2LmNONJlTDVIWGXwBvw/VTI0Td33/Q7m5whKP/1/9Nq3ZMll0qRTq878uIxI0uS4GNOxthxYOo4DVUl7URN3Wb2ox3EeH46MrMc2UfOdumbZtIiOtUQ1mwehGholsLXzgIdoDqf4XC/mib</vt:lpwstr>
  </property>
  <property fmtid="{D5CDD505-2E9C-101B-9397-08002B2CF9AE}" pid="19" name="_ms_pID_7253438_00">
    <vt:lpwstr>_ms_pID_7253438</vt:lpwstr>
  </property>
  <property fmtid="{D5CDD505-2E9C-101B-9397-08002B2CF9AE}" pid="20" name="_ms_pID_7253439">
    <vt:lpwstr>Pt9s0J2eRSy4INBoBWeclyXK/coYnG4GxgSvaJSBogJyeNj0HXni2FXuXowWLVnW0UADYL3pELvKCi/d8VSnNYt1LK6lUnrBv0KkPj0S8Qm2+thR70Bhrxi4GKvDSDT+z2G053sh3qlRaSqxe546uBJaBBBiSjd8bPsPwLw61+fv4vcYmPHEy7Kh4HEiIYqS5kSc3tI4R1kIqwDH1FmKmuuXX1ENIhy5i48fJcJZ7QD3ewX+</vt:lpwstr>
  </property>
  <property fmtid="{D5CDD505-2E9C-101B-9397-08002B2CF9AE}" pid="21" name="_ms_pID_7253439_00">
    <vt:lpwstr>_ms_pID_7253439</vt:lpwstr>
  </property>
  <property fmtid="{D5CDD505-2E9C-101B-9397-08002B2CF9AE}" pid="22" name="_ms_pID_72534310">
    <vt:lpwstr>m25z3VO4nd4yE0tY8PCXQvu8G9YgKold1kYSqYyEP2xpwD1XcVeOcNgZkRzXwh5RFIXwrfFnm2ExwuaKFitTTJ0U3xQ2zDasuZpnFMJQ94T8cV+bwd1u4OERT5O+ud/IYdouK6zBX7ZzoCmOLnBh3zT7hrGg7ai1eYuXU7nQLkJ4FifhhBwQUS/zWCnRwiiVVZdqNj4TpQdiAj33Zg+LZyH+OKV6InrxufeguXI+OKCg0wSm</vt:lpwstr>
  </property>
  <property fmtid="{D5CDD505-2E9C-101B-9397-08002B2CF9AE}" pid="23" name="_ms_pID_72534310_00">
    <vt:lpwstr>_ms_pID_72534310</vt:lpwstr>
  </property>
  <property fmtid="{D5CDD505-2E9C-101B-9397-08002B2CF9AE}" pid="24" name="_ms_pID_72534311">
    <vt:lpwstr>JuDSaHJjOVj42EzH9eVbBc9CBrBDuc8xRXY/ps/5DmL4NsSAelFiyEJ04Qxeg5jUo+QXruHzMBMQKO0+O1DC4dQJs3dOTsCv3wqqrPf6xCnDrbtdgH7cKa1lL5ydlG5HALnDPdpAiEbibQ34PnGprRxV5K1ne/Ben+X+1Icgk/xGxV71tGRtUg6G5Zlv1XuSycKcuP0lFzNrCI+w6VdW8BdzLA4=</vt:lpwstr>
  </property>
  <property fmtid="{D5CDD505-2E9C-101B-9397-08002B2CF9AE}" pid="25" name="_ms_pID_72534311_00">
    <vt:lpwstr>_ms_pID_72534311</vt:lpwstr>
  </property>
  <property fmtid="{D5CDD505-2E9C-101B-9397-08002B2CF9AE}" pid="26" name="_ms_pID_72534312">
    <vt:lpwstr>/yfZ4czZ59UV8/NrsE0kbA==</vt:lpwstr>
  </property>
  <property fmtid="{D5CDD505-2E9C-101B-9397-08002B2CF9AE}" pid="27" name="_ms_pID_72534312_00">
    <vt:lpwstr>_ms_pID_72534312</vt:lpwstr>
  </property>
  <property fmtid="{D5CDD505-2E9C-101B-9397-08002B2CF9AE}" pid="28" name="_new_ms_pID_72543">
    <vt:lpwstr>(3)nCf1xpqXPYT8RfBO5Ve4UkkDWZuIY3iYDGd2p5gujpGqtnkqN+KVpqLus0mXjQQvDFd/fD9M
HnlbksKOFyXvpfrHNkgQbVu8kz/OErbgGUHyJ1cdUiuLR4wtX1HDUMPfs1Ve80fKChup64f8
HahZ7d55NHhFdkKMPLoAB3YL50SaXDWgQZkPGMKvA0F7m6crLfa0czIez5P5Fj68nMeymwxA
SrHrgFvlX+SFpUxmoV</vt:lpwstr>
  </property>
  <property fmtid="{D5CDD505-2E9C-101B-9397-08002B2CF9AE}" pid="29" name="_new_ms_pID_725431">
    <vt:lpwstr>qbh7DaZW3rk+Oab6jfYlEnZ7vzqIfJ1/bADbUrdBdvsSa2aDBlRF5Z
QWom8/UHqbOBlNlcFIyvEpLIA+LCeEro6VMQK/ik4idn6bkeAqW20gzOVd3q6Mch7j737r/7
z1LplAHosNzXjw12G1+xbwXSkwoEyrmyk/y1E95DBwwRB58eRHFvPnn9vKG4ZooM6mfJfsip
3JYKh5TDNJyHpLS7gG+gX389S0xEpAbfDgWi</vt:lpwstr>
  </property>
  <property fmtid="{D5CDD505-2E9C-101B-9397-08002B2CF9AE}" pid="30" name="_new_ms_pID_725432">
    <vt:lpwstr>SJkphKn5KKZhnhC6QDlxJ4KJJuEsV4cbsp7o
gvXnCHAMb/3CgfOoNcxXOX2pIOFfOiZtiRJAC8xqN7UCMePCKG3oFCYXMyA7IIlz7cGzNxBu
</vt:lpwstr>
  </property>
  <property fmtid="{D5CDD505-2E9C-101B-9397-08002B2CF9AE}" pid="31" name="sflag">
    <vt:lpwstr>1421071364</vt:lpwstr>
  </property>
  <property fmtid="{D5CDD505-2E9C-101B-9397-08002B2CF9AE}" pid="32" name="TitusGUID">
    <vt:lpwstr>b3b4dabd-658b-48a8-a5db-f40f5d797a57</vt:lpwstr>
  </property>
  <property fmtid="{D5CDD505-2E9C-101B-9397-08002B2CF9AE}" pid="33" name="CTP_TimeStamp">
    <vt:lpwstr>2016-05-16 09:48:42Z</vt:lpwstr>
  </property>
  <property fmtid="{D5CDD505-2E9C-101B-9397-08002B2CF9AE}" pid="34" name="CTP_BU">
    <vt:lpwstr>NA</vt:lpwstr>
  </property>
  <property fmtid="{D5CDD505-2E9C-101B-9397-08002B2CF9AE}" pid="35" name="CTP_IDSID">
    <vt:lpwstr>NA</vt:lpwstr>
  </property>
  <property fmtid="{D5CDD505-2E9C-101B-9397-08002B2CF9AE}" pid="36" name="CTP_WWID">
    <vt:lpwstr>NA</vt:lpwstr>
  </property>
  <property fmtid="{D5CDD505-2E9C-101B-9397-08002B2CF9AE}" pid="37" name="CTPClassification">
    <vt:lpwstr>CTP_PUBLIC</vt:lpwstr>
  </property>
</Properties>
</file>