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48" r:id="rId2"/>
    <p:sldId id="474" r:id="rId3"/>
    <p:sldId id="549" r:id="rId4"/>
    <p:sldId id="581" r:id="rId5"/>
    <p:sldId id="473" r:id="rId6"/>
    <p:sldId id="270" r:id="rId7"/>
    <p:sldId id="478" r:id="rId8"/>
    <p:sldId id="475" r:id="rId9"/>
    <p:sldId id="569" r:id="rId10"/>
    <p:sldId id="595" r:id="rId11"/>
    <p:sldId id="550" r:id="rId12"/>
    <p:sldId id="583" r:id="rId13"/>
    <p:sldId id="582" r:id="rId14"/>
    <p:sldId id="584" r:id="rId15"/>
    <p:sldId id="585" r:id="rId16"/>
    <p:sldId id="586" r:id="rId17"/>
    <p:sldId id="587" r:id="rId18"/>
    <p:sldId id="592" r:id="rId19"/>
    <p:sldId id="588" r:id="rId20"/>
    <p:sldId id="594" r:id="rId21"/>
    <p:sldId id="578" r:id="rId22"/>
    <p:sldId id="579" r:id="rId23"/>
    <p:sldId id="593" r:id="rId24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 autoAdjust="0"/>
    <p:restoredTop sz="92105" autoAdjust="0"/>
  </p:normalViewPr>
  <p:slideViewPr>
    <p:cSldViewPr>
      <p:cViewPr>
        <p:scale>
          <a:sx n="90" d="100"/>
          <a:sy n="90" d="100"/>
        </p:scale>
        <p:origin x="-586" y="-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562" y="-108"/>
      </p:cViewPr>
      <p:guideLst>
        <p:guide orient="horz" pos="2923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Hongyuan Zhang, Marvell; etc.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 smtClean="0"/>
              <a:t>Hongyuan Zhang, Marvell; etc.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>
            <a:lvl1pPr>
              <a:defRPr sz="2000" b="0" i="0" baseline="0"/>
            </a:lvl1pPr>
            <a:lvl2pPr>
              <a:defRPr sz="1800" baseline="0"/>
            </a:lvl2pPr>
            <a:lvl3pPr>
              <a:defRPr sz="1600"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703678" y="6475413"/>
            <a:ext cx="1840247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 smtClean="0"/>
              <a:t>Jianhan Liu,  Mediatek, et. al.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6203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September, 2015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03678" y="6475413"/>
            <a:ext cx="184024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nl-NL" altLang="ko-KR" dirty="0" smtClean="0"/>
              <a:t>Jianhan Liu,  Mediatek, et. al.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solidFill>
                  <a:schemeClr val="tx1"/>
                </a:solidFill>
                <a:cs typeface="+mn-cs"/>
              </a:rPr>
              <a:t>doc.: IEEE </a:t>
            </a:r>
            <a:r>
              <a:rPr lang="en-US" sz="1800" b="1" dirty="0" smtClean="0">
                <a:solidFill>
                  <a:schemeClr val="tx1"/>
                </a:solidFill>
                <a:cs typeface="+mn-cs"/>
              </a:rPr>
              <a:t>802.11-16/0656r0</a:t>
            </a:r>
            <a:endParaRPr lang="en-US" sz="1800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ujtaba@apple.com" TargetMode="External"/><Relationship Id="rId7" Type="http://schemas.openxmlformats.org/officeDocument/2006/relationships/hyperlink" Target="mailto:jkneckt@apple.com" TargetMode="External"/><Relationship Id="rId2" Type="http://schemas.openxmlformats.org/officeDocument/2006/relationships/hyperlink" Target="mailto:joonsuk@apple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hartman@apple.com" TargetMode="External"/><Relationship Id="rId5" Type="http://schemas.openxmlformats.org/officeDocument/2006/relationships/hyperlink" Target="mailto:ericwong@apple.com" TargetMode="External"/><Relationship Id="rId4" Type="http://schemas.openxmlformats.org/officeDocument/2006/relationships/hyperlink" Target="mailto:guoqing_li@apple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rporat@broadcom.com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pmonajem@cisco.com" TargetMode="External"/><Relationship Id="rId3" Type="http://schemas.openxmlformats.org/officeDocument/2006/relationships/hyperlink" Target="mailto:lv.kaiying@zte.com.cn" TargetMode="External"/><Relationship Id="rId7" Type="http://schemas.openxmlformats.org/officeDocument/2006/relationships/hyperlink" Target="mailto:brianh@cisco.com" TargetMode="External"/><Relationship Id="rId2" Type="http://schemas.openxmlformats.org/officeDocument/2006/relationships/hyperlink" Target="mailto:sun.bo1@zte.com.c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xing.weimin@zte.com.cn" TargetMode="External"/><Relationship Id="rId5" Type="http://schemas.openxmlformats.org/officeDocument/2006/relationships/hyperlink" Target="mailto:yao.ke5@zte.com.cn" TargetMode="External"/><Relationship Id="rId4" Type="http://schemas.openxmlformats.org/officeDocument/2006/relationships/hyperlink" Target="mailto:yfang@ztetx.com" TargetMode="External"/><Relationship Id="rId9" Type="http://schemas.openxmlformats.org/officeDocument/2006/relationships/hyperlink" Target="mailto:hy0117.choi@lge.co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77200" cy="609600"/>
          </a:xfrm>
        </p:spPr>
        <p:txBody>
          <a:bodyPr/>
          <a:lstStyle/>
          <a:p>
            <a:r>
              <a:rPr lang="en-US" sz="2400" dirty="0" smtClean="0"/>
              <a:t>On Modulation of MCS0 DCM and DCM Capability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85800" y="14478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2000" dirty="0" smtClean="0"/>
              <a:t>Date</a:t>
            </a:r>
            <a:r>
              <a:rPr lang="en-US" sz="2000" smtClean="0"/>
              <a:t>:</a:t>
            </a:r>
            <a:r>
              <a:rPr lang="en-US" sz="2000" b="0" smtClean="0"/>
              <a:t> </a:t>
            </a:r>
            <a:r>
              <a:rPr lang="en-US" sz="2000" b="0" smtClean="0"/>
              <a:t>2016-05-11</a:t>
            </a:r>
            <a:endParaRPr lang="en-US" sz="2000" b="0" dirty="0" smtClean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66800" y="16764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59435" y="6475413"/>
            <a:ext cx="1884490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 altLang="ko-KR" dirty="0" smtClean="0"/>
              <a:t>Jianhan Liu,  Mediatek, et. al.</a:t>
            </a:r>
            <a:endParaRPr lang="en-US" altLang="ko-KR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219200" y="2209800"/>
          <a:ext cx="7239000" cy="30141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/>
                <a:gridCol w="838200"/>
                <a:gridCol w="1752600"/>
                <a:gridCol w="1219200"/>
                <a:gridCol w="1981200"/>
              </a:tblGrid>
              <a:tr h="26413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Affiliation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Arial"/>
                        </a:rPr>
                        <a:t>Shengquan Hu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Mediatek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2860 Junction Ave, San Jose, CA 95134, USA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+1-408-526-1899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  <a:ea typeface="Times New Roman"/>
                          <a:cs typeface="Arial"/>
                        </a:rPr>
                        <a:t>Shengquan.hu@mediatek.com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+mn-lt"/>
                          <a:ea typeface="Times New Roman"/>
                          <a:cs typeface="Arial"/>
                        </a:rPr>
                        <a:t>Jianhan Liu</a:t>
                      </a:r>
                      <a:endParaRPr lang="en-US" sz="12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2860 Junction Ave, San Jose, CA 95134, USA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+1-408-526-1899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jianhan.Liu@mediatek.com</a:t>
                      </a:r>
                      <a:endParaRPr lang="en-US" sz="11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Thomas Pare</a:t>
                      </a: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thomas.pare@mediatek.com</a:t>
                      </a: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ChaoChun Wang</a:t>
                      </a: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chaochun.wang@mediatek.com</a:t>
                      </a: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James Wang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james.wang@mediatek.com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Arial"/>
                        </a:rPr>
                        <a:t>Tianyu Wu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tianyu.wu@mediatek.com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Arial"/>
                        </a:rPr>
                        <a:t>Russell Huang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russell.huang@mediatek.com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James Yee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No. 1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Dusing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1</a:t>
                      </a:r>
                      <a:r>
                        <a:rPr lang="en-GB" sz="12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st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Road,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Hsinchu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, Taiwan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+886-3-567-0766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james.yee@mediatek.com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Frank Hsu 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frank.hsu@mediatek.com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891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838200" y="1371600"/>
          <a:ext cx="6794500" cy="3632200"/>
        </p:xfrm>
        <a:graphic>
          <a:graphicData uri="http://schemas.openxmlformats.org/presentationml/2006/ole">
            <p:oleObj spid="_x0000_s61442" name="Document" r:id="rId3" imgW="9340264" imgH="4993051" progId="Word.Document.8">
              <p:embed/>
            </p:oleObj>
          </a:graphicData>
        </a:graphic>
      </p:graphicFrame>
      <p:sp>
        <p:nvSpPr>
          <p:cNvPr id="5" name="标题 18"/>
          <p:cNvSpPr txBox="1">
            <a:spLocks/>
          </p:cNvSpPr>
          <p:nvPr/>
        </p:nvSpPr>
        <p:spPr bwMode="auto">
          <a:xfrm>
            <a:off x="685800" y="731520"/>
            <a:ext cx="777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Authors (continued)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/>
          <a:p>
            <a:r>
              <a:rPr lang="en-US" dirty="0"/>
              <a:t>Slide </a:t>
            </a:r>
            <a:fld id="{8ECFE58B-6F90-4BB0-B09C-F6AB727C71EB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819029" y="6475412"/>
            <a:ext cx="1724831" cy="184666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 smtClean="0"/>
              <a:t>Jianhan Liu, Mediatek, et al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305800" cy="44418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smtClean="0"/>
              <a:t>1024QAM has been accepted as an optional modulation scheme in 11ax for MCS10 and MCS11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 Non-uniform 1024QAM constellation scheme was proposed in [1] with claiming about 0.3dB performance gain comparing to uniform mapping</a:t>
            </a:r>
          </a:p>
          <a:p>
            <a:endParaRPr lang="en-US" sz="2000" dirty="0" smtClean="0"/>
          </a:p>
          <a:p>
            <a:r>
              <a:rPr lang="en-US" sz="2000" dirty="0" smtClean="0"/>
              <a:t> We compared the Uniform 1024QAM and Non-Uniform Modulations on performance and complexity and propose a Gray mapping based Uniform 1024QAM constellation mapping.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sz="2000" dirty="0" smtClean="0"/>
              <a:t>1024QAM Constellation Mapping Proposal:  Quadrant-I</a:t>
            </a:r>
            <a:endParaRPr lang="en-US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934200" cy="533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sz="2000" dirty="0" smtClean="0"/>
              <a:t>1024QAM Constellation Mapping Proposal:  Quadrant-II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196215" cy="540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sz="2000" dirty="0" smtClean="0"/>
              <a:t>1024QAM Constellation Mapping Proposal:  Quadrant-III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705600" cy="545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sz="2000" dirty="0" smtClean="0"/>
              <a:t>1024QAM Constellation Mapping Proposal:  Quadrant-IV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6400800" cy="543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Uniform V.S. Non-Uniform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sz="2000" dirty="0" smtClean="0"/>
              <a:t>IEEE 802.11a/n/ac use Uniform constellations for QPSK, 16QAM, 64QAM and 256QAM</a:t>
            </a:r>
          </a:p>
          <a:p>
            <a:pPr lvl="1"/>
            <a:r>
              <a:rPr lang="en-US" sz="1800" dirty="0" smtClean="0"/>
              <a:t>Some hardware can be re-used for Uniform 1024QAM</a:t>
            </a:r>
          </a:p>
          <a:p>
            <a:r>
              <a:rPr lang="en-US" sz="2000" dirty="0" smtClean="0"/>
              <a:t>Uniform 1024QAM constellations have been adopted in Digital Subscriber Line (DSL) and Passive Optical Network (PON) standards.</a:t>
            </a:r>
          </a:p>
          <a:p>
            <a:r>
              <a:rPr lang="en-US" sz="2000" dirty="0" smtClean="0"/>
              <a:t>Less complexity for uniform 1024QAM constellation.</a:t>
            </a:r>
          </a:p>
          <a:p>
            <a:r>
              <a:rPr lang="en-US" sz="2000" dirty="0" smtClean="0"/>
              <a:t>The gain provided by Non-uniform constellation is not significant </a:t>
            </a:r>
          </a:p>
          <a:p>
            <a:pPr lvl="1"/>
            <a:r>
              <a:rPr lang="en-US" sz="1800" dirty="0" smtClean="0"/>
              <a:t>0.3dB gain is claimed in [1]</a:t>
            </a:r>
          </a:p>
          <a:p>
            <a:r>
              <a:rPr lang="en-US" sz="2000" dirty="0" smtClean="0"/>
              <a:t>Uniform 1024QAM constellation is more suitable for ML demodulation using sphere decoder. </a:t>
            </a:r>
            <a:endParaRPr lang="en-US" sz="2200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Normalization factor for 1024QAM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5080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The normalization factor for 1024QAM is: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43200" y="2057400"/>
          <a:ext cx="1981199" cy="514597"/>
        </p:xfrm>
        <a:graphic>
          <a:graphicData uri="http://schemas.openxmlformats.org/presentationml/2006/ole">
            <p:oleObj spid="_x0000_s41986" name="Equation" r:id="rId3" imgW="977760" imgH="2538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2743200"/>
            <a:ext cx="5343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Reference codes for 1024QAM modulation: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143000" y="3200400"/>
            <a:ext cx="7162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SymShape</a:t>
            </a:r>
            <a:r>
              <a:rPr lang="en-US" i="1" dirty="0" smtClean="0"/>
              <a:t> = reshape(</a:t>
            </a:r>
            <a:r>
              <a:rPr lang="en-US" i="1" dirty="0" err="1" smtClean="0"/>
              <a:t>Data,BitsPerSC,Ndsc,NumSyms</a:t>
            </a:r>
            <a:r>
              <a:rPr lang="en-US" i="1" dirty="0" smtClean="0"/>
              <a:t>);</a:t>
            </a:r>
          </a:p>
          <a:p>
            <a:endParaRPr lang="en-US" i="1" dirty="0" smtClean="0"/>
          </a:p>
          <a:p>
            <a:r>
              <a:rPr lang="en-US" i="1" dirty="0" err="1" smtClean="0"/>
              <a:t>Kmod</a:t>
            </a:r>
            <a:r>
              <a:rPr lang="en-US" i="1" dirty="0" smtClean="0"/>
              <a:t>=1/</a:t>
            </a:r>
            <a:r>
              <a:rPr lang="en-US" i="1" dirty="0" err="1" smtClean="0"/>
              <a:t>sqrt</a:t>
            </a:r>
            <a:r>
              <a:rPr lang="en-US" i="1" dirty="0" smtClean="0"/>
              <a:t>(682);</a:t>
            </a:r>
          </a:p>
          <a:p>
            <a:r>
              <a:rPr lang="en-US" i="1" dirty="0" smtClean="0"/>
              <a:t>    table = [-31 -29 -25 -27 -17 -19 -23 -21 -1 -3 -7 -5 -15 -13 -9 -11 31 29 25 27 17 19 23 21 1 3 7 5 15 13 9 11]; % gray encoding</a:t>
            </a:r>
          </a:p>
          <a:p>
            <a:r>
              <a:rPr lang="en-US" i="1" dirty="0" smtClean="0"/>
              <a:t>    </a:t>
            </a:r>
            <a:r>
              <a:rPr lang="en-US" i="1" dirty="0" err="1" smtClean="0"/>
              <a:t>DataReal</a:t>
            </a:r>
            <a:r>
              <a:rPr lang="en-US" i="1" dirty="0" smtClean="0"/>
              <a:t> = squeeze(</a:t>
            </a:r>
            <a:r>
              <a:rPr lang="en-US" i="1" dirty="0" err="1" smtClean="0"/>
              <a:t>SymShape</a:t>
            </a:r>
            <a:r>
              <a:rPr lang="en-US" i="1" dirty="0" smtClean="0"/>
              <a:t>(1,:,:)*16 + </a:t>
            </a:r>
            <a:r>
              <a:rPr lang="en-US" i="1" dirty="0" err="1" smtClean="0"/>
              <a:t>SymShape</a:t>
            </a:r>
            <a:r>
              <a:rPr lang="en-US" i="1" dirty="0" smtClean="0"/>
              <a:t>(2,:,:)*8 + </a:t>
            </a:r>
            <a:r>
              <a:rPr lang="en-US" i="1" dirty="0" err="1" smtClean="0"/>
              <a:t>SymShape</a:t>
            </a:r>
            <a:r>
              <a:rPr lang="en-US" i="1" dirty="0" smtClean="0"/>
              <a:t>(3,:,:)*4+SymShape(4,:,:)*2+SymShape(5,:,:)) + 1;</a:t>
            </a:r>
          </a:p>
          <a:p>
            <a:r>
              <a:rPr lang="en-US" i="1" dirty="0" smtClean="0"/>
              <a:t>    </a:t>
            </a:r>
            <a:r>
              <a:rPr lang="en-US" i="1" dirty="0" err="1" smtClean="0"/>
              <a:t>DataImag</a:t>
            </a:r>
            <a:r>
              <a:rPr lang="en-US" i="1" dirty="0" smtClean="0"/>
              <a:t> = squeeze(</a:t>
            </a:r>
            <a:r>
              <a:rPr lang="en-US" i="1" dirty="0" err="1" smtClean="0"/>
              <a:t>SymShape</a:t>
            </a:r>
            <a:r>
              <a:rPr lang="en-US" i="1" dirty="0" smtClean="0"/>
              <a:t>(6,:,:)*16 + </a:t>
            </a:r>
            <a:r>
              <a:rPr lang="en-US" i="1" dirty="0" err="1" smtClean="0"/>
              <a:t>SymShape</a:t>
            </a:r>
            <a:r>
              <a:rPr lang="en-US" i="1" dirty="0" smtClean="0"/>
              <a:t>(7,:,:)*8 + </a:t>
            </a:r>
            <a:r>
              <a:rPr lang="en-US" i="1" dirty="0" err="1" smtClean="0"/>
              <a:t>SymShape</a:t>
            </a:r>
            <a:r>
              <a:rPr lang="en-US" i="1" dirty="0" smtClean="0"/>
              <a:t>(8,:,:)*4+SymShape(9,:,:)*2+SymShape(10,:,:)) + 1;</a:t>
            </a:r>
          </a:p>
          <a:p>
            <a:r>
              <a:rPr lang="en-US" i="1" dirty="0" smtClean="0"/>
              <a:t>    </a:t>
            </a:r>
            <a:r>
              <a:rPr lang="en-US" i="1" dirty="0" err="1" smtClean="0"/>
              <a:t>FDreal</a:t>
            </a:r>
            <a:r>
              <a:rPr lang="en-US" i="1" dirty="0" smtClean="0"/>
              <a:t> = table(</a:t>
            </a:r>
            <a:r>
              <a:rPr lang="en-US" i="1" dirty="0" err="1" smtClean="0"/>
              <a:t>DataReal</a:t>
            </a:r>
            <a:r>
              <a:rPr lang="en-US" i="1" dirty="0" smtClean="0"/>
              <a:t>);</a:t>
            </a:r>
          </a:p>
          <a:p>
            <a:r>
              <a:rPr lang="en-US" i="1" dirty="0" smtClean="0"/>
              <a:t>    </a:t>
            </a:r>
            <a:r>
              <a:rPr lang="en-US" i="1" dirty="0" err="1" smtClean="0"/>
              <a:t>FDimag</a:t>
            </a:r>
            <a:r>
              <a:rPr lang="en-US" i="1" dirty="0" smtClean="0"/>
              <a:t> = table(</a:t>
            </a:r>
            <a:r>
              <a:rPr lang="en-US" i="1" dirty="0" err="1" smtClean="0"/>
              <a:t>DataImag</a:t>
            </a:r>
            <a:r>
              <a:rPr lang="en-US" i="1" dirty="0" smtClean="0"/>
              <a:t>);</a:t>
            </a:r>
          </a:p>
          <a:p>
            <a:r>
              <a:rPr lang="en-US" i="1" dirty="0" smtClean="0"/>
              <a:t>    if </a:t>
            </a:r>
            <a:r>
              <a:rPr lang="en-US" i="1" dirty="0" err="1" smtClean="0"/>
              <a:t>NumSyms</a:t>
            </a:r>
            <a:r>
              <a:rPr lang="en-US" i="1" dirty="0" smtClean="0"/>
              <a:t>&gt;1</a:t>
            </a:r>
          </a:p>
          <a:p>
            <a:r>
              <a:rPr lang="en-US" i="1" dirty="0" smtClean="0"/>
              <a:t>        </a:t>
            </a:r>
            <a:r>
              <a:rPr lang="en-US" i="1" dirty="0" err="1" smtClean="0"/>
              <a:t>FDdata</a:t>
            </a:r>
            <a:r>
              <a:rPr lang="en-US" i="1" dirty="0" smtClean="0"/>
              <a:t> = </a:t>
            </a:r>
            <a:r>
              <a:rPr lang="en-US" i="1" dirty="0" err="1" smtClean="0"/>
              <a:t>Kmod</a:t>
            </a:r>
            <a:r>
              <a:rPr lang="en-US" i="1" dirty="0" smtClean="0"/>
              <a:t>*(</a:t>
            </a:r>
            <a:r>
              <a:rPr lang="en-US" i="1" dirty="0" err="1" smtClean="0"/>
              <a:t>FDreal</a:t>
            </a:r>
            <a:r>
              <a:rPr lang="en-US" i="1" dirty="0" smtClean="0"/>
              <a:t> + j*</a:t>
            </a:r>
            <a:r>
              <a:rPr lang="en-US" i="1" dirty="0" err="1" smtClean="0"/>
              <a:t>FDimag</a:t>
            </a:r>
            <a:r>
              <a:rPr lang="en-US" i="1" dirty="0" smtClean="0"/>
              <a:t>).';</a:t>
            </a:r>
          </a:p>
          <a:p>
            <a:r>
              <a:rPr lang="en-US" i="1" dirty="0" smtClean="0"/>
              <a:t>    else</a:t>
            </a:r>
          </a:p>
          <a:p>
            <a:r>
              <a:rPr lang="en-US" i="1" dirty="0" smtClean="0"/>
              <a:t>        </a:t>
            </a:r>
            <a:r>
              <a:rPr lang="en-US" i="1" dirty="0" err="1" smtClean="0"/>
              <a:t>FDdata</a:t>
            </a:r>
            <a:r>
              <a:rPr lang="en-US" i="1" dirty="0" smtClean="0"/>
              <a:t> = </a:t>
            </a:r>
            <a:r>
              <a:rPr lang="en-US" i="1" dirty="0" err="1" smtClean="0"/>
              <a:t>Kmod</a:t>
            </a:r>
            <a:r>
              <a:rPr lang="en-US" i="1" dirty="0" smtClean="0"/>
              <a:t>*(</a:t>
            </a:r>
            <a:r>
              <a:rPr lang="en-US" i="1" dirty="0" err="1" smtClean="0"/>
              <a:t>FDreal</a:t>
            </a:r>
            <a:r>
              <a:rPr lang="en-US" i="1" dirty="0" smtClean="0"/>
              <a:t> + j*</a:t>
            </a:r>
            <a:r>
              <a:rPr lang="en-US" i="1" dirty="0" err="1" smtClean="0"/>
              <a:t>FDimag</a:t>
            </a:r>
            <a:r>
              <a:rPr lang="en-US" i="1" dirty="0" smtClean="0"/>
              <a:t>);</a:t>
            </a:r>
          </a:p>
          <a:p>
            <a:r>
              <a:rPr lang="en-US" i="1" dirty="0" smtClean="0"/>
              <a:t>    end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676400" y="1752600"/>
            <a:ext cx="6019800" cy="224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2x2 MIMO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MCS-10 &amp; MCS-11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BCC &amp; LDPC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AWGN, D-NLOS, B-NLOS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Ideal CE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Packet length = 1000B; 500 runs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 smtClean="0"/>
              <a:t>Uniform 1024QAM: ZF vs. MLD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229600" cy="461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47800" y="5791200"/>
            <a:ext cx="6863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MLD achieves more than 11dB gain than ZF for Uniform 1024QAM at 10%PER</a:t>
            </a:r>
            <a:endParaRPr lang="en-US" sz="16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52775" y="6523038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685800" y="801536"/>
            <a:ext cx="7772400" cy="228600"/>
          </a:xfrm>
        </p:spPr>
        <p:txBody>
          <a:bodyPr/>
          <a:lstStyle/>
          <a:p>
            <a:pPr algn="l"/>
            <a:r>
              <a:rPr lang="en-US" altLang="zh-CN" sz="2000" dirty="0" smtClean="0"/>
              <a:t>Authors (continued)</a:t>
            </a:r>
            <a:endParaRPr lang="zh-CN" altLang="en-US" sz="2000" dirty="0"/>
          </a:p>
        </p:txBody>
      </p:sp>
      <p:sp>
        <p:nvSpPr>
          <p:cNvPr id="3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703678" y="6475413"/>
            <a:ext cx="1840247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 altLang="ko-KR" dirty="0" smtClean="0"/>
              <a:t>Jianhan Liu,  Mediatek, et. al.</a:t>
            </a:r>
            <a:endParaRPr lang="en-US" altLang="ko-KR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  <p:graphicFrame>
        <p:nvGraphicFramePr>
          <p:cNvPr id="8" name="表格 6"/>
          <p:cNvGraphicFramePr>
            <a:graphicFrameLocks noGrp="1"/>
          </p:cNvGraphicFramePr>
          <p:nvPr/>
        </p:nvGraphicFramePr>
        <p:xfrm>
          <a:off x="838200" y="1143000"/>
          <a:ext cx="7467600" cy="52745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0200"/>
                <a:gridCol w="1072415"/>
                <a:gridCol w="1823185"/>
                <a:gridCol w="1163855"/>
                <a:gridCol w="1807945"/>
              </a:tblGrid>
              <a:tr h="1774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Affiliation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David X. Yang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Huawei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F1-17, Huawei Base,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Bantian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, Shenzhen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david.yangxun@huawei.com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Jiayin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Zhang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5B-N8, No.2222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Xinjinqiao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Road,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Pudong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, Shanghai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+86-18601656691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zhangjiayin@huawei.com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Jun Luo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5B-N8, No.2222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Xinjinqiao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Road,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Pudong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, Shanghai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jun.l@huawei.com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Yi Luo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F1-17, Huawei Base, Bantian, Shenzhen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+86-18665891036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Roy.luoyi@huawei.com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Yingpei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Lin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5B-N8, No.2222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Xinjinqiao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Road,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Pudong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, Shanghai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linyingpei@huawei.com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Jiyong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Pang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5B-N8, No.2222 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Xinjinqiao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Road, 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Pudong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, Shanghai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pangjiyong@huawei.com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Zhigang Rong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10180 Telesis Court, Suite 365, San Diego, CA  92121 NA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zhigang.rong@huawei.com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Arial"/>
                        </a:rPr>
                        <a:t>Jian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 Yu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F1-17, Huawei Base,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Bantian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, Shenzhen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ross.yujian@huawei.com</a:t>
                      </a:r>
                      <a:endParaRPr lang="zh-CN" altLang="en-US" sz="11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Ming </a:t>
                      </a: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Arial"/>
                        </a:rPr>
                        <a:t>Gan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F1-17, Huawei Base, </a:t>
                      </a:r>
                      <a:r>
                        <a:rPr lang="en-US" altLang="zh-CN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Bantian</a:t>
                      </a:r>
                      <a:r>
                        <a:rPr lang="en-US" altLang="zh-CN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, Shenzhen</a:t>
                      </a:r>
                      <a:endParaRPr lang="en-US" altLang="zh-CN" sz="14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n-lt"/>
                          <a:ea typeface="Times New Roman"/>
                          <a:cs typeface="Arial"/>
                        </a:rPr>
                        <a:t>ming.gan@huawei.com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Arial"/>
                        </a:rPr>
                        <a:t>Yuchen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Arial"/>
                        </a:rPr>
                        <a:t>Guo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Arial"/>
                        </a:rPr>
                        <a:t>F1-17,</a:t>
                      </a:r>
                      <a:r>
                        <a:rPr lang="en-US" sz="1100" baseline="0" dirty="0" smtClean="0">
                          <a:latin typeface="Times New Roman"/>
                          <a:ea typeface="Times New Roman"/>
                          <a:cs typeface="Arial"/>
                        </a:rPr>
                        <a:t> Huawei Base, </a:t>
                      </a:r>
                      <a:r>
                        <a:rPr lang="en-US" sz="1100" baseline="0" dirty="0" err="1" smtClean="0">
                          <a:latin typeface="Times New Roman"/>
                          <a:ea typeface="Times New Roman"/>
                          <a:cs typeface="Arial"/>
                        </a:rPr>
                        <a:t>Bantian</a:t>
                      </a:r>
                      <a:r>
                        <a:rPr lang="en-US" sz="1100" baseline="0" dirty="0" smtClean="0">
                          <a:latin typeface="Times New Roman"/>
                          <a:ea typeface="Times New Roman"/>
                          <a:cs typeface="Arial"/>
                        </a:rPr>
                        <a:t>, Shenzhen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n-lt"/>
                          <a:ea typeface="Times New Roman"/>
                          <a:cs typeface="Arial"/>
                        </a:rPr>
                        <a:t>guoyuchen@huawei.com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Yunsong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Yang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10180 Telesis Court, Suite 365, San Diego, CA  92121 NA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yangyunsong@huawei.com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Junghoon Suh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303 Terry Fox, Suite 400 Kanata, Ottawa, Canada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Junghoon.Suh@huawei.com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9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Peter Loc</a:t>
                      </a:r>
                      <a:endParaRPr lang="zh-CN" altLang="en-US" sz="12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1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peterloc@iwirelesstech.com</a:t>
                      </a:r>
                      <a:endParaRPr lang="zh-CN" altLang="en-US" sz="11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Edward</a:t>
                      </a:r>
                      <a:r>
                        <a:rPr lang="en-US" sz="1200" baseline="0" dirty="0" smtClean="0">
                          <a:latin typeface="Times New Roman"/>
                          <a:ea typeface="Times New Roman"/>
                          <a:cs typeface="Arial"/>
                        </a:rPr>
                        <a:t> Au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303 Terry Fox, Suite 400 Kanata, Ottawa, Canada</a:t>
                      </a:r>
                      <a:endParaRPr lang="en-US" altLang="zh-CN" sz="14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n-lt"/>
                          <a:ea typeface="Times New Roman"/>
                          <a:cs typeface="Arial"/>
                        </a:rPr>
                        <a:t>edward.ks.au@huawei.com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Arial"/>
                        </a:rPr>
                        <a:t>Teyan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 Chen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F1-17, Huawei Base, </a:t>
                      </a:r>
                      <a:r>
                        <a:rPr lang="en-US" altLang="zh-CN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Bantian</a:t>
                      </a:r>
                      <a:r>
                        <a:rPr lang="en-US" altLang="zh-CN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, Shenzhen</a:t>
                      </a:r>
                      <a:endParaRPr lang="en-US" altLang="zh-CN" sz="14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latin typeface="+mn-lt"/>
                          <a:ea typeface="Times New Roman"/>
                          <a:cs typeface="Arial"/>
                        </a:rPr>
                        <a:t>chenteyan@huawei.com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Arial"/>
                        </a:rPr>
                        <a:t>Yunbo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 Li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F1-17, Huawei Base, </a:t>
                      </a:r>
                      <a:r>
                        <a:rPr lang="en-US" altLang="zh-CN" sz="11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Bantian</a:t>
                      </a:r>
                      <a:r>
                        <a:rPr lang="en-US" altLang="zh-CN" sz="11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, Shenzhen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latin typeface="+mn-lt"/>
                          <a:ea typeface="Times New Roman"/>
                          <a:cs typeface="Arial"/>
                        </a:rPr>
                        <a:t>liyunbo@huawei.com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1524000"/>
          <a:ext cx="6629400" cy="1458422"/>
        </p:xfrm>
        <a:graphic>
          <a:graphicData uri="http://schemas.openxmlformats.org/drawingml/2006/table">
            <a:tbl>
              <a:tblPr/>
              <a:tblGrid>
                <a:gridCol w="1112519"/>
                <a:gridCol w="1005841"/>
                <a:gridCol w="1158240"/>
                <a:gridCol w="1554480"/>
                <a:gridCol w="1798320"/>
              </a:tblGrid>
              <a:tr h="204739">
                <a:tc gridSpan="4"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Simulation Condition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Performance Gain (dB) of NUC over UC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99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MCS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Channel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Nss 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Phase-Noise (PN)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10</a:t>
                      </a:r>
                      <a:r>
                        <a:rPr lang="en-US" sz="1100" b="1" dirty="0">
                          <a:solidFill>
                            <a:srgbClr val="0000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% PER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D1"/>
                    </a:solidFill>
                  </a:tcPr>
                </a:tc>
              </a:tr>
              <a:tr h="171899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MCS10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AWGN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off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0.5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D1"/>
                    </a:solidFill>
                  </a:tcPr>
                </a:tc>
              </a:tr>
              <a:tr h="171899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MCS10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AWGN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on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0.53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D1"/>
                    </a:solidFill>
                  </a:tcPr>
                </a:tc>
              </a:tr>
              <a:tr h="171899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MCS10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D-NLOS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off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 0.49 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D1"/>
                    </a:solidFill>
                  </a:tcPr>
                </a:tc>
              </a:tr>
              <a:tr h="171899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MCS10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D-NLOS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on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 0.51 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D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 smtClean="0"/>
              <a:t>Uniform vs. Non-Uniform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66800" y="3276600"/>
          <a:ext cx="6629400" cy="1036628"/>
        </p:xfrm>
        <a:graphic>
          <a:graphicData uri="http://schemas.openxmlformats.org/drawingml/2006/table">
            <a:tbl>
              <a:tblPr/>
              <a:tblGrid>
                <a:gridCol w="1112519"/>
                <a:gridCol w="1005841"/>
                <a:gridCol w="1158240"/>
                <a:gridCol w="1554480"/>
                <a:gridCol w="1798320"/>
              </a:tblGrid>
              <a:tr h="204739">
                <a:tc gridSpan="4"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Simulation Condition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Performance Gain (dB) of NUC over UC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99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MCS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Channel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Nss 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Phase-Noise (PN)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10</a:t>
                      </a:r>
                      <a:r>
                        <a:rPr lang="en-US" sz="1100" b="1" dirty="0">
                          <a:solidFill>
                            <a:srgbClr val="0000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% PER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D1"/>
                    </a:solidFill>
                  </a:tcPr>
                </a:tc>
              </a:tr>
              <a:tr h="171899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MCS10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AWGN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off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0.2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D1"/>
                    </a:solidFill>
                  </a:tcPr>
                </a:tc>
              </a:tr>
              <a:tr h="171899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MCS10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D-NLOS</a:t>
                      </a:r>
                      <a:endParaRPr lang="en-US" sz="9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off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r>
                        <a:rPr lang="en-US" sz="1100" dirty="0" smtClean="0">
                          <a:solidFill>
                            <a:srgbClr val="0000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0.34 </a:t>
                      </a:r>
                      <a:endParaRPr lang="en-US" sz="9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5D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66800" y="4724400"/>
            <a:ext cx="7590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gain provided by Non-uniform modulation is about 0.3dB in 2 spatial steams.</a:t>
            </a:r>
          </a:p>
          <a:p>
            <a:r>
              <a:rPr lang="en-US" sz="1600" dirty="0" smtClean="0"/>
              <a:t>Without efficient MLD for non-uniform 1024QAM modulation, Non-Uniform 1024QAM </a:t>
            </a:r>
          </a:p>
          <a:p>
            <a:r>
              <a:rPr lang="en-US" sz="1600" dirty="0" smtClean="0"/>
              <a:t>performs worse than Uniform 1024QAM with MLD.</a:t>
            </a:r>
            <a:endParaRPr lang="en-US" sz="160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compared the performance of Non-Uniform and Uniform 1024QAM constellation.</a:t>
            </a:r>
          </a:p>
          <a:p>
            <a:r>
              <a:rPr lang="en-US" dirty="0" smtClean="0"/>
              <a:t>We propose a Gray encoding based Uniform 1024QAM constellation mapping </a:t>
            </a:r>
          </a:p>
          <a:p>
            <a:pPr lvl="1"/>
            <a:r>
              <a:rPr lang="en-US" dirty="0" smtClean="0"/>
              <a:t>Uniform 1024QAM constellation is consistent with other QAM mapping used in 11n/ac/ax;</a:t>
            </a:r>
          </a:p>
          <a:p>
            <a:pPr lvl="1"/>
            <a:r>
              <a:rPr lang="en-US" dirty="0" smtClean="0"/>
              <a:t>Uniform 1024QAM constellation is well structured suitable for efficient implementation, especially for MLD; </a:t>
            </a:r>
          </a:p>
          <a:p>
            <a:pPr lvl="1"/>
            <a:r>
              <a:rPr lang="en-US" dirty="0" smtClean="0"/>
              <a:t>More Hardware reuse for Uniform 1024QAM constellation .  </a:t>
            </a:r>
          </a:p>
          <a:p>
            <a:pPr lvl="1"/>
            <a:endParaRPr lang="en-US" sz="1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59435" y="6475413"/>
            <a:ext cx="1884490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 altLang="ko-KR" dirty="0" smtClean="0"/>
              <a:t>Jianhan Liu,  Mediatek, et. al.</a:t>
            </a:r>
            <a:endParaRPr lang="en-US" altLang="ko-K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 #1 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59435" y="6475413"/>
            <a:ext cx="1884490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 altLang="ko-KR" dirty="0" smtClean="0"/>
              <a:t>Jianhan Liu,  Mediatek, et. al.</a:t>
            </a:r>
            <a:endParaRPr lang="en-US" altLang="ko-KR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505200"/>
          </a:xfrm>
        </p:spPr>
        <p:txBody>
          <a:bodyPr/>
          <a:lstStyle/>
          <a:p>
            <a:r>
              <a:rPr lang="en-US" dirty="0" smtClean="0"/>
              <a:t>Do you agree to add 11ax SFD that 1024QAM uses uniform constellation with Gray mapping?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646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[1] IEEE 802.11-15/</a:t>
            </a:r>
            <a:r>
              <a:rPr lang="en-US" altLang="ja-JP" sz="1800" dirty="0" smtClean="0"/>
              <a:t>1289</a:t>
            </a:r>
            <a:r>
              <a:rPr lang="en-US" sz="1800" dirty="0" smtClean="0"/>
              <a:t>r1, “Non-Uniform Constellations for 1024QAM”, Dana </a:t>
            </a:r>
            <a:r>
              <a:rPr lang="en-US" sz="1800" dirty="0" err="1" smtClean="0"/>
              <a:t>Ciochina</a:t>
            </a:r>
            <a:r>
              <a:rPr lang="en-US" sz="1800" dirty="0" smtClean="0"/>
              <a:t>, Sony.</a:t>
            </a:r>
            <a:endParaRPr lang="en-US" sz="18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52775" y="6523038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228600"/>
          </a:xfrm>
        </p:spPr>
        <p:txBody>
          <a:bodyPr/>
          <a:lstStyle/>
          <a:p>
            <a:pPr algn="l"/>
            <a:r>
              <a:rPr lang="en-US" altLang="zh-CN" sz="2000" dirty="0" smtClean="0"/>
              <a:t>Authors (continued)</a:t>
            </a:r>
            <a:endParaRPr lang="zh-CN" altLang="en-US" sz="2000" dirty="0"/>
          </a:p>
        </p:txBody>
      </p:sp>
      <p:sp>
        <p:nvSpPr>
          <p:cNvPr id="3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59435" y="6475413"/>
            <a:ext cx="1884490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 altLang="ko-KR" dirty="0" smtClean="0"/>
              <a:t>Jianhan Liu,  Mediatek, et. al.</a:t>
            </a:r>
            <a:endParaRPr lang="en-US" altLang="ko-KR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3955594"/>
              </p:ext>
            </p:extLst>
          </p:nvPr>
        </p:nvGraphicFramePr>
        <p:xfrm>
          <a:off x="685800" y="1066800"/>
          <a:ext cx="7772400" cy="47142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4480"/>
                <a:gridCol w="1227221"/>
                <a:gridCol w="1718110"/>
                <a:gridCol w="1390850"/>
                <a:gridCol w="1881739"/>
              </a:tblGrid>
              <a:tr h="26413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Affiliation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Alice Chen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Qualcomm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5775 Morehouse Dr. San Diego, CA, USA</a:t>
                      </a:r>
                      <a:endParaRPr lang="en-US" sz="14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Arial"/>
                        </a:rPr>
                        <a:t>alicel@qti.qualcomm.com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Albert Van Zelst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Straatweg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66-S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Breukelen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, 3621 BR Netherlands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allert@qti.qualcomm.com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Alfred Asterjadhi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5775 Morehouse Dr. San Diego, CA, USA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aasterja@qti.qualcomm.com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Bin Tian 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5775 Morehouse Dr. San Diego, CA, USA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btian@qti.qualcomm.com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Carlos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Aldana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1700 Technology Drive San Jose, CA 95110, USA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caldana@qca.qualcomm.com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George Cherian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5775 Morehouse Dr. San Diego, CA, USA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gcherian@qti.qualcomm.com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Gwendolyn Barriac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5775 Morehouse Dr. San Diego, CA, USA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gbarriac@qti.qualcomm.com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Hemanth Sampath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5775 Morehouse Dr. San Diego, CA, USA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hsampath@qti.qualcomm.com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Lin Yang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5775 Morehouse Dr. San Diego, CA, USA</a:t>
                      </a:r>
                      <a:endParaRPr lang="en-US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Arial"/>
                        </a:rPr>
                        <a:t>linyang@qti.qualcomm.com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Lochan</a:t>
                      </a:r>
                      <a:r>
                        <a:rPr lang="en-US" sz="1200" baseline="0" dirty="0" smtClean="0">
                          <a:latin typeface="Times New Roman"/>
                          <a:ea typeface="Times New Roman"/>
                          <a:cs typeface="Arial"/>
                        </a:rPr>
                        <a:t> Verma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5775</a:t>
                      </a:r>
                      <a:r>
                        <a:rPr lang="en-US" sz="1000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Morehouse Dr. San Diego, CA USA</a:t>
                      </a:r>
                      <a:endParaRPr lang="en-US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Arial"/>
                        </a:rPr>
                        <a:t>lverma@qti.qualcomm.com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Menzo Wentink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Straatweg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66-S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Breukelen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, 3621 BR </a:t>
                      </a: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Netherlands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mwentink@qti.qualcomm.com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Naveen Kakani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2100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Lakeside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Boulevard</a:t>
                      </a:r>
                      <a:b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Suite 475, Richardson</a:t>
                      </a:r>
                      <a:b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TX 75082, USA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Arial"/>
                        </a:rPr>
                        <a:t>nkakani@qti.qualcomm.com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Raja Banerjea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1060 Rincon Circle San Jose</a:t>
                      </a:r>
                      <a:b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 95131, USA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Arial"/>
                        </a:rPr>
                        <a:t>rajab@qit.qualcomm.com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Richard Van Nee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Straatweg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66-S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Breukelen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, 3621 BR Netherlands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rvannee@qti.qualcomm.com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8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228600"/>
          </a:xfrm>
        </p:spPr>
        <p:txBody>
          <a:bodyPr/>
          <a:lstStyle/>
          <a:p>
            <a:pPr algn="l"/>
            <a:r>
              <a:rPr lang="en-US" altLang="zh-CN" sz="2000" dirty="0" smtClean="0"/>
              <a:t>Authors (continued)</a:t>
            </a:r>
            <a:endParaRPr lang="zh-CN" altLang="en-US" sz="2000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59435" y="6475413"/>
            <a:ext cx="1884490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 altLang="ko-KR" dirty="0" smtClean="0"/>
              <a:t>Jianhan Liu,  Mediatek, et. al.</a:t>
            </a:r>
            <a:endParaRPr lang="en-US" altLang="ko-KR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8239473"/>
              </p:ext>
            </p:extLst>
          </p:nvPr>
        </p:nvGraphicFramePr>
        <p:xfrm>
          <a:off x="731687" y="1252407"/>
          <a:ext cx="7772400" cy="2092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4480"/>
                <a:gridCol w="1227221"/>
                <a:gridCol w="1718110"/>
                <a:gridCol w="1390850"/>
                <a:gridCol w="1881739"/>
              </a:tblGrid>
              <a:tr h="26413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Affiliation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Rolf De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Vegt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Qualcomm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1700 Technology Drive San Jose, CA 95110, USA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rolfv@qca.qualcomm.com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Sameer Vermani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5775 Morehouse Dr. San Diego, CA, USA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svverman@qti.qualcomm.com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Simone Merlin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5775 Morehouse Dr. San Diego, CA, USA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smerlin@qti.qualcomm.com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Tevfik Yucek  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1700 Technology Drive San Jose, CA 95110, USA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tyucek@qca.qualcomm.com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VK Jones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1700 Technology Drive San Jose, CA 95110, USA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vkjones@qca.qualcomm.com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Youhan Kim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1700 Technology Drive San Jose, CA 95110, USA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youhank@qca.qualcomm.com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21022934"/>
              </p:ext>
            </p:extLst>
          </p:nvPr>
        </p:nvGraphicFramePr>
        <p:xfrm>
          <a:off x="762000" y="3733800"/>
          <a:ext cx="7772400" cy="16527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4480"/>
                <a:gridCol w="1227221"/>
                <a:gridCol w="1718109"/>
                <a:gridCol w="1390851"/>
                <a:gridCol w="1881739"/>
              </a:tblGrid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Joonsuk Kim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Apple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200" b="0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joonsuk@apple.com</a:t>
                      </a:r>
                      <a:endParaRPr lang="en-US" sz="9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Aon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Mujtaba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mujtaba@apple.com</a:t>
                      </a:r>
                      <a:endParaRPr lang="en-US" sz="900" u="none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Guoqing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Li</a:t>
                      </a:r>
                      <a:endParaRPr lang="en-US" sz="12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guoqing_li@apple.com</a:t>
                      </a:r>
                      <a:endParaRPr lang="en-US" sz="9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Eric Wong </a:t>
                      </a:r>
                      <a:endParaRPr lang="en-US" sz="12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ericwong@apple.com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9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Chris</a:t>
                      </a:r>
                      <a:r>
                        <a:rPr lang="en-US" sz="1200" baseline="0" dirty="0" smtClean="0">
                          <a:latin typeface="Times New Roman"/>
                          <a:ea typeface="Times New Roman"/>
                          <a:cs typeface="Arial"/>
                        </a:rPr>
                        <a:t> Hartman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chartman@apple.com</a:t>
                      </a:r>
                      <a:endParaRPr lang="en-US" sz="900" u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Arial"/>
                        </a:rPr>
                        <a:t>Jarkko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Arial"/>
                        </a:rPr>
                        <a:t>Kneckt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jkneckt@apple.com</a:t>
                      </a:r>
                      <a:r>
                        <a:rPr lang="en-US" sz="12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52775" y="6523038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228600"/>
          </a:xfrm>
        </p:spPr>
        <p:txBody>
          <a:bodyPr/>
          <a:lstStyle/>
          <a:p>
            <a:pPr algn="l"/>
            <a:r>
              <a:rPr lang="en-US" altLang="zh-CN" sz="2000" dirty="0" smtClean="0"/>
              <a:t>Authors (continued)</a:t>
            </a:r>
            <a:endParaRPr lang="zh-CN" altLang="en-US" sz="2000" dirty="0"/>
          </a:p>
        </p:txBody>
      </p:sp>
      <p:sp>
        <p:nvSpPr>
          <p:cNvPr id="3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59435" y="6475413"/>
            <a:ext cx="1884490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 altLang="ko-KR" dirty="0" smtClean="0"/>
              <a:t>Jianhan Liu,  Mediatek, et. al.</a:t>
            </a:r>
            <a:endParaRPr lang="en-US" altLang="ko-KR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25953716"/>
              </p:ext>
            </p:extLst>
          </p:nvPr>
        </p:nvGraphicFramePr>
        <p:xfrm>
          <a:off x="685800" y="3962400"/>
          <a:ext cx="7239000" cy="2279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/>
                <a:gridCol w="1143000"/>
                <a:gridCol w="1600200"/>
                <a:gridCol w="1295400"/>
                <a:gridCol w="1752600"/>
              </a:tblGrid>
              <a:tr h="2391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Ron Porat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Broadcom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  <a:hlinkClick r:id="rId2"/>
                        </a:rPr>
                        <a:t>rporat@broadcom.com</a:t>
                      </a:r>
                      <a:endParaRPr lang="en-US" sz="1100" b="0" u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Sriram Venkateswaran </a:t>
                      </a: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Matthew Fischer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mfischer@broadcom.com</a:t>
                      </a:r>
                      <a:endParaRPr lang="en-US" sz="11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Zhou Lan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Leo Montreuil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Arial"/>
                        </a:rPr>
                        <a:t>Andrew Blanksby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Vinko Erceg</a:t>
                      </a:r>
                      <a:endParaRPr lang="en-US" sz="12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Arial"/>
                        </a:rPr>
                        <a:t>Thomas Derham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Arial"/>
                        </a:rPr>
                        <a:t>Mingyue Ji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94270594"/>
              </p:ext>
            </p:extLst>
          </p:nvPr>
        </p:nvGraphicFramePr>
        <p:xfrm>
          <a:off x="685800" y="1219200"/>
          <a:ext cx="7239000" cy="27381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/>
                <a:gridCol w="1143000"/>
                <a:gridCol w="1600200"/>
                <a:gridCol w="1295400"/>
                <a:gridCol w="1752600"/>
              </a:tblGrid>
              <a:tr h="2833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Robert Stacey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Intel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2111 NE 25th Ave, Hillsboro OR 97124, USA 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+1-503-724-893 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robert.stacey@intel.com</a:t>
                      </a:r>
                      <a:endParaRPr lang="en-US" sz="11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Shahrnaz Azizi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shahrnaz.azizi@intel.com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Po-Kai Huang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po-kai.huang@intel.com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Qinghua Li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quinghua.li@intel.com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Xiaogang Chen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xiaogang.c.chen@intel.com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Chitto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Ghosh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chittabrata.ghosh@intel.com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Laurent Cariou </a:t>
                      </a:r>
                      <a:endParaRPr lang="en-US" sz="12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n-lt"/>
                          <a:ea typeface="Times New Roman"/>
                          <a:cs typeface="Arial"/>
                        </a:rPr>
                        <a:t>laurent.cariou@intel.com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3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Yaron Alpert</a:t>
                      </a:r>
                      <a:endParaRPr lang="en-US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yaron.alpert@intel.com</a:t>
                      </a:r>
                      <a:endParaRPr lang="en-US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Assaf Gurevitz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assaf.gurevitz@intel.com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Ilan Sutskover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n-lt"/>
                          <a:ea typeface="Times New Roman"/>
                          <a:cs typeface="Arial"/>
                        </a:rPr>
                        <a:t>ilan.sutskover@intel.com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990600" y="7620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 (continued):</a:t>
            </a:r>
            <a:endParaRPr lang="en-US" sz="2000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59435" y="6475413"/>
            <a:ext cx="1884490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 altLang="ko-KR" dirty="0" smtClean="0"/>
              <a:t>Jianhan Liu,  Mediatek, et. al.</a:t>
            </a:r>
            <a:endParaRPr lang="en-US" altLang="ko-KR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84278480"/>
              </p:ext>
            </p:extLst>
          </p:nvPr>
        </p:nvGraphicFramePr>
        <p:xfrm>
          <a:off x="914400" y="1295400"/>
          <a:ext cx="7239000" cy="38301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/>
                <a:gridCol w="1143000"/>
                <a:gridCol w="1600200"/>
                <a:gridCol w="1295400"/>
                <a:gridCol w="1752600"/>
              </a:tblGrid>
              <a:tr h="24459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Affiliation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Hongyuan Zhang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4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Marvell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4"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5488 Marvell Lane,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Santa Clara, CA, 95054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4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408-222-2500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hongyuan@marvell.com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Lei Wang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Leileiw@marvell.com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Liwen Chu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liwenchu@marvell.com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Jinjing Jiang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jinjing@marvell.com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Yan Zhang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yzhang@marvell.com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Rui Cao 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ruicao@marvell.com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Sudhir Srinivasa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sudhirs@marvell.com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Bo Yu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Arial"/>
                        </a:rPr>
                        <a:t>boyu@marvell.com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Saga Tamhane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sagar@marvell.com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Mao Yu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my@marvel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..com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Arial"/>
                        </a:rPr>
                        <a:t>Xiayu Zheng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mtClean="0">
                          <a:latin typeface="Times New Roman"/>
                          <a:ea typeface="Times New Roman"/>
                          <a:cs typeface="Arial"/>
                        </a:rPr>
                        <a:t>xzheng@marvell.com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Arial"/>
                        </a:rPr>
                        <a:t>Christian Berger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Arial"/>
                        </a:rPr>
                        <a:t>crberger@marvell.com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Arial"/>
                        </a:rPr>
                        <a:t>Niranjan Grandhe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n-lt"/>
                          <a:ea typeface="Times New Roman"/>
                          <a:cs typeface="Arial"/>
                        </a:rPr>
                        <a:t>ngrandhe@marvell.com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Hui-Ling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Lou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hlou@marvell.com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891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52775" y="6523038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228600"/>
          </a:xfrm>
        </p:spPr>
        <p:txBody>
          <a:bodyPr/>
          <a:lstStyle/>
          <a:p>
            <a:pPr algn="l"/>
            <a:r>
              <a:rPr lang="en-US" altLang="zh-CN" sz="2000" dirty="0" smtClean="0"/>
              <a:t>Authors (continued)</a:t>
            </a:r>
            <a:endParaRPr lang="zh-CN" altLang="en-US" sz="2000" dirty="0"/>
          </a:p>
        </p:txBody>
      </p:sp>
      <p:sp>
        <p:nvSpPr>
          <p:cNvPr id="3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59435" y="6475413"/>
            <a:ext cx="1884490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 altLang="ko-KR" dirty="0" smtClean="0"/>
              <a:t>Jianhan Liu,  Mediatek, et. al.</a:t>
            </a:r>
            <a:endParaRPr lang="en-US" altLang="ko-KR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4343399"/>
          <a:ext cx="7620000" cy="1524002"/>
        </p:xfrm>
        <a:graphic>
          <a:graphicData uri="http://schemas.openxmlformats.org/drawingml/2006/table">
            <a:tbl>
              <a:tblPr/>
              <a:tblGrid>
                <a:gridCol w="1523999"/>
                <a:gridCol w="1219201"/>
                <a:gridCol w="1676399"/>
                <a:gridCol w="1371600"/>
                <a:gridCol w="1828801"/>
              </a:tblGrid>
              <a:tr h="3516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Bo Sun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ZTE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#9 Wuxingduan, Xifeng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Rd., Xi'an, China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hlinkClick r:id="rId2"/>
                        </a:rPr>
                        <a:t>sun.bo1@zte.com.cn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Kaiying Lv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hlinkClick r:id="rId3"/>
                        </a:rPr>
                        <a:t>lv.kaiying@zte.com.cn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Yonggang Fang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hlinkClick r:id="rId4"/>
                        </a:rPr>
                        <a:t>yfang@ztetx.com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Ke Yao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hlinkClick r:id="rId5"/>
                        </a:rPr>
                        <a:t>yao.ke5@zte.com.cn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Weimin Xing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hlinkClick r:id="rId6"/>
                        </a:rPr>
                        <a:t>xing.weimin@zte.com.cn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Brian Hart 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Cisco Systems 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 W Tasman Dr, San Jose, CA 95134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hlinkClick r:id="rId7"/>
                        </a:rPr>
                        <a:t>brianh@cisco.com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Pooya Monajemi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hlinkClick r:id="rId8"/>
                        </a:rPr>
                        <a:t>pmonajem@cisco.com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588" marR="7588" marT="7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0" y="1078644"/>
          <a:ext cx="7620000" cy="32941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/>
                <a:gridCol w="1219200"/>
                <a:gridCol w="1676400"/>
                <a:gridCol w="1371600"/>
                <a:gridCol w="1828800"/>
              </a:tblGrid>
              <a:tr h="26413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Affiliation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Hyeyoung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Choi 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LG Electronics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19,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Yangjae-daero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11gil,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Seocho-gu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, Seoul 137-130, Korea 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hy0117.choi@lge.com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Kiseon Ryu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kiseon.ryu@lge.com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Jinyoung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Chun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jiny.chun@lge.com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Jinsoo Choi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js.choi@lge.com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Jeongki Kim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jeongki.kim@lge.com 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Giwon Park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giwon.park@lge.com 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Dongguk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Lim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dongguk.lim@lge.com 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Suhwook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Kim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suhwook.kim@lge.com  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Eunsung Park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esung.park@lge.com 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HanGyu Cho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hg.cho@lge.com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Thomas Derham 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Orange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thomas.derham@orange.com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52775" y="6523038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685800" y="731520"/>
            <a:ext cx="7772400" cy="228600"/>
          </a:xfrm>
        </p:spPr>
        <p:txBody>
          <a:bodyPr/>
          <a:lstStyle/>
          <a:p>
            <a:pPr algn="l"/>
            <a:r>
              <a:rPr lang="en-US" altLang="zh-CN" sz="2000" dirty="0" smtClean="0"/>
              <a:t>Authors (continued)</a:t>
            </a:r>
            <a:endParaRPr lang="zh-CN" altLang="en-US" sz="2000" dirty="0"/>
          </a:p>
        </p:txBody>
      </p:sp>
      <p:sp>
        <p:nvSpPr>
          <p:cNvPr id="3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59435" y="6475413"/>
            <a:ext cx="1884490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 altLang="ko-KR" dirty="0" smtClean="0"/>
              <a:t>Jianhan Liu,  Mediatek, et. al.</a:t>
            </a:r>
            <a:endParaRPr lang="en-US" altLang="ko-KR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204378"/>
              </p:ext>
            </p:extLst>
          </p:nvPr>
        </p:nvGraphicFramePr>
        <p:xfrm>
          <a:off x="381000" y="1193248"/>
          <a:ext cx="8153400" cy="40504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0680"/>
                <a:gridCol w="1287379"/>
                <a:gridCol w="1802331"/>
                <a:gridCol w="1459029"/>
                <a:gridCol w="1973981"/>
              </a:tblGrid>
              <a:tr h="26413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Affiliation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Fei Tong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Samsung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Innovation Park, 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Cambridge CB4 0DS   (U.K.)   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+44 1223 434633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f.tong@samsung.com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Hyunjeong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Kang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Maetan 3-dong; Yongtong-Gu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Suwon; South Korea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+82-31-279-9028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hyunjeong.kang@samsung.com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Kaushik Josiam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1301, E. Lookout Dr, 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Richardson TX 75070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(972) 761 7437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k.josiam@samsung.com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Mark Rison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Innovation Park, 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Cambridge CB4 0DS   (U.K.)   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+44 1223  434600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m.rison@samsung.com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Rakesh Taori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1301, E. Lookout Dr, 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Richardson TX 75070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(972) 761 7470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rakesh.taori@samsung.com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Sanghyun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Chang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Maetan 3-dong; Yongtong-Gu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Suwon; South Korea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+82-10-8864-1751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s29.chang@samsung.com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Yasushi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Takatori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NTT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1-1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Hikari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-no-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oka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, Yokosuka, Kanagawa 239-0847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Japan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+81 46 859 3135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takatori.yasushi@lab.ntt.co.jp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Yasuhiko Inoue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+81 46 859 5097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inoue.yasuhiko@lab.ntt.co.jp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Shoko Shinohara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Times New Roman"/>
                          <a:cs typeface="Arial"/>
                        </a:rPr>
                        <a:t>+81 46 859 5107</a:t>
                      </a: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Arial"/>
                        </a:rPr>
                        <a:t>Shinohara.shoko@lab.ntt.co.jp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Yusuke </a:t>
                      </a:r>
                      <a:r>
                        <a:rPr lang="en-US" altLang="ja-JP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Asai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+81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46 859 3494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asai.yusuke@lab.ntt.co.jp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Koichi Ishihara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+81 46 859 4233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ishihara.koichi@lab.ntt.co.jp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latin typeface="Times New Roman"/>
                          <a:ea typeface="Times New Roman"/>
                          <a:cs typeface="Arial"/>
                        </a:rPr>
                        <a:t>Junichi Iwatani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+81 46 859 4222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Iwatani.junichi@lab.ntt.co.jp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Akira Yamada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NTT DOCOMO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3-6, Hikarinooka, Yokosuka-shi, Kanagawa, 239-8536, Japan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+81 46 840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3759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yamadaakira@nttdocomo.com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8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228600"/>
          </a:xfrm>
        </p:spPr>
        <p:txBody>
          <a:bodyPr/>
          <a:lstStyle/>
          <a:p>
            <a:pPr algn="l"/>
            <a:r>
              <a:rPr lang="en-US" altLang="zh-CN" sz="2000" dirty="0" smtClean="0"/>
              <a:t>Authors (continued)</a:t>
            </a:r>
            <a:endParaRPr lang="zh-CN" altLang="en-US" sz="2000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59435" y="6475413"/>
            <a:ext cx="1884490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 altLang="ko-KR" dirty="0" smtClean="0"/>
              <a:t>Jianhan Liu,  Mediatek, et. al.</a:t>
            </a:r>
            <a:endParaRPr lang="en-US" altLang="ko-KR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13162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May, 2016</a:t>
            </a:r>
            <a:endParaRPr lang="en-US" dirty="0"/>
          </a:p>
        </p:txBody>
      </p:sp>
      <p:sp>
        <p:nvSpPr>
          <p:cNvPr id="8" name="标题 18"/>
          <p:cNvSpPr txBox="1">
            <a:spLocks/>
          </p:cNvSpPr>
          <p:nvPr/>
        </p:nvSpPr>
        <p:spPr bwMode="auto">
          <a:xfrm>
            <a:off x="838200" y="1168952"/>
            <a:ext cx="777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Authors (continued)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3203728"/>
              </p:ext>
            </p:extLst>
          </p:nvPr>
        </p:nvGraphicFramePr>
        <p:xfrm>
          <a:off x="533400" y="1143000"/>
          <a:ext cx="8153400" cy="16413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0680"/>
                <a:gridCol w="1287379"/>
                <a:gridCol w="1802331"/>
                <a:gridCol w="1375610"/>
                <a:gridCol w="2057400"/>
              </a:tblGrid>
              <a:tr h="26413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Affiliation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Masahito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Mori</a:t>
                      </a: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Sony Corp.</a:t>
                      </a: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n-lt"/>
                          <a:ea typeface="Times New Roman"/>
                          <a:cs typeface="Arial"/>
                        </a:rPr>
                        <a:t>Masahito.Mori@jp.sony.com</a:t>
                      </a: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Yusuke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Tanaka</a:t>
                      </a: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YusukeC.Tanaka@jp.sony.com</a:t>
                      </a: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Yuichi Morioka</a:t>
                      </a:r>
                      <a:endParaRPr lang="en-US" sz="11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Yuichi.Morioka@jp.sony.com</a:t>
                      </a:r>
                      <a:endParaRPr lang="en-US" altLang="ja-JP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</a:rPr>
                        <a:t>Kazuyuki Sakoda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Kazuyuki.Sakoda@am.sony.com</a:t>
                      </a: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William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Carney</a:t>
                      </a: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William.Carney@am.sony.com</a:t>
                      </a: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43221267"/>
              </p:ext>
            </p:extLst>
          </p:nvPr>
        </p:nvGraphicFramePr>
        <p:xfrm>
          <a:off x="533400" y="2784392"/>
          <a:ext cx="8153400" cy="5509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0680"/>
                <a:gridCol w="1287379"/>
                <a:gridCol w="1802331"/>
                <a:gridCol w="1375610"/>
                <a:gridCol w="2057400"/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Sigurd Schelstraete</a:t>
                      </a:r>
                      <a:endParaRPr lang="en-US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Quantenna</a:t>
                      </a:r>
                      <a:endParaRPr lang="en-US" sz="1100" b="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Sigurd@quantenna.com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Huizhao Wang</a:t>
                      </a: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n-lt"/>
                          <a:ea typeface="Times New Roman"/>
                          <a:cs typeface="Arial"/>
                        </a:rPr>
                        <a:t>hwang@quantenna.com</a:t>
                      </a: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51202082"/>
              </p:ext>
            </p:extLst>
          </p:nvPr>
        </p:nvGraphicFramePr>
        <p:xfrm>
          <a:off x="533400" y="3471469"/>
          <a:ext cx="8153400" cy="17125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0680"/>
                <a:gridCol w="1287379"/>
                <a:gridCol w="1802331"/>
                <a:gridCol w="1375610"/>
                <a:gridCol w="2057400"/>
              </a:tblGrid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Minho Cheong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Newracom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9008 Research Dr.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Irvine, CA 92618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minho.cheong@newracom.com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Times New Roman"/>
                          <a:ea typeface="Times New Roman"/>
                          <a:cs typeface="Arial"/>
                        </a:rPr>
                        <a:t>Reza </a:t>
                      </a:r>
                      <a:r>
                        <a:rPr lang="en-US" sz="1200" b="0" dirty="0" err="1" smtClean="0">
                          <a:latin typeface="Times New Roman"/>
                          <a:ea typeface="Times New Roman"/>
                          <a:cs typeface="Arial"/>
                        </a:rPr>
                        <a:t>Hedayat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n-lt"/>
                          <a:ea typeface="Times New Roman"/>
                          <a:cs typeface="Arial"/>
                        </a:rPr>
                        <a:t>reza.hedayat@newracom.com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Times New Roman"/>
                          <a:ea typeface="Times New Roman"/>
                          <a:cs typeface="Arial"/>
                        </a:rPr>
                        <a:t>Young</a:t>
                      </a:r>
                      <a:r>
                        <a:rPr lang="en-US" sz="1200" b="0" baseline="0" dirty="0" smtClean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b="0" dirty="0" err="1" smtClean="0">
                          <a:latin typeface="Times New Roman"/>
                          <a:ea typeface="Times New Roman"/>
                          <a:cs typeface="Arial"/>
                        </a:rPr>
                        <a:t>Hoon</a:t>
                      </a:r>
                      <a:r>
                        <a:rPr lang="en-US" sz="1200" b="0" baseline="0" dirty="0" smtClean="0">
                          <a:latin typeface="Times New Roman"/>
                          <a:ea typeface="Times New Roman"/>
                          <a:cs typeface="Arial"/>
                        </a:rPr>
                        <a:t> Kwon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younghoon.kwon@newracom.com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Yongho Seok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yongho.seok@newracom.com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Daewon Lee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daewon.lee@newracom.com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Arial"/>
                        </a:rPr>
                        <a:t>Yujin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 Noh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yujin.noh@newracom.com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标题 18"/>
          <p:cNvSpPr txBox="1">
            <a:spLocks/>
          </p:cNvSpPr>
          <p:nvPr/>
        </p:nvSpPr>
        <p:spPr bwMode="auto">
          <a:xfrm>
            <a:off x="685800" y="731520"/>
            <a:ext cx="777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Authors (continued)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109054</TotalTime>
  <Words>1766</Words>
  <Application>Microsoft Office PowerPoint</Application>
  <PresentationFormat>On-screen Show (4:3)</PresentationFormat>
  <Paragraphs>604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802-11-Submission</vt:lpstr>
      <vt:lpstr>Document</vt:lpstr>
      <vt:lpstr>Equation</vt:lpstr>
      <vt:lpstr>On Modulation of MCS0 DCM and DCM Capability</vt:lpstr>
      <vt:lpstr>Authors (continued)</vt:lpstr>
      <vt:lpstr>Authors (continued)</vt:lpstr>
      <vt:lpstr>Authors (continued)</vt:lpstr>
      <vt:lpstr>Authors (continued)</vt:lpstr>
      <vt:lpstr>Slide 6</vt:lpstr>
      <vt:lpstr>Authors (continued)</vt:lpstr>
      <vt:lpstr>Authors (continued)</vt:lpstr>
      <vt:lpstr>Authors (continued)</vt:lpstr>
      <vt:lpstr>Slide 10</vt:lpstr>
      <vt:lpstr>Introduction</vt:lpstr>
      <vt:lpstr>1024QAM Constellation Mapping Proposal:  Quadrant-I</vt:lpstr>
      <vt:lpstr>1024QAM Constellation Mapping Proposal:  Quadrant-II</vt:lpstr>
      <vt:lpstr>1024QAM Constellation Mapping Proposal:  Quadrant-III</vt:lpstr>
      <vt:lpstr>1024QAM Constellation Mapping Proposal:  Quadrant-IV</vt:lpstr>
      <vt:lpstr>Uniform V.S. Non-Uniform </vt:lpstr>
      <vt:lpstr>Normalization factor for 1024QAM</vt:lpstr>
      <vt:lpstr>Simulation </vt:lpstr>
      <vt:lpstr>Uniform 1024QAM: ZF vs. MLD</vt:lpstr>
      <vt:lpstr>Uniform vs. Non-Uniform</vt:lpstr>
      <vt:lpstr>Conclusion</vt:lpstr>
      <vt:lpstr>Straw Poll #1 </vt:lpstr>
      <vt:lpstr>Reference</vt:lpstr>
    </vt:vector>
  </TitlesOfParts>
  <Company>Marvell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 LTF Proposal</dc:title>
  <dc:creator>Lei Wang</dc:creator>
  <cp:lastModifiedBy>mtk30143</cp:lastModifiedBy>
  <cp:revision>1951</cp:revision>
  <cp:lastPrinted>1998-02-10T13:28:06Z</cp:lastPrinted>
  <dcterms:created xsi:type="dcterms:W3CDTF">2007-05-21T21:00:37Z</dcterms:created>
  <dcterms:modified xsi:type="dcterms:W3CDTF">2016-05-16T06:50:20Z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-1066048637</vt:i4>
  </property>
  <property fmtid="{D5CDD505-2E9C-101B-9397-08002B2CF9AE}" pid="4" name="_EmailSubject">
    <vt:lpwstr>Author List</vt:lpwstr>
  </property>
  <property fmtid="{D5CDD505-2E9C-101B-9397-08002B2CF9AE}" pid="5" name="_AuthorEmail">
    <vt:lpwstr>james.wang@mediatek.com</vt:lpwstr>
  </property>
  <property fmtid="{D5CDD505-2E9C-101B-9397-08002B2CF9AE}" pid="6" name="_AuthorEmailDisplayName">
    <vt:lpwstr>James Wang</vt:lpwstr>
  </property>
</Properties>
</file>