
<file path=[Content_Types].xml><?xml version="1.0" encoding="utf-8"?>
<Types xmlns="http://schemas.openxmlformats.org/package/2006/content-types">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270" r:id="rId2"/>
    <p:sldId id="525" r:id="rId3"/>
    <p:sldId id="526" r:id="rId4"/>
    <p:sldId id="473" r:id="rId5"/>
    <p:sldId id="497" r:id="rId6"/>
    <p:sldId id="477" r:id="rId7"/>
    <p:sldId id="474" r:id="rId8"/>
    <p:sldId id="478" r:id="rId9"/>
    <p:sldId id="475" r:id="rId10"/>
    <p:sldId id="499" r:id="rId11"/>
    <p:sldId id="527" r:id="rId12"/>
    <p:sldId id="413" r:id="rId13"/>
    <p:sldId id="528" r:id="rId14"/>
    <p:sldId id="529" r:id="rId15"/>
    <p:sldId id="530" r:id="rId16"/>
    <p:sldId id="531" r:id="rId17"/>
    <p:sldId id="517"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2094" autoAdjust="0"/>
  </p:normalViewPr>
  <p:slideViewPr>
    <p:cSldViewPr>
      <p:cViewPr>
        <p:scale>
          <a:sx n="100" d="100"/>
          <a:sy n="100" d="100"/>
        </p:scale>
        <p:origin x="-17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487272" y="6475413"/>
            <a:ext cx="2056653"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85059" cy="276999"/>
          </a:xfrm>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smtClean="0"/>
              <a:t>Ron Porat,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June, 2016</a:t>
            </a:r>
            <a:endParaRPr lang="en-US" dirty="0"/>
          </a:p>
        </p:txBody>
      </p:sp>
      <p:sp>
        <p:nvSpPr>
          <p:cNvPr id="1029" name="Rectangle 5"/>
          <p:cNvSpPr>
            <a:spLocks noGrp="1" noChangeArrowheads="1"/>
          </p:cNvSpPr>
          <p:nvPr>
            <p:ph type="ftr" sz="quarter" idx="3"/>
          </p:nvPr>
        </p:nvSpPr>
        <p:spPr bwMode="auto">
          <a:xfrm>
            <a:off x="6902450" y="6475413"/>
            <a:ext cx="164147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Ron Porat,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802.11-16/0649r0</a:t>
            </a:r>
            <a:endParaRPr lang="en-US" sz="1800" b="1" dirty="0">
              <a:solidFill>
                <a:schemeClr val="tx1"/>
              </a:solidFill>
              <a:cs typeface="+mn-cs"/>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Feedback </a:t>
            </a:r>
            <a:r>
              <a:rPr lang="en-US" dirty="0"/>
              <a:t>T</a:t>
            </a:r>
            <a:r>
              <a:rPr lang="en-US" dirty="0" smtClean="0"/>
              <a:t>one Map </a:t>
            </a:r>
            <a:r>
              <a:rPr lang="en-US" smtClean="0"/>
              <a:t>and Quantization</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2016-05-14</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11" name="Table 10"/>
          <p:cNvGraphicFramePr>
            <a:graphicFrameLocks noGrp="1"/>
          </p:cNvGraphicFramePr>
          <p:nvPr>
            <p:extLst>
              <p:ext uri="{D42A27DB-BD31-4B8C-83A1-F6EECF244321}">
                <p14:modId xmlns:p14="http://schemas.microsoft.com/office/powerpoint/2010/main" val="3391387499"/>
              </p:ext>
            </p:extLst>
          </p:nvPr>
        </p:nvGraphicFramePr>
        <p:xfrm>
          <a:off x="800100" y="23622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2863053501"/>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08792747"/>
              </p:ext>
            </p:extLst>
          </p:nvPr>
        </p:nvGraphicFramePr>
        <p:xfrm>
          <a:off x="381000" y="2834640"/>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024695623"/>
              </p:ext>
            </p:extLst>
          </p:nvPr>
        </p:nvGraphicFramePr>
        <p:xfrm>
          <a:off x="381000" y="3521717"/>
          <a:ext cx="8153400" cy="1712540"/>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06154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2" name="Object 1"/>
          <p:cNvGraphicFramePr>
            <a:graphicFrameLocks noChangeAspect="1"/>
          </p:cNvGraphicFramePr>
          <p:nvPr>
            <p:extLst>
              <p:ext uri="{D42A27DB-BD31-4B8C-83A1-F6EECF244321}">
                <p14:modId xmlns:p14="http://schemas.microsoft.com/office/powerpoint/2010/main" val="819744281"/>
              </p:ext>
            </p:extLst>
          </p:nvPr>
        </p:nvGraphicFramePr>
        <p:xfrm>
          <a:off x="841375" y="1146175"/>
          <a:ext cx="6802438" cy="3633788"/>
        </p:xfrm>
        <a:graphic>
          <a:graphicData uri="http://schemas.openxmlformats.org/presentationml/2006/ole">
            <mc:AlternateContent xmlns:mc="http://schemas.openxmlformats.org/markup-compatibility/2006">
              <mc:Choice xmlns:v="urn:schemas-microsoft-com:vml" Requires="v">
                <p:oleObj spid="_x0000_s2052" name="Document" r:id="rId3" imgW="9344962" imgH="4994491" progId="Word.Document.8">
                  <p:embed/>
                </p:oleObj>
              </mc:Choice>
              <mc:Fallback>
                <p:oleObj name="Document" r:id="rId3" imgW="9344962" imgH="4994491" progId="Word.Document.8">
                  <p:embed/>
                  <p:pic>
                    <p:nvPicPr>
                      <p:cNvPr id="0" name="オブジェクト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1375" y="1146175"/>
                        <a:ext cx="6802438"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95558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Outline</a:t>
            </a:r>
            <a:endParaRPr lang="en-US" sz="2400" dirty="0"/>
          </a:p>
        </p:txBody>
      </p:sp>
      <p:sp>
        <p:nvSpPr>
          <p:cNvPr id="3" name="Content Placeholder 2"/>
          <p:cNvSpPr>
            <a:spLocks noGrp="1"/>
          </p:cNvSpPr>
          <p:nvPr>
            <p:ph idx="1"/>
          </p:nvPr>
        </p:nvSpPr>
        <p:spPr>
          <a:xfrm>
            <a:off x="259980" y="1363653"/>
            <a:ext cx="8763000" cy="4732347"/>
          </a:xfrm>
        </p:spPr>
        <p:txBody>
          <a:bodyPr>
            <a:normAutofit/>
          </a:bodyPr>
          <a:lstStyle/>
          <a:p>
            <a:r>
              <a:rPr lang="en-US" sz="1600" dirty="0" smtClean="0"/>
              <a:t>In Macau, we agreed on the following:</a:t>
            </a:r>
          </a:p>
          <a:p>
            <a:pPr lvl="1"/>
            <a:r>
              <a:rPr lang="en-US" sz="1400" dirty="0" smtClean="0"/>
              <a:t>Roster of tones to be used for full bandwidth channel feedback</a:t>
            </a:r>
          </a:p>
          <a:p>
            <a:pPr lvl="1"/>
            <a:r>
              <a:rPr lang="en-US" sz="1400" dirty="0" smtClean="0"/>
              <a:t>Granularity of partial bandwidth feedback: 26 tone RU</a:t>
            </a:r>
          </a:p>
          <a:p>
            <a:pPr lvl="1"/>
            <a:r>
              <a:rPr lang="en-US" sz="1400" dirty="0" smtClean="0"/>
              <a:t>AP signals </a:t>
            </a:r>
            <a:r>
              <a:rPr lang="en-US" sz="1400" i="1" dirty="0" smtClean="0"/>
              <a:t>start</a:t>
            </a:r>
            <a:r>
              <a:rPr lang="en-US" sz="1400" dirty="0" smtClean="0"/>
              <a:t> and </a:t>
            </a:r>
            <a:r>
              <a:rPr lang="en-US" sz="1400" i="1" dirty="0" smtClean="0"/>
              <a:t>end</a:t>
            </a:r>
            <a:r>
              <a:rPr lang="en-US" sz="1400" dirty="0" smtClean="0"/>
              <a:t> 26 RUs to indicate bandwidth of partial feedback</a:t>
            </a:r>
          </a:p>
          <a:p>
            <a:pPr lvl="1"/>
            <a:endParaRPr lang="en-US" sz="1400" dirty="0"/>
          </a:p>
          <a:p>
            <a:r>
              <a:rPr lang="en-US" sz="1600" dirty="0" smtClean="0"/>
              <a:t>This contribution:</a:t>
            </a:r>
          </a:p>
          <a:p>
            <a:pPr lvl="1"/>
            <a:r>
              <a:rPr lang="en-US" sz="1400" dirty="0" smtClean="0"/>
              <a:t>Tone plan for partial bandwidth feedback</a:t>
            </a:r>
          </a:p>
          <a:p>
            <a:pPr lvl="1"/>
            <a:r>
              <a:rPr lang="en-US" sz="1400" dirty="0" smtClean="0"/>
              <a:t>Quantization resolution to be used </a:t>
            </a:r>
          </a:p>
          <a:p>
            <a:pPr lvl="1"/>
            <a:endParaRPr lang="en-US" sz="1400" dirty="0" smtClean="0"/>
          </a:p>
          <a:p>
            <a:pPr lvl="1"/>
            <a:endParaRPr lang="en-US" sz="1400" dirty="0" smtClean="0"/>
          </a:p>
          <a:p>
            <a:pPr lvl="1"/>
            <a:endParaRPr lang="en-US" sz="14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a:t>May,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Tone plan for partial bandwidth feedback</a:t>
            </a:r>
            <a:endParaRPr lang="en-US" sz="2400" dirty="0"/>
          </a:p>
        </p:txBody>
      </p:sp>
      <p:sp>
        <p:nvSpPr>
          <p:cNvPr id="3" name="Content Placeholder 2"/>
          <p:cNvSpPr>
            <a:spLocks noGrp="1"/>
          </p:cNvSpPr>
          <p:nvPr>
            <p:ph idx="1"/>
          </p:nvPr>
        </p:nvSpPr>
        <p:spPr>
          <a:xfrm>
            <a:off x="259980" y="1363653"/>
            <a:ext cx="8763000" cy="4732347"/>
          </a:xfrm>
        </p:spPr>
        <p:txBody>
          <a:bodyPr>
            <a:normAutofit fontScale="92500" lnSpcReduction="10000"/>
          </a:bodyPr>
          <a:lstStyle/>
          <a:p>
            <a:pPr marL="285750" indent="-285750">
              <a:buFont typeface="Arial" panose="020B0604020202020204" pitchFamily="34" charset="0"/>
              <a:buChar char="•"/>
            </a:pPr>
            <a:r>
              <a:rPr lang="en-US" sz="1600" dirty="0"/>
              <a:t>AP signals </a:t>
            </a:r>
            <a:r>
              <a:rPr lang="en-US" sz="1600" i="1" dirty="0"/>
              <a:t>start</a:t>
            </a:r>
            <a:r>
              <a:rPr lang="en-US" sz="1600" dirty="0"/>
              <a:t> and </a:t>
            </a:r>
            <a:r>
              <a:rPr lang="en-US" sz="1600" i="1" dirty="0"/>
              <a:t>end</a:t>
            </a:r>
            <a:r>
              <a:rPr lang="en-US" sz="1600" dirty="0"/>
              <a:t> 26 RU for </a:t>
            </a:r>
            <a:r>
              <a:rPr lang="en-US" sz="1600" dirty="0" smtClean="0"/>
              <a:t>feedback</a:t>
            </a:r>
          </a:p>
          <a:p>
            <a:pPr marL="285750" indent="-285750">
              <a:buFont typeface="Arial" panose="020B0604020202020204" pitchFamily="34" charset="0"/>
              <a:buChar char="•"/>
            </a:pPr>
            <a:r>
              <a:rPr lang="en-US" sz="1600" dirty="0" smtClean="0"/>
              <a:t>Provide </a:t>
            </a:r>
            <a:r>
              <a:rPr lang="en-US" sz="1600" dirty="0"/>
              <a:t>a table mapping (</a:t>
            </a:r>
            <a:r>
              <a:rPr lang="en-US" sz="1600" i="1" dirty="0"/>
              <a:t>start</a:t>
            </a:r>
            <a:r>
              <a:rPr lang="en-US" sz="1600" dirty="0"/>
              <a:t>, </a:t>
            </a:r>
            <a:r>
              <a:rPr lang="en-US" sz="1600" i="1" dirty="0"/>
              <a:t>end)</a:t>
            </a:r>
            <a:r>
              <a:rPr lang="en-US" sz="1600" dirty="0"/>
              <a:t> 26 RUs to (</a:t>
            </a:r>
            <a:r>
              <a:rPr lang="en-US" sz="1600" i="1" dirty="0" err="1"/>
              <a:t>startTone</a:t>
            </a:r>
            <a:r>
              <a:rPr lang="en-US" sz="1600" dirty="0"/>
              <a:t>, </a:t>
            </a:r>
            <a:r>
              <a:rPr lang="en-US" sz="1600" i="1" dirty="0" err="1"/>
              <a:t>endTone</a:t>
            </a:r>
            <a:r>
              <a:rPr lang="en-US" sz="1600" i="1" dirty="0"/>
              <a:t>)</a:t>
            </a:r>
            <a:r>
              <a:rPr lang="en-US" sz="1600" dirty="0"/>
              <a:t> fed back by </a:t>
            </a:r>
            <a:r>
              <a:rPr lang="en-US" sz="1600" dirty="0" smtClean="0"/>
              <a:t>STA</a:t>
            </a:r>
          </a:p>
          <a:p>
            <a:pPr marL="285750" indent="-285750">
              <a:buFont typeface="Arial" panose="020B0604020202020204" pitchFamily="34" charset="0"/>
              <a:buChar char="•"/>
            </a:pPr>
            <a:r>
              <a:rPr lang="en-US" sz="1600" dirty="0" smtClean="0"/>
              <a:t>STA feeds back all tones from the roster between </a:t>
            </a:r>
            <a:r>
              <a:rPr lang="en-US" sz="1600" i="1" dirty="0" smtClean="0"/>
              <a:t>“S” </a:t>
            </a:r>
            <a:r>
              <a:rPr lang="en-US" sz="1600" dirty="0" smtClean="0"/>
              <a:t>tone of </a:t>
            </a:r>
            <a:r>
              <a:rPr lang="en-US" sz="1600" i="1" dirty="0" smtClean="0"/>
              <a:t>start</a:t>
            </a:r>
            <a:r>
              <a:rPr lang="en-US" sz="1600" dirty="0" smtClean="0"/>
              <a:t> 26 RU </a:t>
            </a:r>
            <a:r>
              <a:rPr lang="en-US" sz="1600" smtClean="0"/>
              <a:t>and </a:t>
            </a:r>
            <a:r>
              <a:rPr lang="en-US" sz="1600" i="1" smtClean="0"/>
              <a:t>“E” </a:t>
            </a:r>
            <a:r>
              <a:rPr lang="en-US" sz="1600" smtClean="0"/>
              <a:t>tone </a:t>
            </a:r>
            <a:r>
              <a:rPr lang="en-US" sz="1600" dirty="0" smtClean="0"/>
              <a:t>of </a:t>
            </a:r>
            <a:r>
              <a:rPr lang="en-US" sz="1600" i="1" dirty="0" smtClean="0"/>
              <a:t>end</a:t>
            </a:r>
            <a:r>
              <a:rPr lang="en-US" sz="1600" dirty="0" smtClean="0"/>
              <a:t> 26 RU</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General philosophy</a:t>
            </a:r>
          </a:p>
          <a:p>
            <a:pPr lvl="1">
              <a:buFont typeface="Arial" panose="020B0604020202020204" pitchFamily="34" charset="0"/>
              <a:buChar char="•"/>
            </a:pPr>
            <a:r>
              <a:rPr lang="en-US" sz="1400" i="1" dirty="0" err="1"/>
              <a:t>startTone</a:t>
            </a:r>
            <a:r>
              <a:rPr lang="en-US" sz="1400" dirty="0"/>
              <a:t>, </a:t>
            </a:r>
            <a:r>
              <a:rPr lang="en-US" sz="1400" i="1" dirty="0" err="1"/>
              <a:t>endTone</a:t>
            </a:r>
            <a:r>
              <a:rPr lang="en-US" sz="1400" dirty="0"/>
              <a:t> are elements of feedback roster (for full bandwidth feedback)</a:t>
            </a:r>
          </a:p>
          <a:p>
            <a:pPr lvl="1">
              <a:buFont typeface="Arial" panose="020B0604020202020204" pitchFamily="34" charset="0"/>
              <a:buChar char="•"/>
            </a:pPr>
            <a:r>
              <a:rPr lang="en-US" sz="1400" i="1" dirty="0" err="1"/>
              <a:t>startTone</a:t>
            </a:r>
            <a:r>
              <a:rPr lang="en-US" sz="1400" dirty="0"/>
              <a:t>, </a:t>
            </a:r>
            <a:r>
              <a:rPr lang="en-US" sz="1400" i="1" dirty="0" err="1"/>
              <a:t>endTone</a:t>
            </a:r>
            <a:r>
              <a:rPr lang="en-US" sz="1400" dirty="0"/>
              <a:t> are chosen to cover the RU (these tones may lie outside the </a:t>
            </a:r>
            <a:r>
              <a:rPr lang="en-US" sz="1400" dirty="0" smtClean="0"/>
              <a:t>RU to avoid extrapolation)</a:t>
            </a:r>
          </a:p>
          <a:p>
            <a:pPr lvl="1">
              <a:buFont typeface="Arial" panose="020B0604020202020204" pitchFamily="34" charset="0"/>
              <a:buChar char="•"/>
            </a:pPr>
            <a:endParaRPr lang="en-US" sz="1400" dirty="0"/>
          </a:p>
          <a:p>
            <a:pPr>
              <a:buFont typeface="Arial" panose="020B0604020202020204" pitchFamily="34" charset="0"/>
              <a:buChar char="•"/>
            </a:pPr>
            <a:r>
              <a:rPr lang="en-US" sz="1600" dirty="0" smtClean="0"/>
              <a:t>Example</a:t>
            </a:r>
          </a:p>
          <a:p>
            <a:pPr lvl="1"/>
            <a:r>
              <a:rPr lang="en-US" sz="1400" dirty="0" smtClean="0">
                <a:latin typeface="Times New Roman" charset="0"/>
                <a:ea typeface="MS PGothic" charset="0"/>
              </a:rPr>
              <a:t>FB roster for 20 MHz bandwidth and Ng = 4:	[-</a:t>
            </a:r>
            <a:r>
              <a:rPr lang="en-US" sz="1400" dirty="0">
                <a:latin typeface="Times New Roman" charset="0"/>
                <a:ea typeface="MS PGothic" charset="0"/>
              </a:rPr>
              <a:t>120:4:-4, 4:4:120] + edge(±2,±122</a:t>
            </a:r>
            <a:r>
              <a:rPr lang="en-US" sz="1400" dirty="0" smtClean="0">
                <a:latin typeface="Times New Roman" charset="0"/>
                <a:ea typeface="MS PGothic" charset="0"/>
              </a:rPr>
              <a:t>)</a:t>
            </a:r>
          </a:p>
          <a:p>
            <a:pPr lvl="1"/>
            <a:r>
              <a:rPr lang="en-US" sz="1400" dirty="0" smtClean="0">
                <a:latin typeface="Times New Roman" charset="0"/>
                <a:ea typeface="MS PGothic" charset="0"/>
              </a:rPr>
              <a:t>AP requests 2</a:t>
            </a:r>
            <a:r>
              <a:rPr lang="en-US" sz="1400" baseline="30000" dirty="0" smtClean="0">
                <a:latin typeface="Times New Roman" charset="0"/>
                <a:ea typeface="MS PGothic" charset="0"/>
              </a:rPr>
              <a:t>nd</a:t>
            </a:r>
            <a:r>
              <a:rPr lang="en-US" sz="1400" dirty="0" smtClean="0">
                <a:latin typeface="Times New Roman" charset="0"/>
                <a:ea typeface="MS PGothic" charset="0"/>
              </a:rPr>
              <a:t> 26 RU. Tones in RU 	 :	[-95:1:-70]</a:t>
            </a:r>
          </a:p>
          <a:p>
            <a:pPr lvl="1"/>
            <a:r>
              <a:rPr lang="en-US" sz="1400" dirty="0" smtClean="0">
                <a:latin typeface="Times New Roman" charset="0"/>
                <a:ea typeface="MS PGothic" charset="0"/>
              </a:rPr>
              <a:t>Tones common to roster and RU	 :	[-92:4:-72]</a:t>
            </a:r>
          </a:p>
          <a:p>
            <a:pPr lvl="1"/>
            <a:r>
              <a:rPr lang="en-US" sz="1400" dirty="0" smtClean="0">
                <a:latin typeface="Times New Roman" charset="0"/>
                <a:ea typeface="MS PGothic" charset="0"/>
              </a:rPr>
              <a:t>Add the tones -96 and -68 in feedback for 2</a:t>
            </a:r>
            <a:r>
              <a:rPr lang="en-US" sz="1400" baseline="30000" dirty="0" smtClean="0">
                <a:latin typeface="Times New Roman" charset="0"/>
                <a:ea typeface="MS PGothic" charset="0"/>
              </a:rPr>
              <a:t>nd</a:t>
            </a:r>
            <a:r>
              <a:rPr lang="en-US" sz="1400" dirty="0" smtClean="0">
                <a:latin typeface="Times New Roman" charset="0"/>
                <a:ea typeface="MS PGothic" charset="0"/>
              </a:rPr>
              <a:t> RU to avoid extrapolation</a:t>
            </a:r>
            <a:endParaRPr lang="en-US" sz="1400" dirty="0" smtClean="0"/>
          </a:p>
          <a:p>
            <a:pPr marL="457200" lvl="1" indent="0">
              <a:buNone/>
            </a:pPr>
            <a:endParaRPr lang="en-US" sz="1400" dirty="0"/>
          </a:p>
          <a:p>
            <a:pPr marL="285750" indent="-285750">
              <a:buFont typeface="Arial" panose="020B0604020202020204" pitchFamily="34" charset="0"/>
              <a:buChar char="•"/>
            </a:pPr>
            <a:r>
              <a:rPr lang="en-US" sz="1600" dirty="0" smtClean="0"/>
              <a:t>160 MHz case</a:t>
            </a:r>
            <a:endParaRPr lang="en-US" sz="1600" dirty="0"/>
          </a:p>
          <a:p>
            <a:pPr lvl="1">
              <a:buFont typeface="Arial" panose="020B0604020202020204" pitchFamily="34" charset="0"/>
              <a:buChar char="•"/>
            </a:pPr>
            <a:r>
              <a:rPr lang="en-US" sz="1400" dirty="0"/>
              <a:t>26 RU occupying lower frequencies has a smaller index</a:t>
            </a:r>
          </a:p>
          <a:p>
            <a:pPr lvl="1">
              <a:buFont typeface="Arial" panose="020B0604020202020204" pitchFamily="34" charset="0"/>
              <a:buChar char="•"/>
            </a:pPr>
            <a:r>
              <a:rPr lang="en-US" sz="1400" dirty="0"/>
              <a:t>RU indices range from 0 to </a:t>
            </a:r>
            <a:r>
              <a:rPr lang="en-US" sz="1400" dirty="0" smtClean="0"/>
              <a:t>73</a:t>
            </a:r>
          </a:p>
          <a:p>
            <a:pPr lvl="1">
              <a:buFont typeface="Arial" panose="020B0604020202020204" pitchFamily="34" charset="0"/>
              <a:buChar char="•"/>
            </a:pPr>
            <a:endParaRPr lang="en-US" sz="1400" dirty="0"/>
          </a:p>
          <a:p>
            <a:pPr>
              <a:buFont typeface="Arial" panose="020B0604020202020204" pitchFamily="34" charset="0"/>
              <a:buChar char="•"/>
            </a:pPr>
            <a:r>
              <a:rPr lang="en-US" sz="1600" dirty="0" smtClean="0"/>
              <a:t>AP uses 7 bits each to signal the </a:t>
            </a:r>
            <a:r>
              <a:rPr lang="en-US" sz="1600" i="1" dirty="0" smtClean="0"/>
              <a:t>start</a:t>
            </a:r>
            <a:r>
              <a:rPr lang="en-US" sz="1600" dirty="0" smtClean="0"/>
              <a:t> and </a:t>
            </a:r>
            <a:r>
              <a:rPr lang="en-US" sz="1600" i="1" dirty="0" smtClean="0"/>
              <a:t>end</a:t>
            </a:r>
            <a:r>
              <a:rPr lang="en-US" sz="1600" dirty="0" smtClean="0"/>
              <a:t> 26 RUs in NDPA</a:t>
            </a:r>
          </a:p>
          <a:p>
            <a:pPr>
              <a:buFont typeface="Arial" panose="020B0604020202020204" pitchFamily="34" charset="0"/>
              <a:buChar char="•"/>
            </a:pPr>
            <a:r>
              <a:rPr lang="en-US" sz="1600" dirty="0" smtClean="0"/>
              <a:t>STA uses same indexing scheme to indicate </a:t>
            </a:r>
            <a:r>
              <a:rPr lang="en-US" sz="1600" i="1" dirty="0" smtClean="0"/>
              <a:t>start</a:t>
            </a:r>
            <a:r>
              <a:rPr lang="en-US" sz="1600" dirty="0" smtClean="0"/>
              <a:t> and </a:t>
            </a:r>
            <a:r>
              <a:rPr lang="en-US" sz="1600" i="1" dirty="0" smtClean="0"/>
              <a:t>end</a:t>
            </a:r>
            <a:r>
              <a:rPr lang="en-US" sz="1600" dirty="0" smtClean="0"/>
              <a:t> 26 RUs in MIMO control field</a:t>
            </a:r>
            <a:endParaRPr lang="en-US" sz="1600" dirty="0"/>
          </a:p>
          <a:p>
            <a:pPr>
              <a:buFont typeface="Arial" panose="020B0604020202020204" pitchFamily="34" charset="0"/>
              <a:buChar char="•"/>
            </a:pPr>
            <a:endParaRPr lang="en-US" sz="1600" dirty="0" smtClean="0"/>
          </a:p>
          <a:p>
            <a:pPr>
              <a:buFont typeface="Arial" panose="020B0604020202020204" pitchFamily="34" charset="0"/>
              <a:buChar char="•"/>
            </a:pPr>
            <a:endParaRPr lang="en-US" sz="1600" dirty="0"/>
          </a:p>
          <a:p>
            <a:pPr>
              <a:buFont typeface="Arial" panose="020B0604020202020204" pitchFamily="34" charset="0"/>
              <a:buChar char="•"/>
            </a:pPr>
            <a:endParaRPr lang="en-US" sz="1600" dirty="0" smtClean="0"/>
          </a:p>
          <a:p>
            <a:pPr>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endParaRPr lang="en-US" sz="1600" dirty="0" smtClean="0"/>
          </a:p>
          <a:p>
            <a:pPr lvl="1"/>
            <a:endParaRPr lang="en-US" sz="1400" dirty="0" smtClean="0"/>
          </a:p>
          <a:p>
            <a:pPr lvl="1"/>
            <a:endParaRPr lang="en-US" sz="14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a:t>May,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9" name="Object 8"/>
          <p:cNvGraphicFramePr>
            <a:graphicFrameLocks noChangeAspect="1"/>
          </p:cNvGraphicFramePr>
          <p:nvPr>
            <p:extLst>
              <p:ext uri="{D42A27DB-BD31-4B8C-83A1-F6EECF244321}">
                <p14:modId xmlns:p14="http://schemas.microsoft.com/office/powerpoint/2010/main" val="726465092"/>
              </p:ext>
            </p:extLst>
          </p:nvPr>
        </p:nvGraphicFramePr>
        <p:xfrm>
          <a:off x="8153400" y="2209800"/>
          <a:ext cx="914400" cy="771525"/>
        </p:xfrm>
        <a:graphic>
          <a:graphicData uri="http://schemas.openxmlformats.org/presentationml/2006/ole">
            <mc:AlternateContent xmlns:mc="http://schemas.openxmlformats.org/markup-compatibility/2006">
              <mc:Choice xmlns:v="urn:schemas-microsoft-com:vml" Requires="v">
                <p:oleObj spid="_x0000_s1104" name="Document" showAsIcon="1" r:id="rId3" imgW="914400" imgH="771480" progId="Word.Document.12">
                  <p:embed/>
                </p:oleObj>
              </mc:Choice>
              <mc:Fallback>
                <p:oleObj name="Document" showAsIcon="1" r:id="rId3" imgW="914400" imgH="771480" progId="Word.Document.12">
                  <p:embed/>
                  <p:pic>
                    <p:nvPicPr>
                      <p:cNvPr id="0" name=""/>
                      <p:cNvPicPr/>
                      <p:nvPr/>
                    </p:nvPicPr>
                    <p:blipFill>
                      <a:blip r:embed="rId4"/>
                      <a:stretch>
                        <a:fillRect/>
                      </a:stretch>
                    </p:blipFill>
                    <p:spPr>
                      <a:xfrm>
                        <a:off x="8153400" y="2209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874279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Quantization resolution</a:t>
            </a:r>
            <a:endParaRPr lang="en-US" sz="2400" dirty="0"/>
          </a:p>
        </p:txBody>
      </p:sp>
      <p:sp>
        <p:nvSpPr>
          <p:cNvPr id="3" name="Content Placeholder 2"/>
          <p:cNvSpPr>
            <a:spLocks noGrp="1"/>
          </p:cNvSpPr>
          <p:nvPr>
            <p:ph idx="1"/>
          </p:nvPr>
        </p:nvSpPr>
        <p:spPr>
          <a:xfrm>
            <a:off x="259980" y="1363653"/>
            <a:ext cx="8763000" cy="4732347"/>
          </a:xfrm>
        </p:spPr>
        <p:txBody>
          <a:bodyPr>
            <a:normAutofit/>
          </a:bodyPr>
          <a:lstStyle/>
          <a:p>
            <a:pPr marL="285750" indent="-285750">
              <a:buFont typeface="Arial" panose="020B0604020202020204" pitchFamily="34" charset="0"/>
              <a:buChar char="•"/>
            </a:pPr>
            <a:r>
              <a:rPr lang="en-US" sz="1600" dirty="0" smtClean="0"/>
              <a:t>MU-MIMO in 11ax is fundamentally same as in 11ac </a:t>
            </a:r>
          </a:p>
          <a:p>
            <a:pPr marL="685800" lvl="1">
              <a:buFont typeface="Arial" panose="020B0604020202020204" pitchFamily="34" charset="0"/>
              <a:buChar char="•"/>
            </a:pPr>
            <a:r>
              <a:rPr lang="en-US" sz="1400" dirty="0"/>
              <a:t>D</a:t>
            </a:r>
            <a:r>
              <a:rPr lang="en-US" sz="1400" dirty="0" smtClean="0"/>
              <a:t>ifferences: can happen over partial bandwidths, larger Ng chosen to tackle larger FFT sizes</a:t>
            </a:r>
          </a:p>
          <a:p>
            <a:pPr marL="685800" lvl="1">
              <a:buFont typeface="Arial" panose="020B0604020202020204" pitchFamily="34" charset="0"/>
              <a:buChar char="•"/>
            </a:pPr>
            <a:r>
              <a:rPr lang="en-US" sz="1400" dirty="0" smtClean="0"/>
              <a:t>But what happens on any given tone is fundamentally no different</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a:t>Q</a:t>
            </a:r>
            <a:r>
              <a:rPr lang="en-US" sz="1600" dirty="0" smtClean="0"/>
              <a:t>uantization resolution that worked in 11ac will work in 11ax too – verified again in simulations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Quantization </a:t>
            </a:r>
            <a:r>
              <a:rPr lang="en-US" sz="1600" dirty="0"/>
              <a:t>resolutions for the Givens angles </a:t>
            </a:r>
            <a:r>
              <a:rPr lang="el-GR" sz="1600" dirty="0">
                <a:cs typeface="Arial"/>
              </a:rPr>
              <a:t>ϕ</a:t>
            </a:r>
            <a:r>
              <a:rPr lang="en-US" sz="1600" dirty="0">
                <a:cs typeface="Arial"/>
              </a:rPr>
              <a:t>, </a:t>
            </a:r>
            <a:r>
              <a:rPr lang="el-GR" sz="1600" dirty="0">
                <a:cs typeface="Arial"/>
              </a:rPr>
              <a:t>ψ</a:t>
            </a:r>
            <a:r>
              <a:rPr lang="en-US" sz="1600" dirty="0">
                <a:cs typeface="Arial"/>
              </a:rPr>
              <a:t> in </a:t>
            </a:r>
          </a:p>
          <a:p>
            <a:pPr lvl="1">
              <a:buFont typeface="Arial" panose="020B0604020202020204" pitchFamily="34" charset="0"/>
              <a:buChar char="•"/>
            </a:pPr>
            <a:r>
              <a:rPr lang="en-US" sz="1600" dirty="0">
                <a:cs typeface="Arial"/>
              </a:rPr>
              <a:t>MU </a:t>
            </a:r>
            <a:r>
              <a:rPr lang="en-US" sz="1600" dirty="0" smtClean="0">
                <a:cs typeface="Arial"/>
              </a:rPr>
              <a:t>feedback: (9,7</a:t>
            </a:r>
            <a:r>
              <a:rPr lang="en-US" sz="1600" dirty="0">
                <a:cs typeface="Arial"/>
              </a:rPr>
              <a:t>) and (7,5) bits</a:t>
            </a:r>
          </a:p>
          <a:p>
            <a:pPr lvl="1">
              <a:buFont typeface="Arial" panose="020B0604020202020204" pitchFamily="34" charset="0"/>
              <a:buChar char="•"/>
            </a:pPr>
            <a:r>
              <a:rPr lang="en-US" sz="1600" dirty="0">
                <a:cs typeface="Arial"/>
              </a:rPr>
              <a:t>SU </a:t>
            </a:r>
            <a:r>
              <a:rPr lang="en-US" sz="1600" dirty="0" smtClean="0">
                <a:cs typeface="Arial"/>
              </a:rPr>
              <a:t>feedback: (6,4</a:t>
            </a:r>
            <a:r>
              <a:rPr lang="en-US" sz="1600" dirty="0">
                <a:cs typeface="Arial"/>
              </a:rPr>
              <a:t>) and (4,2) bits</a:t>
            </a:r>
          </a:p>
          <a:p>
            <a:pPr marL="285750" indent="-285750">
              <a:buFont typeface="Arial" panose="020B0604020202020204" pitchFamily="34" charset="0"/>
              <a:buChar char="•"/>
            </a:pPr>
            <a:endParaRPr lang="en-US" sz="1600" dirty="0" smtClean="0"/>
          </a:p>
          <a:p>
            <a:pPr>
              <a:buFont typeface="Arial" panose="020B0604020202020204" pitchFamily="34" charset="0"/>
              <a:buChar char="•"/>
            </a:pPr>
            <a:endParaRPr lang="en-US" sz="1600" dirty="0"/>
          </a:p>
          <a:p>
            <a:pPr>
              <a:buFont typeface="Arial" panose="020B0604020202020204" pitchFamily="34" charset="0"/>
              <a:buChar char="•"/>
            </a:pPr>
            <a:endParaRPr lang="en-US" sz="1600" dirty="0" smtClean="0"/>
          </a:p>
          <a:p>
            <a:pPr>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endParaRPr lang="en-US" sz="1600" dirty="0" smtClean="0"/>
          </a:p>
          <a:p>
            <a:pPr lvl="1"/>
            <a:endParaRPr lang="en-US" sz="1400" dirty="0" smtClean="0"/>
          </a:p>
          <a:p>
            <a:pPr lvl="1"/>
            <a:endParaRPr lang="en-US" sz="14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a:t>May,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Tree>
    <p:extLst>
      <p:ext uri="{BB962C8B-B14F-4D97-AF65-F5344CB8AC3E}">
        <p14:creationId xmlns:p14="http://schemas.microsoft.com/office/powerpoint/2010/main" val="2394373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200" dirty="0" smtClean="0"/>
              <a:t>SP #1</a:t>
            </a:r>
            <a:endParaRPr lang="en-US" sz="22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61925" y="1219200"/>
            <a:ext cx="8610600" cy="2800767"/>
          </a:xfrm>
          <a:prstGeom prst="rect">
            <a:avLst/>
          </a:prstGeom>
          <a:noFill/>
        </p:spPr>
        <p:txBody>
          <a:bodyPr wrap="square" rtlCol="0">
            <a:spAutoFit/>
          </a:bodyPr>
          <a:lstStyle/>
          <a:p>
            <a:r>
              <a:rPr lang="en-US" sz="1600" b="1" dirty="0" smtClean="0"/>
              <a:t>Do you agree </a:t>
            </a:r>
            <a:r>
              <a:rPr lang="en-US" sz="1600" b="1" dirty="0"/>
              <a:t>add to the </a:t>
            </a:r>
            <a:r>
              <a:rPr lang="en-US" sz="1600" b="1" dirty="0" smtClean="0"/>
              <a:t>11ax SFD </a:t>
            </a:r>
            <a:r>
              <a:rPr lang="en-US" sz="1600" dirty="0"/>
              <a:t/>
            </a:r>
            <a:br>
              <a:rPr lang="en-US" sz="1600" dirty="0"/>
            </a:br>
            <a:endParaRPr lang="en-US" sz="1600" dirty="0"/>
          </a:p>
          <a:p>
            <a:pPr marL="285750" indent="-285750">
              <a:buFont typeface="Arial" panose="020B0604020202020204" pitchFamily="34" charset="0"/>
              <a:buChar char="•"/>
            </a:pPr>
            <a:r>
              <a:rPr lang="en-US" sz="1600" dirty="0"/>
              <a:t>For all feedback types, the AP shall use 7 bits each to signal the </a:t>
            </a:r>
            <a:r>
              <a:rPr lang="en-US" sz="1600" i="1" dirty="0"/>
              <a:t>start</a:t>
            </a:r>
            <a:r>
              <a:rPr lang="en-US" sz="1600" dirty="0"/>
              <a:t> and </a:t>
            </a:r>
            <a:r>
              <a:rPr lang="en-US" sz="1600" i="1" dirty="0"/>
              <a:t>end</a:t>
            </a:r>
            <a:r>
              <a:rPr lang="en-US" sz="1600" dirty="0"/>
              <a:t> 26 RU for partial bandwidth feedback</a:t>
            </a:r>
          </a:p>
          <a:p>
            <a:endParaRPr lang="en-US" sz="1600" dirty="0"/>
          </a:p>
          <a:p>
            <a:pPr marL="285750" indent="-285750">
              <a:buFont typeface="Arial" panose="020B0604020202020204" pitchFamily="34" charset="0"/>
              <a:buChar char="•"/>
            </a:pPr>
            <a:r>
              <a:rPr lang="en-US" sz="1600" dirty="0"/>
              <a:t>The index used to signal a 26 RU increases with frequency, with the minimum value of the index being 0. For NDP bandwidths of 20, 40, 80, 160 MHz, the maximum value of the index shall be 8, 17, 36 and 73 respectively</a:t>
            </a:r>
            <a:r>
              <a:rPr lang="en-US" sz="1600" dirty="0" smtClean="0"/>
              <a:t>.</a:t>
            </a:r>
            <a:r>
              <a:rPr lang="en-US" sz="1600" dirty="0"/>
              <a:t/>
            </a:r>
            <a:br>
              <a:rPr lang="en-US" sz="1600" dirty="0"/>
            </a:br>
            <a:endParaRPr lang="en-US" sz="1600" dirty="0"/>
          </a:p>
          <a:p>
            <a:pPr marL="285750" indent="-285750">
              <a:buFont typeface="Arial" panose="020B0604020202020204" pitchFamily="34" charset="0"/>
              <a:buChar char="•"/>
            </a:pPr>
            <a:r>
              <a:rPr lang="en-US" sz="1600" dirty="0"/>
              <a:t>The </a:t>
            </a:r>
            <a:r>
              <a:rPr lang="en-US" sz="1600" i="1" dirty="0"/>
              <a:t>start</a:t>
            </a:r>
            <a:r>
              <a:rPr lang="en-US" sz="1600" dirty="0"/>
              <a:t> and </a:t>
            </a:r>
            <a:r>
              <a:rPr lang="en-US" sz="1600" i="1" dirty="0"/>
              <a:t>end</a:t>
            </a:r>
            <a:r>
              <a:rPr lang="en-US" sz="1600" dirty="0"/>
              <a:t> 26 RUs in the HE MIMO Control Field shall use the same </a:t>
            </a:r>
            <a:r>
              <a:rPr lang="en-US" sz="1600" dirty="0" smtClean="0"/>
              <a:t>indexing as above</a:t>
            </a:r>
            <a:endParaRPr lang="en-US" sz="1600" dirty="0"/>
          </a:p>
          <a:p>
            <a:endParaRPr lang="en-US" sz="1600" b="1" dirty="0"/>
          </a:p>
        </p:txBody>
      </p:sp>
    </p:spTree>
    <p:extLst>
      <p:ext uri="{BB962C8B-B14F-4D97-AF65-F5344CB8AC3E}">
        <p14:creationId xmlns:p14="http://schemas.microsoft.com/office/powerpoint/2010/main" val="2925975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200" dirty="0" smtClean="0"/>
              <a:t>SP #2</a:t>
            </a:r>
            <a:endParaRPr lang="en-US" sz="22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61925" y="1219200"/>
            <a:ext cx="8610600" cy="4278094"/>
          </a:xfrm>
          <a:prstGeom prst="rect">
            <a:avLst/>
          </a:prstGeom>
          <a:noFill/>
        </p:spPr>
        <p:txBody>
          <a:bodyPr wrap="square" rtlCol="0">
            <a:spAutoFit/>
          </a:bodyPr>
          <a:lstStyle/>
          <a:p>
            <a:r>
              <a:rPr lang="en-US" sz="1600" b="1" dirty="0" smtClean="0"/>
              <a:t>Do you agree </a:t>
            </a:r>
            <a:r>
              <a:rPr lang="en-US" sz="1600" b="1" dirty="0"/>
              <a:t>add to the </a:t>
            </a:r>
            <a:r>
              <a:rPr lang="en-US" sz="1600" b="1" dirty="0" smtClean="0"/>
              <a:t>11ax SFD </a:t>
            </a:r>
            <a:r>
              <a:rPr lang="en-US" sz="1600" dirty="0"/>
              <a:t/>
            </a:r>
            <a:br>
              <a:rPr lang="en-US" sz="1600" dirty="0"/>
            </a:br>
            <a:endParaRPr lang="en-US" sz="1600" dirty="0" smtClean="0"/>
          </a:p>
          <a:p>
            <a:r>
              <a:rPr lang="en-US" sz="1600" dirty="0"/>
              <a:t>The STA feeds back the channel on all tones from the feedback roster (Table </a:t>
            </a:r>
            <a:r>
              <a:rPr lang="en-US" sz="1600" dirty="0" smtClean="0"/>
              <a:t>1, document </a:t>
            </a:r>
            <a:r>
              <a:rPr lang="en-US" sz="1600" dirty="0"/>
              <a:t>on slide 13) between </a:t>
            </a:r>
            <a:endParaRPr lang="en-US" sz="1600" dirty="0" smtClean="0"/>
          </a:p>
          <a:p>
            <a:endParaRPr lang="en-US" sz="1600" i="1" dirty="0"/>
          </a:p>
          <a:p>
            <a:pPr marL="285750" indent="-285750">
              <a:buFont typeface="Arial" panose="020B0604020202020204" pitchFamily="34" charset="0"/>
              <a:buChar char="•"/>
            </a:pPr>
            <a:r>
              <a:rPr lang="en-US" sz="1600" i="1" dirty="0" smtClean="0"/>
              <a:t>“S” </a:t>
            </a:r>
            <a:r>
              <a:rPr lang="en-US" sz="1600" dirty="0" smtClean="0"/>
              <a:t>tone</a:t>
            </a:r>
            <a:r>
              <a:rPr lang="en-US" sz="1600" i="1" dirty="0" smtClean="0"/>
              <a:t> </a:t>
            </a:r>
            <a:r>
              <a:rPr lang="en-US" sz="1600" dirty="0" smtClean="0"/>
              <a:t>corresponding to </a:t>
            </a:r>
            <a:r>
              <a:rPr lang="en-US" sz="1600" i="1" dirty="0" smtClean="0"/>
              <a:t>start</a:t>
            </a:r>
            <a:r>
              <a:rPr lang="en-US" sz="1600" dirty="0" smtClean="0"/>
              <a:t> 26 RU index</a:t>
            </a:r>
          </a:p>
          <a:p>
            <a:r>
              <a:rPr lang="en-US" sz="1600" smtClean="0"/>
              <a:t>and</a:t>
            </a:r>
            <a:endParaRPr lang="en-US" sz="1600" dirty="0" smtClean="0"/>
          </a:p>
          <a:p>
            <a:pPr marL="285750" indent="-285750">
              <a:buFont typeface="Arial" panose="020B0604020202020204" pitchFamily="34" charset="0"/>
              <a:buChar char="•"/>
            </a:pPr>
            <a:r>
              <a:rPr lang="en-US" sz="1600" i="1" dirty="0" smtClean="0"/>
              <a:t>“E” </a:t>
            </a:r>
            <a:r>
              <a:rPr lang="en-US" sz="1600" dirty="0" smtClean="0"/>
              <a:t>tone</a:t>
            </a:r>
            <a:r>
              <a:rPr lang="en-US" sz="1600" i="1" dirty="0" smtClean="0"/>
              <a:t> </a:t>
            </a:r>
            <a:r>
              <a:rPr lang="en-US" sz="1600" dirty="0" smtClean="0"/>
              <a:t>corresponding to </a:t>
            </a:r>
            <a:r>
              <a:rPr lang="en-US" sz="1600" i="1" dirty="0" smtClean="0"/>
              <a:t>end</a:t>
            </a:r>
            <a:r>
              <a:rPr lang="en-US" sz="1600" dirty="0" smtClean="0"/>
              <a:t> 26 RU index</a:t>
            </a:r>
          </a:p>
          <a:p>
            <a:endParaRPr lang="en-US" sz="1600" i="1" dirty="0" smtClean="0"/>
          </a:p>
          <a:p>
            <a:r>
              <a:rPr lang="en-US" sz="1600" dirty="0" smtClean="0"/>
              <a:t>where the </a:t>
            </a:r>
            <a:r>
              <a:rPr lang="en-US" sz="1600" i="1" dirty="0" smtClean="0"/>
              <a:t>“S” </a:t>
            </a:r>
            <a:r>
              <a:rPr lang="en-US" sz="1600" dirty="0" smtClean="0"/>
              <a:t>and </a:t>
            </a:r>
            <a:r>
              <a:rPr lang="en-US" sz="1600" i="1" dirty="0" smtClean="0"/>
              <a:t>“E” </a:t>
            </a:r>
            <a:r>
              <a:rPr lang="en-US" sz="1600" dirty="0" smtClean="0"/>
              <a:t>tones</a:t>
            </a:r>
            <a:r>
              <a:rPr lang="en-US" sz="1600" i="1" dirty="0" smtClean="0"/>
              <a:t> </a:t>
            </a:r>
            <a:r>
              <a:rPr lang="en-US" sz="1600" dirty="0"/>
              <a:t>are </a:t>
            </a:r>
            <a:r>
              <a:rPr lang="en-US" sz="1600" dirty="0" smtClean="0"/>
              <a:t>defined as function of RU index in Table </a:t>
            </a:r>
            <a:r>
              <a:rPr lang="en-US" sz="1600" dirty="0"/>
              <a:t>2a for Ng = 4 </a:t>
            </a:r>
            <a:r>
              <a:rPr lang="en-US" sz="1600" dirty="0" smtClean="0"/>
              <a:t>and </a:t>
            </a:r>
            <a:r>
              <a:rPr lang="en-US" sz="1600" dirty="0"/>
              <a:t>Table 2b for Ng = </a:t>
            </a:r>
            <a:r>
              <a:rPr lang="en-US" sz="1600" dirty="0" smtClean="0"/>
              <a:t>16 (document </a:t>
            </a:r>
            <a:r>
              <a:rPr lang="en-US" sz="1600" dirty="0"/>
              <a:t>on slide 13) </a:t>
            </a:r>
            <a:endParaRPr lang="en-US" sz="1600" dirty="0" smtClean="0"/>
          </a:p>
          <a:p>
            <a:endParaRPr lang="en-US" sz="1600" dirty="0"/>
          </a:p>
          <a:p>
            <a:r>
              <a:rPr lang="en-US" sz="1600" u="sng" dirty="0"/>
              <a:t>N</a:t>
            </a:r>
            <a:r>
              <a:rPr lang="en-US" sz="1600" u="sng" dirty="0" smtClean="0"/>
              <a:t>ote:</a:t>
            </a:r>
            <a:r>
              <a:rPr lang="en-US" sz="1600" dirty="0" smtClean="0"/>
              <a:t> For 160 MHz, </a:t>
            </a:r>
            <a:r>
              <a:rPr lang="en-US" sz="1600" dirty="0"/>
              <a:t>to determine the </a:t>
            </a:r>
            <a:r>
              <a:rPr lang="en-US" sz="1600" i="1" dirty="0" smtClean="0"/>
              <a:t>“S” </a:t>
            </a:r>
            <a:r>
              <a:rPr lang="en-US" sz="1600" dirty="0" smtClean="0"/>
              <a:t>and</a:t>
            </a:r>
            <a:r>
              <a:rPr lang="en-US" sz="1600" i="1" dirty="0" smtClean="0"/>
              <a:t> “E” </a:t>
            </a:r>
            <a:r>
              <a:rPr lang="en-US" sz="1600" dirty="0" smtClean="0"/>
              <a:t>tones</a:t>
            </a:r>
            <a:r>
              <a:rPr lang="en-US" sz="1600" i="1" dirty="0" smtClean="0"/>
              <a:t>, </a:t>
            </a:r>
            <a:r>
              <a:rPr lang="en-US" sz="1600" dirty="0" smtClean="0"/>
              <a:t>RUs 37-73 occupying the higher 80 MHz use the same table as RUs 0-36 occupying the lower 80 MHz</a:t>
            </a:r>
            <a:endParaRPr lang="en-US" sz="1600" i="1" dirty="0" smtClean="0"/>
          </a:p>
          <a:p>
            <a:endParaRPr lang="en-US" sz="1600" dirty="0"/>
          </a:p>
          <a:p>
            <a:endParaRPr lang="en-US" sz="1600" dirty="0"/>
          </a:p>
          <a:p>
            <a:endParaRPr lang="en-US" sz="1600" dirty="0"/>
          </a:p>
        </p:txBody>
      </p:sp>
    </p:spTree>
    <p:extLst>
      <p:ext uri="{BB962C8B-B14F-4D97-AF65-F5344CB8AC3E}">
        <p14:creationId xmlns:p14="http://schemas.microsoft.com/office/powerpoint/2010/main" val="1109746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200" smtClean="0"/>
              <a:t>SP #3</a:t>
            </a:r>
            <a:endParaRPr lang="en-US" sz="22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
        <p:nvSpPr>
          <p:cNvPr id="8" name="Content Placeholder 2"/>
          <p:cNvSpPr txBox="1">
            <a:spLocks/>
          </p:cNvSpPr>
          <p:nvPr/>
        </p:nvSpPr>
        <p:spPr bwMode="auto">
          <a:xfrm>
            <a:off x="152400" y="12573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61925" y="1295400"/>
            <a:ext cx="8610600" cy="2062103"/>
          </a:xfrm>
          <a:prstGeom prst="rect">
            <a:avLst/>
          </a:prstGeom>
          <a:noFill/>
        </p:spPr>
        <p:txBody>
          <a:bodyPr wrap="square" rtlCol="0">
            <a:spAutoFit/>
          </a:bodyPr>
          <a:lstStyle/>
          <a:p>
            <a:r>
              <a:rPr lang="en-US" sz="1600" b="1" dirty="0"/>
              <a:t>Do you agree add to the 11ax SFD </a:t>
            </a:r>
          </a:p>
          <a:p>
            <a:endParaRPr lang="en-US" sz="1600" dirty="0" smtClean="0"/>
          </a:p>
          <a:p>
            <a:r>
              <a:rPr lang="en-US" sz="1600" dirty="0" smtClean="0"/>
              <a:t>The </a:t>
            </a:r>
            <a:r>
              <a:rPr lang="en-US" sz="1600" dirty="0"/>
              <a:t>only quantization resolutions for the Givens angles </a:t>
            </a:r>
            <a:r>
              <a:rPr lang="el-GR" sz="1600" dirty="0">
                <a:latin typeface="Arial"/>
                <a:cs typeface="Arial"/>
              </a:rPr>
              <a:t>ϕ</a:t>
            </a:r>
            <a:r>
              <a:rPr lang="en-US" sz="1600" dirty="0">
                <a:latin typeface="Arial"/>
                <a:cs typeface="Arial"/>
              </a:rPr>
              <a:t>, </a:t>
            </a:r>
            <a:r>
              <a:rPr lang="el-GR" sz="1600" dirty="0">
                <a:latin typeface="Arial"/>
                <a:cs typeface="Arial"/>
              </a:rPr>
              <a:t>ψ</a:t>
            </a:r>
            <a:r>
              <a:rPr lang="en-US" sz="1600" dirty="0">
                <a:latin typeface="Arial"/>
                <a:cs typeface="Arial"/>
              </a:rPr>
              <a:t> in </a:t>
            </a:r>
          </a:p>
          <a:p>
            <a:pPr marL="742950" lvl="1" indent="-285750">
              <a:buFont typeface="Arial" panose="020B0604020202020204" pitchFamily="34" charset="0"/>
              <a:buChar char="•"/>
            </a:pPr>
            <a:r>
              <a:rPr lang="en-US" sz="1600" dirty="0">
                <a:cs typeface="Arial"/>
              </a:rPr>
              <a:t>MU feedback shall be (9,7) and (7,5) bits</a:t>
            </a:r>
          </a:p>
          <a:p>
            <a:pPr marL="742950" lvl="1" indent="-285750">
              <a:buFont typeface="Arial" panose="020B0604020202020204" pitchFamily="34" charset="0"/>
              <a:buChar char="•"/>
            </a:pPr>
            <a:r>
              <a:rPr lang="en-US" sz="1600" dirty="0">
                <a:cs typeface="Arial"/>
              </a:rPr>
              <a:t>SU feedback shall be (6,4) and (4,2) </a:t>
            </a:r>
            <a:r>
              <a:rPr lang="en-US" sz="1600" dirty="0" smtClean="0">
                <a:cs typeface="Arial"/>
              </a:rPr>
              <a:t>bits</a:t>
            </a:r>
          </a:p>
          <a:p>
            <a:pPr marL="742950" lvl="1" indent="-285750">
              <a:buFont typeface="Arial" panose="020B0604020202020204" pitchFamily="34" charset="0"/>
              <a:buChar char="•"/>
            </a:pPr>
            <a:endParaRPr lang="en-US" sz="1600" dirty="0">
              <a:cs typeface="Arial"/>
            </a:endParaRPr>
          </a:p>
          <a:p>
            <a:pPr marL="285750" indent="-285750">
              <a:buFont typeface="Arial" panose="020B0604020202020204" pitchFamily="34" charset="0"/>
              <a:buChar char="•"/>
            </a:pPr>
            <a:r>
              <a:rPr lang="en-US" sz="1600" dirty="0"/>
              <a:t>Note: MU resolution with </a:t>
            </a:r>
            <a:r>
              <a:rPr lang="en-US" sz="1600" dirty="0" smtClean="0"/>
              <a:t>Ng = 16 </a:t>
            </a:r>
            <a:r>
              <a:rPr lang="en-US" sz="1600" dirty="0"/>
              <a:t>is limited to (9,7)</a:t>
            </a:r>
            <a:endParaRPr lang="en-US" sz="1600" dirty="0">
              <a:cs typeface="Arial"/>
            </a:endParaRPr>
          </a:p>
          <a:p>
            <a:endParaRPr lang="en-US" sz="1600" b="1" dirty="0"/>
          </a:p>
        </p:txBody>
      </p:sp>
    </p:spTree>
    <p:extLst>
      <p:ext uri="{BB962C8B-B14F-4D97-AF65-F5344CB8AC3E}">
        <p14:creationId xmlns:p14="http://schemas.microsoft.com/office/powerpoint/2010/main" val="3873962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7" name="Date Placeholder 3"/>
          <p:cNvSpPr>
            <a:spLocks noGrp="1"/>
          </p:cNvSpPr>
          <p:nvPr>
            <p:ph type="dt" sz="half" idx="10"/>
          </p:nvPr>
        </p:nvSpPr>
        <p:spPr>
          <a:xfrm>
            <a:off x="696913" y="332601"/>
            <a:ext cx="1013162" cy="276999"/>
          </a:xfrm>
        </p:spPr>
        <p:txBody>
          <a:bodyPr/>
          <a:lstStyle/>
          <a:p>
            <a:pPr>
              <a:defRPr/>
            </a:pPr>
            <a:r>
              <a:rPr lang="en-US" dirty="0"/>
              <a:t>May, 2016</a:t>
            </a:r>
          </a:p>
        </p:txBody>
      </p:sp>
      <p:graphicFrame>
        <p:nvGraphicFramePr>
          <p:cNvPr id="8" name="Table 7"/>
          <p:cNvGraphicFramePr>
            <a:graphicFrameLocks noGrp="1"/>
          </p:cNvGraphicFramePr>
          <p:nvPr>
            <p:extLst>
              <p:ext uri="{D42A27DB-BD31-4B8C-83A1-F6EECF244321}">
                <p14:modId xmlns:p14="http://schemas.microsoft.com/office/powerpoint/2010/main" val="2957067737"/>
              </p:ext>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34132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7" name="Date Placeholder 3"/>
          <p:cNvSpPr>
            <a:spLocks noGrp="1"/>
          </p:cNvSpPr>
          <p:nvPr>
            <p:ph type="dt" sz="half" idx="10"/>
          </p:nvPr>
        </p:nvSpPr>
        <p:spPr>
          <a:xfrm>
            <a:off x="696913" y="332601"/>
            <a:ext cx="1013162" cy="276999"/>
          </a:xfrm>
        </p:spPr>
        <p:txBody>
          <a:bodyPr/>
          <a:lstStyle/>
          <a:p>
            <a:pPr>
              <a:defRPr/>
            </a:pPr>
            <a:r>
              <a:rPr lang="en-US" dirty="0"/>
              <a:t>May, 2016</a:t>
            </a:r>
          </a:p>
        </p:txBody>
      </p:sp>
      <p:graphicFrame>
        <p:nvGraphicFramePr>
          <p:cNvPr id="8" name="Table 7"/>
          <p:cNvGraphicFramePr>
            <a:graphicFrameLocks noGrp="1"/>
          </p:cNvGraphicFramePr>
          <p:nvPr>
            <p:extLst>
              <p:ext uri="{D42A27DB-BD31-4B8C-83A1-F6EECF244321}">
                <p14:modId xmlns:p14="http://schemas.microsoft.com/office/powerpoint/2010/main" val="4245172310"/>
              </p:ext>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26835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9" name="Table 8"/>
          <p:cNvGraphicFramePr>
            <a:graphicFrameLocks noGrp="1"/>
          </p:cNvGraphicFramePr>
          <p:nvPr>
            <p:extLst>
              <p:ext uri="{D42A27DB-BD31-4B8C-83A1-F6EECF244321}">
                <p14:modId xmlns:p14="http://schemas.microsoft.com/office/powerpoint/2010/main" val="125578985"/>
              </p:ext>
            </p:extLst>
          </p:nvPr>
        </p:nvGraphicFramePr>
        <p:xfrm>
          <a:off x="685800" y="1524000"/>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7" name="Table 6"/>
          <p:cNvGraphicFramePr>
            <a:graphicFrameLocks noGrp="1"/>
          </p:cNvGraphicFramePr>
          <p:nvPr>
            <p:extLst>
              <p:ext uri="{D42A27DB-BD31-4B8C-83A1-F6EECF244321}">
                <p14:modId xmlns:p14="http://schemas.microsoft.com/office/powerpoint/2010/main" val="3526370018"/>
              </p:ext>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6178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1575781001"/>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a:t>
            </a:r>
            <a:r>
              <a:rPr lang="en-US" dirty="0" smtClean="0"/>
              <a:t>2016</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表格 6"/>
          <p:cNvGraphicFramePr>
            <a:graphicFrameLocks noGrp="1"/>
          </p:cNvGraphicFramePr>
          <p:nvPr/>
        </p:nvGraphicFramePr>
        <p:xfrm>
          <a:off x="838200" y="893928"/>
          <a:ext cx="7467600" cy="556878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3603367321"/>
              </p:ext>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71275443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109187</TotalTime>
  <Words>1541</Words>
  <Application>Microsoft Office PowerPoint</Application>
  <PresentationFormat>On-screen Show (4:3)</PresentationFormat>
  <Paragraphs>583</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Feedback Tone Map and Quantization</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Outline</vt:lpstr>
      <vt:lpstr>Tone plan for partial bandwidth feedback</vt:lpstr>
      <vt:lpstr>Quantization resolution</vt:lpstr>
      <vt:lpstr>SP #1</vt:lpstr>
      <vt:lpstr>SP #2</vt:lpstr>
      <vt:lpstr>SP #3</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Sriram Venkateswaran</cp:lastModifiedBy>
  <cp:revision>2440</cp:revision>
  <cp:lastPrinted>1998-02-10T13:28:06Z</cp:lastPrinted>
  <dcterms:created xsi:type="dcterms:W3CDTF">2007-05-21T21:00:37Z</dcterms:created>
  <dcterms:modified xsi:type="dcterms:W3CDTF">2016-05-16T13:37:36Z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-329287951</vt:i4>
  </property>
  <property fmtid="{D5CDD505-2E9C-101B-9397-08002B2CF9AE}" pid="4" name="_EmailSubject">
    <vt:lpwstr>Ng contribution</vt:lpwstr>
  </property>
  <property fmtid="{D5CDD505-2E9C-101B-9397-08002B2CF9AE}" pid="5" name="_AuthorEmail">
    <vt:lpwstr>rporat@broadcom.com</vt:lpwstr>
  </property>
  <property fmtid="{D5CDD505-2E9C-101B-9397-08002B2CF9AE}" pid="6" name="_AuthorEmailDisplayName">
    <vt:lpwstr>Ron Porat</vt:lpwstr>
  </property>
</Properties>
</file>