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75" r:id="rId5"/>
    <p:sldId id="258" r:id="rId6"/>
    <p:sldId id="277" r:id="rId7"/>
    <p:sldId id="268" r:id="rId8"/>
    <p:sldId id="270" r:id="rId9"/>
    <p:sldId id="271" r:id="rId10"/>
    <p:sldId id="272" r:id="rId11"/>
    <p:sldId id="273" r:id="rId12"/>
    <p:sldId id="27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>
      <p:cViewPr varScale="1">
        <p:scale>
          <a:sx n="91" d="100"/>
          <a:sy n="91" d="100"/>
        </p:scale>
        <p:origin x="363" y="58"/>
      </p:cViewPr>
      <p:guideLst>
        <p:guide orient="horz" pos="2160"/>
        <p:guide pos="331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392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08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Woojin Ahn et al., WILUS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Woojin Ahn et al., WILUS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802.11-16/0641r1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Regarding HE fragmentation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2016-05-17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933067"/>
              </p:ext>
            </p:extLst>
          </p:nvPr>
        </p:nvGraphicFramePr>
        <p:xfrm>
          <a:off x="517525" y="2281238"/>
          <a:ext cx="8054975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4" imgW="8251574" imgH="2550794" progId="Word.Document.8">
                  <p:embed/>
                </p:oleObj>
              </mc:Choice>
              <mc:Fallback>
                <p:oleObj name="Document" r:id="rId4" imgW="8251574" imgH="255079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054975" cy="248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discussed the inefficiency of HE fragmentation in the current D0.1 spec.</a:t>
            </a:r>
          </a:p>
          <a:p>
            <a:r>
              <a:rPr lang="en-US" dirty="0"/>
              <a:t>The numerical results have shown that a non-negligible overhead might take place when acknowledging A-MPDUs with multiple fragments</a:t>
            </a:r>
          </a:p>
          <a:p>
            <a:r>
              <a:rPr lang="en-US" altLang="ko-KR" dirty="0"/>
              <a:t>More specific indication mechanism on the fragmentation level of A-MPDU is necessary in order to enhance the efficiency of HE fragmentation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259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11ax SFD:</a:t>
            </a:r>
          </a:p>
          <a:p>
            <a:pPr lvl="1"/>
            <a:r>
              <a:rPr lang="en-US" dirty="0"/>
              <a:t>25.3.1 General</a:t>
            </a:r>
          </a:p>
          <a:p>
            <a:pPr lvl="2"/>
            <a:r>
              <a:rPr lang="en-US" dirty="0"/>
              <a:t>The spec shall provide a mechanism that indicates the fragmentation level of A-MPDU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39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11-15-1102-00-00ax-fragmentation-with-mu-operation</a:t>
            </a:r>
          </a:p>
          <a:p>
            <a:r>
              <a:rPr lang="en-US" dirty="0"/>
              <a:t>[2] 11-16-0616-00-00ax-blockack-generation-and-selection-rules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Woojin Ahn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4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discuss the inefficiency of HE fragmentation rule in D0.1 spec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order to reduce the redundancy of BA bitmap in acknowledging </a:t>
            </a:r>
            <a:r>
              <a:rPr lang="en-US" dirty="0"/>
              <a:t>A-MPDUs containing fragmented MSDUs, we propose to define more specific indication mechanism for the fragmentation level of A-MPDU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- D0.1 HE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/>
          </a:bodyPr>
          <a:lstStyle/>
          <a:p>
            <a:r>
              <a:rPr lang="en-US" sz="1800" dirty="0"/>
              <a:t>25.3.3 Procedure at the receiver</a:t>
            </a:r>
            <a:endParaRPr lang="en-GB" sz="1800" dirty="0"/>
          </a:p>
          <a:p>
            <a:r>
              <a:rPr lang="en-GB" sz="1800" i="1" dirty="0"/>
              <a:t>Upon reception of a PSDU that carries one or more dynamic fragments, </a:t>
            </a:r>
            <a:r>
              <a:rPr lang="en-GB" sz="1800" i="1" dirty="0">
                <a:solidFill>
                  <a:srgbClr val="FF0000"/>
                </a:solidFill>
              </a:rPr>
              <a:t>the receiver STA responds with</a:t>
            </a:r>
            <a:r>
              <a:rPr lang="en-GB" sz="1800" i="1" dirty="0"/>
              <a:t>:</a:t>
            </a:r>
            <a:br>
              <a:rPr lang="en-GB" sz="1800" i="1" dirty="0"/>
            </a:br>
            <a:r>
              <a:rPr lang="en-GB" sz="1800" i="1" dirty="0">
                <a:solidFill>
                  <a:srgbClr val="FF0000"/>
                </a:solidFill>
              </a:rPr>
              <a:t>A BlockAck frame when the received fragments</a:t>
            </a:r>
            <a:r>
              <a:rPr lang="en-GB" sz="1800" i="1" dirty="0"/>
              <a:t>, one or more fragments for each MSDU, are contained in an A-MPDU that solicits the immediate response and </a:t>
            </a:r>
            <a:r>
              <a:rPr lang="en-GB" sz="1800" i="1" dirty="0">
                <a:solidFill>
                  <a:srgbClr val="FF0000"/>
                </a:solidFill>
              </a:rPr>
              <a:t>is sent by an HE STA whose HE Fragmentation Support subfield </a:t>
            </a:r>
            <a:r>
              <a:rPr lang="en-GB" sz="1800" i="1" dirty="0">
                <a:solidFill>
                  <a:schemeClr val="tx1"/>
                </a:solidFill>
              </a:rPr>
              <a:t>in its HE Capabilities element </a:t>
            </a:r>
            <a:r>
              <a:rPr lang="en-GB" sz="1800" i="1" dirty="0">
                <a:solidFill>
                  <a:srgbClr val="FF0000"/>
                </a:solidFill>
              </a:rPr>
              <a:t>is 3</a:t>
            </a:r>
            <a:endParaRPr lang="en-US" sz="1800" i="1" dirty="0">
              <a:solidFill>
                <a:srgbClr val="FF0000"/>
              </a:solidFill>
            </a:endParaRPr>
          </a:p>
          <a:p>
            <a:pPr lvl="1"/>
            <a:r>
              <a:rPr lang="en-GB" sz="1600" i="1" dirty="0"/>
              <a:t>The receiver STA shall follow the rules in 10.24.7.5 (Generation and transmission of BlockAck frames by an HT STA or DMG STA) for generating the BlockAck frame, except that </a:t>
            </a:r>
            <a:r>
              <a:rPr lang="en-GB" sz="1600" i="1" dirty="0">
                <a:solidFill>
                  <a:srgbClr val="FF0000"/>
                </a:solidFill>
              </a:rPr>
              <a:t>the STA shall</a:t>
            </a:r>
            <a:r>
              <a:rPr lang="en-GB" sz="1600" i="1" dirty="0"/>
              <a:t>:</a:t>
            </a:r>
            <a:endParaRPr lang="en-US" sz="1600" i="1" dirty="0"/>
          </a:p>
          <a:p>
            <a:pPr lvl="2"/>
            <a:r>
              <a:rPr lang="en-GB" sz="1400" i="1" dirty="0">
                <a:solidFill>
                  <a:srgbClr val="FF0000"/>
                </a:solidFill>
              </a:rPr>
              <a:t>Set to 1 the Fragment Number subfield in the Block Ack Starting Sequence Control subfield of the BlockAck frame</a:t>
            </a:r>
            <a:r>
              <a:rPr lang="en-GB" sz="1400" i="1" dirty="0"/>
              <a:t> </a:t>
            </a:r>
          </a:p>
          <a:p>
            <a:pPr lvl="2"/>
            <a:endParaRPr lang="en-GB" sz="1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39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 in D0.1 HE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/>
          </a:bodyPr>
          <a:lstStyle/>
          <a:p>
            <a:r>
              <a:rPr lang="en-US" sz="1800" dirty="0"/>
              <a:t>Level 3 receiver shall respond with fragment-scaled BA bitmap if there’s a possibility that the received A-MPDU is a fragmentation level 3 A-MPDU</a:t>
            </a:r>
          </a:p>
          <a:p>
            <a:pPr lvl="1"/>
            <a:r>
              <a:rPr lang="en-US" sz="1400" dirty="0"/>
              <a:t>Multiple fragments per MSDU in an A-MPDU</a:t>
            </a:r>
          </a:p>
          <a:p>
            <a:pPr lvl="1"/>
            <a:endParaRPr lang="en-US" sz="1400" dirty="0"/>
          </a:p>
          <a:p>
            <a:r>
              <a:rPr lang="en-US" sz="1800" dirty="0"/>
              <a:t>Any HE STAs are possible to transmit a level 3 A-MPDU as long as the receiver supports it</a:t>
            </a:r>
          </a:p>
          <a:p>
            <a:pPr lvl="1"/>
            <a:r>
              <a:rPr lang="en-US" sz="1400" dirty="0"/>
              <a:t>The fragmentation support level is proposed to define the receiving capability of HE STAs</a:t>
            </a:r>
          </a:p>
          <a:p>
            <a:pPr lvl="1"/>
            <a:r>
              <a:rPr lang="en-US" sz="1400" dirty="0"/>
              <a:t>The current spec regarding the fragmentation support level does not restrict the STAs’ behavior as an originator</a:t>
            </a:r>
          </a:p>
          <a:p>
            <a:pPr lvl="1"/>
            <a:endParaRPr lang="en-US" sz="1400" dirty="0"/>
          </a:p>
          <a:p>
            <a:r>
              <a:rPr lang="en-US" sz="1800" dirty="0"/>
              <a:t>The current spec may reads level 3 receiver has no option but to respond with fragment-scaled BA bitmap</a:t>
            </a:r>
          </a:p>
          <a:p>
            <a:pPr lvl="1"/>
            <a:r>
              <a:rPr lang="en-US" sz="1400" dirty="0"/>
              <a:t>The receiver cannot make a decision of the fragmentation level of received A-MPDU always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48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Expected use case of dynamic fragmentation</a:t>
            </a:r>
            <a:endParaRPr lang="en-GB" sz="2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3276599"/>
            <a:ext cx="7770813" cy="3181191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Dynamic fragmentation is proposed to reduce the amount of padding upon constructing A-MPDU in UL MU [1]</a:t>
            </a:r>
          </a:p>
          <a:p>
            <a:pPr lvl="1"/>
            <a:r>
              <a:rPr lang="en-US" sz="1600" dirty="0"/>
              <a:t>When the remaining size of allowed PPDU is smaller than the size of the next MSDU, the originator may transmit a fragmented MSDU at the end of the A-MPDU (SN = x, FN = 0, MF = 1) </a:t>
            </a:r>
            <a:r>
              <a:rPr lang="en-US" sz="1600" dirty="0">
                <a:sym typeface="Wingdings" panose="05000000000000000000" pitchFamily="2" charset="2"/>
              </a:rPr>
              <a:t> (x, 0, 1)</a:t>
            </a:r>
            <a:endParaRPr lang="en-US" sz="1600" dirty="0"/>
          </a:p>
          <a:p>
            <a:pPr lvl="1"/>
            <a:r>
              <a:rPr lang="en-US" altLang="ko-KR" sz="1600" dirty="0"/>
              <a:t>In the next TXOP, the remaining fragmented MSDU (x, 1, 0) will be transmitted with the succeeding MSDUs</a:t>
            </a:r>
          </a:p>
          <a:p>
            <a:pPr lvl="1"/>
            <a:r>
              <a:rPr lang="en-US" altLang="ko-KR" sz="1600" dirty="0"/>
              <a:t>If such situation continues, a number of A-MPDUs may consist of a number of un-fragmented MSDUs and one or two fragmented MSDUs with FN = 1</a:t>
            </a:r>
          </a:p>
          <a:p>
            <a:pPr lvl="1"/>
            <a:r>
              <a:rPr lang="en-US" altLang="ko-KR" sz="1600" dirty="0"/>
              <a:t>In many cases, it is expected that the transmitting A-MPDU is a fragmentation level 2 A-MPDU</a:t>
            </a:r>
          </a:p>
          <a:p>
            <a:pPr lvl="2"/>
            <a:r>
              <a:rPr lang="en-US" altLang="ko-KR" sz="1400" dirty="0"/>
              <a:t>The A-MPDU does not carry more than one MPDU for each MSDU</a:t>
            </a:r>
          </a:p>
          <a:p>
            <a:pPr lvl="2"/>
            <a:r>
              <a:rPr lang="en-US" altLang="ko-KR" sz="1400" dirty="0"/>
              <a:t>The receiver is allowed to respond with sequence-scaled BA bitmap </a:t>
            </a:r>
            <a:endParaRPr lang="ko-KR" altLang="en-US" sz="1400" dirty="0"/>
          </a:p>
        </p:txBody>
      </p:sp>
      <p:grpSp>
        <p:nvGrpSpPr>
          <p:cNvPr id="8" name="Group 7"/>
          <p:cNvGrpSpPr/>
          <p:nvPr/>
        </p:nvGrpSpPr>
        <p:grpSpPr>
          <a:xfrm>
            <a:off x="1447800" y="1791288"/>
            <a:ext cx="6477000" cy="1332912"/>
            <a:chOff x="914400" y="1905000"/>
            <a:chExt cx="6477000" cy="1332912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914400" y="2151221"/>
              <a:ext cx="6477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Rectangle 10"/>
            <p:cNvSpPr/>
            <p:nvPr/>
          </p:nvSpPr>
          <p:spPr bwMode="auto">
            <a:xfrm>
              <a:off x="1219200" y="1922621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Trigger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828800" y="2527756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MPDU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2527756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+mn-lt"/>
                </a:rPr>
                <a:t>MPDU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43200" y="2527756"/>
              <a:ext cx="31290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…</a:t>
              </a:r>
              <a:endParaRPr lang="en-US" dirty="0">
                <a:latin typeface="+mn-lt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048000" y="2527756"/>
              <a:ext cx="457200" cy="2286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+mn-lt"/>
                </a:rPr>
                <a:t>F-MPDU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06694" y="1905000"/>
              <a:ext cx="31290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…</a:t>
              </a:r>
              <a:endParaRPr lang="en-US" dirty="0">
                <a:latin typeface="+mn-lt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419600" y="1922621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Trigger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029200" y="2527756"/>
              <a:ext cx="457200" cy="2286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F-MPDU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486400" y="2527756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+mn-lt"/>
                </a:rPr>
                <a:t>MPDU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43600" y="2527756"/>
              <a:ext cx="31290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…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248400" y="2527756"/>
              <a:ext cx="457200" cy="2286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+mn-lt"/>
                </a:rPr>
                <a:t>F-MPDU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657600" y="1922621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M-BA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858000" y="1922621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M-BA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29200" y="2756356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5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1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0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86400" y="2756356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6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0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248400" y="2756356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10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1</a:t>
              </a:r>
              <a:endParaRPr lang="en-US" dirty="0">
                <a:latin typeface="+mn-lt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28800" y="2151221"/>
              <a:ext cx="1676400" cy="6096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9200" y="2151221"/>
              <a:ext cx="1676400" cy="6096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56036" y="2530732"/>
              <a:ext cx="457200" cy="225623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STA1</a:t>
              </a:r>
              <a:endParaRPr lang="en-US" dirty="0">
                <a:latin typeface="+mn-lt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828800" y="2776247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1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0</a:t>
              </a:r>
              <a:endParaRPr lang="en-US" dirty="0">
                <a:latin typeface="+mn-lt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286000" y="2776247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2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0</a:t>
              </a:r>
              <a:endParaRPr lang="en-US" dirty="0">
                <a:latin typeface="+mn-lt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048000" y="2776247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5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1</a:t>
              </a:r>
              <a:endParaRPr lang="en-US" dirty="0">
                <a:latin typeface="+mn-lt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438400" y="2227421"/>
              <a:ext cx="457200" cy="225623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 fontScale="92500" lnSpcReduction="20000"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HE TRIG</a:t>
              </a:r>
              <a:endParaRPr lang="en-US" dirty="0">
                <a:latin typeface="+mn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38800" y="2227421"/>
              <a:ext cx="457200" cy="225623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 fontScale="92500" lnSpcReduction="20000"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HE TRIG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3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 bwMode="auto">
          <a:xfrm>
            <a:off x="5486400" y="1658779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5598160" y="1658779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943600" y="1658779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69521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Expected use case of dynamic fragmentation</a:t>
            </a:r>
            <a:endParaRPr lang="en-GB" sz="2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98499" y="2736244"/>
            <a:ext cx="7770813" cy="3732558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In order for the receiver to respond with sequence-scaled BA bitmap, the receiver </a:t>
            </a:r>
            <a:r>
              <a:rPr lang="en-US" altLang="ko-KR" sz="1800" dirty="0"/>
              <a:t>must</a:t>
            </a:r>
            <a:r>
              <a:rPr lang="ko-KR" altLang="en-US" sz="1800" dirty="0"/>
              <a:t> </a:t>
            </a:r>
            <a:r>
              <a:rPr lang="en-US" altLang="ko-KR" sz="1800" dirty="0"/>
              <a:t>be sure of the fragmentation level of the received A-MPDU</a:t>
            </a:r>
          </a:p>
          <a:p>
            <a:r>
              <a:rPr lang="en-US" sz="1800" dirty="0"/>
              <a:t>However, in case some MPDUs are lost, it is difficult for AP to decide the fragmentation level of the received A-MPDU</a:t>
            </a:r>
          </a:p>
          <a:p>
            <a:pPr lvl="1"/>
            <a:r>
              <a:rPr lang="en-US" sz="1400" dirty="0"/>
              <a:t>There is no strict rules on SN upon constructing A-MPDU</a:t>
            </a:r>
          </a:p>
          <a:p>
            <a:pPr lvl="1"/>
            <a:r>
              <a:rPr lang="en-US" sz="1400" dirty="0"/>
              <a:t>Multi TID A-MPDU is allowed</a:t>
            </a:r>
          </a:p>
          <a:p>
            <a:pPr lvl="2"/>
            <a:r>
              <a:rPr lang="en-US" sz="1200" dirty="0"/>
              <a:t>It is possible the order of MPDUs with different TID can be mixed</a:t>
            </a:r>
          </a:p>
          <a:p>
            <a:r>
              <a:rPr lang="en-US" sz="1800" dirty="0"/>
              <a:t>It is redundant to respond with fragment-scaled BA bitmaps for fragmentation level 2 A-MPDUs</a:t>
            </a:r>
          </a:p>
          <a:p>
            <a:pPr lvl="1"/>
            <a:r>
              <a:rPr lang="en-US" altLang="ko-KR" sz="1400" dirty="0"/>
              <a:t>75% of the bitmaps is wasted</a:t>
            </a:r>
          </a:p>
          <a:p>
            <a:pPr lvl="1"/>
            <a:r>
              <a:rPr lang="en-US" altLang="ko-KR" sz="1400" dirty="0"/>
              <a:t>Increasing the duration of M-BA</a:t>
            </a:r>
          </a:p>
          <a:p>
            <a:r>
              <a:rPr lang="en-US" altLang="ko-KR" sz="1900" dirty="0"/>
              <a:t>Reducing the duration of M-BA is important</a:t>
            </a:r>
          </a:p>
          <a:p>
            <a:pPr lvl="1"/>
            <a:r>
              <a:rPr lang="en-US" altLang="ko-KR" sz="1500" dirty="0"/>
              <a:t>M-BA duration may exceed EIFS</a:t>
            </a:r>
          </a:p>
          <a:p>
            <a:pPr lvl="1"/>
            <a:r>
              <a:rPr lang="en-US" altLang="ko-KR" sz="1500" dirty="0"/>
              <a:t>Hard to estimate TXOP duration as the variance of M-BA duration increases</a:t>
            </a:r>
            <a:endParaRPr lang="en-US" sz="17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371600" y="1689556"/>
            <a:ext cx="457200" cy="2286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rPr>
              <a:t>F-MPDU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895600" y="1689556"/>
            <a:ext cx="4572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MPDU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1689556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57600" y="1689556"/>
            <a:ext cx="4572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+mn-lt"/>
              </a:rPr>
              <a:t>F-MPDU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71600" y="1918156"/>
            <a:ext cx="45720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(5,0,1)</a:t>
            </a:r>
            <a:endParaRPr lang="en-US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95600" y="1918156"/>
            <a:ext cx="45720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(6,0,0)</a:t>
            </a:r>
            <a:endParaRPr lang="en-US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57600" y="1918156"/>
            <a:ext cx="45720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(10,0,1)</a:t>
            </a:r>
            <a:endParaRPr lang="en-US" dirty="0">
              <a:latin typeface="+mn-lt"/>
            </a:endParaRPr>
          </a:p>
        </p:txBody>
      </p:sp>
      <p:sp>
        <p:nvSpPr>
          <p:cNvPr id="3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133600" y="1694021"/>
            <a:ext cx="4572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MPDU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90800" y="1676400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44694" y="1676400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1836906" y="1524000"/>
            <a:ext cx="1058694" cy="612775"/>
          </a:xfrm>
          <a:prstGeom prst="mathMultiply">
            <a:avLst/>
          </a:prstGeom>
          <a:solidFill>
            <a:srgbClr val="FF0000">
              <a:alpha val="45098"/>
            </a:srgbClr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981200" y="2129135"/>
            <a:ext cx="7620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(5,1,1)?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(5,1,0)?</a:t>
            </a:r>
            <a:b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(5,1,1), (5,2,0)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Other TID?</a:t>
            </a:r>
            <a:endParaRPr lang="en-US" dirty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791960" y="2186133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009640" y="2186133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598160" y="2186133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48640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9816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70992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82168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490442" y="2186133"/>
            <a:ext cx="447040" cy="16764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00964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12140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23316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34492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013682" y="2186133"/>
            <a:ext cx="447040" cy="16764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787918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899678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011438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123198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791960" y="2186133"/>
            <a:ext cx="447040" cy="16764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448596" y="2186134"/>
            <a:ext cx="335280" cy="167639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419600" y="2019672"/>
            <a:ext cx="1141548" cy="476968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Fragment-scaled</a:t>
            </a:r>
            <a:b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BA bitmap</a:t>
            </a:r>
            <a:endParaRPr lang="en-US" dirty="0">
              <a:latin typeface="+mn-lt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527040" y="2487938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609771" y="2390156"/>
            <a:ext cx="1553029" cy="353044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sz="800" b="1" dirty="0">
                <a:solidFill>
                  <a:srgbClr val="000000"/>
                </a:solidFill>
                <a:latin typeface="+mn-lt"/>
                <a:ea typeface="MS Gothic"/>
              </a:rPr>
              <a:t>: essential bits in BA bitmap</a:t>
            </a:r>
            <a:endParaRPr lang="en-US" sz="1800" dirty="0">
              <a:latin typeface="+mn-lt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5486400" y="1658779"/>
            <a:ext cx="111760" cy="152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598160" y="1658779"/>
            <a:ext cx="111760" cy="152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3600" y="1658779"/>
            <a:ext cx="111760" cy="152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666254" y="1582579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419600" y="1447800"/>
            <a:ext cx="1141548" cy="476968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Sequence-scaled</a:t>
            </a:r>
            <a:b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BA bitmap</a:t>
            </a:r>
            <a:endParaRPr lang="en-US" dirty="0">
              <a:latin typeface="+mn-lt"/>
            </a:endParaRPr>
          </a:p>
        </p:txBody>
      </p:sp>
      <p:cxnSp>
        <p:nvCxnSpPr>
          <p:cNvPr id="4" name="Straight Arrow Connector 3"/>
          <p:cNvCxnSpPr>
            <a:stCxn id="112" idx="2"/>
            <a:endCxn id="48" idx="0"/>
          </p:cNvCxnSpPr>
          <p:nvPr/>
        </p:nvCxnSpPr>
        <p:spPr bwMode="auto">
          <a:xfrm>
            <a:off x="5542280" y="1826419"/>
            <a:ext cx="171682" cy="3597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/>
          <p:cNvCxnSpPr>
            <a:stCxn id="107" idx="2"/>
            <a:endCxn id="53" idx="0"/>
          </p:cNvCxnSpPr>
          <p:nvPr/>
        </p:nvCxnSpPr>
        <p:spPr bwMode="auto">
          <a:xfrm>
            <a:off x="5654040" y="1811179"/>
            <a:ext cx="583162" cy="3749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/>
          <p:cNvCxnSpPr>
            <a:stCxn id="110" idx="2"/>
            <a:endCxn id="58" idx="0"/>
          </p:cNvCxnSpPr>
          <p:nvPr/>
        </p:nvCxnSpPr>
        <p:spPr bwMode="auto">
          <a:xfrm>
            <a:off x="5999480" y="1811179"/>
            <a:ext cx="1016000" cy="3749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23980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Computation of the redundancy of M-BA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3810000"/>
          </a:xfrm>
        </p:spPr>
        <p:txBody>
          <a:bodyPr>
            <a:normAutofit/>
          </a:bodyPr>
          <a:lstStyle/>
          <a:p>
            <a:r>
              <a:rPr lang="en-US" dirty="0"/>
              <a:t>How much of the duration of M-BA is wasted due to the redundancy of BA bitmaps?</a:t>
            </a:r>
          </a:p>
          <a:p>
            <a:endParaRPr lang="en-US" dirty="0"/>
          </a:p>
          <a:p>
            <a:r>
              <a:rPr lang="en-US" dirty="0"/>
              <a:t>Assumptions: </a:t>
            </a:r>
          </a:p>
          <a:p>
            <a:pPr lvl="1"/>
            <a:r>
              <a:rPr lang="en-US" dirty="0"/>
              <a:t>(9, 18) STAs, 2 TIDs, MCS1</a:t>
            </a:r>
          </a:p>
          <a:p>
            <a:pPr lvl="1"/>
            <a:r>
              <a:rPr lang="en-US" dirty="0"/>
              <a:t>(33, 66)% of the A-MPDUs are fragmentation level 2 A-MPDU responded with fragment-scaled BA bitmap</a:t>
            </a:r>
          </a:p>
          <a:p>
            <a:pPr lvl="1"/>
            <a:r>
              <a:rPr lang="en-US" dirty="0"/>
              <a:t>(32, 64) MPDUs per A-MPDU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680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896" y="1641156"/>
            <a:ext cx="5236819" cy="17664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Computation of the redundancy of M-BA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153400" cy="258921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34~68us (9 STAs, 32 MPDUs), 135~270us (18 STAs, 64 MPDUs) of M-BA duration can be wasted by the redundancy of BA bitmap </a:t>
            </a:r>
          </a:p>
          <a:p>
            <a:pPr lvl="1"/>
            <a:r>
              <a:rPr lang="en-US" dirty="0"/>
              <a:t>X-axis shows the number of STAs having A-MPDU in an HE TRIG PPDU with ambiguous level </a:t>
            </a:r>
          </a:p>
          <a:p>
            <a:pPr lvl="1"/>
            <a:r>
              <a:rPr lang="en-US" dirty="0"/>
              <a:t>Considering the max. M-BA duration, it may have a non-negligible overhead </a:t>
            </a:r>
          </a:p>
          <a:p>
            <a:r>
              <a:rPr lang="en-US" dirty="0"/>
              <a:t>In order to reduce the M-BA duration, it is necessary for receiver to be aware of the fragmentation level of the received A-MPDU</a:t>
            </a:r>
          </a:p>
          <a:p>
            <a:pPr lvl="1"/>
            <a:r>
              <a:rPr lang="en-US" dirty="0"/>
              <a:t>Up to 16 MPDUs, 50% of BA bitmap size can be reduced (8 </a:t>
            </a:r>
            <a:r>
              <a:rPr lang="en-US" dirty="0">
                <a:sym typeface="Wingdings" panose="05000000000000000000" pitchFamily="2" charset="2"/>
              </a:rPr>
              <a:t> 4 octets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From 17 to 64 MPDUs, 75% of BA bitmap size can be reduced [2]</a:t>
            </a:r>
            <a:br>
              <a:rPr lang="en-US" dirty="0"/>
            </a:br>
            <a:r>
              <a:rPr lang="en-US" dirty="0"/>
              <a:t>(16 </a:t>
            </a:r>
            <a:r>
              <a:rPr lang="en-US" dirty="0">
                <a:sym typeface="Wingdings" panose="05000000000000000000" pitchFamily="2" charset="2"/>
              </a:rPr>
              <a:t> 4, 32  8 octets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1905000" y="3212984"/>
            <a:ext cx="3048000" cy="289640"/>
            <a:chOff x="892726" y="5453390"/>
            <a:chExt cx="4158148" cy="261610"/>
          </a:xfrm>
        </p:grpSpPr>
        <p:sp>
          <p:nvSpPr>
            <p:cNvPr id="11" name="Rectangle 10"/>
            <p:cNvSpPr/>
            <p:nvPr/>
          </p:nvSpPr>
          <p:spPr>
            <a:xfrm>
              <a:off x="892726" y="5453390"/>
              <a:ext cx="40267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(us)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48200" y="5453390"/>
              <a:ext cx="40267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(us)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14600" y="3258950"/>
            <a:ext cx="3200400" cy="246248"/>
            <a:chOff x="742041" y="5453383"/>
            <a:chExt cx="4479111" cy="222418"/>
          </a:xfrm>
          <a:solidFill>
            <a:schemeClr val="bg1"/>
          </a:solidFill>
        </p:grpSpPr>
        <p:sp>
          <p:nvSpPr>
            <p:cNvPr id="19" name="Rectangle 18"/>
            <p:cNvSpPr/>
            <p:nvPr/>
          </p:nvSpPr>
          <p:spPr>
            <a:xfrm>
              <a:off x="742041" y="5453407"/>
              <a:ext cx="572952" cy="222394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33%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48200" y="5453383"/>
              <a:ext cx="572952" cy="222394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33%</a:t>
              </a:r>
            </a:p>
          </p:txBody>
        </p:sp>
      </p:grpSp>
      <p:sp>
        <p:nvSpPr>
          <p:cNvPr id="28" name="Rectangle 27"/>
          <p:cNvSpPr/>
          <p:nvPr/>
        </p:nvSpPr>
        <p:spPr>
          <a:xfrm>
            <a:off x="609599" y="3429000"/>
            <a:ext cx="45720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Max. M-BA duration ≈ 181 (us)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>
          <a:xfrm>
            <a:off x="4648200" y="3429000"/>
            <a:ext cx="3124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590 (us)</a:t>
            </a:r>
            <a:endParaRPr lang="en-US" sz="1100" dirty="0"/>
          </a:p>
        </p:txBody>
      </p:sp>
      <p:sp>
        <p:nvSpPr>
          <p:cNvPr id="35" name="Rectangle 34"/>
          <p:cNvSpPr/>
          <p:nvPr/>
        </p:nvSpPr>
        <p:spPr>
          <a:xfrm>
            <a:off x="6284663" y="2085201"/>
            <a:ext cx="63030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kern="0" dirty="0">
                <a:solidFill>
                  <a:srgbClr val="000000"/>
                </a:solidFill>
                <a:latin typeface="Times New Roman"/>
                <a:ea typeface="MS Gothic"/>
              </a:rPr>
              <a:t>270 (us)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>
          <a:xfrm>
            <a:off x="5228225" y="2590800"/>
            <a:ext cx="63030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50" kern="0" dirty="0">
                <a:solidFill>
                  <a:srgbClr val="000000"/>
                </a:solidFill>
                <a:latin typeface="Times New Roman"/>
                <a:ea typeface="MS Gothic"/>
              </a:rPr>
              <a:t>135 (us)</a:t>
            </a:r>
            <a:endParaRPr lang="en-US" sz="1050" dirty="0">
              <a:solidFill>
                <a:srgbClr val="FF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81400" y="2051447"/>
            <a:ext cx="5629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kern="0" dirty="0">
                <a:solidFill>
                  <a:srgbClr val="000000"/>
                </a:solidFill>
                <a:latin typeface="Times New Roman"/>
                <a:ea typeface="MS Gothic"/>
              </a:rPr>
              <a:t>68 (us)</a:t>
            </a:r>
            <a:endParaRPr lang="en-US" sz="1050" dirty="0"/>
          </a:p>
        </p:txBody>
      </p:sp>
      <p:sp>
        <p:nvSpPr>
          <p:cNvPr id="39" name="Rectangle 38"/>
          <p:cNvSpPr/>
          <p:nvPr/>
        </p:nvSpPr>
        <p:spPr>
          <a:xfrm>
            <a:off x="2468995" y="2618601"/>
            <a:ext cx="5629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50" kern="0" dirty="0">
                <a:solidFill>
                  <a:srgbClr val="000000"/>
                </a:solidFill>
                <a:latin typeface="Times New Roman"/>
                <a:ea typeface="MS Gothic"/>
              </a:rPr>
              <a:t>34 (us)</a:t>
            </a:r>
            <a:endParaRPr lang="en-US" sz="1050" dirty="0">
              <a:solidFill>
                <a:srgbClr val="FFFFFF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657600" y="3258970"/>
            <a:ext cx="3163542" cy="246230"/>
            <a:chOff x="892726" y="5453383"/>
            <a:chExt cx="4330874" cy="222401"/>
          </a:xfrm>
          <a:solidFill>
            <a:schemeClr val="bg1"/>
          </a:solidFill>
        </p:grpSpPr>
        <p:sp>
          <p:nvSpPr>
            <p:cNvPr id="22" name="Rectangle 21"/>
            <p:cNvSpPr/>
            <p:nvPr/>
          </p:nvSpPr>
          <p:spPr>
            <a:xfrm>
              <a:off x="892726" y="5453391"/>
              <a:ext cx="590542" cy="222393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66%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48200" y="5453383"/>
              <a:ext cx="575400" cy="222393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66%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602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>
            <a:normAutofit/>
          </a:bodyPr>
          <a:lstStyle/>
          <a:p>
            <a:pPr lvl="1"/>
            <a:endParaRPr lang="en-US" altLang="ko-KR" sz="1400" dirty="0"/>
          </a:p>
          <a:p>
            <a:r>
              <a:rPr lang="en-US" altLang="ko-KR" sz="2000" dirty="0"/>
              <a:t>The definite method is that the originator informs the fragmentation level of transmitting A-MPDU to the receiver</a:t>
            </a:r>
          </a:p>
          <a:p>
            <a:pPr lvl="1"/>
            <a:r>
              <a:rPr lang="en-US" altLang="ko-KR" sz="1800" dirty="0"/>
              <a:t>The essential information is whether the A-MPDU contains multiple fragments of an MSDU or not</a:t>
            </a:r>
          </a:p>
          <a:p>
            <a:r>
              <a:rPr lang="en-US" altLang="ko-KR" sz="2000" dirty="0"/>
              <a:t>The receiver may limit the fragmentation level of receiving A-MPDUs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More specific indication methods on the fragmentation level of transmitting/receiving A-MPDUs is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32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B405174-8C39-4D24-829E-027E6BF37094}" vid="{FF0EA691-ADDD-4F00-8AF5-5504FAC4929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1399</TotalTime>
  <Words>1130</Words>
  <Application>Microsoft Office PowerPoint</Application>
  <PresentationFormat>On-screen Show (4:3)</PresentationFormat>
  <Paragraphs>182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Regarding HE fragmentation</vt:lpstr>
      <vt:lpstr>Abstract</vt:lpstr>
      <vt:lpstr>Recap - D0.1 HE Fragmentation</vt:lpstr>
      <vt:lpstr>Inefficiency in D0.1 HE Fragmentation</vt:lpstr>
      <vt:lpstr>Expected use case of dynamic fragmentation</vt:lpstr>
      <vt:lpstr>Expected use case of dynamic fragmentation</vt:lpstr>
      <vt:lpstr>Computation of the redundancy of M-BA duration</vt:lpstr>
      <vt:lpstr>Computation of the redundancy of M-BA duration</vt:lpstr>
      <vt:lpstr>Possible approaches</vt:lpstr>
      <vt:lpstr>Conclusions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93</cp:revision>
  <cp:lastPrinted>1601-01-01T00:00:00Z</cp:lastPrinted>
  <dcterms:created xsi:type="dcterms:W3CDTF">2016-05-12T01:39:21Z</dcterms:created>
  <dcterms:modified xsi:type="dcterms:W3CDTF">2016-05-17T20:13:21Z</dcterms:modified>
</cp:coreProperties>
</file>