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257" r:id="rId3"/>
    <p:sldId id="265" r:id="rId4"/>
    <p:sldId id="275" r:id="rId5"/>
    <p:sldId id="258" r:id="rId6"/>
    <p:sldId id="267" r:id="rId7"/>
    <p:sldId id="268" r:id="rId8"/>
    <p:sldId id="270" r:id="rId9"/>
    <p:sldId id="271" r:id="rId10"/>
    <p:sldId id="272" r:id="rId11"/>
    <p:sldId id="273" r:id="rId12"/>
    <p:sldId id="276" r:id="rId1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00" autoAdjust="0"/>
    <p:restoredTop sz="94660"/>
  </p:normalViewPr>
  <p:slideViewPr>
    <p:cSldViewPr>
      <p:cViewPr varScale="1">
        <p:scale>
          <a:sx n="134" d="100"/>
          <a:sy n="134" d="100"/>
        </p:scale>
        <p:origin x="199" y="65"/>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5/17/2016</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A25EADA-8DDC-4EE3-B5F1-3BBBDDDD6BEC}" type="slidenum">
              <a:rPr lang="en-US"/>
              <a:pPr/>
              <a:t>5</a:t>
            </a:fld>
            <a:endParaRPr lang="en-US" dirty="0"/>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A25EADA-8DDC-4EE3-B5F1-3BBBDDDD6BEC}" type="slidenum">
              <a:rPr lang="en-US"/>
              <a:pPr/>
              <a:t>6</a:t>
            </a:fld>
            <a:endParaRPr lang="en-US" dirty="0"/>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5234294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15605086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May 2016</a:t>
            </a:r>
            <a:endParaRPr lang="en-GB" dirty="0"/>
          </a:p>
        </p:txBody>
      </p:sp>
      <p:sp>
        <p:nvSpPr>
          <p:cNvPr id="5" name="Footer Placeholder 4"/>
          <p:cNvSpPr>
            <a:spLocks noGrp="1"/>
          </p:cNvSpPr>
          <p:nvPr>
            <p:ph type="ftr" idx="11"/>
          </p:nvPr>
        </p:nvSpPr>
        <p:spPr/>
        <p:txBody>
          <a:bodyPr/>
          <a:lstStyle>
            <a:lvl1pPr>
              <a:defRPr/>
            </a:lvl1pPr>
          </a:lstStyle>
          <a:p>
            <a:r>
              <a:rPr lang="nl-NL"/>
              <a:t>Woojin Ahn et al., WILUS</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Woojin Ahn et al., WILUS</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2016</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May 2016</a:t>
            </a:r>
            <a:endParaRPr lang="en-GB" dirty="0"/>
          </a:p>
        </p:txBody>
      </p:sp>
      <p:sp>
        <p:nvSpPr>
          <p:cNvPr id="5" name="Footer Placeholder 4"/>
          <p:cNvSpPr>
            <a:spLocks noGrp="1"/>
          </p:cNvSpPr>
          <p:nvPr>
            <p:ph type="ftr" idx="11"/>
          </p:nvPr>
        </p:nvSpPr>
        <p:spPr/>
        <p:txBody>
          <a:bodyPr/>
          <a:lstStyle>
            <a:lvl1pPr>
              <a:defRPr/>
            </a:lvl1pPr>
          </a:lstStyle>
          <a:p>
            <a:r>
              <a:rPr lang="nl-NL"/>
              <a:t>Woojin Ahn et al., WILUS</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May 2016</a:t>
            </a:r>
            <a:endParaRPr lang="en-GB" dirty="0"/>
          </a:p>
        </p:txBody>
      </p:sp>
      <p:sp>
        <p:nvSpPr>
          <p:cNvPr id="6" name="Footer Placeholder 5"/>
          <p:cNvSpPr>
            <a:spLocks noGrp="1"/>
          </p:cNvSpPr>
          <p:nvPr>
            <p:ph type="ftr" idx="11"/>
          </p:nvPr>
        </p:nvSpPr>
        <p:spPr/>
        <p:txBody>
          <a:bodyPr/>
          <a:lstStyle>
            <a:lvl1pPr>
              <a:defRPr/>
            </a:lvl1pPr>
          </a:lstStyle>
          <a:p>
            <a:r>
              <a:rPr lang="nl-NL"/>
              <a:t>Woojin Ahn et al., WILUS</a:t>
            </a:r>
            <a:endParaRPr lang="en-GB" dirty="0"/>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May 2016</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nl-NL"/>
              <a:t>Woojin Ahn et al., WILUS</a:t>
            </a:r>
            <a:endParaRPr lang="en-GB" dirty="0"/>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May 2016</a:t>
            </a:r>
            <a:endParaRPr lang="en-GB" dirty="0"/>
          </a:p>
        </p:txBody>
      </p:sp>
      <p:sp>
        <p:nvSpPr>
          <p:cNvPr id="4" name="Footer Placeholder 3"/>
          <p:cNvSpPr>
            <a:spLocks noGrp="1"/>
          </p:cNvSpPr>
          <p:nvPr>
            <p:ph type="ftr" idx="11"/>
          </p:nvPr>
        </p:nvSpPr>
        <p:spPr/>
        <p:txBody>
          <a:bodyPr/>
          <a:lstStyle>
            <a:lvl1pPr>
              <a:defRPr/>
            </a:lvl1pPr>
          </a:lstStyle>
          <a:p>
            <a:r>
              <a:rPr lang="nl-NL"/>
              <a:t>Woojin Ahn et al., WILUS</a:t>
            </a:r>
            <a:endParaRPr lang="en-GB" dirty="0"/>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May 2016</a:t>
            </a:r>
            <a:endParaRPr lang="en-GB" dirty="0"/>
          </a:p>
        </p:txBody>
      </p:sp>
      <p:sp>
        <p:nvSpPr>
          <p:cNvPr id="3" name="Footer Placeholder 2"/>
          <p:cNvSpPr>
            <a:spLocks noGrp="1"/>
          </p:cNvSpPr>
          <p:nvPr>
            <p:ph type="ftr" idx="11"/>
          </p:nvPr>
        </p:nvSpPr>
        <p:spPr/>
        <p:txBody>
          <a:bodyPr/>
          <a:lstStyle>
            <a:lvl1pPr>
              <a:defRPr/>
            </a:lvl1pPr>
          </a:lstStyle>
          <a:p>
            <a:r>
              <a:rPr lang="nl-NL"/>
              <a:t>Woojin Ahn et al., WILUS</a:t>
            </a:r>
            <a:endParaRPr lang="en-GB" dirty="0"/>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2016</a:t>
            </a:r>
            <a:endParaRPr lang="en-GB" dirty="0"/>
          </a:p>
        </p:txBody>
      </p:sp>
      <p:sp>
        <p:nvSpPr>
          <p:cNvPr id="5" name="Footer Placeholder 4"/>
          <p:cNvSpPr>
            <a:spLocks noGrp="1"/>
          </p:cNvSpPr>
          <p:nvPr>
            <p:ph type="ftr" idx="11"/>
          </p:nvPr>
        </p:nvSpPr>
        <p:spPr/>
        <p:txBody>
          <a:bodyPr/>
          <a:lstStyle>
            <a:lvl1pPr>
              <a:defRPr/>
            </a:lvl1pPr>
          </a:lstStyle>
          <a:p>
            <a:r>
              <a:rPr lang="nl-NL"/>
              <a:t>Woojin Ahn et al., WILUS</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2016</a:t>
            </a:r>
            <a:endParaRPr lang="en-GB" dirty="0"/>
          </a:p>
        </p:txBody>
      </p:sp>
      <p:sp>
        <p:nvSpPr>
          <p:cNvPr id="5" name="Footer Placeholder 4"/>
          <p:cNvSpPr>
            <a:spLocks noGrp="1"/>
          </p:cNvSpPr>
          <p:nvPr>
            <p:ph type="ftr" idx="11"/>
          </p:nvPr>
        </p:nvSpPr>
        <p:spPr/>
        <p:txBody>
          <a:bodyPr/>
          <a:lstStyle>
            <a:lvl1pPr>
              <a:defRPr/>
            </a:lvl1pPr>
          </a:lstStyle>
          <a:p>
            <a:r>
              <a:rPr lang="nl-NL"/>
              <a:t>Woojin Ahn et al., WILUS</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normAutofit/>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2016</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Woojin Ahn et al., WILUS</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802.11-16/0641r0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Arial" panose="020B0604020202020204" pitchFamily="34" charset="0"/>
        <a:buChar char="•"/>
        <a:defRPr sz="2400" b="1">
          <a:solidFill>
            <a:srgbClr val="000000"/>
          </a:solidFill>
          <a:latin typeface="+mn-lt"/>
          <a:ea typeface="+mn-ea"/>
          <a:cs typeface="+mn-cs"/>
        </a:defRPr>
      </a:lvl1pPr>
      <a:lvl2pPr marL="800100" indent="-342900" algn="l" defTabSz="449263" rtl="0" eaLnBrk="1" fontAlgn="base" hangingPunct="1">
        <a:spcBef>
          <a:spcPts val="500"/>
        </a:spcBef>
        <a:spcAft>
          <a:spcPct val="0"/>
        </a:spcAft>
        <a:buClr>
          <a:srgbClr val="000000"/>
        </a:buClr>
        <a:buSzPct val="100000"/>
        <a:buFont typeface="Times New Roman" panose="02020603050405020304" pitchFamily="18" charset="0"/>
        <a:buChar char="−"/>
        <a:defRPr sz="2000">
          <a:solidFill>
            <a:srgbClr val="000000"/>
          </a:solidFill>
          <a:latin typeface="+mn-lt"/>
          <a:ea typeface="+mn-ea"/>
        </a:defRPr>
      </a:lvl2pPr>
      <a:lvl3pPr marL="1200150" indent="-285750" algn="l" defTabSz="449263" rtl="0" eaLnBrk="1" fontAlgn="base" hangingPunct="1">
        <a:spcBef>
          <a:spcPts val="450"/>
        </a:spcBef>
        <a:spcAft>
          <a:spcPct val="0"/>
        </a:spcAft>
        <a:buClr>
          <a:srgbClr val="000000"/>
        </a:buClr>
        <a:buSzPct val="100000"/>
        <a:buFont typeface="Arial" panose="020B0604020202020204" pitchFamily="34" charset="0"/>
        <a:buChar char="•"/>
        <a:defRPr>
          <a:solidFill>
            <a:srgbClr val="000000"/>
          </a:solidFill>
          <a:latin typeface="+mn-lt"/>
          <a:ea typeface="+mn-ea"/>
        </a:defRPr>
      </a:lvl3pPr>
      <a:lvl4pPr marL="1657350" indent="-285750" algn="l" defTabSz="449263" rtl="0" eaLnBrk="1" fontAlgn="base" hangingPunct="1">
        <a:spcBef>
          <a:spcPts val="400"/>
        </a:spcBef>
        <a:spcAft>
          <a:spcPct val="0"/>
        </a:spcAft>
        <a:buClr>
          <a:srgbClr val="000000"/>
        </a:buClr>
        <a:buSzPct val="100000"/>
        <a:buFont typeface="Times New Roman" panose="02020603050405020304" pitchFamily="18" charset="0"/>
        <a:buChar char="−"/>
        <a:defRPr sz="1600">
          <a:solidFill>
            <a:srgbClr val="000000"/>
          </a:solidFill>
          <a:latin typeface="+mn-lt"/>
          <a:ea typeface="+mn-ea"/>
        </a:defRPr>
      </a:lvl4pPr>
      <a:lvl5pPr marL="2114550" indent="-285750" algn="l" defTabSz="449263" rtl="0" eaLnBrk="1" fontAlgn="base" hangingPunct="1">
        <a:spcBef>
          <a:spcPts val="400"/>
        </a:spcBef>
        <a:spcAft>
          <a:spcPct val="0"/>
        </a:spcAft>
        <a:buClr>
          <a:srgbClr val="000000"/>
        </a:buClr>
        <a:buSzPct val="100000"/>
        <a:buFont typeface="Arial" panose="020B0604020202020204" pitchFamily="34" charset="0"/>
        <a:buChar char="•"/>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May 2016</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nl-NL"/>
              <a:t>Woojin Ahn et al., WILUS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Regarding HE fragmentation</a:t>
            </a:r>
          </a:p>
        </p:txBody>
      </p:sp>
      <p:sp>
        <p:nvSpPr>
          <p:cNvPr id="3074" name="Rectangle 2"/>
          <p:cNvSpPr>
            <a:spLocks noGrp="1" noChangeArrowheads="1"/>
          </p:cNvSpPr>
          <p:nvPr>
            <p:ph type="body" idx="1"/>
          </p:nvPr>
        </p:nvSpPr>
        <p:spPr>
          <a:xfrm>
            <a:off x="685800" y="1524000"/>
            <a:ext cx="7772400" cy="396875"/>
          </a:xfrm>
          <a:ln/>
        </p:spPr>
        <p:txBody>
          <a:bodyPr>
            <a:normAutofit lnSpcReduction="10000"/>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2016-05-16</a:t>
            </a:r>
          </a:p>
        </p:txBody>
      </p:sp>
      <p:graphicFrame>
        <p:nvGraphicFramePr>
          <p:cNvPr id="3075" name="Object 3"/>
          <p:cNvGraphicFramePr>
            <a:graphicFrameLocks noChangeAspect="1"/>
          </p:cNvGraphicFramePr>
          <p:nvPr>
            <p:extLst>
              <p:ext uri="{D42A27DB-BD31-4B8C-83A1-F6EECF244321}">
                <p14:modId xmlns:p14="http://schemas.microsoft.com/office/powerpoint/2010/main" val="1854933067"/>
              </p:ext>
            </p:extLst>
          </p:nvPr>
        </p:nvGraphicFramePr>
        <p:xfrm>
          <a:off x="517525" y="2281238"/>
          <a:ext cx="8054975" cy="2484437"/>
        </p:xfrm>
        <a:graphic>
          <a:graphicData uri="http://schemas.openxmlformats.org/presentationml/2006/ole">
            <mc:AlternateContent xmlns:mc="http://schemas.openxmlformats.org/markup-compatibility/2006">
              <mc:Choice xmlns:v="urn:schemas-microsoft-com:vml" Requires="v">
                <p:oleObj spid="_x0000_s3115" name="Document" r:id="rId4" imgW="8251574" imgH="2550794" progId="Word.Document.8">
                  <p:embed/>
                </p:oleObj>
              </mc:Choice>
              <mc:Fallback>
                <p:oleObj name="Document" r:id="rId4" imgW="8251574" imgH="2550794" progId="Word.Document.8">
                  <p:embed/>
                  <p:pic>
                    <p:nvPicPr>
                      <p:cNvPr id="0" name="Picture 3"/>
                      <p:cNvPicPr>
                        <a:picLocks noChangeAspect="1" noChangeArrowheads="1"/>
                      </p:cNvPicPr>
                      <p:nvPr/>
                    </p:nvPicPr>
                    <p:blipFill>
                      <a:blip r:embed="rId5"/>
                      <a:srcRect/>
                      <a:stretch>
                        <a:fillRect/>
                      </a:stretch>
                    </p:blipFill>
                    <p:spPr bwMode="auto">
                      <a:xfrm>
                        <a:off x="517525" y="2281238"/>
                        <a:ext cx="8054975" cy="2484437"/>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a:t>
            </a:r>
          </a:p>
        </p:txBody>
      </p:sp>
      <p:sp>
        <p:nvSpPr>
          <p:cNvPr id="3" name="Content Placeholder 2"/>
          <p:cNvSpPr>
            <a:spLocks noGrp="1"/>
          </p:cNvSpPr>
          <p:nvPr>
            <p:ph idx="1"/>
          </p:nvPr>
        </p:nvSpPr>
        <p:spPr/>
        <p:txBody>
          <a:bodyPr/>
          <a:lstStyle/>
          <a:p>
            <a:r>
              <a:rPr lang="en-US" dirty="0"/>
              <a:t>We have discussed the inefficiency of HE fragmentation in the current D0.1 spec.</a:t>
            </a:r>
          </a:p>
          <a:p>
            <a:r>
              <a:rPr lang="en-US" dirty="0"/>
              <a:t>The numerical results have shown that a non-negligible overhead might take place when acknowledging A-MPDUs with multiple fragments</a:t>
            </a:r>
          </a:p>
          <a:p>
            <a:r>
              <a:rPr lang="en-US" dirty="0"/>
              <a:t>We have proposed that the originator indicates the fragmentation level of transmitting A-MPDUs</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nl-NL"/>
              <a:t>Woojin Ahn et al., WILUS</a:t>
            </a:r>
            <a:endParaRPr lang="en-GB" dirty="0"/>
          </a:p>
        </p:txBody>
      </p:sp>
      <p:sp>
        <p:nvSpPr>
          <p:cNvPr id="6" name="Date Placeholder 5"/>
          <p:cNvSpPr>
            <a:spLocks noGrp="1"/>
          </p:cNvSpPr>
          <p:nvPr>
            <p:ph type="dt" idx="15"/>
          </p:nvPr>
        </p:nvSpPr>
        <p:spPr/>
        <p:txBody>
          <a:bodyPr/>
          <a:lstStyle/>
          <a:p>
            <a:r>
              <a:rPr lang="en-US" dirty="0"/>
              <a:t>May 2016</a:t>
            </a:r>
            <a:endParaRPr lang="en-GB" dirty="0"/>
          </a:p>
        </p:txBody>
      </p:sp>
    </p:spTree>
    <p:extLst>
      <p:ext uri="{BB962C8B-B14F-4D97-AF65-F5344CB8AC3E}">
        <p14:creationId xmlns:p14="http://schemas.microsoft.com/office/powerpoint/2010/main" val="7192598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Strawpoll</a:t>
            </a:r>
          </a:p>
        </p:txBody>
      </p:sp>
      <p:sp>
        <p:nvSpPr>
          <p:cNvPr id="3" name="Content Placeholder 2"/>
          <p:cNvSpPr>
            <a:spLocks noGrp="1"/>
          </p:cNvSpPr>
          <p:nvPr>
            <p:ph idx="1"/>
          </p:nvPr>
        </p:nvSpPr>
        <p:spPr/>
        <p:txBody>
          <a:bodyPr/>
          <a:lstStyle/>
          <a:p>
            <a:r>
              <a:rPr lang="en-US" dirty="0"/>
              <a:t>Do you support to add to the 11ax SFD:</a:t>
            </a:r>
          </a:p>
          <a:p>
            <a:pPr lvl="1"/>
            <a:r>
              <a:rPr lang="en-US" dirty="0"/>
              <a:t>25.3.1 general</a:t>
            </a:r>
          </a:p>
          <a:p>
            <a:pPr lvl="2"/>
            <a:r>
              <a:rPr lang="en-US" dirty="0"/>
              <a:t>The spec shall provide a mechanism for an originator to indicate the fragmentation level of transmitting A-MPDU.</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nl-NL"/>
              <a:t>Woojin Ahn et al., WILUS</a:t>
            </a:r>
            <a:endParaRPr lang="en-GB" dirty="0"/>
          </a:p>
        </p:txBody>
      </p:sp>
      <p:sp>
        <p:nvSpPr>
          <p:cNvPr id="6" name="Date Placeholder 5"/>
          <p:cNvSpPr>
            <a:spLocks noGrp="1"/>
          </p:cNvSpPr>
          <p:nvPr>
            <p:ph type="dt" idx="15"/>
          </p:nvPr>
        </p:nvSpPr>
        <p:spPr/>
        <p:txBody>
          <a:bodyPr/>
          <a:lstStyle/>
          <a:p>
            <a:r>
              <a:rPr lang="en-US" dirty="0"/>
              <a:t>May 2016</a:t>
            </a:r>
            <a:endParaRPr lang="en-GB" dirty="0"/>
          </a:p>
        </p:txBody>
      </p:sp>
    </p:spTree>
    <p:extLst>
      <p:ext uri="{BB962C8B-B14F-4D97-AF65-F5344CB8AC3E}">
        <p14:creationId xmlns:p14="http://schemas.microsoft.com/office/powerpoint/2010/main" val="27729392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a:t>
            </a:r>
          </a:p>
        </p:txBody>
      </p:sp>
      <p:sp>
        <p:nvSpPr>
          <p:cNvPr id="3" name="Content Placeholder 2"/>
          <p:cNvSpPr>
            <a:spLocks noGrp="1"/>
          </p:cNvSpPr>
          <p:nvPr>
            <p:ph idx="1"/>
          </p:nvPr>
        </p:nvSpPr>
        <p:spPr/>
        <p:txBody>
          <a:bodyPr/>
          <a:lstStyle/>
          <a:p>
            <a:r>
              <a:rPr lang="en-US" dirty="0"/>
              <a:t>[1] 11-15-1102-00-00ax-fragmentation-with-mu-operation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Woojin Ahn et al., WILUS</a:t>
            </a:r>
          </a:p>
        </p:txBody>
      </p:sp>
      <p:sp>
        <p:nvSpPr>
          <p:cNvPr id="6" name="Date Placeholder 5"/>
          <p:cNvSpPr>
            <a:spLocks noGrp="1"/>
          </p:cNvSpPr>
          <p:nvPr>
            <p:ph type="dt" idx="15"/>
          </p:nvPr>
        </p:nvSpPr>
        <p:spPr/>
        <p:txBody>
          <a:bodyPr/>
          <a:lstStyle/>
          <a:p>
            <a:r>
              <a:rPr lang="en-US" dirty="0"/>
              <a:t>May 2016</a:t>
            </a:r>
            <a:endParaRPr lang="en-GB" dirty="0"/>
          </a:p>
        </p:txBody>
      </p:sp>
    </p:spTree>
    <p:extLst>
      <p:ext uri="{BB962C8B-B14F-4D97-AF65-F5344CB8AC3E}">
        <p14:creationId xmlns:p14="http://schemas.microsoft.com/office/powerpoint/2010/main" val="9156400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dirty="0"/>
              <a:t>May 2016</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nl-NL"/>
              <a:t>Woojin Ahn et al., WILUS</a:t>
            </a:r>
            <a:endParaRPr lang="en-GB"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In this contribution, we discuss the inefficiency of HE fragmentation rule in D0.1 spec</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In order to reduce the redundancy of BA bitmap in acknowledging </a:t>
            </a:r>
            <a:r>
              <a:rPr lang="en-US" dirty="0"/>
              <a:t>A-MPDUs containing fragmented MSDUs, we propose that the originator indicates the fragmentation level of transmitting A-MPDUs</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Recap - D0.1 HE Fragmentation</a:t>
            </a:r>
          </a:p>
        </p:txBody>
      </p:sp>
      <p:sp>
        <p:nvSpPr>
          <p:cNvPr id="3" name="Content Placeholder 2"/>
          <p:cNvSpPr>
            <a:spLocks noGrp="1"/>
          </p:cNvSpPr>
          <p:nvPr>
            <p:ph idx="1"/>
          </p:nvPr>
        </p:nvSpPr>
        <p:spPr>
          <a:xfrm>
            <a:off x="685800" y="1981200"/>
            <a:ext cx="7770813" cy="4419600"/>
          </a:xfrm>
        </p:spPr>
        <p:txBody>
          <a:bodyPr>
            <a:normAutofit/>
          </a:bodyPr>
          <a:lstStyle/>
          <a:p>
            <a:r>
              <a:rPr lang="en-US" sz="1800" dirty="0"/>
              <a:t>25.3.3 Procedure at the receiver</a:t>
            </a:r>
            <a:endParaRPr lang="en-GB" sz="1800" dirty="0"/>
          </a:p>
          <a:p>
            <a:r>
              <a:rPr lang="en-GB" sz="1800" i="1" dirty="0"/>
              <a:t>Upon reception of a PSDU that carries one or more dynamic fragments, </a:t>
            </a:r>
            <a:r>
              <a:rPr lang="en-GB" sz="1800" i="1" dirty="0">
                <a:solidFill>
                  <a:srgbClr val="FF0000"/>
                </a:solidFill>
              </a:rPr>
              <a:t>the receiver STA responds with</a:t>
            </a:r>
            <a:r>
              <a:rPr lang="en-GB" sz="1800" i="1" dirty="0"/>
              <a:t>:</a:t>
            </a:r>
            <a:br>
              <a:rPr lang="en-GB" sz="1800" i="1" dirty="0"/>
            </a:br>
            <a:r>
              <a:rPr lang="en-GB" sz="1800" i="1" dirty="0">
                <a:solidFill>
                  <a:srgbClr val="FF0000"/>
                </a:solidFill>
              </a:rPr>
              <a:t>A BlockAck frame when the received fragments</a:t>
            </a:r>
            <a:r>
              <a:rPr lang="en-GB" sz="1800" i="1" dirty="0"/>
              <a:t>, one or more fragments for each MSDU, are contained in an A-MPDU that solicits the immediate response and </a:t>
            </a:r>
            <a:r>
              <a:rPr lang="en-GB" sz="1800" i="1" dirty="0">
                <a:solidFill>
                  <a:srgbClr val="FF0000"/>
                </a:solidFill>
              </a:rPr>
              <a:t>is sent by an HE STA whose HE Fragmentation Support subfield in its HE Capabilities element is 3</a:t>
            </a:r>
            <a:endParaRPr lang="en-US" sz="1800" i="1" dirty="0">
              <a:solidFill>
                <a:srgbClr val="FF0000"/>
              </a:solidFill>
            </a:endParaRPr>
          </a:p>
          <a:p>
            <a:pPr lvl="1"/>
            <a:r>
              <a:rPr lang="en-GB" sz="1600" i="1" dirty="0"/>
              <a:t>The receiver STA shall follow the rules in 10.24.7.5 (Generation and transmission of BlockAck frames by an HT STA or DMG STA) for generating the BlockAck frame, except that the STA shall:</a:t>
            </a:r>
            <a:endParaRPr lang="en-US" sz="1600" i="1" dirty="0"/>
          </a:p>
          <a:p>
            <a:pPr lvl="2"/>
            <a:r>
              <a:rPr lang="en-GB" sz="1400" i="1" dirty="0">
                <a:solidFill>
                  <a:srgbClr val="FF0000"/>
                </a:solidFill>
              </a:rPr>
              <a:t>Set to 1 the Fragment Number subfield in the Block Ack Starting Sequence Control subfield of the BlockAck frame</a:t>
            </a:r>
            <a:r>
              <a:rPr lang="en-GB" sz="1400" i="1" dirty="0"/>
              <a:t> </a:t>
            </a:r>
          </a:p>
          <a:p>
            <a:pPr lvl="2"/>
            <a:endParaRPr lang="en-GB" sz="1200" i="1"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nl-NL"/>
              <a:t>Woojin Ahn et al., WILUS</a:t>
            </a:r>
            <a:endParaRPr lang="en-GB" dirty="0"/>
          </a:p>
        </p:txBody>
      </p:sp>
      <p:sp>
        <p:nvSpPr>
          <p:cNvPr id="6" name="Date Placeholder 5"/>
          <p:cNvSpPr>
            <a:spLocks noGrp="1"/>
          </p:cNvSpPr>
          <p:nvPr>
            <p:ph type="dt" idx="15"/>
          </p:nvPr>
        </p:nvSpPr>
        <p:spPr/>
        <p:txBody>
          <a:bodyPr/>
          <a:lstStyle/>
          <a:p>
            <a:r>
              <a:rPr lang="en-US" dirty="0"/>
              <a:t>May 2016</a:t>
            </a:r>
            <a:endParaRPr lang="en-GB" dirty="0"/>
          </a:p>
        </p:txBody>
      </p:sp>
    </p:spTree>
    <p:extLst>
      <p:ext uri="{BB962C8B-B14F-4D97-AF65-F5344CB8AC3E}">
        <p14:creationId xmlns:p14="http://schemas.microsoft.com/office/powerpoint/2010/main" val="33723981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Inefficiency in D0.1 HE Fragmentation</a:t>
            </a:r>
          </a:p>
        </p:txBody>
      </p:sp>
      <p:sp>
        <p:nvSpPr>
          <p:cNvPr id="3" name="Content Placeholder 2"/>
          <p:cNvSpPr>
            <a:spLocks noGrp="1"/>
          </p:cNvSpPr>
          <p:nvPr>
            <p:ph idx="1"/>
          </p:nvPr>
        </p:nvSpPr>
        <p:spPr>
          <a:xfrm>
            <a:off x="685800" y="1981200"/>
            <a:ext cx="7770813" cy="4419600"/>
          </a:xfrm>
        </p:spPr>
        <p:txBody>
          <a:bodyPr>
            <a:normAutofit/>
          </a:bodyPr>
          <a:lstStyle/>
          <a:p>
            <a:r>
              <a:rPr lang="en-US" sz="1800" dirty="0"/>
              <a:t>Level 3 receiver shall set the FN to 1 in the BA SSC if there’s a possibility that the received A-MPDU is a fragmentation level 3 A-MPDU</a:t>
            </a:r>
          </a:p>
          <a:p>
            <a:pPr lvl="1"/>
            <a:r>
              <a:rPr lang="en-US" sz="1400" dirty="0"/>
              <a:t>Multiple fragments per MSDU in an A-MPDU</a:t>
            </a:r>
          </a:p>
          <a:p>
            <a:pPr lvl="1"/>
            <a:endParaRPr lang="en-US" sz="1400" dirty="0"/>
          </a:p>
          <a:p>
            <a:r>
              <a:rPr lang="en-US" sz="1800" dirty="0"/>
              <a:t>The current spec regarding the fragmentation support level does not restrict the STAs’ behavior as an originator</a:t>
            </a:r>
          </a:p>
          <a:p>
            <a:pPr lvl="1"/>
            <a:r>
              <a:rPr lang="en-US" sz="1400" dirty="0"/>
              <a:t>The fragmentation support level is proposed to define the receiving capability of HE STAs</a:t>
            </a:r>
          </a:p>
          <a:p>
            <a:pPr lvl="1"/>
            <a:r>
              <a:rPr lang="en-US" sz="1400" dirty="0"/>
              <a:t>Any HE STA is possible to transmit a level 3 A-MPDU as long as the receiver supports it</a:t>
            </a:r>
          </a:p>
          <a:p>
            <a:pPr lvl="1"/>
            <a:endParaRPr lang="en-US" sz="1400" dirty="0"/>
          </a:p>
          <a:p>
            <a:r>
              <a:rPr lang="en-US" sz="1800" dirty="0"/>
              <a:t>The current spec may reads level 3 receiver has no option but to respond with fragment-scaled BA bitmap</a:t>
            </a:r>
          </a:p>
          <a:p>
            <a:pPr lvl="1"/>
            <a:r>
              <a:rPr lang="en-US" sz="1400" dirty="0"/>
              <a:t>AP cannot make a decision of the fragmentation level of received A-MPDU always</a:t>
            </a:r>
          </a:p>
          <a:p>
            <a:pPr lvl="1"/>
            <a:endParaRPr lang="en-US" sz="1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nl-NL"/>
              <a:t>Woojin Ahn et al., WILUS</a:t>
            </a:r>
            <a:endParaRPr lang="en-GB" dirty="0"/>
          </a:p>
        </p:txBody>
      </p:sp>
      <p:sp>
        <p:nvSpPr>
          <p:cNvPr id="6" name="Date Placeholder 5"/>
          <p:cNvSpPr>
            <a:spLocks noGrp="1"/>
          </p:cNvSpPr>
          <p:nvPr>
            <p:ph type="dt" idx="15"/>
          </p:nvPr>
        </p:nvSpPr>
        <p:spPr/>
        <p:txBody>
          <a:bodyPr/>
          <a:lstStyle/>
          <a:p>
            <a:r>
              <a:rPr lang="en-US" dirty="0"/>
              <a:t>May 2016</a:t>
            </a:r>
            <a:endParaRPr lang="en-GB" dirty="0"/>
          </a:p>
        </p:txBody>
      </p:sp>
    </p:spTree>
    <p:extLst>
      <p:ext uri="{BB962C8B-B14F-4D97-AF65-F5344CB8AC3E}">
        <p14:creationId xmlns:p14="http://schemas.microsoft.com/office/powerpoint/2010/main" val="18914874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000760" y="6475413"/>
            <a:ext cx="2541578" cy="168297"/>
          </a:xfrm>
        </p:spPr>
        <p:txBody>
          <a:bodyPr/>
          <a:lstStyle/>
          <a:p>
            <a:r>
              <a:rPr lang="nl-NL"/>
              <a:t>Woojin Ahn et al., WILUS</a:t>
            </a:r>
            <a:endParaRPr lang="en-GB" dirty="0"/>
          </a:p>
        </p:txBody>
      </p:sp>
      <p:sp>
        <p:nvSpPr>
          <p:cNvPr id="6" name="Slide Number Placeholder 5"/>
          <p:cNvSpPr>
            <a:spLocks noGrp="1"/>
          </p:cNvSpPr>
          <p:nvPr>
            <p:ph type="sldNum" idx="12"/>
          </p:nvPr>
        </p:nvSpPr>
        <p:spPr/>
        <p:txBody>
          <a:bodyPr/>
          <a:lstStyle/>
          <a:p>
            <a:r>
              <a:rPr lang="en-GB" dirty="0"/>
              <a:t>Slide </a:t>
            </a:r>
            <a:fld id="{B3165115-9078-433B-A278-1F5ED971F63A}" type="slidenum">
              <a:rPr lang="en-GB"/>
              <a:pPr/>
              <a:t>5</a:t>
            </a:fld>
            <a:endParaRPr lang="en-GB" dirty="0"/>
          </a:p>
        </p:txBody>
      </p:sp>
      <p:sp>
        <p:nvSpPr>
          <p:cNvPr id="512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a:t>Expected use case of dynamic fragmentation</a:t>
            </a:r>
            <a:endParaRPr lang="en-GB" sz="2800" dirty="0"/>
          </a:p>
        </p:txBody>
      </p:sp>
      <p:sp>
        <p:nvSpPr>
          <p:cNvPr id="9" name="Content Placeholder 2"/>
          <p:cNvSpPr>
            <a:spLocks noGrp="1"/>
          </p:cNvSpPr>
          <p:nvPr>
            <p:ph idx="1"/>
          </p:nvPr>
        </p:nvSpPr>
        <p:spPr>
          <a:xfrm>
            <a:off x="685800" y="3276600"/>
            <a:ext cx="7770813" cy="3124200"/>
          </a:xfrm>
        </p:spPr>
        <p:txBody>
          <a:bodyPr>
            <a:normAutofit/>
          </a:bodyPr>
          <a:lstStyle/>
          <a:p>
            <a:r>
              <a:rPr lang="en-US" sz="1800" dirty="0"/>
              <a:t>Dynamic fragmentation is proposed to reduce the amount of padding upon constructing A-MPDU in UL MU [1]</a:t>
            </a:r>
          </a:p>
          <a:p>
            <a:pPr lvl="1"/>
            <a:r>
              <a:rPr lang="en-US" sz="1600" dirty="0"/>
              <a:t>When the remaining size of allowed PPDU is smaller than the size of the next MSDU, the originator may transmit a fragmented MSDU at the end of the A-MPDU (SN = x, FN = 0, MF = 1) </a:t>
            </a:r>
            <a:r>
              <a:rPr lang="en-US" sz="1600" dirty="0">
                <a:sym typeface="Wingdings" panose="05000000000000000000" pitchFamily="2" charset="2"/>
              </a:rPr>
              <a:t> (x, 0, 1)</a:t>
            </a:r>
            <a:endParaRPr lang="en-US" sz="1600" dirty="0"/>
          </a:p>
          <a:p>
            <a:pPr lvl="1"/>
            <a:r>
              <a:rPr lang="en-US" altLang="ko-KR" sz="1600" dirty="0"/>
              <a:t>In the next TXOP, the remaining fragmented MSDU (x, 1, 0) will be transmitted with the succeeding MSDUs</a:t>
            </a:r>
          </a:p>
          <a:p>
            <a:pPr lvl="1"/>
            <a:r>
              <a:rPr lang="en-US" altLang="ko-KR" sz="1600" dirty="0"/>
              <a:t>If such situation continues, a number of A-MPDUs may consist of un-fragmented MSDUs and one or two of fragmented MSDUs with FN = 1</a:t>
            </a:r>
            <a:endParaRPr lang="ko-KR" altLang="en-US" sz="1600" dirty="0"/>
          </a:p>
        </p:txBody>
      </p:sp>
      <p:grpSp>
        <p:nvGrpSpPr>
          <p:cNvPr id="8" name="Group 7"/>
          <p:cNvGrpSpPr/>
          <p:nvPr/>
        </p:nvGrpSpPr>
        <p:grpSpPr>
          <a:xfrm>
            <a:off x="1447800" y="1791288"/>
            <a:ext cx="6477000" cy="1332912"/>
            <a:chOff x="914400" y="1905000"/>
            <a:chExt cx="6477000" cy="1332912"/>
          </a:xfrm>
        </p:grpSpPr>
        <p:cxnSp>
          <p:nvCxnSpPr>
            <p:cNvPr id="10" name="Straight Connector 9"/>
            <p:cNvCxnSpPr/>
            <p:nvPr/>
          </p:nvCxnSpPr>
          <p:spPr bwMode="auto">
            <a:xfrm>
              <a:off x="914400" y="2151221"/>
              <a:ext cx="6477000" cy="0"/>
            </a:xfrm>
            <a:prstGeom prst="line">
              <a:avLst/>
            </a:prstGeom>
            <a:solidFill>
              <a:srgbClr val="00B8FF"/>
            </a:solidFill>
            <a:ln w="19050" cap="flat" cmpd="sng" algn="ctr">
              <a:solidFill>
                <a:schemeClr val="tx1"/>
              </a:solidFill>
              <a:prstDash val="solid"/>
              <a:round/>
              <a:headEnd type="none" w="med" len="med"/>
              <a:tailEnd type="none" w="med" len="med"/>
            </a:ln>
            <a:effectLst/>
          </p:spPr>
        </p:cxnSp>
        <p:sp>
          <p:nvSpPr>
            <p:cNvPr id="11" name="Rectangle 10"/>
            <p:cNvSpPr/>
            <p:nvPr/>
          </p:nvSpPr>
          <p:spPr bwMode="auto">
            <a:xfrm>
              <a:off x="1219200" y="1922621"/>
              <a:ext cx="457200" cy="228600"/>
            </a:xfrm>
            <a:prstGeom prst="rect">
              <a:avLst/>
            </a:prstGeom>
            <a:noFill/>
            <a:ln w="12700" cap="flat" cmpd="sng" algn="ctr">
              <a:solidFill>
                <a:schemeClr val="tx1"/>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1" i="0" u="none" strike="noStrike" cap="none" normalizeH="0" baseline="0" dirty="0">
                  <a:ln>
                    <a:noFill/>
                  </a:ln>
                  <a:solidFill>
                    <a:schemeClr val="tx1"/>
                  </a:solidFill>
                  <a:effectLst/>
                  <a:latin typeface="+mn-lt"/>
                  <a:ea typeface="+mn-ea"/>
                </a:rPr>
                <a:t>Trigger</a:t>
              </a:r>
            </a:p>
          </p:txBody>
        </p:sp>
        <p:sp>
          <p:nvSpPr>
            <p:cNvPr id="12" name="Rectangle 11"/>
            <p:cNvSpPr/>
            <p:nvPr/>
          </p:nvSpPr>
          <p:spPr bwMode="auto">
            <a:xfrm>
              <a:off x="1828800" y="2527756"/>
              <a:ext cx="457200" cy="2286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1" i="0" u="none" strike="noStrike" cap="none" normalizeH="0" baseline="0" dirty="0">
                  <a:ln>
                    <a:noFill/>
                  </a:ln>
                  <a:solidFill>
                    <a:schemeClr val="tx1"/>
                  </a:solidFill>
                  <a:effectLst/>
                  <a:latin typeface="+mn-lt"/>
                  <a:ea typeface="+mn-ea"/>
                </a:rPr>
                <a:t>MPDU</a:t>
              </a:r>
            </a:p>
          </p:txBody>
        </p:sp>
        <p:sp>
          <p:nvSpPr>
            <p:cNvPr id="13" name="Rectangle 12"/>
            <p:cNvSpPr/>
            <p:nvPr/>
          </p:nvSpPr>
          <p:spPr bwMode="auto">
            <a:xfrm>
              <a:off x="2286000" y="2527756"/>
              <a:ext cx="457200" cy="228600"/>
            </a:xfrm>
            <a:prstGeom prst="rect">
              <a:avLst/>
            </a:prstGeom>
            <a:noFill/>
            <a:ln w="12700" cap="flat" cmpd="sng" algn="ctr">
              <a:solidFill>
                <a:schemeClr val="tx1"/>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pPr algn="ctr"/>
              <a:r>
                <a:rPr lang="en-US" sz="1000" b="1" dirty="0">
                  <a:solidFill>
                    <a:schemeClr val="tx1"/>
                  </a:solidFill>
                  <a:latin typeface="+mn-lt"/>
                </a:rPr>
                <a:t>MPDU</a:t>
              </a:r>
            </a:p>
          </p:txBody>
        </p:sp>
        <p:sp>
          <p:nvSpPr>
            <p:cNvPr id="14" name="Rectangle 13"/>
            <p:cNvSpPr/>
            <p:nvPr/>
          </p:nvSpPr>
          <p:spPr>
            <a:xfrm>
              <a:off x="2743200" y="2527756"/>
              <a:ext cx="312906" cy="246221"/>
            </a:xfrm>
            <a:prstGeom prst="rect">
              <a:avLst/>
            </a:prstGeom>
          </p:spPr>
          <p:txBody>
            <a:bodyPr wrap="none">
              <a:spAutoFit/>
            </a:bodyPr>
            <a:lstStyle/>
            <a:p>
              <a:r>
                <a:rPr lang="en-US" sz="1000" b="1" dirty="0">
                  <a:solidFill>
                    <a:srgbClr val="000000"/>
                  </a:solidFill>
                  <a:latin typeface="+mn-lt"/>
                  <a:ea typeface="MS Gothic"/>
                </a:rPr>
                <a:t>…</a:t>
              </a:r>
              <a:endParaRPr lang="en-US" dirty="0">
                <a:latin typeface="+mn-lt"/>
              </a:endParaRPr>
            </a:p>
          </p:txBody>
        </p:sp>
        <p:sp>
          <p:nvSpPr>
            <p:cNvPr id="15" name="Rectangle 14"/>
            <p:cNvSpPr/>
            <p:nvPr/>
          </p:nvSpPr>
          <p:spPr bwMode="auto">
            <a:xfrm>
              <a:off x="3048000" y="2527756"/>
              <a:ext cx="457200" cy="228600"/>
            </a:xfrm>
            <a:prstGeom prst="rect">
              <a:avLst/>
            </a:prstGeom>
            <a:solidFill>
              <a:srgbClr val="00B050"/>
            </a:solidFill>
            <a:ln w="12700" cap="flat" cmpd="sng" algn="ctr">
              <a:solidFill>
                <a:schemeClr val="tx1"/>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pPr algn="ctr"/>
              <a:r>
                <a:rPr lang="en-US" sz="900" b="1" dirty="0">
                  <a:solidFill>
                    <a:schemeClr val="tx1"/>
                  </a:solidFill>
                  <a:latin typeface="+mn-lt"/>
                </a:rPr>
                <a:t>F-MPDU</a:t>
              </a:r>
            </a:p>
          </p:txBody>
        </p:sp>
        <p:sp>
          <p:nvSpPr>
            <p:cNvPr id="16" name="Rectangle 15"/>
            <p:cNvSpPr/>
            <p:nvPr/>
          </p:nvSpPr>
          <p:spPr>
            <a:xfrm>
              <a:off x="4106694" y="1905000"/>
              <a:ext cx="312906" cy="246221"/>
            </a:xfrm>
            <a:prstGeom prst="rect">
              <a:avLst/>
            </a:prstGeom>
          </p:spPr>
          <p:txBody>
            <a:bodyPr wrap="none">
              <a:spAutoFit/>
            </a:bodyPr>
            <a:lstStyle/>
            <a:p>
              <a:r>
                <a:rPr lang="en-US" sz="1000" b="1" dirty="0">
                  <a:solidFill>
                    <a:srgbClr val="000000"/>
                  </a:solidFill>
                  <a:latin typeface="+mn-lt"/>
                  <a:ea typeface="MS Gothic"/>
                </a:rPr>
                <a:t>…</a:t>
              </a:r>
              <a:endParaRPr lang="en-US" dirty="0">
                <a:latin typeface="+mn-lt"/>
              </a:endParaRPr>
            </a:p>
          </p:txBody>
        </p:sp>
        <p:sp>
          <p:nvSpPr>
            <p:cNvPr id="17" name="Rectangle 16"/>
            <p:cNvSpPr/>
            <p:nvPr/>
          </p:nvSpPr>
          <p:spPr bwMode="auto">
            <a:xfrm>
              <a:off x="4419600" y="1922621"/>
              <a:ext cx="457200" cy="228600"/>
            </a:xfrm>
            <a:prstGeom prst="rect">
              <a:avLst/>
            </a:prstGeom>
            <a:noFill/>
            <a:ln w="12700" cap="flat" cmpd="sng" algn="ctr">
              <a:solidFill>
                <a:schemeClr val="tx1"/>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1" i="0" u="none" strike="noStrike" cap="none" normalizeH="0" baseline="0" dirty="0">
                  <a:ln>
                    <a:noFill/>
                  </a:ln>
                  <a:solidFill>
                    <a:schemeClr val="tx1"/>
                  </a:solidFill>
                  <a:effectLst/>
                  <a:latin typeface="+mn-lt"/>
                  <a:ea typeface="+mn-ea"/>
                </a:rPr>
                <a:t>Trigger</a:t>
              </a:r>
            </a:p>
          </p:txBody>
        </p:sp>
        <p:sp>
          <p:nvSpPr>
            <p:cNvPr id="18" name="Rectangle 17"/>
            <p:cNvSpPr/>
            <p:nvPr/>
          </p:nvSpPr>
          <p:spPr bwMode="auto">
            <a:xfrm>
              <a:off x="5029200" y="2527756"/>
              <a:ext cx="457200" cy="228600"/>
            </a:xfrm>
            <a:prstGeom prst="rect">
              <a:avLst/>
            </a:prstGeom>
            <a:solidFill>
              <a:srgbClr val="00B050"/>
            </a:solidFill>
            <a:ln w="12700" cap="flat" cmpd="sng" algn="ctr">
              <a:solidFill>
                <a:schemeClr val="tx1"/>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a:ln>
                    <a:noFill/>
                  </a:ln>
                  <a:solidFill>
                    <a:schemeClr val="tx1"/>
                  </a:solidFill>
                  <a:effectLst/>
                  <a:latin typeface="+mn-lt"/>
                  <a:ea typeface="+mn-ea"/>
                </a:rPr>
                <a:t>F-MPDU</a:t>
              </a:r>
            </a:p>
          </p:txBody>
        </p:sp>
        <p:sp>
          <p:nvSpPr>
            <p:cNvPr id="19" name="Rectangle 18"/>
            <p:cNvSpPr/>
            <p:nvPr/>
          </p:nvSpPr>
          <p:spPr bwMode="auto">
            <a:xfrm>
              <a:off x="5486400" y="2527756"/>
              <a:ext cx="457200" cy="228600"/>
            </a:xfrm>
            <a:prstGeom prst="rect">
              <a:avLst/>
            </a:prstGeom>
            <a:noFill/>
            <a:ln w="12700" cap="flat" cmpd="sng" algn="ctr">
              <a:solidFill>
                <a:schemeClr val="tx1"/>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pPr algn="ctr"/>
              <a:r>
                <a:rPr lang="en-US" sz="1000" b="1" dirty="0">
                  <a:solidFill>
                    <a:schemeClr val="tx1"/>
                  </a:solidFill>
                  <a:latin typeface="+mn-lt"/>
                </a:rPr>
                <a:t>MPDU</a:t>
              </a:r>
            </a:p>
          </p:txBody>
        </p:sp>
        <p:sp>
          <p:nvSpPr>
            <p:cNvPr id="20" name="Rectangle 19"/>
            <p:cNvSpPr/>
            <p:nvPr/>
          </p:nvSpPr>
          <p:spPr>
            <a:xfrm>
              <a:off x="5943600" y="2527756"/>
              <a:ext cx="312906" cy="246221"/>
            </a:xfrm>
            <a:prstGeom prst="rect">
              <a:avLst/>
            </a:prstGeom>
          </p:spPr>
          <p:txBody>
            <a:bodyPr wrap="none">
              <a:spAutoFit/>
            </a:bodyPr>
            <a:lstStyle/>
            <a:p>
              <a:r>
                <a:rPr lang="en-US" sz="1000" b="1" dirty="0">
                  <a:solidFill>
                    <a:srgbClr val="000000"/>
                  </a:solidFill>
                  <a:latin typeface="+mn-lt"/>
                  <a:ea typeface="MS Gothic"/>
                </a:rPr>
                <a:t>…</a:t>
              </a:r>
              <a:endParaRPr lang="en-US" dirty="0">
                <a:latin typeface="+mn-lt"/>
              </a:endParaRPr>
            </a:p>
          </p:txBody>
        </p:sp>
        <p:sp>
          <p:nvSpPr>
            <p:cNvPr id="21" name="Rectangle 20"/>
            <p:cNvSpPr/>
            <p:nvPr/>
          </p:nvSpPr>
          <p:spPr bwMode="auto">
            <a:xfrm>
              <a:off x="6248400" y="2527756"/>
              <a:ext cx="457200" cy="228600"/>
            </a:xfrm>
            <a:prstGeom prst="rect">
              <a:avLst/>
            </a:prstGeom>
            <a:solidFill>
              <a:srgbClr val="FFC000"/>
            </a:solidFill>
            <a:ln w="12700" cap="flat" cmpd="sng" algn="ctr">
              <a:solidFill>
                <a:schemeClr val="tx1"/>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pPr algn="ctr"/>
              <a:r>
                <a:rPr lang="en-US" sz="900" b="1" dirty="0">
                  <a:solidFill>
                    <a:schemeClr val="tx1"/>
                  </a:solidFill>
                  <a:latin typeface="+mn-lt"/>
                </a:rPr>
                <a:t>F-MPDU</a:t>
              </a:r>
            </a:p>
          </p:txBody>
        </p:sp>
        <p:sp>
          <p:nvSpPr>
            <p:cNvPr id="22" name="Rectangle 21"/>
            <p:cNvSpPr/>
            <p:nvPr/>
          </p:nvSpPr>
          <p:spPr bwMode="auto">
            <a:xfrm>
              <a:off x="3657600" y="1922621"/>
              <a:ext cx="457200" cy="228600"/>
            </a:xfrm>
            <a:prstGeom prst="rect">
              <a:avLst/>
            </a:prstGeom>
            <a:noFill/>
            <a:ln w="12700" cap="flat" cmpd="sng" algn="ctr">
              <a:solidFill>
                <a:schemeClr val="tx1"/>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1" i="0" u="none" strike="noStrike" cap="none" normalizeH="0" baseline="0" dirty="0">
                  <a:ln>
                    <a:noFill/>
                  </a:ln>
                  <a:solidFill>
                    <a:schemeClr val="tx1"/>
                  </a:solidFill>
                  <a:effectLst/>
                  <a:latin typeface="+mn-lt"/>
                  <a:ea typeface="+mn-ea"/>
                </a:rPr>
                <a:t>M-BA</a:t>
              </a:r>
            </a:p>
          </p:txBody>
        </p:sp>
        <p:sp>
          <p:nvSpPr>
            <p:cNvPr id="23" name="Rectangle 22"/>
            <p:cNvSpPr/>
            <p:nvPr/>
          </p:nvSpPr>
          <p:spPr bwMode="auto">
            <a:xfrm>
              <a:off x="6858000" y="1922621"/>
              <a:ext cx="457200" cy="228600"/>
            </a:xfrm>
            <a:prstGeom prst="rect">
              <a:avLst/>
            </a:prstGeom>
            <a:noFill/>
            <a:ln w="12700" cap="flat" cmpd="sng" algn="ctr">
              <a:solidFill>
                <a:schemeClr val="tx1"/>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1" i="0" u="none" strike="noStrike" cap="none" normalizeH="0" baseline="0" dirty="0">
                  <a:ln>
                    <a:noFill/>
                  </a:ln>
                  <a:solidFill>
                    <a:schemeClr val="tx1"/>
                  </a:solidFill>
                  <a:effectLst/>
                  <a:latin typeface="+mn-lt"/>
                  <a:ea typeface="+mn-ea"/>
                </a:rPr>
                <a:t>M-BA</a:t>
              </a:r>
            </a:p>
          </p:txBody>
        </p:sp>
        <p:sp>
          <p:nvSpPr>
            <p:cNvPr id="24" name="Rectangle 23"/>
            <p:cNvSpPr/>
            <p:nvPr/>
          </p:nvSpPr>
          <p:spPr>
            <a:xfrm>
              <a:off x="5029200" y="2756356"/>
              <a:ext cx="457200" cy="461665"/>
            </a:xfrm>
            <a:prstGeom prst="rect">
              <a:avLst/>
            </a:prstGeom>
          </p:spPr>
          <p:txBody>
            <a:bodyPr wrap="square" lIns="0" tIns="0" rIns="0" bIns="0">
              <a:spAutoFit/>
            </a:bodyPr>
            <a:lstStyle/>
            <a:p>
              <a:pPr algn="ctr"/>
              <a:r>
                <a:rPr lang="en-US" sz="1000" b="1" dirty="0">
                  <a:solidFill>
                    <a:srgbClr val="000000"/>
                  </a:solidFill>
                  <a:latin typeface="+mn-lt"/>
                  <a:ea typeface="MS Gothic"/>
                </a:rPr>
                <a:t>SN = 5</a:t>
              </a:r>
              <a:br>
                <a:rPr lang="en-US" sz="1000" b="1" dirty="0">
                  <a:solidFill>
                    <a:srgbClr val="000000"/>
                  </a:solidFill>
                  <a:latin typeface="+mn-lt"/>
                  <a:ea typeface="MS Gothic"/>
                </a:rPr>
              </a:br>
              <a:r>
                <a:rPr lang="en-US" sz="1000" b="1" dirty="0">
                  <a:solidFill>
                    <a:srgbClr val="000000"/>
                  </a:solidFill>
                  <a:latin typeface="+mn-lt"/>
                  <a:ea typeface="MS Gothic"/>
                </a:rPr>
                <a:t>FN = 1</a:t>
              </a:r>
              <a:br>
                <a:rPr lang="en-US" sz="1000" b="1" dirty="0">
                  <a:solidFill>
                    <a:srgbClr val="000000"/>
                  </a:solidFill>
                  <a:latin typeface="+mn-lt"/>
                  <a:ea typeface="MS Gothic"/>
                </a:rPr>
              </a:br>
              <a:r>
                <a:rPr lang="en-US" sz="1000" b="1" dirty="0">
                  <a:solidFill>
                    <a:srgbClr val="000000"/>
                  </a:solidFill>
                  <a:latin typeface="+mn-lt"/>
                  <a:ea typeface="MS Gothic"/>
                </a:rPr>
                <a:t>MF = 0</a:t>
              </a:r>
              <a:endParaRPr lang="en-US" dirty="0">
                <a:latin typeface="+mn-lt"/>
              </a:endParaRPr>
            </a:p>
          </p:txBody>
        </p:sp>
        <p:sp>
          <p:nvSpPr>
            <p:cNvPr id="25" name="Rectangle 24"/>
            <p:cNvSpPr/>
            <p:nvPr/>
          </p:nvSpPr>
          <p:spPr>
            <a:xfrm>
              <a:off x="5486400" y="2756356"/>
              <a:ext cx="457200" cy="461665"/>
            </a:xfrm>
            <a:prstGeom prst="rect">
              <a:avLst/>
            </a:prstGeom>
          </p:spPr>
          <p:txBody>
            <a:bodyPr wrap="square" lIns="0" tIns="0" rIns="0" bIns="0">
              <a:spAutoFit/>
            </a:bodyPr>
            <a:lstStyle/>
            <a:p>
              <a:pPr algn="ctr"/>
              <a:r>
                <a:rPr lang="en-US" sz="1000" b="1" dirty="0">
                  <a:solidFill>
                    <a:srgbClr val="000000"/>
                  </a:solidFill>
                  <a:latin typeface="+mn-lt"/>
                  <a:ea typeface="MS Gothic"/>
                </a:rPr>
                <a:t>SN = 6</a:t>
              </a:r>
              <a:br>
                <a:rPr lang="en-US" sz="1000" b="1" dirty="0">
                  <a:solidFill>
                    <a:srgbClr val="000000"/>
                  </a:solidFill>
                  <a:latin typeface="+mn-lt"/>
                  <a:ea typeface="MS Gothic"/>
                </a:rPr>
              </a:br>
              <a:r>
                <a:rPr lang="en-US" sz="1000" b="1" dirty="0">
                  <a:solidFill>
                    <a:srgbClr val="000000"/>
                  </a:solidFill>
                  <a:latin typeface="+mn-lt"/>
                  <a:ea typeface="MS Gothic"/>
                </a:rPr>
                <a:t>FN = 0</a:t>
              </a:r>
              <a:br>
                <a:rPr lang="en-US" sz="1000" b="1" dirty="0">
                  <a:solidFill>
                    <a:srgbClr val="000000"/>
                  </a:solidFill>
                  <a:latin typeface="+mn-lt"/>
                  <a:ea typeface="MS Gothic"/>
                </a:rPr>
              </a:br>
              <a:r>
                <a:rPr lang="en-US" sz="1000" b="1" dirty="0">
                  <a:solidFill>
                    <a:srgbClr val="000000"/>
                  </a:solidFill>
                  <a:latin typeface="+mn-lt"/>
                  <a:ea typeface="MS Gothic"/>
                </a:rPr>
                <a:t>MF = 0</a:t>
              </a:r>
              <a:endParaRPr lang="en-US" dirty="0">
                <a:latin typeface="+mn-lt"/>
              </a:endParaRPr>
            </a:p>
          </p:txBody>
        </p:sp>
        <p:sp>
          <p:nvSpPr>
            <p:cNvPr id="26" name="Rectangle 25"/>
            <p:cNvSpPr/>
            <p:nvPr/>
          </p:nvSpPr>
          <p:spPr>
            <a:xfrm>
              <a:off x="6248400" y="2756356"/>
              <a:ext cx="457200" cy="461665"/>
            </a:xfrm>
            <a:prstGeom prst="rect">
              <a:avLst/>
            </a:prstGeom>
          </p:spPr>
          <p:txBody>
            <a:bodyPr wrap="square" lIns="0" tIns="0" rIns="0" bIns="0">
              <a:spAutoFit/>
            </a:bodyPr>
            <a:lstStyle/>
            <a:p>
              <a:pPr algn="ctr"/>
              <a:r>
                <a:rPr lang="en-US" sz="1000" b="1" dirty="0">
                  <a:solidFill>
                    <a:srgbClr val="000000"/>
                  </a:solidFill>
                  <a:latin typeface="+mn-lt"/>
                  <a:ea typeface="MS Gothic"/>
                </a:rPr>
                <a:t>SN = 10</a:t>
              </a:r>
              <a:br>
                <a:rPr lang="en-US" sz="1000" b="1" dirty="0">
                  <a:solidFill>
                    <a:srgbClr val="000000"/>
                  </a:solidFill>
                  <a:latin typeface="+mn-lt"/>
                  <a:ea typeface="MS Gothic"/>
                </a:rPr>
              </a:br>
              <a:r>
                <a:rPr lang="en-US" sz="1000" b="1" dirty="0">
                  <a:solidFill>
                    <a:srgbClr val="000000"/>
                  </a:solidFill>
                  <a:latin typeface="+mn-lt"/>
                  <a:ea typeface="MS Gothic"/>
                </a:rPr>
                <a:t>FN = 0</a:t>
              </a:r>
              <a:br>
                <a:rPr lang="en-US" sz="1000" b="1" dirty="0">
                  <a:solidFill>
                    <a:srgbClr val="000000"/>
                  </a:solidFill>
                  <a:latin typeface="+mn-lt"/>
                  <a:ea typeface="MS Gothic"/>
                </a:rPr>
              </a:br>
              <a:r>
                <a:rPr lang="en-US" sz="1000" b="1" dirty="0">
                  <a:solidFill>
                    <a:srgbClr val="000000"/>
                  </a:solidFill>
                  <a:latin typeface="+mn-lt"/>
                  <a:ea typeface="MS Gothic"/>
                </a:rPr>
                <a:t>MF = 1</a:t>
              </a:r>
              <a:endParaRPr lang="en-US" dirty="0">
                <a:latin typeface="+mn-lt"/>
              </a:endParaRPr>
            </a:p>
          </p:txBody>
        </p:sp>
        <p:sp>
          <p:nvSpPr>
            <p:cNvPr id="27" name="Rectangle 26"/>
            <p:cNvSpPr/>
            <p:nvPr/>
          </p:nvSpPr>
          <p:spPr bwMode="auto">
            <a:xfrm>
              <a:off x="1828800" y="2151221"/>
              <a:ext cx="1676400" cy="609600"/>
            </a:xfrm>
            <a:prstGeom prst="rect">
              <a:avLst/>
            </a:prstGeom>
            <a:noFill/>
            <a:ln w="25400" cap="flat" cmpd="sng" algn="ctr">
              <a:solidFill>
                <a:schemeClr val="tx1"/>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000" b="1" i="0" u="none" strike="noStrike" cap="none" normalizeH="0" baseline="0" dirty="0">
                <a:ln>
                  <a:noFill/>
                </a:ln>
                <a:solidFill>
                  <a:schemeClr val="tx1"/>
                </a:solidFill>
                <a:effectLst/>
                <a:latin typeface="+mn-lt"/>
                <a:ea typeface="+mn-ea"/>
              </a:endParaRPr>
            </a:p>
          </p:txBody>
        </p:sp>
        <p:sp>
          <p:nvSpPr>
            <p:cNvPr id="28" name="Rectangle 27"/>
            <p:cNvSpPr/>
            <p:nvPr/>
          </p:nvSpPr>
          <p:spPr bwMode="auto">
            <a:xfrm>
              <a:off x="5029200" y="2151221"/>
              <a:ext cx="1676400" cy="609600"/>
            </a:xfrm>
            <a:prstGeom prst="rect">
              <a:avLst/>
            </a:prstGeom>
            <a:noFill/>
            <a:ln w="25400" cap="flat" cmpd="sng" algn="ctr">
              <a:solidFill>
                <a:schemeClr val="tx1"/>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000" b="1" i="0" u="none" strike="noStrike" cap="none" normalizeH="0" baseline="0" dirty="0">
                <a:ln>
                  <a:noFill/>
                </a:ln>
                <a:solidFill>
                  <a:schemeClr val="tx1"/>
                </a:solidFill>
                <a:effectLst/>
                <a:latin typeface="+mn-lt"/>
                <a:ea typeface="+mn-ea"/>
              </a:endParaRPr>
            </a:p>
          </p:txBody>
        </p:sp>
        <p:sp>
          <p:nvSpPr>
            <p:cNvPr id="29" name="Rectangle 28"/>
            <p:cNvSpPr/>
            <p:nvPr/>
          </p:nvSpPr>
          <p:spPr>
            <a:xfrm>
              <a:off x="1356036" y="2530732"/>
              <a:ext cx="457200" cy="225623"/>
            </a:xfrm>
            <a:prstGeom prst="rect">
              <a:avLst/>
            </a:prstGeom>
          </p:spPr>
          <p:txBody>
            <a:bodyPr wrap="square" lIns="0" tIns="0" rIns="0" bIns="0" anchor="ctr" anchorCtr="0">
              <a:normAutofit/>
            </a:bodyPr>
            <a:lstStyle/>
            <a:p>
              <a:pPr algn="ctr"/>
              <a:r>
                <a:rPr lang="en-US" sz="1000" b="1" dirty="0">
                  <a:solidFill>
                    <a:srgbClr val="000000"/>
                  </a:solidFill>
                  <a:latin typeface="+mn-lt"/>
                  <a:ea typeface="MS Gothic"/>
                </a:rPr>
                <a:t>STA1</a:t>
              </a:r>
              <a:endParaRPr lang="en-US" dirty="0">
                <a:latin typeface="+mn-lt"/>
              </a:endParaRPr>
            </a:p>
          </p:txBody>
        </p:sp>
        <p:sp>
          <p:nvSpPr>
            <p:cNvPr id="30" name="Rectangle 29"/>
            <p:cNvSpPr/>
            <p:nvPr/>
          </p:nvSpPr>
          <p:spPr>
            <a:xfrm>
              <a:off x="1828800" y="2776247"/>
              <a:ext cx="457200" cy="461665"/>
            </a:xfrm>
            <a:prstGeom prst="rect">
              <a:avLst/>
            </a:prstGeom>
          </p:spPr>
          <p:txBody>
            <a:bodyPr wrap="square" lIns="0" tIns="0" rIns="0" bIns="0">
              <a:spAutoFit/>
            </a:bodyPr>
            <a:lstStyle/>
            <a:p>
              <a:pPr algn="ctr"/>
              <a:r>
                <a:rPr lang="en-US" sz="1000" b="1" dirty="0">
                  <a:solidFill>
                    <a:srgbClr val="000000"/>
                  </a:solidFill>
                  <a:latin typeface="+mn-lt"/>
                  <a:ea typeface="MS Gothic"/>
                </a:rPr>
                <a:t>SN = 1</a:t>
              </a:r>
              <a:br>
                <a:rPr lang="en-US" sz="1000" b="1" dirty="0">
                  <a:solidFill>
                    <a:srgbClr val="000000"/>
                  </a:solidFill>
                  <a:latin typeface="+mn-lt"/>
                  <a:ea typeface="MS Gothic"/>
                </a:rPr>
              </a:br>
              <a:r>
                <a:rPr lang="en-US" sz="1000" b="1" dirty="0">
                  <a:solidFill>
                    <a:srgbClr val="000000"/>
                  </a:solidFill>
                  <a:latin typeface="+mn-lt"/>
                  <a:ea typeface="MS Gothic"/>
                </a:rPr>
                <a:t>FN = 0</a:t>
              </a:r>
              <a:br>
                <a:rPr lang="en-US" sz="1000" b="1" dirty="0">
                  <a:solidFill>
                    <a:srgbClr val="000000"/>
                  </a:solidFill>
                  <a:latin typeface="+mn-lt"/>
                  <a:ea typeface="MS Gothic"/>
                </a:rPr>
              </a:br>
              <a:r>
                <a:rPr lang="en-US" sz="1000" b="1" dirty="0">
                  <a:solidFill>
                    <a:srgbClr val="000000"/>
                  </a:solidFill>
                  <a:latin typeface="+mn-lt"/>
                  <a:ea typeface="MS Gothic"/>
                </a:rPr>
                <a:t>MF = 0</a:t>
              </a:r>
              <a:endParaRPr lang="en-US" dirty="0">
                <a:latin typeface="+mn-lt"/>
              </a:endParaRPr>
            </a:p>
          </p:txBody>
        </p:sp>
        <p:sp>
          <p:nvSpPr>
            <p:cNvPr id="31" name="Rectangle 30"/>
            <p:cNvSpPr/>
            <p:nvPr/>
          </p:nvSpPr>
          <p:spPr>
            <a:xfrm>
              <a:off x="2286000" y="2776247"/>
              <a:ext cx="457200" cy="461665"/>
            </a:xfrm>
            <a:prstGeom prst="rect">
              <a:avLst/>
            </a:prstGeom>
          </p:spPr>
          <p:txBody>
            <a:bodyPr wrap="square" lIns="0" tIns="0" rIns="0" bIns="0">
              <a:spAutoFit/>
            </a:bodyPr>
            <a:lstStyle/>
            <a:p>
              <a:pPr algn="ctr"/>
              <a:r>
                <a:rPr lang="en-US" sz="1000" b="1" dirty="0">
                  <a:solidFill>
                    <a:srgbClr val="000000"/>
                  </a:solidFill>
                  <a:latin typeface="+mn-lt"/>
                  <a:ea typeface="MS Gothic"/>
                </a:rPr>
                <a:t>SN = 2</a:t>
              </a:r>
              <a:br>
                <a:rPr lang="en-US" sz="1000" b="1" dirty="0">
                  <a:solidFill>
                    <a:srgbClr val="000000"/>
                  </a:solidFill>
                  <a:latin typeface="+mn-lt"/>
                  <a:ea typeface="MS Gothic"/>
                </a:rPr>
              </a:br>
              <a:r>
                <a:rPr lang="en-US" sz="1000" b="1" dirty="0">
                  <a:solidFill>
                    <a:srgbClr val="000000"/>
                  </a:solidFill>
                  <a:latin typeface="+mn-lt"/>
                  <a:ea typeface="MS Gothic"/>
                </a:rPr>
                <a:t>FN = 0</a:t>
              </a:r>
              <a:br>
                <a:rPr lang="en-US" sz="1000" b="1" dirty="0">
                  <a:solidFill>
                    <a:srgbClr val="000000"/>
                  </a:solidFill>
                  <a:latin typeface="+mn-lt"/>
                  <a:ea typeface="MS Gothic"/>
                </a:rPr>
              </a:br>
              <a:r>
                <a:rPr lang="en-US" sz="1000" b="1" dirty="0">
                  <a:solidFill>
                    <a:srgbClr val="000000"/>
                  </a:solidFill>
                  <a:latin typeface="+mn-lt"/>
                  <a:ea typeface="MS Gothic"/>
                </a:rPr>
                <a:t>MF = 0</a:t>
              </a:r>
              <a:endParaRPr lang="en-US" dirty="0">
                <a:latin typeface="+mn-lt"/>
              </a:endParaRPr>
            </a:p>
          </p:txBody>
        </p:sp>
        <p:sp>
          <p:nvSpPr>
            <p:cNvPr id="32" name="Rectangle 31"/>
            <p:cNvSpPr/>
            <p:nvPr/>
          </p:nvSpPr>
          <p:spPr>
            <a:xfrm>
              <a:off x="3048000" y="2776247"/>
              <a:ext cx="457200" cy="461665"/>
            </a:xfrm>
            <a:prstGeom prst="rect">
              <a:avLst/>
            </a:prstGeom>
          </p:spPr>
          <p:txBody>
            <a:bodyPr wrap="square" lIns="0" tIns="0" rIns="0" bIns="0">
              <a:spAutoFit/>
            </a:bodyPr>
            <a:lstStyle/>
            <a:p>
              <a:pPr algn="ctr"/>
              <a:r>
                <a:rPr lang="en-US" sz="1000" b="1" dirty="0">
                  <a:solidFill>
                    <a:srgbClr val="000000"/>
                  </a:solidFill>
                  <a:latin typeface="+mn-lt"/>
                  <a:ea typeface="MS Gothic"/>
                </a:rPr>
                <a:t>SN = 5</a:t>
              </a:r>
              <a:br>
                <a:rPr lang="en-US" sz="1000" b="1" dirty="0">
                  <a:solidFill>
                    <a:srgbClr val="000000"/>
                  </a:solidFill>
                  <a:latin typeface="+mn-lt"/>
                  <a:ea typeface="MS Gothic"/>
                </a:rPr>
              </a:br>
              <a:r>
                <a:rPr lang="en-US" sz="1000" b="1" dirty="0">
                  <a:solidFill>
                    <a:srgbClr val="000000"/>
                  </a:solidFill>
                  <a:latin typeface="+mn-lt"/>
                  <a:ea typeface="MS Gothic"/>
                </a:rPr>
                <a:t>FN = 0</a:t>
              </a:r>
              <a:br>
                <a:rPr lang="en-US" sz="1000" b="1" dirty="0">
                  <a:solidFill>
                    <a:srgbClr val="000000"/>
                  </a:solidFill>
                  <a:latin typeface="+mn-lt"/>
                  <a:ea typeface="MS Gothic"/>
                </a:rPr>
              </a:br>
              <a:r>
                <a:rPr lang="en-US" sz="1000" b="1" dirty="0">
                  <a:solidFill>
                    <a:srgbClr val="000000"/>
                  </a:solidFill>
                  <a:latin typeface="+mn-lt"/>
                  <a:ea typeface="MS Gothic"/>
                </a:rPr>
                <a:t>MF = 1</a:t>
              </a:r>
              <a:endParaRPr lang="en-US" dirty="0">
                <a:latin typeface="+mn-lt"/>
              </a:endParaRPr>
            </a:p>
          </p:txBody>
        </p:sp>
        <p:sp>
          <p:nvSpPr>
            <p:cNvPr id="33" name="Rectangle 32"/>
            <p:cNvSpPr/>
            <p:nvPr/>
          </p:nvSpPr>
          <p:spPr>
            <a:xfrm>
              <a:off x="2438400" y="2227421"/>
              <a:ext cx="457200" cy="225623"/>
            </a:xfrm>
            <a:prstGeom prst="rect">
              <a:avLst/>
            </a:prstGeom>
          </p:spPr>
          <p:txBody>
            <a:bodyPr wrap="square" lIns="0" tIns="0" rIns="0" bIns="0" anchor="ctr" anchorCtr="0">
              <a:normAutofit fontScale="92500" lnSpcReduction="20000"/>
            </a:bodyPr>
            <a:lstStyle/>
            <a:p>
              <a:pPr algn="ctr"/>
              <a:r>
                <a:rPr lang="en-US" sz="1000" b="1" dirty="0">
                  <a:solidFill>
                    <a:srgbClr val="000000"/>
                  </a:solidFill>
                  <a:latin typeface="+mn-lt"/>
                  <a:ea typeface="MS Gothic"/>
                </a:rPr>
                <a:t>HE TRIG</a:t>
              </a:r>
              <a:endParaRPr lang="en-US" dirty="0">
                <a:latin typeface="+mn-lt"/>
              </a:endParaRPr>
            </a:p>
          </p:txBody>
        </p:sp>
        <p:sp>
          <p:nvSpPr>
            <p:cNvPr id="34" name="Rectangle 33"/>
            <p:cNvSpPr/>
            <p:nvPr/>
          </p:nvSpPr>
          <p:spPr>
            <a:xfrm>
              <a:off x="5638800" y="2227421"/>
              <a:ext cx="457200" cy="225623"/>
            </a:xfrm>
            <a:prstGeom prst="rect">
              <a:avLst/>
            </a:prstGeom>
          </p:spPr>
          <p:txBody>
            <a:bodyPr wrap="square" lIns="0" tIns="0" rIns="0" bIns="0" anchor="ctr" anchorCtr="0">
              <a:normAutofit fontScale="92500" lnSpcReduction="20000"/>
            </a:bodyPr>
            <a:lstStyle/>
            <a:p>
              <a:pPr algn="ctr"/>
              <a:r>
                <a:rPr lang="en-US" sz="1000" b="1" dirty="0">
                  <a:solidFill>
                    <a:srgbClr val="000000"/>
                  </a:solidFill>
                  <a:latin typeface="+mn-lt"/>
                  <a:ea typeface="MS Gothic"/>
                </a:rPr>
                <a:t>HE TRIG</a:t>
              </a:r>
              <a:endParaRPr lang="en-US" dirty="0">
                <a:latin typeface="+mn-lt"/>
              </a:endParaRPr>
            </a:p>
          </p:txBody>
        </p:sp>
      </p:grpSp>
      <p:sp>
        <p:nvSpPr>
          <p:cNvPr id="35" name="Date Placeholder 3"/>
          <p:cNvSpPr>
            <a:spLocks noGrp="1"/>
          </p:cNvSpPr>
          <p:nvPr>
            <p:ph type="dt" idx="15"/>
          </p:nvPr>
        </p:nvSpPr>
        <p:spPr>
          <a:xfrm>
            <a:off x="696912" y="333375"/>
            <a:ext cx="2589203" cy="273050"/>
          </a:xfrm>
        </p:spPr>
        <p:txBody>
          <a:bodyPr/>
          <a:lstStyle/>
          <a:p>
            <a:r>
              <a:rPr lang="en-US" dirty="0"/>
              <a:t>May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000760" y="6475413"/>
            <a:ext cx="2541578" cy="168297"/>
          </a:xfrm>
        </p:spPr>
        <p:txBody>
          <a:bodyPr/>
          <a:lstStyle/>
          <a:p>
            <a:r>
              <a:rPr lang="nl-NL"/>
              <a:t>Woojin Ahn et al., WILUS</a:t>
            </a:r>
            <a:endParaRPr lang="en-GB" dirty="0"/>
          </a:p>
        </p:txBody>
      </p:sp>
      <p:sp>
        <p:nvSpPr>
          <p:cNvPr id="6" name="Slide Number Placeholder 5"/>
          <p:cNvSpPr>
            <a:spLocks noGrp="1"/>
          </p:cNvSpPr>
          <p:nvPr>
            <p:ph type="sldNum" idx="12"/>
          </p:nvPr>
        </p:nvSpPr>
        <p:spPr/>
        <p:txBody>
          <a:bodyPr/>
          <a:lstStyle/>
          <a:p>
            <a:r>
              <a:rPr lang="en-GB" dirty="0"/>
              <a:t>Slide </a:t>
            </a:r>
            <a:fld id="{B3165115-9078-433B-A278-1F5ED971F63A}" type="slidenum">
              <a:rPr lang="en-GB"/>
              <a:pPr/>
              <a:t>6</a:t>
            </a:fld>
            <a:endParaRPr lang="en-GB" dirty="0"/>
          </a:p>
        </p:txBody>
      </p:sp>
      <p:sp>
        <p:nvSpPr>
          <p:cNvPr id="512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a:t>Redundancy in BA bitmap</a:t>
            </a:r>
            <a:endParaRPr lang="en-GB" sz="2800" dirty="0"/>
          </a:p>
        </p:txBody>
      </p:sp>
      <p:sp>
        <p:nvSpPr>
          <p:cNvPr id="9" name="Content Placeholder 2"/>
          <p:cNvSpPr>
            <a:spLocks noGrp="1"/>
          </p:cNvSpPr>
          <p:nvPr>
            <p:ph idx="1"/>
          </p:nvPr>
        </p:nvSpPr>
        <p:spPr>
          <a:xfrm>
            <a:off x="457200" y="3887608"/>
            <a:ext cx="8458200" cy="2513192"/>
          </a:xfrm>
        </p:spPr>
        <p:txBody>
          <a:bodyPr>
            <a:normAutofit lnSpcReduction="10000"/>
          </a:bodyPr>
          <a:lstStyle/>
          <a:p>
            <a:r>
              <a:rPr lang="en-US" sz="1800" dirty="0"/>
              <a:t>It is redundant to respond with fragment-scaled BA bitmaps for such A-MPDUs</a:t>
            </a:r>
          </a:p>
          <a:p>
            <a:pPr lvl="1"/>
            <a:r>
              <a:rPr lang="en-US" altLang="ko-KR" sz="1600" dirty="0"/>
              <a:t>The A-MPDUs do not carry more than one MPDU for each MSDU (level 2 fragmentation)</a:t>
            </a:r>
          </a:p>
          <a:p>
            <a:pPr lvl="1"/>
            <a:r>
              <a:rPr lang="en-US" altLang="ko-KR" sz="1600" dirty="0"/>
              <a:t>Sequence-scaled BA bitmap is enough to acknowledge (FN=0 in BA SSC)</a:t>
            </a:r>
          </a:p>
          <a:p>
            <a:pPr lvl="1"/>
            <a:r>
              <a:rPr lang="en-US" altLang="ko-KR" sz="1600" dirty="0"/>
              <a:t>75% of the bitmaps is wasted</a:t>
            </a:r>
          </a:p>
          <a:p>
            <a:pPr lvl="1"/>
            <a:r>
              <a:rPr lang="en-US" altLang="ko-KR" sz="1600" dirty="0"/>
              <a:t>Increasing the duration of M-BA</a:t>
            </a:r>
          </a:p>
          <a:p>
            <a:r>
              <a:rPr lang="en-US" altLang="ko-KR" sz="2000" dirty="0"/>
              <a:t>Reducing the duration of M-BA is important</a:t>
            </a:r>
          </a:p>
          <a:p>
            <a:pPr lvl="1"/>
            <a:r>
              <a:rPr lang="en-US" altLang="ko-KR" sz="1600" dirty="0"/>
              <a:t>M-BA duration may exceed EIFS</a:t>
            </a:r>
          </a:p>
          <a:p>
            <a:pPr lvl="1"/>
            <a:r>
              <a:rPr lang="en-US" altLang="ko-KR" sz="1600" dirty="0"/>
              <a:t>Hard to estimate TXOP duration as the variance of M-BA duration increases</a:t>
            </a:r>
          </a:p>
        </p:txBody>
      </p:sp>
      <p:grpSp>
        <p:nvGrpSpPr>
          <p:cNvPr id="2" name="Group 1"/>
          <p:cNvGrpSpPr/>
          <p:nvPr/>
        </p:nvGrpSpPr>
        <p:grpSpPr>
          <a:xfrm>
            <a:off x="1143000" y="1676400"/>
            <a:ext cx="6629400" cy="1981200"/>
            <a:chOff x="1143000" y="1905000"/>
            <a:chExt cx="6629400" cy="1981200"/>
          </a:xfrm>
        </p:grpSpPr>
        <p:cxnSp>
          <p:nvCxnSpPr>
            <p:cNvPr id="8" name="Straight Connector 7"/>
            <p:cNvCxnSpPr/>
            <p:nvPr/>
          </p:nvCxnSpPr>
          <p:spPr bwMode="auto">
            <a:xfrm>
              <a:off x="1295400" y="2151221"/>
              <a:ext cx="6477000" cy="0"/>
            </a:xfrm>
            <a:prstGeom prst="line">
              <a:avLst/>
            </a:prstGeom>
            <a:solidFill>
              <a:srgbClr val="00B8FF"/>
            </a:solidFill>
            <a:ln w="19050" cap="flat" cmpd="sng" algn="ctr">
              <a:solidFill>
                <a:schemeClr val="tx1"/>
              </a:solidFill>
              <a:prstDash val="solid"/>
              <a:round/>
              <a:headEnd type="none" w="med" len="med"/>
              <a:tailEnd type="none" w="med" len="med"/>
            </a:ln>
            <a:effectLst/>
          </p:spPr>
        </p:cxnSp>
        <p:sp>
          <p:nvSpPr>
            <p:cNvPr id="10" name="Rectangle 9"/>
            <p:cNvSpPr/>
            <p:nvPr/>
          </p:nvSpPr>
          <p:spPr bwMode="auto">
            <a:xfrm>
              <a:off x="1600200" y="1922621"/>
              <a:ext cx="457200" cy="228600"/>
            </a:xfrm>
            <a:prstGeom prst="rect">
              <a:avLst/>
            </a:prstGeom>
            <a:noFill/>
            <a:ln w="12700" cap="flat" cmpd="sng" algn="ctr">
              <a:solidFill>
                <a:schemeClr val="tx1"/>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1" i="0" u="none" strike="noStrike" cap="none" normalizeH="0" baseline="0" dirty="0">
                  <a:ln>
                    <a:noFill/>
                  </a:ln>
                  <a:solidFill>
                    <a:schemeClr val="tx1"/>
                  </a:solidFill>
                  <a:effectLst/>
                  <a:latin typeface="+mn-lt"/>
                  <a:ea typeface="+mn-ea"/>
                </a:rPr>
                <a:t>Trigger</a:t>
              </a:r>
            </a:p>
          </p:txBody>
        </p:sp>
        <p:sp>
          <p:nvSpPr>
            <p:cNvPr id="11" name="Rectangle 10"/>
            <p:cNvSpPr/>
            <p:nvPr/>
          </p:nvSpPr>
          <p:spPr bwMode="auto">
            <a:xfrm>
              <a:off x="2209800" y="2527756"/>
              <a:ext cx="457200" cy="228600"/>
            </a:xfrm>
            <a:prstGeom prst="rect">
              <a:avLst/>
            </a:prstGeom>
            <a:solidFill>
              <a:srgbClr val="00B050"/>
            </a:solidFill>
            <a:ln w="12700" cap="flat" cmpd="sng" algn="ctr">
              <a:solidFill>
                <a:schemeClr val="tx1"/>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a:ln>
                    <a:noFill/>
                  </a:ln>
                  <a:solidFill>
                    <a:schemeClr val="tx1"/>
                  </a:solidFill>
                  <a:effectLst/>
                  <a:latin typeface="+mn-lt"/>
                  <a:ea typeface="+mn-ea"/>
                </a:rPr>
                <a:t>F-MPDU</a:t>
              </a:r>
            </a:p>
          </p:txBody>
        </p:sp>
        <p:sp>
          <p:nvSpPr>
            <p:cNvPr id="12" name="Rectangle 11"/>
            <p:cNvSpPr/>
            <p:nvPr/>
          </p:nvSpPr>
          <p:spPr bwMode="auto">
            <a:xfrm>
              <a:off x="2667000" y="2527756"/>
              <a:ext cx="457200" cy="228600"/>
            </a:xfrm>
            <a:prstGeom prst="rect">
              <a:avLst/>
            </a:prstGeom>
            <a:noFill/>
            <a:ln w="12700" cap="flat" cmpd="sng" algn="ctr">
              <a:solidFill>
                <a:schemeClr val="tx1"/>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pPr algn="ctr"/>
              <a:r>
                <a:rPr lang="en-US" sz="1000" b="1" dirty="0">
                  <a:solidFill>
                    <a:schemeClr val="tx1"/>
                  </a:solidFill>
                  <a:latin typeface="+mn-lt"/>
                </a:rPr>
                <a:t>MPDU</a:t>
              </a:r>
            </a:p>
          </p:txBody>
        </p:sp>
        <p:sp>
          <p:nvSpPr>
            <p:cNvPr id="13" name="Rectangle 12"/>
            <p:cNvSpPr/>
            <p:nvPr/>
          </p:nvSpPr>
          <p:spPr>
            <a:xfrm>
              <a:off x="3124200" y="2527756"/>
              <a:ext cx="312906" cy="246221"/>
            </a:xfrm>
            <a:prstGeom prst="rect">
              <a:avLst/>
            </a:prstGeom>
          </p:spPr>
          <p:txBody>
            <a:bodyPr wrap="none">
              <a:spAutoFit/>
            </a:bodyPr>
            <a:lstStyle/>
            <a:p>
              <a:r>
                <a:rPr lang="en-US" sz="1000" b="1" dirty="0">
                  <a:solidFill>
                    <a:srgbClr val="000000"/>
                  </a:solidFill>
                  <a:latin typeface="+mn-lt"/>
                  <a:ea typeface="MS Gothic"/>
                </a:rPr>
                <a:t>…</a:t>
              </a:r>
              <a:endParaRPr lang="en-US" dirty="0">
                <a:latin typeface="+mn-lt"/>
              </a:endParaRPr>
            </a:p>
          </p:txBody>
        </p:sp>
        <p:sp>
          <p:nvSpPr>
            <p:cNvPr id="14" name="Rectangle 13"/>
            <p:cNvSpPr/>
            <p:nvPr/>
          </p:nvSpPr>
          <p:spPr bwMode="auto">
            <a:xfrm>
              <a:off x="3429000" y="2527756"/>
              <a:ext cx="457200" cy="228600"/>
            </a:xfrm>
            <a:prstGeom prst="rect">
              <a:avLst/>
            </a:prstGeom>
            <a:solidFill>
              <a:srgbClr val="FFC000"/>
            </a:solidFill>
            <a:ln w="12700" cap="flat" cmpd="sng" algn="ctr">
              <a:solidFill>
                <a:schemeClr val="tx1"/>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pPr algn="ctr"/>
              <a:r>
                <a:rPr lang="en-US" sz="900" b="1" dirty="0">
                  <a:solidFill>
                    <a:schemeClr val="tx1"/>
                  </a:solidFill>
                  <a:latin typeface="+mn-lt"/>
                </a:rPr>
                <a:t>F-MPDU</a:t>
              </a:r>
            </a:p>
          </p:txBody>
        </p:sp>
        <p:sp>
          <p:nvSpPr>
            <p:cNvPr id="15" name="Rectangle 14"/>
            <p:cNvSpPr/>
            <p:nvPr/>
          </p:nvSpPr>
          <p:spPr>
            <a:xfrm>
              <a:off x="4487694" y="1905000"/>
              <a:ext cx="312906" cy="246221"/>
            </a:xfrm>
            <a:prstGeom prst="rect">
              <a:avLst/>
            </a:prstGeom>
          </p:spPr>
          <p:txBody>
            <a:bodyPr wrap="none">
              <a:spAutoFit/>
            </a:bodyPr>
            <a:lstStyle/>
            <a:p>
              <a:r>
                <a:rPr lang="en-US" sz="1000" b="1" dirty="0">
                  <a:solidFill>
                    <a:srgbClr val="000000"/>
                  </a:solidFill>
                  <a:latin typeface="+mn-lt"/>
                  <a:ea typeface="MS Gothic"/>
                </a:rPr>
                <a:t>…</a:t>
              </a:r>
              <a:endParaRPr lang="en-US" dirty="0">
                <a:latin typeface="+mn-lt"/>
              </a:endParaRPr>
            </a:p>
          </p:txBody>
        </p:sp>
        <p:sp>
          <p:nvSpPr>
            <p:cNvPr id="16" name="Rectangle 15"/>
            <p:cNvSpPr/>
            <p:nvPr/>
          </p:nvSpPr>
          <p:spPr bwMode="auto">
            <a:xfrm>
              <a:off x="4800600" y="1922621"/>
              <a:ext cx="457200" cy="228600"/>
            </a:xfrm>
            <a:prstGeom prst="rect">
              <a:avLst/>
            </a:prstGeom>
            <a:noFill/>
            <a:ln w="12700" cap="flat" cmpd="sng" algn="ctr">
              <a:solidFill>
                <a:schemeClr val="tx1"/>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1" i="0" u="none" strike="noStrike" cap="none" normalizeH="0" baseline="0" dirty="0">
                  <a:ln>
                    <a:noFill/>
                  </a:ln>
                  <a:solidFill>
                    <a:schemeClr val="tx1"/>
                  </a:solidFill>
                  <a:effectLst/>
                  <a:latin typeface="+mn-lt"/>
                  <a:ea typeface="+mn-ea"/>
                </a:rPr>
                <a:t>Trigger</a:t>
              </a:r>
            </a:p>
          </p:txBody>
        </p:sp>
        <p:sp>
          <p:nvSpPr>
            <p:cNvPr id="17" name="Rectangle 16"/>
            <p:cNvSpPr/>
            <p:nvPr/>
          </p:nvSpPr>
          <p:spPr bwMode="auto">
            <a:xfrm>
              <a:off x="5410200" y="2527756"/>
              <a:ext cx="457200" cy="228600"/>
            </a:xfrm>
            <a:prstGeom prst="rect">
              <a:avLst/>
            </a:prstGeom>
            <a:solidFill>
              <a:srgbClr val="FFC000"/>
            </a:solidFill>
            <a:ln w="12700" cap="flat" cmpd="sng" algn="ctr">
              <a:solidFill>
                <a:schemeClr val="tx1"/>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a:ln>
                    <a:noFill/>
                  </a:ln>
                  <a:solidFill>
                    <a:schemeClr val="tx1"/>
                  </a:solidFill>
                  <a:effectLst/>
                  <a:latin typeface="+mn-lt"/>
                  <a:ea typeface="+mn-ea"/>
                </a:rPr>
                <a:t>F-MPDU</a:t>
              </a:r>
            </a:p>
          </p:txBody>
        </p:sp>
        <p:sp>
          <p:nvSpPr>
            <p:cNvPr id="18" name="Rectangle 17"/>
            <p:cNvSpPr/>
            <p:nvPr/>
          </p:nvSpPr>
          <p:spPr bwMode="auto">
            <a:xfrm>
              <a:off x="5867400" y="2527756"/>
              <a:ext cx="457200" cy="228600"/>
            </a:xfrm>
            <a:prstGeom prst="rect">
              <a:avLst/>
            </a:prstGeom>
            <a:noFill/>
            <a:ln w="12700" cap="flat" cmpd="sng" algn="ctr">
              <a:solidFill>
                <a:schemeClr val="tx1"/>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pPr algn="ctr"/>
              <a:r>
                <a:rPr lang="en-US" sz="1000" b="1" dirty="0">
                  <a:solidFill>
                    <a:schemeClr val="tx1"/>
                  </a:solidFill>
                  <a:latin typeface="+mn-lt"/>
                </a:rPr>
                <a:t>MPDU</a:t>
              </a:r>
            </a:p>
          </p:txBody>
        </p:sp>
        <p:sp>
          <p:nvSpPr>
            <p:cNvPr id="19" name="Rectangle 18"/>
            <p:cNvSpPr/>
            <p:nvPr/>
          </p:nvSpPr>
          <p:spPr>
            <a:xfrm>
              <a:off x="6324600" y="2527756"/>
              <a:ext cx="312906" cy="246221"/>
            </a:xfrm>
            <a:prstGeom prst="rect">
              <a:avLst/>
            </a:prstGeom>
          </p:spPr>
          <p:txBody>
            <a:bodyPr wrap="none">
              <a:spAutoFit/>
            </a:bodyPr>
            <a:lstStyle/>
            <a:p>
              <a:r>
                <a:rPr lang="en-US" sz="1000" b="1" dirty="0">
                  <a:solidFill>
                    <a:srgbClr val="000000"/>
                  </a:solidFill>
                  <a:latin typeface="+mn-lt"/>
                  <a:ea typeface="MS Gothic"/>
                </a:rPr>
                <a:t>…</a:t>
              </a:r>
              <a:endParaRPr lang="en-US" dirty="0">
                <a:latin typeface="+mn-lt"/>
              </a:endParaRPr>
            </a:p>
          </p:txBody>
        </p:sp>
        <p:sp>
          <p:nvSpPr>
            <p:cNvPr id="20" name="Rectangle 19"/>
            <p:cNvSpPr/>
            <p:nvPr/>
          </p:nvSpPr>
          <p:spPr bwMode="auto">
            <a:xfrm>
              <a:off x="6629400" y="2527756"/>
              <a:ext cx="457200" cy="228600"/>
            </a:xfrm>
            <a:prstGeom prst="rect">
              <a:avLst/>
            </a:prstGeom>
            <a:solidFill>
              <a:srgbClr val="00B0F0"/>
            </a:solidFill>
            <a:ln w="12700" cap="flat" cmpd="sng" algn="ctr">
              <a:solidFill>
                <a:schemeClr val="tx1"/>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pPr algn="ctr"/>
              <a:r>
                <a:rPr lang="en-US" sz="900" b="1" dirty="0">
                  <a:solidFill>
                    <a:schemeClr val="tx1"/>
                  </a:solidFill>
                  <a:latin typeface="+mn-lt"/>
                </a:rPr>
                <a:t>F-MPDU</a:t>
              </a:r>
            </a:p>
          </p:txBody>
        </p:sp>
        <p:sp>
          <p:nvSpPr>
            <p:cNvPr id="21" name="Rectangle 20"/>
            <p:cNvSpPr/>
            <p:nvPr/>
          </p:nvSpPr>
          <p:spPr bwMode="auto">
            <a:xfrm>
              <a:off x="4038600" y="1922621"/>
              <a:ext cx="457200" cy="228600"/>
            </a:xfrm>
            <a:prstGeom prst="rect">
              <a:avLst/>
            </a:prstGeom>
            <a:noFill/>
            <a:ln w="12700" cap="flat" cmpd="sng" algn="ctr">
              <a:solidFill>
                <a:schemeClr val="tx1"/>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1" i="0" u="none" strike="noStrike" cap="none" normalizeH="0" baseline="0" dirty="0">
                  <a:ln>
                    <a:noFill/>
                  </a:ln>
                  <a:solidFill>
                    <a:schemeClr val="tx1"/>
                  </a:solidFill>
                  <a:effectLst/>
                  <a:latin typeface="+mn-lt"/>
                  <a:ea typeface="+mn-ea"/>
                </a:rPr>
                <a:t>M-BA</a:t>
              </a:r>
            </a:p>
          </p:txBody>
        </p:sp>
        <p:sp>
          <p:nvSpPr>
            <p:cNvPr id="22" name="Rectangle 21"/>
            <p:cNvSpPr/>
            <p:nvPr/>
          </p:nvSpPr>
          <p:spPr bwMode="auto">
            <a:xfrm>
              <a:off x="7239000" y="1922621"/>
              <a:ext cx="457200" cy="228600"/>
            </a:xfrm>
            <a:prstGeom prst="rect">
              <a:avLst/>
            </a:prstGeom>
            <a:noFill/>
            <a:ln w="12700" cap="flat" cmpd="sng" algn="ctr">
              <a:solidFill>
                <a:schemeClr val="tx1"/>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1" i="0" u="none" strike="noStrike" cap="none" normalizeH="0" baseline="0" dirty="0">
                  <a:ln>
                    <a:noFill/>
                  </a:ln>
                  <a:solidFill>
                    <a:schemeClr val="tx1"/>
                  </a:solidFill>
                  <a:effectLst/>
                  <a:latin typeface="+mn-lt"/>
                  <a:ea typeface="+mn-ea"/>
                </a:rPr>
                <a:t>M-BA</a:t>
              </a:r>
            </a:p>
          </p:txBody>
        </p:sp>
        <p:sp>
          <p:nvSpPr>
            <p:cNvPr id="23" name="Rectangle 22"/>
            <p:cNvSpPr/>
            <p:nvPr/>
          </p:nvSpPr>
          <p:spPr>
            <a:xfrm>
              <a:off x="5410200" y="2756356"/>
              <a:ext cx="457200" cy="461665"/>
            </a:xfrm>
            <a:prstGeom prst="rect">
              <a:avLst/>
            </a:prstGeom>
          </p:spPr>
          <p:txBody>
            <a:bodyPr wrap="square" lIns="0" tIns="0" rIns="0" bIns="0">
              <a:spAutoFit/>
            </a:bodyPr>
            <a:lstStyle/>
            <a:p>
              <a:pPr algn="ctr"/>
              <a:r>
                <a:rPr lang="en-US" sz="1000" b="1" dirty="0">
                  <a:solidFill>
                    <a:srgbClr val="000000"/>
                  </a:solidFill>
                  <a:latin typeface="+mn-lt"/>
                  <a:ea typeface="MS Gothic"/>
                </a:rPr>
                <a:t>SN = 10</a:t>
              </a:r>
              <a:br>
                <a:rPr lang="en-US" sz="1000" b="1" dirty="0">
                  <a:solidFill>
                    <a:srgbClr val="000000"/>
                  </a:solidFill>
                  <a:latin typeface="+mn-lt"/>
                  <a:ea typeface="MS Gothic"/>
                </a:rPr>
              </a:br>
              <a:r>
                <a:rPr lang="en-US" sz="1000" b="1" dirty="0">
                  <a:solidFill>
                    <a:srgbClr val="000000"/>
                  </a:solidFill>
                  <a:latin typeface="+mn-lt"/>
                  <a:ea typeface="MS Gothic"/>
                </a:rPr>
                <a:t>FN = 1</a:t>
              </a:r>
              <a:br>
                <a:rPr lang="en-US" sz="1000" b="1" dirty="0">
                  <a:solidFill>
                    <a:srgbClr val="000000"/>
                  </a:solidFill>
                  <a:latin typeface="+mn-lt"/>
                  <a:ea typeface="MS Gothic"/>
                </a:rPr>
              </a:br>
              <a:r>
                <a:rPr lang="en-US" sz="1000" b="1" dirty="0">
                  <a:solidFill>
                    <a:srgbClr val="000000"/>
                  </a:solidFill>
                  <a:latin typeface="+mn-lt"/>
                  <a:ea typeface="MS Gothic"/>
                </a:rPr>
                <a:t>MF = 0</a:t>
              </a:r>
              <a:endParaRPr lang="en-US" dirty="0">
                <a:latin typeface="+mn-lt"/>
              </a:endParaRPr>
            </a:p>
          </p:txBody>
        </p:sp>
        <p:sp>
          <p:nvSpPr>
            <p:cNvPr id="24" name="Rectangle 23"/>
            <p:cNvSpPr/>
            <p:nvPr/>
          </p:nvSpPr>
          <p:spPr>
            <a:xfrm>
              <a:off x="5867400" y="2756356"/>
              <a:ext cx="457200" cy="461665"/>
            </a:xfrm>
            <a:prstGeom prst="rect">
              <a:avLst/>
            </a:prstGeom>
          </p:spPr>
          <p:txBody>
            <a:bodyPr wrap="square" lIns="0" tIns="0" rIns="0" bIns="0">
              <a:spAutoFit/>
            </a:bodyPr>
            <a:lstStyle/>
            <a:p>
              <a:pPr algn="ctr"/>
              <a:r>
                <a:rPr lang="en-US" sz="1000" b="1" dirty="0">
                  <a:solidFill>
                    <a:srgbClr val="000000"/>
                  </a:solidFill>
                  <a:latin typeface="+mn-lt"/>
                  <a:ea typeface="MS Gothic"/>
                </a:rPr>
                <a:t>SN = 11</a:t>
              </a:r>
              <a:br>
                <a:rPr lang="en-US" sz="1000" b="1" dirty="0">
                  <a:solidFill>
                    <a:srgbClr val="000000"/>
                  </a:solidFill>
                  <a:latin typeface="+mn-lt"/>
                  <a:ea typeface="MS Gothic"/>
                </a:rPr>
              </a:br>
              <a:r>
                <a:rPr lang="en-US" sz="1000" b="1" dirty="0">
                  <a:solidFill>
                    <a:srgbClr val="000000"/>
                  </a:solidFill>
                  <a:latin typeface="+mn-lt"/>
                  <a:ea typeface="MS Gothic"/>
                </a:rPr>
                <a:t>FN = 0</a:t>
              </a:r>
              <a:br>
                <a:rPr lang="en-US" sz="1000" b="1" dirty="0">
                  <a:solidFill>
                    <a:srgbClr val="000000"/>
                  </a:solidFill>
                  <a:latin typeface="+mn-lt"/>
                  <a:ea typeface="MS Gothic"/>
                </a:rPr>
              </a:br>
              <a:r>
                <a:rPr lang="en-US" sz="1000" b="1" dirty="0">
                  <a:solidFill>
                    <a:srgbClr val="000000"/>
                  </a:solidFill>
                  <a:latin typeface="+mn-lt"/>
                  <a:ea typeface="MS Gothic"/>
                </a:rPr>
                <a:t>MF = 0</a:t>
              </a:r>
              <a:endParaRPr lang="en-US" dirty="0">
                <a:latin typeface="+mn-lt"/>
              </a:endParaRPr>
            </a:p>
          </p:txBody>
        </p:sp>
        <p:sp>
          <p:nvSpPr>
            <p:cNvPr id="25" name="Rectangle 24"/>
            <p:cNvSpPr/>
            <p:nvPr/>
          </p:nvSpPr>
          <p:spPr>
            <a:xfrm>
              <a:off x="6629400" y="2756356"/>
              <a:ext cx="457200" cy="461665"/>
            </a:xfrm>
            <a:prstGeom prst="rect">
              <a:avLst/>
            </a:prstGeom>
          </p:spPr>
          <p:txBody>
            <a:bodyPr wrap="square" lIns="0" tIns="0" rIns="0" bIns="0">
              <a:spAutoFit/>
            </a:bodyPr>
            <a:lstStyle/>
            <a:p>
              <a:pPr algn="ctr"/>
              <a:r>
                <a:rPr lang="en-US" sz="1000" b="1" dirty="0">
                  <a:solidFill>
                    <a:srgbClr val="000000"/>
                  </a:solidFill>
                  <a:latin typeface="+mn-lt"/>
                  <a:ea typeface="MS Gothic"/>
                </a:rPr>
                <a:t>SN = 15</a:t>
              </a:r>
              <a:br>
                <a:rPr lang="en-US" sz="1000" b="1" dirty="0">
                  <a:solidFill>
                    <a:srgbClr val="000000"/>
                  </a:solidFill>
                  <a:latin typeface="+mn-lt"/>
                  <a:ea typeface="MS Gothic"/>
                </a:rPr>
              </a:br>
              <a:r>
                <a:rPr lang="en-US" sz="1000" b="1" dirty="0">
                  <a:solidFill>
                    <a:srgbClr val="000000"/>
                  </a:solidFill>
                  <a:latin typeface="+mn-lt"/>
                  <a:ea typeface="MS Gothic"/>
                </a:rPr>
                <a:t>FN = 0</a:t>
              </a:r>
              <a:br>
                <a:rPr lang="en-US" sz="1000" b="1" dirty="0">
                  <a:solidFill>
                    <a:srgbClr val="000000"/>
                  </a:solidFill>
                  <a:latin typeface="+mn-lt"/>
                  <a:ea typeface="MS Gothic"/>
                </a:rPr>
              </a:br>
              <a:r>
                <a:rPr lang="en-US" sz="1000" b="1" dirty="0">
                  <a:solidFill>
                    <a:srgbClr val="000000"/>
                  </a:solidFill>
                  <a:latin typeface="+mn-lt"/>
                  <a:ea typeface="MS Gothic"/>
                </a:rPr>
                <a:t>MF = 1</a:t>
              </a:r>
              <a:endParaRPr lang="en-US" dirty="0">
                <a:latin typeface="+mn-lt"/>
              </a:endParaRPr>
            </a:p>
          </p:txBody>
        </p:sp>
        <p:sp>
          <p:nvSpPr>
            <p:cNvPr id="26" name="Rectangle 25"/>
            <p:cNvSpPr/>
            <p:nvPr/>
          </p:nvSpPr>
          <p:spPr bwMode="auto">
            <a:xfrm>
              <a:off x="2209800" y="2151221"/>
              <a:ext cx="1676400" cy="609600"/>
            </a:xfrm>
            <a:prstGeom prst="rect">
              <a:avLst/>
            </a:prstGeom>
            <a:noFill/>
            <a:ln w="25400" cap="flat" cmpd="sng" algn="ctr">
              <a:solidFill>
                <a:schemeClr val="tx1"/>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000" b="1" i="0" u="none" strike="noStrike" cap="none" normalizeH="0" baseline="0" dirty="0">
                <a:ln>
                  <a:noFill/>
                </a:ln>
                <a:solidFill>
                  <a:schemeClr val="tx1"/>
                </a:solidFill>
                <a:effectLst/>
                <a:latin typeface="+mn-lt"/>
                <a:ea typeface="+mn-ea"/>
              </a:endParaRPr>
            </a:p>
          </p:txBody>
        </p:sp>
        <p:sp>
          <p:nvSpPr>
            <p:cNvPr id="27" name="Rectangle 26"/>
            <p:cNvSpPr/>
            <p:nvPr/>
          </p:nvSpPr>
          <p:spPr bwMode="auto">
            <a:xfrm>
              <a:off x="5410200" y="2151221"/>
              <a:ext cx="1676400" cy="609600"/>
            </a:xfrm>
            <a:prstGeom prst="rect">
              <a:avLst/>
            </a:prstGeom>
            <a:noFill/>
            <a:ln w="25400" cap="flat" cmpd="sng" algn="ctr">
              <a:solidFill>
                <a:schemeClr val="tx1"/>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000" b="1" i="0" u="none" strike="noStrike" cap="none" normalizeH="0" baseline="0" dirty="0">
                <a:ln>
                  <a:noFill/>
                </a:ln>
                <a:solidFill>
                  <a:schemeClr val="tx1"/>
                </a:solidFill>
                <a:effectLst/>
                <a:latin typeface="+mn-lt"/>
                <a:ea typeface="+mn-ea"/>
              </a:endParaRPr>
            </a:p>
          </p:txBody>
        </p:sp>
        <p:sp>
          <p:nvSpPr>
            <p:cNvPr id="28" name="Rectangle 27"/>
            <p:cNvSpPr/>
            <p:nvPr/>
          </p:nvSpPr>
          <p:spPr>
            <a:xfrm>
              <a:off x="1737036" y="2530732"/>
              <a:ext cx="457200" cy="225623"/>
            </a:xfrm>
            <a:prstGeom prst="rect">
              <a:avLst/>
            </a:prstGeom>
          </p:spPr>
          <p:txBody>
            <a:bodyPr wrap="square" lIns="0" tIns="0" rIns="0" bIns="0" anchor="ctr" anchorCtr="0">
              <a:normAutofit/>
            </a:bodyPr>
            <a:lstStyle/>
            <a:p>
              <a:pPr algn="ctr"/>
              <a:r>
                <a:rPr lang="en-US" sz="1000" b="1" dirty="0">
                  <a:solidFill>
                    <a:srgbClr val="000000"/>
                  </a:solidFill>
                  <a:latin typeface="+mn-lt"/>
                  <a:ea typeface="MS Gothic"/>
                </a:rPr>
                <a:t>STA1</a:t>
              </a:r>
              <a:endParaRPr lang="en-US" dirty="0">
                <a:latin typeface="+mn-lt"/>
              </a:endParaRPr>
            </a:p>
          </p:txBody>
        </p:sp>
        <p:sp>
          <p:nvSpPr>
            <p:cNvPr id="29" name="Rectangle 28"/>
            <p:cNvSpPr/>
            <p:nvPr/>
          </p:nvSpPr>
          <p:spPr>
            <a:xfrm>
              <a:off x="2209800" y="2776247"/>
              <a:ext cx="457200" cy="461665"/>
            </a:xfrm>
            <a:prstGeom prst="rect">
              <a:avLst/>
            </a:prstGeom>
          </p:spPr>
          <p:txBody>
            <a:bodyPr wrap="square" lIns="0" tIns="0" rIns="0" bIns="0">
              <a:spAutoFit/>
            </a:bodyPr>
            <a:lstStyle/>
            <a:p>
              <a:pPr algn="ctr"/>
              <a:r>
                <a:rPr lang="en-US" sz="1000" b="1" dirty="0">
                  <a:solidFill>
                    <a:srgbClr val="000000"/>
                  </a:solidFill>
                  <a:latin typeface="+mn-lt"/>
                  <a:ea typeface="MS Gothic"/>
                </a:rPr>
                <a:t>SN = 5</a:t>
              </a:r>
              <a:br>
                <a:rPr lang="en-US" sz="1000" b="1" dirty="0">
                  <a:solidFill>
                    <a:srgbClr val="000000"/>
                  </a:solidFill>
                  <a:latin typeface="+mn-lt"/>
                  <a:ea typeface="MS Gothic"/>
                </a:rPr>
              </a:br>
              <a:r>
                <a:rPr lang="en-US" sz="1000" b="1" dirty="0">
                  <a:solidFill>
                    <a:srgbClr val="000000"/>
                  </a:solidFill>
                  <a:latin typeface="+mn-lt"/>
                  <a:ea typeface="MS Gothic"/>
                </a:rPr>
                <a:t>FN = 1</a:t>
              </a:r>
              <a:br>
                <a:rPr lang="en-US" sz="1000" b="1" dirty="0">
                  <a:solidFill>
                    <a:srgbClr val="000000"/>
                  </a:solidFill>
                  <a:latin typeface="+mn-lt"/>
                  <a:ea typeface="MS Gothic"/>
                </a:rPr>
              </a:br>
              <a:r>
                <a:rPr lang="en-US" sz="1000" b="1" dirty="0">
                  <a:solidFill>
                    <a:srgbClr val="000000"/>
                  </a:solidFill>
                  <a:latin typeface="+mn-lt"/>
                  <a:ea typeface="MS Gothic"/>
                </a:rPr>
                <a:t>MF = 0</a:t>
              </a:r>
              <a:endParaRPr lang="en-US" dirty="0">
                <a:latin typeface="+mn-lt"/>
              </a:endParaRPr>
            </a:p>
          </p:txBody>
        </p:sp>
        <p:sp>
          <p:nvSpPr>
            <p:cNvPr id="30" name="Rectangle 29"/>
            <p:cNvSpPr/>
            <p:nvPr/>
          </p:nvSpPr>
          <p:spPr>
            <a:xfrm>
              <a:off x="2667000" y="2776247"/>
              <a:ext cx="457200" cy="461665"/>
            </a:xfrm>
            <a:prstGeom prst="rect">
              <a:avLst/>
            </a:prstGeom>
          </p:spPr>
          <p:txBody>
            <a:bodyPr wrap="square" lIns="0" tIns="0" rIns="0" bIns="0">
              <a:spAutoFit/>
            </a:bodyPr>
            <a:lstStyle/>
            <a:p>
              <a:pPr algn="ctr"/>
              <a:r>
                <a:rPr lang="en-US" sz="1000" b="1" dirty="0">
                  <a:solidFill>
                    <a:srgbClr val="000000"/>
                  </a:solidFill>
                  <a:latin typeface="+mn-lt"/>
                  <a:ea typeface="MS Gothic"/>
                </a:rPr>
                <a:t>SN = 6</a:t>
              </a:r>
              <a:br>
                <a:rPr lang="en-US" sz="1000" b="1" dirty="0">
                  <a:solidFill>
                    <a:srgbClr val="000000"/>
                  </a:solidFill>
                  <a:latin typeface="+mn-lt"/>
                  <a:ea typeface="MS Gothic"/>
                </a:rPr>
              </a:br>
              <a:r>
                <a:rPr lang="en-US" sz="1000" b="1" dirty="0">
                  <a:solidFill>
                    <a:srgbClr val="000000"/>
                  </a:solidFill>
                  <a:latin typeface="+mn-lt"/>
                  <a:ea typeface="MS Gothic"/>
                </a:rPr>
                <a:t>FN = 0</a:t>
              </a:r>
              <a:br>
                <a:rPr lang="en-US" sz="1000" b="1" dirty="0">
                  <a:solidFill>
                    <a:srgbClr val="000000"/>
                  </a:solidFill>
                  <a:latin typeface="+mn-lt"/>
                  <a:ea typeface="MS Gothic"/>
                </a:rPr>
              </a:br>
              <a:r>
                <a:rPr lang="en-US" sz="1000" b="1" dirty="0">
                  <a:solidFill>
                    <a:srgbClr val="000000"/>
                  </a:solidFill>
                  <a:latin typeface="+mn-lt"/>
                  <a:ea typeface="MS Gothic"/>
                </a:rPr>
                <a:t>MF = 0</a:t>
              </a:r>
              <a:endParaRPr lang="en-US" dirty="0">
                <a:latin typeface="+mn-lt"/>
              </a:endParaRPr>
            </a:p>
          </p:txBody>
        </p:sp>
        <p:sp>
          <p:nvSpPr>
            <p:cNvPr id="31" name="Rectangle 30"/>
            <p:cNvSpPr/>
            <p:nvPr/>
          </p:nvSpPr>
          <p:spPr>
            <a:xfrm>
              <a:off x="3429000" y="2776247"/>
              <a:ext cx="457200" cy="461665"/>
            </a:xfrm>
            <a:prstGeom prst="rect">
              <a:avLst/>
            </a:prstGeom>
          </p:spPr>
          <p:txBody>
            <a:bodyPr wrap="square" lIns="0" tIns="0" rIns="0" bIns="0">
              <a:spAutoFit/>
            </a:bodyPr>
            <a:lstStyle/>
            <a:p>
              <a:pPr algn="ctr"/>
              <a:r>
                <a:rPr lang="en-US" sz="1000" b="1" dirty="0">
                  <a:solidFill>
                    <a:srgbClr val="000000"/>
                  </a:solidFill>
                  <a:latin typeface="+mn-lt"/>
                  <a:ea typeface="MS Gothic"/>
                </a:rPr>
                <a:t>SN = 10</a:t>
              </a:r>
              <a:br>
                <a:rPr lang="en-US" sz="1000" b="1" dirty="0">
                  <a:solidFill>
                    <a:srgbClr val="000000"/>
                  </a:solidFill>
                  <a:latin typeface="+mn-lt"/>
                  <a:ea typeface="MS Gothic"/>
                </a:rPr>
              </a:br>
              <a:r>
                <a:rPr lang="en-US" sz="1000" b="1" dirty="0">
                  <a:solidFill>
                    <a:srgbClr val="000000"/>
                  </a:solidFill>
                  <a:latin typeface="+mn-lt"/>
                  <a:ea typeface="MS Gothic"/>
                </a:rPr>
                <a:t>FN = 0</a:t>
              </a:r>
              <a:br>
                <a:rPr lang="en-US" sz="1000" b="1" dirty="0">
                  <a:solidFill>
                    <a:srgbClr val="000000"/>
                  </a:solidFill>
                  <a:latin typeface="+mn-lt"/>
                  <a:ea typeface="MS Gothic"/>
                </a:rPr>
              </a:br>
              <a:r>
                <a:rPr lang="en-US" sz="1000" b="1" dirty="0">
                  <a:solidFill>
                    <a:srgbClr val="000000"/>
                  </a:solidFill>
                  <a:latin typeface="+mn-lt"/>
                  <a:ea typeface="MS Gothic"/>
                </a:rPr>
                <a:t>MF = 1</a:t>
              </a:r>
              <a:endParaRPr lang="en-US" dirty="0">
                <a:latin typeface="+mn-lt"/>
              </a:endParaRPr>
            </a:p>
          </p:txBody>
        </p:sp>
        <p:sp>
          <p:nvSpPr>
            <p:cNvPr id="32" name="Rectangle 31"/>
            <p:cNvSpPr/>
            <p:nvPr/>
          </p:nvSpPr>
          <p:spPr>
            <a:xfrm>
              <a:off x="2819400" y="2227421"/>
              <a:ext cx="457200" cy="225623"/>
            </a:xfrm>
            <a:prstGeom prst="rect">
              <a:avLst/>
            </a:prstGeom>
          </p:spPr>
          <p:txBody>
            <a:bodyPr wrap="square" lIns="0" tIns="0" rIns="0" bIns="0" anchor="ctr" anchorCtr="0">
              <a:normAutofit fontScale="92500" lnSpcReduction="20000"/>
            </a:bodyPr>
            <a:lstStyle/>
            <a:p>
              <a:pPr algn="ctr"/>
              <a:r>
                <a:rPr lang="en-US" sz="1000" b="1" dirty="0">
                  <a:solidFill>
                    <a:srgbClr val="000000"/>
                  </a:solidFill>
                  <a:latin typeface="+mn-lt"/>
                  <a:ea typeface="MS Gothic"/>
                </a:rPr>
                <a:t>HE TRIG</a:t>
              </a:r>
              <a:endParaRPr lang="en-US" dirty="0">
                <a:latin typeface="+mn-lt"/>
              </a:endParaRPr>
            </a:p>
          </p:txBody>
        </p:sp>
        <p:sp>
          <p:nvSpPr>
            <p:cNvPr id="33" name="Rectangle 32"/>
            <p:cNvSpPr/>
            <p:nvPr/>
          </p:nvSpPr>
          <p:spPr>
            <a:xfrm>
              <a:off x="6019800" y="2227421"/>
              <a:ext cx="457200" cy="225623"/>
            </a:xfrm>
            <a:prstGeom prst="rect">
              <a:avLst/>
            </a:prstGeom>
          </p:spPr>
          <p:txBody>
            <a:bodyPr wrap="square" lIns="0" tIns="0" rIns="0" bIns="0" anchor="ctr" anchorCtr="0">
              <a:normAutofit fontScale="92500" lnSpcReduction="20000"/>
            </a:bodyPr>
            <a:lstStyle/>
            <a:p>
              <a:pPr algn="ctr"/>
              <a:r>
                <a:rPr lang="en-US" sz="1000" b="1" dirty="0">
                  <a:solidFill>
                    <a:srgbClr val="000000"/>
                  </a:solidFill>
                  <a:latin typeface="+mn-lt"/>
                  <a:ea typeface="MS Gothic"/>
                </a:rPr>
                <a:t>HE TRIG</a:t>
              </a:r>
              <a:endParaRPr lang="en-US" dirty="0">
                <a:latin typeface="+mn-lt"/>
              </a:endParaRPr>
            </a:p>
          </p:txBody>
        </p:sp>
        <p:sp>
          <p:nvSpPr>
            <p:cNvPr id="35" name="Rectangle 34"/>
            <p:cNvSpPr/>
            <p:nvPr/>
          </p:nvSpPr>
          <p:spPr bwMode="auto">
            <a:xfrm>
              <a:off x="3439160" y="3352800"/>
              <a:ext cx="111760" cy="152400"/>
            </a:xfrm>
            <a:prstGeom prst="rect">
              <a:avLst/>
            </a:prstGeom>
            <a:solidFill>
              <a:srgbClr val="92D050"/>
            </a:solidFill>
            <a:ln w="12700" cap="flat" cmpd="sng" algn="ctr">
              <a:solidFill>
                <a:srgbClr val="92D050"/>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000" b="1" i="0" u="none" strike="noStrike" cap="none" normalizeH="0" baseline="0" dirty="0">
                <a:ln>
                  <a:noFill/>
                </a:ln>
                <a:solidFill>
                  <a:schemeClr val="tx1"/>
                </a:solidFill>
                <a:effectLst/>
                <a:latin typeface="+mn-lt"/>
                <a:ea typeface="+mn-ea"/>
              </a:endParaRPr>
            </a:p>
          </p:txBody>
        </p:sp>
        <p:sp>
          <p:nvSpPr>
            <p:cNvPr id="36" name="Rectangle 35"/>
            <p:cNvSpPr/>
            <p:nvPr/>
          </p:nvSpPr>
          <p:spPr bwMode="auto">
            <a:xfrm>
              <a:off x="2656840" y="3352800"/>
              <a:ext cx="111760" cy="152400"/>
            </a:xfrm>
            <a:prstGeom prst="rect">
              <a:avLst/>
            </a:prstGeom>
            <a:solidFill>
              <a:srgbClr val="92D050"/>
            </a:solidFill>
            <a:ln w="12700" cap="flat" cmpd="sng" algn="ctr">
              <a:solidFill>
                <a:srgbClr val="92D050"/>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000" b="1" i="0" u="none" strike="noStrike" cap="none" normalizeH="0" baseline="0" dirty="0">
                <a:ln>
                  <a:noFill/>
                </a:ln>
                <a:solidFill>
                  <a:schemeClr val="tx1"/>
                </a:solidFill>
                <a:effectLst/>
                <a:latin typeface="+mn-lt"/>
                <a:ea typeface="+mn-ea"/>
              </a:endParaRPr>
            </a:p>
          </p:txBody>
        </p:sp>
        <p:sp>
          <p:nvSpPr>
            <p:cNvPr id="37" name="Rectangle 36"/>
            <p:cNvSpPr/>
            <p:nvPr/>
          </p:nvSpPr>
          <p:spPr bwMode="auto">
            <a:xfrm>
              <a:off x="2321560" y="3352800"/>
              <a:ext cx="111760" cy="152400"/>
            </a:xfrm>
            <a:prstGeom prst="rect">
              <a:avLst/>
            </a:prstGeom>
            <a:solidFill>
              <a:srgbClr val="92D050"/>
            </a:solidFill>
            <a:ln w="12700" cap="flat" cmpd="sng" algn="ctr">
              <a:solidFill>
                <a:srgbClr val="92D050"/>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000" b="1" i="0" u="none" strike="noStrike" cap="none" normalizeH="0" baseline="0" dirty="0">
                <a:ln>
                  <a:noFill/>
                </a:ln>
                <a:solidFill>
                  <a:schemeClr val="tx1"/>
                </a:solidFill>
                <a:effectLst/>
                <a:latin typeface="+mn-lt"/>
                <a:ea typeface="+mn-ea"/>
              </a:endParaRPr>
            </a:p>
          </p:txBody>
        </p:sp>
        <p:sp>
          <p:nvSpPr>
            <p:cNvPr id="38" name="Rectangle 37"/>
            <p:cNvSpPr/>
            <p:nvPr/>
          </p:nvSpPr>
          <p:spPr bwMode="auto">
            <a:xfrm>
              <a:off x="2209800" y="3352800"/>
              <a:ext cx="111760" cy="152400"/>
            </a:xfrm>
            <a:prstGeom prst="rect">
              <a:avLst/>
            </a:prstGeom>
            <a:noFill/>
            <a:ln w="12700" cap="flat" cmpd="sng" algn="ctr">
              <a:solidFill>
                <a:schemeClr val="tx1"/>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000" b="1" i="0" u="none" strike="noStrike" cap="none" normalizeH="0" baseline="0" dirty="0">
                <a:ln>
                  <a:noFill/>
                </a:ln>
                <a:solidFill>
                  <a:schemeClr val="tx1"/>
                </a:solidFill>
                <a:effectLst/>
                <a:latin typeface="+mn-lt"/>
                <a:ea typeface="+mn-ea"/>
              </a:endParaRPr>
            </a:p>
          </p:txBody>
        </p:sp>
        <p:sp>
          <p:nvSpPr>
            <p:cNvPr id="39" name="Rectangle 38"/>
            <p:cNvSpPr/>
            <p:nvPr/>
          </p:nvSpPr>
          <p:spPr bwMode="auto">
            <a:xfrm>
              <a:off x="2321560" y="3352800"/>
              <a:ext cx="111760" cy="152400"/>
            </a:xfrm>
            <a:prstGeom prst="rect">
              <a:avLst/>
            </a:prstGeom>
            <a:noFill/>
            <a:ln w="12700" cap="flat" cmpd="sng" algn="ctr">
              <a:solidFill>
                <a:schemeClr val="tx1"/>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000" b="1" i="0" u="none" strike="noStrike" cap="none" normalizeH="0" baseline="0" dirty="0">
                <a:ln>
                  <a:noFill/>
                </a:ln>
                <a:solidFill>
                  <a:schemeClr val="tx1"/>
                </a:solidFill>
                <a:effectLst/>
                <a:latin typeface="+mn-lt"/>
                <a:ea typeface="+mn-ea"/>
              </a:endParaRPr>
            </a:p>
          </p:txBody>
        </p:sp>
        <p:sp>
          <p:nvSpPr>
            <p:cNvPr id="40" name="Rectangle 39"/>
            <p:cNvSpPr/>
            <p:nvPr/>
          </p:nvSpPr>
          <p:spPr bwMode="auto">
            <a:xfrm>
              <a:off x="2433320" y="3352800"/>
              <a:ext cx="111760" cy="152400"/>
            </a:xfrm>
            <a:prstGeom prst="rect">
              <a:avLst/>
            </a:prstGeom>
            <a:noFill/>
            <a:ln w="12700" cap="flat" cmpd="sng" algn="ctr">
              <a:solidFill>
                <a:schemeClr val="tx1"/>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000" b="1" i="0" u="none" strike="noStrike" cap="none" normalizeH="0" baseline="0" dirty="0">
                <a:ln>
                  <a:noFill/>
                </a:ln>
                <a:solidFill>
                  <a:schemeClr val="tx1"/>
                </a:solidFill>
                <a:effectLst/>
                <a:latin typeface="+mn-lt"/>
                <a:ea typeface="+mn-ea"/>
              </a:endParaRPr>
            </a:p>
          </p:txBody>
        </p:sp>
        <p:sp>
          <p:nvSpPr>
            <p:cNvPr id="41" name="Rectangle 40"/>
            <p:cNvSpPr/>
            <p:nvPr/>
          </p:nvSpPr>
          <p:spPr bwMode="auto">
            <a:xfrm>
              <a:off x="2545080" y="3352800"/>
              <a:ext cx="111760" cy="152400"/>
            </a:xfrm>
            <a:prstGeom prst="rect">
              <a:avLst/>
            </a:prstGeom>
            <a:noFill/>
            <a:ln w="12700" cap="flat" cmpd="sng" algn="ctr">
              <a:solidFill>
                <a:schemeClr val="tx1"/>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000" b="1" i="0" u="none" strike="noStrike" cap="none" normalizeH="0" baseline="0" dirty="0">
                <a:ln>
                  <a:noFill/>
                </a:ln>
                <a:solidFill>
                  <a:schemeClr val="tx1"/>
                </a:solidFill>
                <a:effectLst/>
                <a:latin typeface="+mn-lt"/>
                <a:ea typeface="+mn-ea"/>
              </a:endParaRPr>
            </a:p>
          </p:txBody>
        </p:sp>
        <p:sp>
          <p:nvSpPr>
            <p:cNvPr id="42" name="Rectangle 41"/>
            <p:cNvSpPr/>
            <p:nvPr/>
          </p:nvSpPr>
          <p:spPr bwMode="auto">
            <a:xfrm>
              <a:off x="2213842" y="3352800"/>
              <a:ext cx="447040" cy="152400"/>
            </a:xfrm>
            <a:prstGeom prst="rect">
              <a:avLst/>
            </a:prstGeom>
            <a:noFill/>
            <a:ln w="25400" cap="flat" cmpd="sng" algn="ctr">
              <a:solidFill>
                <a:schemeClr val="tx1"/>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000" b="1" i="0" u="none" strike="noStrike" cap="none" normalizeH="0" baseline="0" dirty="0">
                <a:ln>
                  <a:noFill/>
                </a:ln>
                <a:solidFill>
                  <a:schemeClr val="tx1"/>
                </a:solidFill>
                <a:effectLst/>
                <a:latin typeface="+mn-lt"/>
                <a:ea typeface="+mn-ea"/>
              </a:endParaRPr>
            </a:p>
          </p:txBody>
        </p:sp>
        <p:sp>
          <p:nvSpPr>
            <p:cNvPr id="43" name="Rectangle 42"/>
            <p:cNvSpPr/>
            <p:nvPr/>
          </p:nvSpPr>
          <p:spPr bwMode="auto">
            <a:xfrm>
              <a:off x="2656840" y="3352800"/>
              <a:ext cx="111760" cy="152400"/>
            </a:xfrm>
            <a:prstGeom prst="rect">
              <a:avLst/>
            </a:prstGeom>
            <a:noFill/>
            <a:ln w="12700" cap="flat" cmpd="sng" algn="ctr">
              <a:solidFill>
                <a:schemeClr val="tx1"/>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000" b="1" i="0" u="none" strike="noStrike" cap="none" normalizeH="0" baseline="0" dirty="0">
                <a:ln>
                  <a:noFill/>
                </a:ln>
                <a:solidFill>
                  <a:schemeClr val="tx1"/>
                </a:solidFill>
                <a:effectLst/>
                <a:latin typeface="+mn-lt"/>
                <a:ea typeface="+mn-ea"/>
              </a:endParaRPr>
            </a:p>
          </p:txBody>
        </p:sp>
        <p:sp>
          <p:nvSpPr>
            <p:cNvPr id="44" name="Rectangle 43"/>
            <p:cNvSpPr/>
            <p:nvPr/>
          </p:nvSpPr>
          <p:spPr bwMode="auto">
            <a:xfrm>
              <a:off x="2768600" y="3352800"/>
              <a:ext cx="111760" cy="152400"/>
            </a:xfrm>
            <a:prstGeom prst="rect">
              <a:avLst/>
            </a:prstGeom>
            <a:noFill/>
            <a:ln w="12700" cap="flat" cmpd="sng" algn="ctr">
              <a:solidFill>
                <a:schemeClr val="tx1"/>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000" b="1" i="0" u="none" strike="noStrike" cap="none" normalizeH="0" baseline="0" dirty="0">
                <a:ln>
                  <a:noFill/>
                </a:ln>
                <a:solidFill>
                  <a:schemeClr val="tx1"/>
                </a:solidFill>
                <a:effectLst/>
                <a:latin typeface="+mn-lt"/>
                <a:ea typeface="+mn-ea"/>
              </a:endParaRPr>
            </a:p>
          </p:txBody>
        </p:sp>
        <p:sp>
          <p:nvSpPr>
            <p:cNvPr id="45" name="Rectangle 44"/>
            <p:cNvSpPr/>
            <p:nvPr/>
          </p:nvSpPr>
          <p:spPr bwMode="auto">
            <a:xfrm>
              <a:off x="2880360" y="3352800"/>
              <a:ext cx="111760" cy="152400"/>
            </a:xfrm>
            <a:prstGeom prst="rect">
              <a:avLst/>
            </a:prstGeom>
            <a:noFill/>
            <a:ln w="12700" cap="flat" cmpd="sng" algn="ctr">
              <a:solidFill>
                <a:schemeClr val="tx1"/>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000" b="1" i="0" u="none" strike="noStrike" cap="none" normalizeH="0" baseline="0" dirty="0">
                <a:ln>
                  <a:noFill/>
                </a:ln>
                <a:solidFill>
                  <a:schemeClr val="tx1"/>
                </a:solidFill>
                <a:effectLst/>
                <a:latin typeface="+mn-lt"/>
                <a:ea typeface="+mn-ea"/>
              </a:endParaRPr>
            </a:p>
          </p:txBody>
        </p:sp>
        <p:sp>
          <p:nvSpPr>
            <p:cNvPr id="46" name="Rectangle 45"/>
            <p:cNvSpPr/>
            <p:nvPr/>
          </p:nvSpPr>
          <p:spPr bwMode="auto">
            <a:xfrm>
              <a:off x="2992120" y="3352800"/>
              <a:ext cx="111760" cy="152400"/>
            </a:xfrm>
            <a:prstGeom prst="rect">
              <a:avLst/>
            </a:prstGeom>
            <a:noFill/>
            <a:ln w="12700" cap="flat" cmpd="sng" algn="ctr">
              <a:solidFill>
                <a:schemeClr val="tx1"/>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000" b="1" i="0" u="none" strike="noStrike" cap="none" normalizeH="0" baseline="0" dirty="0">
                <a:ln>
                  <a:noFill/>
                </a:ln>
                <a:solidFill>
                  <a:schemeClr val="tx1"/>
                </a:solidFill>
                <a:effectLst/>
                <a:latin typeface="+mn-lt"/>
                <a:ea typeface="+mn-ea"/>
              </a:endParaRPr>
            </a:p>
          </p:txBody>
        </p:sp>
        <p:sp>
          <p:nvSpPr>
            <p:cNvPr id="47" name="Rectangle 46"/>
            <p:cNvSpPr/>
            <p:nvPr/>
          </p:nvSpPr>
          <p:spPr bwMode="auto">
            <a:xfrm>
              <a:off x="2660882" y="3352800"/>
              <a:ext cx="447040" cy="152400"/>
            </a:xfrm>
            <a:prstGeom prst="rect">
              <a:avLst/>
            </a:prstGeom>
            <a:noFill/>
            <a:ln w="25400" cap="flat" cmpd="sng" algn="ctr">
              <a:solidFill>
                <a:schemeClr val="tx1"/>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000" b="1" i="0" u="none" strike="noStrike" cap="none" normalizeH="0" baseline="0" dirty="0">
                <a:ln>
                  <a:noFill/>
                </a:ln>
                <a:solidFill>
                  <a:schemeClr val="tx1"/>
                </a:solidFill>
                <a:effectLst/>
                <a:latin typeface="+mn-lt"/>
                <a:ea typeface="+mn-ea"/>
              </a:endParaRPr>
            </a:p>
          </p:txBody>
        </p:sp>
        <p:sp>
          <p:nvSpPr>
            <p:cNvPr id="48" name="Rectangle 47"/>
            <p:cNvSpPr/>
            <p:nvPr/>
          </p:nvSpPr>
          <p:spPr bwMode="auto">
            <a:xfrm>
              <a:off x="3435118" y="3352800"/>
              <a:ext cx="111760" cy="152400"/>
            </a:xfrm>
            <a:prstGeom prst="rect">
              <a:avLst/>
            </a:prstGeom>
            <a:noFill/>
            <a:ln w="12700" cap="flat" cmpd="sng" algn="ctr">
              <a:solidFill>
                <a:schemeClr val="tx1"/>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000" b="1" i="0" u="none" strike="noStrike" cap="none" normalizeH="0" baseline="0" dirty="0">
                <a:ln>
                  <a:noFill/>
                </a:ln>
                <a:solidFill>
                  <a:schemeClr val="tx1"/>
                </a:solidFill>
                <a:effectLst/>
                <a:latin typeface="+mn-lt"/>
                <a:ea typeface="+mn-ea"/>
              </a:endParaRPr>
            </a:p>
          </p:txBody>
        </p:sp>
        <p:sp>
          <p:nvSpPr>
            <p:cNvPr id="49" name="Rectangle 48"/>
            <p:cNvSpPr/>
            <p:nvPr/>
          </p:nvSpPr>
          <p:spPr bwMode="auto">
            <a:xfrm>
              <a:off x="3546878" y="3352800"/>
              <a:ext cx="111760" cy="152400"/>
            </a:xfrm>
            <a:prstGeom prst="rect">
              <a:avLst/>
            </a:prstGeom>
            <a:noFill/>
            <a:ln w="12700" cap="flat" cmpd="sng" algn="ctr">
              <a:solidFill>
                <a:schemeClr val="tx1"/>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000" b="1" i="0" u="none" strike="noStrike" cap="none" normalizeH="0" baseline="0" dirty="0">
                <a:ln>
                  <a:noFill/>
                </a:ln>
                <a:solidFill>
                  <a:schemeClr val="tx1"/>
                </a:solidFill>
                <a:effectLst/>
                <a:latin typeface="+mn-lt"/>
                <a:ea typeface="+mn-ea"/>
              </a:endParaRPr>
            </a:p>
          </p:txBody>
        </p:sp>
        <p:sp>
          <p:nvSpPr>
            <p:cNvPr id="50" name="Rectangle 49"/>
            <p:cNvSpPr/>
            <p:nvPr/>
          </p:nvSpPr>
          <p:spPr bwMode="auto">
            <a:xfrm>
              <a:off x="3658638" y="3352800"/>
              <a:ext cx="111760" cy="152400"/>
            </a:xfrm>
            <a:prstGeom prst="rect">
              <a:avLst/>
            </a:prstGeom>
            <a:noFill/>
            <a:ln w="12700" cap="flat" cmpd="sng" algn="ctr">
              <a:solidFill>
                <a:schemeClr val="tx1"/>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000" b="1" i="0" u="none" strike="noStrike" cap="none" normalizeH="0" baseline="0" dirty="0">
                <a:ln>
                  <a:noFill/>
                </a:ln>
                <a:solidFill>
                  <a:schemeClr val="tx1"/>
                </a:solidFill>
                <a:effectLst/>
                <a:latin typeface="+mn-lt"/>
                <a:ea typeface="+mn-ea"/>
              </a:endParaRPr>
            </a:p>
          </p:txBody>
        </p:sp>
        <p:sp>
          <p:nvSpPr>
            <p:cNvPr id="51" name="Rectangle 50"/>
            <p:cNvSpPr/>
            <p:nvPr/>
          </p:nvSpPr>
          <p:spPr bwMode="auto">
            <a:xfrm>
              <a:off x="3770398" y="3352800"/>
              <a:ext cx="111760" cy="152400"/>
            </a:xfrm>
            <a:prstGeom prst="rect">
              <a:avLst/>
            </a:prstGeom>
            <a:noFill/>
            <a:ln w="12700" cap="flat" cmpd="sng" algn="ctr">
              <a:solidFill>
                <a:schemeClr val="tx1"/>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000" b="1" i="0" u="none" strike="noStrike" cap="none" normalizeH="0" baseline="0" dirty="0">
                <a:ln>
                  <a:noFill/>
                </a:ln>
                <a:solidFill>
                  <a:schemeClr val="tx1"/>
                </a:solidFill>
                <a:effectLst/>
                <a:latin typeface="+mn-lt"/>
                <a:ea typeface="+mn-ea"/>
              </a:endParaRPr>
            </a:p>
          </p:txBody>
        </p:sp>
        <p:sp>
          <p:nvSpPr>
            <p:cNvPr id="52" name="Rectangle 51"/>
            <p:cNvSpPr/>
            <p:nvPr/>
          </p:nvSpPr>
          <p:spPr bwMode="auto">
            <a:xfrm>
              <a:off x="3439160" y="3352800"/>
              <a:ext cx="447040" cy="152400"/>
            </a:xfrm>
            <a:prstGeom prst="rect">
              <a:avLst/>
            </a:prstGeom>
            <a:noFill/>
            <a:ln w="25400" cap="flat" cmpd="sng" algn="ctr">
              <a:solidFill>
                <a:schemeClr val="tx1"/>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000" b="1" i="0" u="none" strike="noStrike" cap="none" normalizeH="0" baseline="0" dirty="0">
                <a:ln>
                  <a:noFill/>
                </a:ln>
                <a:solidFill>
                  <a:schemeClr val="tx1"/>
                </a:solidFill>
                <a:effectLst/>
                <a:latin typeface="+mn-lt"/>
                <a:ea typeface="+mn-ea"/>
              </a:endParaRPr>
            </a:p>
          </p:txBody>
        </p:sp>
        <p:sp>
          <p:nvSpPr>
            <p:cNvPr id="53" name="Rectangle 52"/>
            <p:cNvSpPr/>
            <p:nvPr/>
          </p:nvSpPr>
          <p:spPr>
            <a:xfrm>
              <a:off x="3095796" y="3352801"/>
              <a:ext cx="335280" cy="152399"/>
            </a:xfrm>
            <a:prstGeom prst="rect">
              <a:avLst/>
            </a:prstGeom>
          </p:spPr>
          <p:txBody>
            <a:bodyPr wrap="square" lIns="0" tIns="0" rIns="0" bIns="0" anchor="ctr" anchorCtr="0">
              <a:normAutofit lnSpcReduction="10000"/>
            </a:bodyPr>
            <a:lstStyle/>
            <a:p>
              <a:pPr algn="ctr"/>
              <a:r>
                <a:rPr lang="en-US" sz="1000" b="1" dirty="0">
                  <a:solidFill>
                    <a:srgbClr val="000000"/>
                  </a:solidFill>
                  <a:latin typeface="+mn-lt"/>
                  <a:ea typeface="MS Gothic"/>
                </a:rPr>
                <a:t>…</a:t>
              </a:r>
              <a:endParaRPr lang="en-US" dirty="0">
                <a:latin typeface="+mn-lt"/>
              </a:endParaRPr>
            </a:p>
          </p:txBody>
        </p:sp>
        <p:sp>
          <p:nvSpPr>
            <p:cNvPr id="54" name="Rectangle 53"/>
            <p:cNvSpPr/>
            <p:nvPr/>
          </p:nvSpPr>
          <p:spPr>
            <a:xfrm>
              <a:off x="1143000" y="3200400"/>
              <a:ext cx="1141548" cy="433607"/>
            </a:xfrm>
            <a:prstGeom prst="rect">
              <a:avLst/>
            </a:prstGeom>
          </p:spPr>
          <p:txBody>
            <a:bodyPr wrap="square" lIns="0" tIns="0" rIns="0" bIns="0" anchor="ctr" anchorCtr="0">
              <a:normAutofit/>
            </a:bodyPr>
            <a:lstStyle/>
            <a:p>
              <a:pPr algn="ctr"/>
              <a:r>
                <a:rPr lang="en-US" sz="1000" b="1" dirty="0">
                  <a:solidFill>
                    <a:srgbClr val="000000"/>
                  </a:solidFill>
                  <a:latin typeface="+mn-lt"/>
                  <a:ea typeface="MS Gothic"/>
                </a:rPr>
                <a:t>Fragment-scaled</a:t>
              </a:r>
              <a:br>
                <a:rPr lang="en-US" sz="1000" b="1" dirty="0">
                  <a:solidFill>
                    <a:srgbClr val="000000"/>
                  </a:solidFill>
                  <a:latin typeface="+mn-lt"/>
                  <a:ea typeface="MS Gothic"/>
                </a:rPr>
              </a:br>
              <a:r>
                <a:rPr lang="en-US" sz="1000" b="1" dirty="0">
                  <a:solidFill>
                    <a:srgbClr val="000000"/>
                  </a:solidFill>
                  <a:latin typeface="+mn-lt"/>
                  <a:ea typeface="MS Gothic"/>
                </a:rPr>
                <a:t>BA bitmap</a:t>
              </a:r>
              <a:endParaRPr lang="en-US" dirty="0">
                <a:latin typeface="+mn-lt"/>
              </a:endParaRPr>
            </a:p>
          </p:txBody>
        </p:sp>
        <p:sp>
          <p:nvSpPr>
            <p:cNvPr id="56" name="Rectangle 55"/>
            <p:cNvSpPr/>
            <p:nvPr/>
          </p:nvSpPr>
          <p:spPr bwMode="auto">
            <a:xfrm>
              <a:off x="6639560" y="3352800"/>
              <a:ext cx="111760" cy="152400"/>
            </a:xfrm>
            <a:prstGeom prst="rect">
              <a:avLst/>
            </a:prstGeom>
            <a:solidFill>
              <a:srgbClr val="92D050"/>
            </a:solidFill>
            <a:ln w="12700" cap="flat" cmpd="sng" algn="ctr">
              <a:solidFill>
                <a:srgbClr val="92D050"/>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000" b="1" i="0" u="none" strike="noStrike" cap="none" normalizeH="0" baseline="0" dirty="0">
                <a:ln>
                  <a:noFill/>
                </a:ln>
                <a:solidFill>
                  <a:schemeClr val="tx1"/>
                </a:solidFill>
                <a:effectLst/>
                <a:latin typeface="+mn-lt"/>
                <a:ea typeface="+mn-ea"/>
              </a:endParaRPr>
            </a:p>
          </p:txBody>
        </p:sp>
        <p:sp>
          <p:nvSpPr>
            <p:cNvPr id="57" name="Rectangle 56"/>
            <p:cNvSpPr/>
            <p:nvPr/>
          </p:nvSpPr>
          <p:spPr bwMode="auto">
            <a:xfrm>
              <a:off x="5857240" y="3352800"/>
              <a:ext cx="111760" cy="152400"/>
            </a:xfrm>
            <a:prstGeom prst="rect">
              <a:avLst/>
            </a:prstGeom>
            <a:solidFill>
              <a:srgbClr val="92D050"/>
            </a:solidFill>
            <a:ln w="12700" cap="flat" cmpd="sng" algn="ctr">
              <a:solidFill>
                <a:srgbClr val="92D050"/>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000" b="1" i="0" u="none" strike="noStrike" cap="none" normalizeH="0" baseline="0" dirty="0">
                <a:ln>
                  <a:noFill/>
                </a:ln>
                <a:solidFill>
                  <a:schemeClr val="tx1"/>
                </a:solidFill>
                <a:effectLst/>
                <a:latin typeface="+mn-lt"/>
                <a:ea typeface="+mn-ea"/>
              </a:endParaRPr>
            </a:p>
          </p:txBody>
        </p:sp>
        <p:sp>
          <p:nvSpPr>
            <p:cNvPr id="58" name="Rectangle 57"/>
            <p:cNvSpPr/>
            <p:nvPr/>
          </p:nvSpPr>
          <p:spPr bwMode="auto">
            <a:xfrm>
              <a:off x="5521960" y="3352800"/>
              <a:ext cx="111760" cy="152400"/>
            </a:xfrm>
            <a:prstGeom prst="rect">
              <a:avLst/>
            </a:prstGeom>
            <a:solidFill>
              <a:srgbClr val="92D050"/>
            </a:solidFill>
            <a:ln w="12700" cap="flat" cmpd="sng" algn="ctr">
              <a:solidFill>
                <a:srgbClr val="92D050"/>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000" b="1" i="0" u="none" strike="noStrike" cap="none" normalizeH="0" baseline="0" dirty="0">
                <a:ln>
                  <a:noFill/>
                </a:ln>
                <a:solidFill>
                  <a:schemeClr val="tx1"/>
                </a:solidFill>
                <a:effectLst/>
                <a:latin typeface="+mn-lt"/>
                <a:ea typeface="+mn-ea"/>
              </a:endParaRPr>
            </a:p>
          </p:txBody>
        </p:sp>
        <p:sp>
          <p:nvSpPr>
            <p:cNvPr id="59" name="Rectangle 58"/>
            <p:cNvSpPr/>
            <p:nvPr/>
          </p:nvSpPr>
          <p:spPr bwMode="auto">
            <a:xfrm>
              <a:off x="5410200" y="3352800"/>
              <a:ext cx="111760" cy="152400"/>
            </a:xfrm>
            <a:prstGeom prst="rect">
              <a:avLst/>
            </a:prstGeom>
            <a:noFill/>
            <a:ln w="12700" cap="flat" cmpd="sng" algn="ctr">
              <a:solidFill>
                <a:schemeClr val="tx1"/>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000" b="1" i="0" u="none" strike="noStrike" cap="none" normalizeH="0" baseline="0" dirty="0">
                <a:ln>
                  <a:noFill/>
                </a:ln>
                <a:solidFill>
                  <a:schemeClr val="tx1"/>
                </a:solidFill>
                <a:effectLst/>
                <a:latin typeface="+mn-lt"/>
                <a:ea typeface="+mn-ea"/>
              </a:endParaRPr>
            </a:p>
          </p:txBody>
        </p:sp>
        <p:sp>
          <p:nvSpPr>
            <p:cNvPr id="60" name="Rectangle 59"/>
            <p:cNvSpPr/>
            <p:nvPr/>
          </p:nvSpPr>
          <p:spPr bwMode="auto">
            <a:xfrm>
              <a:off x="5521960" y="3352800"/>
              <a:ext cx="111760" cy="152400"/>
            </a:xfrm>
            <a:prstGeom prst="rect">
              <a:avLst/>
            </a:prstGeom>
            <a:noFill/>
            <a:ln w="12700" cap="flat" cmpd="sng" algn="ctr">
              <a:solidFill>
                <a:schemeClr val="tx1"/>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000" b="1" i="0" u="none" strike="noStrike" cap="none" normalizeH="0" baseline="0" dirty="0">
                <a:ln>
                  <a:noFill/>
                </a:ln>
                <a:solidFill>
                  <a:schemeClr val="tx1"/>
                </a:solidFill>
                <a:effectLst/>
                <a:latin typeface="+mn-lt"/>
                <a:ea typeface="+mn-ea"/>
              </a:endParaRPr>
            </a:p>
          </p:txBody>
        </p:sp>
        <p:sp>
          <p:nvSpPr>
            <p:cNvPr id="61" name="Rectangle 60"/>
            <p:cNvSpPr/>
            <p:nvPr/>
          </p:nvSpPr>
          <p:spPr bwMode="auto">
            <a:xfrm>
              <a:off x="5633720" y="3352800"/>
              <a:ext cx="111760" cy="152400"/>
            </a:xfrm>
            <a:prstGeom prst="rect">
              <a:avLst/>
            </a:prstGeom>
            <a:noFill/>
            <a:ln w="12700" cap="flat" cmpd="sng" algn="ctr">
              <a:solidFill>
                <a:schemeClr val="tx1"/>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000" b="1" i="0" u="none" strike="noStrike" cap="none" normalizeH="0" baseline="0" dirty="0">
                <a:ln>
                  <a:noFill/>
                </a:ln>
                <a:solidFill>
                  <a:schemeClr val="tx1"/>
                </a:solidFill>
                <a:effectLst/>
                <a:latin typeface="+mn-lt"/>
                <a:ea typeface="+mn-ea"/>
              </a:endParaRPr>
            </a:p>
          </p:txBody>
        </p:sp>
        <p:sp>
          <p:nvSpPr>
            <p:cNvPr id="62" name="Rectangle 61"/>
            <p:cNvSpPr/>
            <p:nvPr/>
          </p:nvSpPr>
          <p:spPr bwMode="auto">
            <a:xfrm>
              <a:off x="5745480" y="3352800"/>
              <a:ext cx="111760" cy="152400"/>
            </a:xfrm>
            <a:prstGeom prst="rect">
              <a:avLst/>
            </a:prstGeom>
            <a:noFill/>
            <a:ln w="12700" cap="flat" cmpd="sng" algn="ctr">
              <a:solidFill>
                <a:schemeClr val="tx1"/>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000" b="1" i="0" u="none" strike="noStrike" cap="none" normalizeH="0" baseline="0" dirty="0">
                <a:ln>
                  <a:noFill/>
                </a:ln>
                <a:solidFill>
                  <a:schemeClr val="tx1"/>
                </a:solidFill>
                <a:effectLst/>
                <a:latin typeface="+mn-lt"/>
                <a:ea typeface="+mn-ea"/>
              </a:endParaRPr>
            </a:p>
          </p:txBody>
        </p:sp>
        <p:sp>
          <p:nvSpPr>
            <p:cNvPr id="63" name="Rectangle 62"/>
            <p:cNvSpPr/>
            <p:nvPr/>
          </p:nvSpPr>
          <p:spPr bwMode="auto">
            <a:xfrm>
              <a:off x="5414242" y="3352800"/>
              <a:ext cx="447040" cy="152400"/>
            </a:xfrm>
            <a:prstGeom prst="rect">
              <a:avLst/>
            </a:prstGeom>
            <a:noFill/>
            <a:ln w="25400" cap="flat" cmpd="sng" algn="ctr">
              <a:solidFill>
                <a:schemeClr val="tx1"/>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000" b="1" i="0" u="none" strike="noStrike" cap="none" normalizeH="0" baseline="0" dirty="0">
                <a:ln>
                  <a:noFill/>
                </a:ln>
                <a:solidFill>
                  <a:schemeClr val="tx1"/>
                </a:solidFill>
                <a:effectLst/>
                <a:latin typeface="+mn-lt"/>
                <a:ea typeface="+mn-ea"/>
              </a:endParaRPr>
            </a:p>
          </p:txBody>
        </p:sp>
        <p:sp>
          <p:nvSpPr>
            <p:cNvPr id="64" name="Rectangle 63"/>
            <p:cNvSpPr/>
            <p:nvPr/>
          </p:nvSpPr>
          <p:spPr bwMode="auto">
            <a:xfrm>
              <a:off x="5857240" y="3352800"/>
              <a:ext cx="111760" cy="152400"/>
            </a:xfrm>
            <a:prstGeom prst="rect">
              <a:avLst/>
            </a:prstGeom>
            <a:noFill/>
            <a:ln w="12700" cap="flat" cmpd="sng" algn="ctr">
              <a:solidFill>
                <a:schemeClr val="tx1"/>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000" b="1" i="0" u="none" strike="noStrike" cap="none" normalizeH="0" baseline="0" dirty="0">
                <a:ln>
                  <a:noFill/>
                </a:ln>
                <a:solidFill>
                  <a:schemeClr val="tx1"/>
                </a:solidFill>
                <a:effectLst/>
                <a:latin typeface="+mn-lt"/>
                <a:ea typeface="+mn-ea"/>
              </a:endParaRPr>
            </a:p>
          </p:txBody>
        </p:sp>
        <p:sp>
          <p:nvSpPr>
            <p:cNvPr id="65" name="Rectangle 64"/>
            <p:cNvSpPr/>
            <p:nvPr/>
          </p:nvSpPr>
          <p:spPr bwMode="auto">
            <a:xfrm>
              <a:off x="5969000" y="3352800"/>
              <a:ext cx="111760" cy="152400"/>
            </a:xfrm>
            <a:prstGeom prst="rect">
              <a:avLst/>
            </a:prstGeom>
            <a:noFill/>
            <a:ln w="12700" cap="flat" cmpd="sng" algn="ctr">
              <a:solidFill>
                <a:schemeClr val="tx1"/>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000" b="1" i="0" u="none" strike="noStrike" cap="none" normalizeH="0" baseline="0" dirty="0">
                <a:ln>
                  <a:noFill/>
                </a:ln>
                <a:solidFill>
                  <a:schemeClr val="tx1"/>
                </a:solidFill>
                <a:effectLst/>
                <a:latin typeface="+mn-lt"/>
                <a:ea typeface="+mn-ea"/>
              </a:endParaRPr>
            </a:p>
          </p:txBody>
        </p:sp>
        <p:sp>
          <p:nvSpPr>
            <p:cNvPr id="66" name="Rectangle 65"/>
            <p:cNvSpPr/>
            <p:nvPr/>
          </p:nvSpPr>
          <p:spPr bwMode="auto">
            <a:xfrm>
              <a:off x="6080760" y="3352800"/>
              <a:ext cx="111760" cy="152400"/>
            </a:xfrm>
            <a:prstGeom prst="rect">
              <a:avLst/>
            </a:prstGeom>
            <a:noFill/>
            <a:ln w="12700" cap="flat" cmpd="sng" algn="ctr">
              <a:solidFill>
                <a:schemeClr val="tx1"/>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000" b="1" i="0" u="none" strike="noStrike" cap="none" normalizeH="0" baseline="0" dirty="0">
                <a:ln>
                  <a:noFill/>
                </a:ln>
                <a:solidFill>
                  <a:schemeClr val="tx1"/>
                </a:solidFill>
                <a:effectLst/>
                <a:latin typeface="+mn-lt"/>
                <a:ea typeface="+mn-ea"/>
              </a:endParaRPr>
            </a:p>
          </p:txBody>
        </p:sp>
        <p:sp>
          <p:nvSpPr>
            <p:cNvPr id="67" name="Rectangle 66"/>
            <p:cNvSpPr/>
            <p:nvPr/>
          </p:nvSpPr>
          <p:spPr bwMode="auto">
            <a:xfrm>
              <a:off x="6192520" y="3352800"/>
              <a:ext cx="111760" cy="152400"/>
            </a:xfrm>
            <a:prstGeom prst="rect">
              <a:avLst/>
            </a:prstGeom>
            <a:noFill/>
            <a:ln w="12700" cap="flat" cmpd="sng" algn="ctr">
              <a:solidFill>
                <a:schemeClr val="tx1"/>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000" b="1" i="0" u="none" strike="noStrike" cap="none" normalizeH="0" baseline="0" dirty="0">
                <a:ln>
                  <a:noFill/>
                </a:ln>
                <a:solidFill>
                  <a:schemeClr val="tx1"/>
                </a:solidFill>
                <a:effectLst/>
                <a:latin typeface="+mn-lt"/>
                <a:ea typeface="+mn-ea"/>
              </a:endParaRPr>
            </a:p>
          </p:txBody>
        </p:sp>
        <p:sp>
          <p:nvSpPr>
            <p:cNvPr id="68" name="Rectangle 67"/>
            <p:cNvSpPr/>
            <p:nvPr/>
          </p:nvSpPr>
          <p:spPr bwMode="auto">
            <a:xfrm>
              <a:off x="5861282" y="3352800"/>
              <a:ext cx="447040" cy="152400"/>
            </a:xfrm>
            <a:prstGeom prst="rect">
              <a:avLst/>
            </a:prstGeom>
            <a:noFill/>
            <a:ln w="25400" cap="flat" cmpd="sng" algn="ctr">
              <a:solidFill>
                <a:schemeClr val="tx1"/>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000" b="1" i="0" u="none" strike="noStrike" cap="none" normalizeH="0" baseline="0" dirty="0">
                <a:ln>
                  <a:noFill/>
                </a:ln>
                <a:solidFill>
                  <a:schemeClr val="tx1"/>
                </a:solidFill>
                <a:effectLst/>
                <a:latin typeface="+mn-lt"/>
                <a:ea typeface="+mn-ea"/>
              </a:endParaRPr>
            </a:p>
          </p:txBody>
        </p:sp>
        <p:sp>
          <p:nvSpPr>
            <p:cNvPr id="69" name="Rectangle 68"/>
            <p:cNvSpPr/>
            <p:nvPr/>
          </p:nvSpPr>
          <p:spPr bwMode="auto">
            <a:xfrm>
              <a:off x="6635518" y="3352800"/>
              <a:ext cx="111760" cy="152400"/>
            </a:xfrm>
            <a:prstGeom prst="rect">
              <a:avLst/>
            </a:prstGeom>
            <a:noFill/>
            <a:ln w="12700" cap="flat" cmpd="sng" algn="ctr">
              <a:solidFill>
                <a:schemeClr val="tx1"/>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000" b="1" i="0" u="none" strike="noStrike" cap="none" normalizeH="0" baseline="0" dirty="0">
                <a:ln>
                  <a:noFill/>
                </a:ln>
                <a:solidFill>
                  <a:schemeClr val="tx1"/>
                </a:solidFill>
                <a:effectLst/>
                <a:latin typeface="+mn-lt"/>
                <a:ea typeface="+mn-ea"/>
              </a:endParaRPr>
            </a:p>
          </p:txBody>
        </p:sp>
        <p:sp>
          <p:nvSpPr>
            <p:cNvPr id="70" name="Rectangle 69"/>
            <p:cNvSpPr/>
            <p:nvPr/>
          </p:nvSpPr>
          <p:spPr bwMode="auto">
            <a:xfrm>
              <a:off x="6747278" y="3352800"/>
              <a:ext cx="111760" cy="152400"/>
            </a:xfrm>
            <a:prstGeom prst="rect">
              <a:avLst/>
            </a:prstGeom>
            <a:noFill/>
            <a:ln w="12700" cap="flat" cmpd="sng" algn="ctr">
              <a:solidFill>
                <a:schemeClr val="tx1"/>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000" b="1" i="0" u="none" strike="noStrike" cap="none" normalizeH="0" baseline="0" dirty="0">
                <a:ln>
                  <a:noFill/>
                </a:ln>
                <a:solidFill>
                  <a:schemeClr val="tx1"/>
                </a:solidFill>
                <a:effectLst/>
                <a:latin typeface="+mn-lt"/>
                <a:ea typeface="+mn-ea"/>
              </a:endParaRPr>
            </a:p>
          </p:txBody>
        </p:sp>
        <p:sp>
          <p:nvSpPr>
            <p:cNvPr id="71" name="Rectangle 70"/>
            <p:cNvSpPr/>
            <p:nvPr/>
          </p:nvSpPr>
          <p:spPr bwMode="auto">
            <a:xfrm>
              <a:off x="6859038" y="3352800"/>
              <a:ext cx="111760" cy="152400"/>
            </a:xfrm>
            <a:prstGeom prst="rect">
              <a:avLst/>
            </a:prstGeom>
            <a:noFill/>
            <a:ln w="12700" cap="flat" cmpd="sng" algn="ctr">
              <a:solidFill>
                <a:schemeClr val="tx1"/>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000" b="1" i="0" u="none" strike="noStrike" cap="none" normalizeH="0" baseline="0" dirty="0">
                <a:ln>
                  <a:noFill/>
                </a:ln>
                <a:solidFill>
                  <a:schemeClr val="tx1"/>
                </a:solidFill>
                <a:effectLst/>
                <a:latin typeface="+mn-lt"/>
                <a:ea typeface="+mn-ea"/>
              </a:endParaRPr>
            </a:p>
          </p:txBody>
        </p:sp>
        <p:sp>
          <p:nvSpPr>
            <p:cNvPr id="72" name="Rectangle 71"/>
            <p:cNvSpPr/>
            <p:nvPr/>
          </p:nvSpPr>
          <p:spPr bwMode="auto">
            <a:xfrm>
              <a:off x="6970798" y="3352800"/>
              <a:ext cx="111760" cy="152400"/>
            </a:xfrm>
            <a:prstGeom prst="rect">
              <a:avLst/>
            </a:prstGeom>
            <a:noFill/>
            <a:ln w="12700" cap="flat" cmpd="sng" algn="ctr">
              <a:solidFill>
                <a:schemeClr val="tx1"/>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000" b="1" i="0" u="none" strike="noStrike" cap="none" normalizeH="0" baseline="0" dirty="0">
                <a:ln>
                  <a:noFill/>
                </a:ln>
                <a:solidFill>
                  <a:schemeClr val="tx1"/>
                </a:solidFill>
                <a:effectLst/>
                <a:latin typeface="+mn-lt"/>
                <a:ea typeface="+mn-ea"/>
              </a:endParaRPr>
            </a:p>
          </p:txBody>
        </p:sp>
        <p:sp>
          <p:nvSpPr>
            <p:cNvPr id="73" name="Rectangle 72"/>
            <p:cNvSpPr/>
            <p:nvPr/>
          </p:nvSpPr>
          <p:spPr bwMode="auto">
            <a:xfrm>
              <a:off x="6639560" y="3352800"/>
              <a:ext cx="447040" cy="152400"/>
            </a:xfrm>
            <a:prstGeom prst="rect">
              <a:avLst/>
            </a:prstGeom>
            <a:noFill/>
            <a:ln w="25400" cap="flat" cmpd="sng" algn="ctr">
              <a:solidFill>
                <a:schemeClr val="tx1"/>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000" b="1" i="0" u="none" strike="noStrike" cap="none" normalizeH="0" baseline="0" dirty="0">
                <a:ln>
                  <a:noFill/>
                </a:ln>
                <a:solidFill>
                  <a:schemeClr val="tx1"/>
                </a:solidFill>
                <a:effectLst/>
                <a:latin typeface="+mn-lt"/>
                <a:ea typeface="+mn-ea"/>
              </a:endParaRPr>
            </a:p>
          </p:txBody>
        </p:sp>
        <p:sp>
          <p:nvSpPr>
            <p:cNvPr id="74" name="Rectangle 73"/>
            <p:cNvSpPr/>
            <p:nvPr/>
          </p:nvSpPr>
          <p:spPr>
            <a:xfrm>
              <a:off x="6296196" y="3352801"/>
              <a:ext cx="335280" cy="152399"/>
            </a:xfrm>
            <a:prstGeom prst="rect">
              <a:avLst/>
            </a:prstGeom>
          </p:spPr>
          <p:txBody>
            <a:bodyPr wrap="square" lIns="0" tIns="0" rIns="0" bIns="0" anchor="ctr" anchorCtr="0">
              <a:normAutofit lnSpcReduction="10000"/>
            </a:bodyPr>
            <a:lstStyle/>
            <a:p>
              <a:pPr algn="ctr"/>
              <a:r>
                <a:rPr lang="en-US" sz="1000" b="1" dirty="0">
                  <a:solidFill>
                    <a:srgbClr val="000000"/>
                  </a:solidFill>
                  <a:latin typeface="+mn-lt"/>
                  <a:ea typeface="MS Gothic"/>
                </a:rPr>
                <a:t>…</a:t>
              </a:r>
              <a:endParaRPr lang="en-US" dirty="0">
                <a:latin typeface="+mn-lt"/>
              </a:endParaRPr>
            </a:p>
          </p:txBody>
        </p:sp>
        <p:sp>
          <p:nvSpPr>
            <p:cNvPr id="81" name="Rectangle 80"/>
            <p:cNvSpPr/>
            <p:nvPr/>
          </p:nvSpPr>
          <p:spPr bwMode="auto">
            <a:xfrm>
              <a:off x="2250440" y="3654605"/>
              <a:ext cx="111760" cy="152400"/>
            </a:xfrm>
            <a:prstGeom prst="rect">
              <a:avLst/>
            </a:prstGeom>
            <a:solidFill>
              <a:srgbClr val="92D050"/>
            </a:solidFill>
            <a:ln w="12700" cap="flat" cmpd="sng" algn="ctr">
              <a:solidFill>
                <a:srgbClr val="92D050"/>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000" b="1" i="0" u="none" strike="noStrike" cap="none" normalizeH="0" baseline="0" dirty="0">
                <a:ln>
                  <a:noFill/>
                </a:ln>
                <a:solidFill>
                  <a:schemeClr val="tx1"/>
                </a:solidFill>
                <a:effectLst/>
                <a:latin typeface="+mn-lt"/>
                <a:ea typeface="+mn-ea"/>
              </a:endParaRPr>
            </a:p>
          </p:txBody>
        </p:sp>
        <p:sp>
          <p:nvSpPr>
            <p:cNvPr id="82" name="Rectangle 81"/>
            <p:cNvSpPr/>
            <p:nvPr/>
          </p:nvSpPr>
          <p:spPr>
            <a:xfrm>
              <a:off x="2333171" y="3565251"/>
              <a:ext cx="1553029" cy="320949"/>
            </a:xfrm>
            <a:prstGeom prst="rect">
              <a:avLst/>
            </a:prstGeom>
          </p:spPr>
          <p:txBody>
            <a:bodyPr wrap="square" lIns="0" tIns="0" rIns="0" bIns="0" anchor="ctr" anchorCtr="0">
              <a:noAutofit/>
            </a:bodyPr>
            <a:lstStyle/>
            <a:p>
              <a:pPr algn="ctr"/>
              <a:r>
                <a:rPr lang="en-US" sz="800" b="1" dirty="0">
                  <a:solidFill>
                    <a:srgbClr val="000000"/>
                  </a:solidFill>
                  <a:latin typeface="+mn-lt"/>
                  <a:ea typeface="MS Gothic"/>
                </a:rPr>
                <a:t>: essential bits in BA bitmap</a:t>
              </a:r>
              <a:endParaRPr lang="en-US" sz="1800" dirty="0">
                <a:latin typeface="+mn-lt"/>
              </a:endParaRPr>
            </a:p>
          </p:txBody>
        </p:sp>
      </p:grpSp>
      <p:sp>
        <p:nvSpPr>
          <p:cNvPr id="83" name="Date Placeholder 3"/>
          <p:cNvSpPr>
            <a:spLocks noGrp="1"/>
          </p:cNvSpPr>
          <p:nvPr>
            <p:ph type="dt" idx="15"/>
          </p:nvPr>
        </p:nvSpPr>
        <p:spPr>
          <a:xfrm>
            <a:off x="696912" y="333375"/>
            <a:ext cx="2589203" cy="273050"/>
          </a:xfrm>
        </p:spPr>
        <p:txBody>
          <a:bodyPr/>
          <a:lstStyle/>
          <a:p>
            <a:r>
              <a:rPr lang="en-US" dirty="0"/>
              <a:t>May 2016</a:t>
            </a:r>
            <a:endParaRPr lang="en-GB" dirty="0"/>
          </a:p>
        </p:txBody>
      </p:sp>
    </p:spTree>
    <p:extLst>
      <p:ext uri="{BB962C8B-B14F-4D97-AF65-F5344CB8AC3E}">
        <p14:creationId xmlns:p14="http://schemas.microsoft.com/office/powerpoint/2010/main" val="55729214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Computation of the redundancy of M-BA duration</a:t>
            </a:r>
          </a:p>
        </p:txBody>
      </p:sp>
      <p:sp>
        <p:nvSpPr>
          <p:cNvPr id="3" name="Content Placeholder 2"/>
          <p:cNvSpPr>
            <a:spLocks noGrp="1"/>
          </p:cNvSpPr>
          <p:nvPr>
            <p:ph idx="1"/>
          </p:nvPr>
        </p:nvSpPr>
        <p:spPr>
          <a:xfrm>
            <a:off x="685800" y="2057400"/>
            <a:ext cx="7770813" cy="3810000"/>
          </a:xfrm>
        </p:spPr>
        <p:txBody>
          <a:bodyPr>
            <a:normAutofit/>
          </a:bodyPr>
          <a:lstStyle/>
          <a:p>
            <a:r>
              <a:rPr lang="en-US" dirty="0"/>
              <a:t>Assumptions: </a:t>
            </a:r>
          </a:p>
          <a:p>
            <a:pPr lvl="1"/>
            <a:r>
              <a:rPr lang="en-US" dirty="0"/>
              <a:t>(9, 18) STAs, MCS 1</a:t>
            </a:r>
          </a:p>
          <a:p>
            <a:pPr lvl="1"/>
            <a:r>
              <a:rPr lang="en-US" dirty="0"/>
              <a:t>(33, 66, 100)% of STAs are having level 2 A-MPDUs including FN &gt;= 1 (fragmentation level mismatch between A-MPDU and M-BA)</a:t>
            </a:r>
          </a:p>
          <a:p>
            <a:pPr lvl="1"/>
            <a:r>
              <a:rPr lang="en-US" dirty="0"/>
              <a:t>(32, 64) MPDUs per A-MPDU</a:t>
            </a:r>
          </a:p>
          <a:p>
            <a:pPr lvl="1"/>
            <a:endParaRPr lang="en-US" dirty="0"/>
          </a:p>
          <a:p>
            <a:r>
              <a:rPr lang="en-US" dirty="0"/>
              <a:t>How much of the duration of M-BA is wasted by the redundancy of BA bitmaps?</a:t>
            </a:r>
          </a:p>
          <a:p>
            <a:pPr lvl="1"/>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nl-NL"/>
              <a:t>Woojin Ahn et al., WILUS</a:t>
            </a:r>
            <a:endParaRPr lang="en-GB" dirty="0"/>
          </a:p>
        </p:txBody>
      </p:sp>
      <p:sp>
        <p:nvSpPr>
          <p:cNvPr id="6" name="Date Placeholder 5"/>
          <p:cNvSpPr>
            <a:spLocks noGrp="1"/>
          </p:cNvSpPr>
          <p:nvPr>
            <p:ph type="dt" idx="15"/>
          </p:nvPr>
        </p:nvSpPr>
        <p:spPr/>
        <p:txBody>
          <a:bodyPr/>
          <a:lstStyle/>
          <a:p>
            <a:r>
              <a:rPr lang="en-US" dirty="0"/>
              <a:t>May 2016</a:t>
            </a:r>
            <a:endParaRPr lang="en-GB" dirty="0"/>
          </a:p>
        </p:txBody>
      </p:sp>
    </p:spTree>
    <p:extLst>
      <p:ext uri="{BB962C8B-B14F-4D97-AF65-F5344CB8AC3E}">
        <p14:creationId xmlns:p14="http://schemas.microsoft.com/office/powerpoint/2010/main" val="34386806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a:stretch>
            <a:fillRect/>
          </a:stretch>
        </p:blipFill>
        <p:spPr>
          <a:xfrm>
            <a:off x="916806" y="1591616"/>
            <a:ext cx="7312794" cy="2126249"/>
          </a:xfrm>
          <a:prstGeom prst="rect">
            <a:avLst/>
          </a:prstGeom>
        </p:spPr>
      </p:pic>
      <p:sp>
        <p:nvSpPr>
          <p:cNvPr id="2" name="Title 1"/>
          <p:cNvSpPr>
            <a:spLocks noGrp="1"/>
          </p:cNvSpPr>
          <p:nvPr>
            <p:ph type="title"/>
          </p:nvPr>
        </p:nvSpPr>
        <p:spPr>
          <a:xfrm>
            <a:off x="457200" y="685800"/>
            <a:ext cx="8229600" cy="1065213"/>
          </a:xfrm>
        </p:spPr>
        <p:txBody>
          <a:bodyPr>
            <a:normAutofit fontScale="90000"/>
          </a:bodyPr>
          <a:lstStyle/>
          <a:p>
            <a:r>
              <a:rPr lang="en-US" dirty="0"/>
              <a:t>Computation of the redundancy of M-BA duration</a:t>
            </a:r>
          </a:p>
        </p:txBody>
      </p:sp>
      <p:sp>
        <p:nvSpPr>
          <p:cNvPr id="3" name="Content Placeholder 2"/>
          <p:cNvSpPr>
            <a:spLocks noGrp="1"/>
          </p:cNvSpPr>
          <p:nvPr>
            <p:ph idx="1"/>
          </p:nvPr>
        </p:nvSpPr>
        <p:spPr>
          <a:xfrm>
            <a:off x="685800" y="4176806"/>
            <a:ext cx="7770813" cy="2298607"/>
          </a:xfrm>
        </p:spPr>
        <p:txBody>
          <a:bodyPr>
            <a:normAutofit fontScale="62500" lnSpcReduction="20000"/>
          </a:bodyPr>
          <a:lstStyle/>
          <a:p>
            <a:r>
              <a:rPr lang="en-US" dirty="0"/>
              <a:t>38~115us (9 STAs, 32 MPDUs), 76~230us (18 STAs, 64 MPDUs) of M-BA duration can be wasted by the redundancy of BA bitmap </a:t>
            </a:r>
          </a:p>
          <a:p>
            <a:pPr lvl="1"/>
            <a:r>
              <a:rPr lang="en-US" dirty="0"/>
              <a:t>X-axis shows the number of STAs transmitting level 2 A-MPDU with FN &gt;= 1 in an HE TRIG PPDU</a:t>
            </a:r>
          </a:p>
          <a:p>
            <a:pPr lvl="1"/>
            <a:r>
              <a:rPr lang="en-US" dirty="0"/>
              <a:t>Considering the max. M-BA duration and the max. TXOP in 11ac it may have a non-negligible overhead </a:t>
            </a:r>
          </a:p>
          <a:p>
            <a:r>
              <a:rPr lang="en-US" dirty="0"/>
              <a:t>In order to reduce the M-BA duration, it is necessary for receiver to be aware of the fragmentation level of the received A-MPDU</a:t>
            </a:r>
          </a:p>
          <a:p>
            <a:pPr lvl="1"/>
            <a:r>
              <a:rPr lang="en-US" dirty="0"/>
              <a:t>Up to 16 MPDUs, 50% of BA bitmap size can be reduced (8 </a:t>
            </a:r>
            <a:r>
              <a:rPr lang="en-US" dirty="0">
                <a:sym typeface="Wingdings" panose="05000000000000000000" pitchFamily="2" charset="2"/>
              </a:rPr>
              <a:t> 4 octets</a:t>
            </a:r>
            <a:r>
              <a:rPr lang="en-US" dirty="0"/>
              <a:t>)</a:t>
            </a:r>
          </a:p>
          <a:p>
            <a:pPr lvl="1"/>
            <a:r>
              <a:rPr lang="en-US" dirty="0"/>
              <a:t>Between 17 to 64 MPDUs, 75% of BA bitmap size can be reduced </a:t>
            </a:r>
            <a:br>
              <a:rPr lang="en-US" dirty="0"/>
            </a:br>
            <a:r>
              <a:rPr lang="en-US" dirty="0"/>
              <a:t>(16 </a:t>
            </a:r>
            <a:r>
              <a:rPr lang="en-US" dirty="0">
                <a:sym typeface="Wingdings" panose="05000000000000000000" pitchFamily="2" charset="2"/>
              </a:rPr>
              <a:t> 4, 32  8 octets</a:t>
            </a:r>
            <a:r>
              <a:rPr lang="en-US" dirty="0"/>
              <a: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nl-NL"/>
              <a:t>Woojin Ahn et al., WILUS</a:t>
            </a:r>
            <a:endParaRPr lang="en-GB" dirty="0"/>
          </a:p>
        </p:txBody>
      </p:sp>
      <p:sp>
        <p:nvSpPr>
          <p:cNvPr id="6" name="Date Placeholder 5"/>
          <p:cNvSpPr>
            <a:spLocks noGrp="1"/>
          </p:cNvSpPr>
          <p:nvPr>
            <p:ph type="dt" idx="15"/>
          </p:nvPr>
        </p:nvSpPr>
        <p:spPr/>
        <p:txBody>
          <a:bodyPr/>
          <a:lstStyle/>
          <a:p>
            <a:r>
              <a:rPr lang="en-US" dirty="0"/>
              <a:t>May 2016</a:t>
            </a:r>
            <a:endParaRPr lang="en-GB" dirty="0"/>
          </a:p>
        </p:txBody>
      </p:sp>
      <p:grpSp>
        <p:nvGrpSpPr>
          <p:cNvPr id="13" name="Group 12"/>
          <p:cNvGrpSpPr/>
          <p:nvPr/>
        </p:nvGrpSpPr>
        <p:grpSpPr>
          <a:xfrm>
            <a:off x="902769" y="3497465"/>
            <a:ext cx="4158148" cy="289640"/>
            <a:chOff x="892726" y="5453390"/>
            <a:chExt cx="4158148" cy="261610"/>
          </a:xfrm>
        </p:grpSpPr>
        <p:sp>
          <p:nvSpPr>
            <p:cNvPr id="11" name="Rectangle 10"/>
            <p:cNvSpPr/>
            <p:nvPr/>
          </p:nvSpPr>
          <p:spPr>
            <a:xfrm>
              <a:off x="892726" y="5453390"/>
              <a:ext cx="402674" cy="261610"/>
            </a:xfrm>
            <a:prstGeom prst="rect">
              <a:avLst/>
            </a:prstGeom>
          </p:spPr>
          <p:txBody>
            <a:bodyPr wrap="none">
              <a:spAutoFit/>
            </a:bodyPr>
            <a:lstStyle/>
            <a:p>
              <a:r>
                <a:rPr lang="en-US" sz="1100" dirty="0">
                  <a:solidFill>
                    <a:schemeClr val="tx1"/>
                  </a:solidFill>
                </a:rPr>
                <a:t>(us)</a:t>
              </a:r>
            </a:p>
          </p:txBody>
        </p:sp>
        <p:sp>
          <p:nvSpPr>
            <p:cNvPr id="12" name="Rectangle 11"/>
            <p:cNvSpPr/>
            <p:nvPr/>
          </p:nvSpPr>
          <p:spPr>
            <a:xfrm>
              <a:off x="4648200" y="5453390"/>
              <a:ext cx="402674" cy="261610"/>
            </a:xfrm>
            <a:prstGeom prst="rect">
              <a:avLst/>
            </a:prstGeom>
          </p:spPr>
          <p:txBody>
            <a:bodyPr wrap="none">
              <a:spAutoFit/>
            </a:bodyPr>
            <a:lstStyle/>
            <a:p>
              <a:r>
                <a:rPr lang="en-US" sz="1100" dirty="0">
                  <a:solidFill>
                    <a:schemeClr val="tx1"/>
                  </a:solidFill>
                </a:rPr>
                <a:t>(us)</a:t>
              </a:r>
            </a:p>
          </p:txBody>
        </p:sp>
      </p:grpSp>
      <p:grpSp>
        <p:nvGrpSpPr>
          <p:cNvPr id="18" name="Group 17"/>
          <p:cNvGrpSpPr/>
          <p:nvPr/>
        </p:nvGrpSpPr>
        <p:grpSpPr>
          <a:xfrm>
            <a:off x="1600200" y="3505200"/>
            <a:ext cx="4004260" cy="246230"/>
            <a:chOff x="892726" y="5453383"/>
            <a:chExt cx="4004260" cy="222401"/>
          </a:xfrm>
          <a:solidFill>
            <a:schemeClr val="bg1"/>
          </a:solidFill>
        </p:grpSpPr>
        <p:sp>
          <p:nvSpPr>
            <p:cNvPr id="19" name="Rectangle 18"/>
            <p:cNvSpPr/>
            <p:nvPr/>
          </p:nvSpPr>
          <p:spPr>
            <a:xfrm>
              <a:off x="892726" y="5453391"/>
              <a:ext cx="248786" cy="222393"/>
            </a:xfrm>
            <a:prstGeom prst="rect">
              <a:avLst/>
            </a:prstGeom>
            <a:grpFill/>
          </p:spPr>
          <p:txBody>
            <a:bodyPr wrap="none">
              <a:spAutoFit/>
            </a:bodyPr>
            <a:lstStyle/>
            <a:p>
              <a:r>
                <a:rPr lang="en-US" sz="1000" dirty="0">
                  <a:solidFill>
                    <a:schemeClr val="tx1"/>
                  </a:solidFill>
                </a:rPr>
                <a:t>3</a:t>
              </a:r>
            </a:p>
          </p:txBody>
        </p:sp>
        <p:sp>
          <p:nvSpPr>
            <p:cNvPr id="20" name="Rectangle 19"/>
            <p:cNvSpPr/>
            <p:nvPr/>
          </p:nvSpPr>
          <p:spPr>
            <a:xfrm>
              <a:off x="4648200" y="5453383"/>
              <a:ext cx="248786" cy="222393"/>
            </a:xfrm>
            <a:prstGeom prst="rect">
              <a:avLst/>
            </a:prstGeom>
            <a:grpFill/>
          </p:spPr>
          <p:txBody>
            <a:bodyPr wrap="none">
              <a:spAutoFit/>
            </a:bodyPr>
            <a:lstStyle/>
            <a:p>
              <a:r>
                <a:rPr lang="en-US" sz="1000" dirty="0">
                  <a:solidFill>
                    <a:schemeClr val="tx1"/>
                  </a:solidFill>
                </a:rPr>
                <a:t>6</a:t>
              </a:r>
            </a:p>
          </p:txBody>
        </p:sp>
      </p:grpSp>
      <p:grpSp>
        <p:nvGrpSpPr>
          <p:cNvPr id="21" name="Group 20"/>
          <p:cNvGrpSpPr/>
          <p:nvPr/>
        </p:nvGrpSpPr>
        <p:grpSpPr>
          <a:xfrm>
            <a:off x="2625140" y="3505200"/>
            <a:ext cx="4068380" cy="246230"/>
            <a:chOff x="892726" y="5453383"/>
            <a:chExt cx="4068380" cy="222401"/>
          </a:xfrm>
          <a:solidFill>
            <a:schemeClr val="bg1"/>
          </a:solidFill>
        </p:grpSpPr>
        <p:sp>
          <p:nvSpPr>
            <p:cNvPr id="22" name="Rectangle 21"/>
            <p:cNvSpPr/>
            <p:nvPr/>
          </p:nvSpPr>
          <p:spPr>
            <a:xfrm>
              <a:off x="892726" y="5453391"/>
              <a:ext cx="248786" cy="222393"/>
            </a:xfrm>
            <a:prstGeom prst="rect">
              <a:avLst/>
            </a:prstGeom>
            <a:grpFill/>
          </p:spPr>
          <p:txBody>
            <a:bodyPr wrap="none">
              <a:spAutoFit/>
            </a:bodyPr>
            <a:lstStyle/>
            <a:p>
              <a:r>
                <a:rPr lang="en-US" sz="1000" dirty="0">
                  <a:solidFill>
                    <a:schemeClr val="tx1"/>
                  </a:solidFill>
                </a:rPr>
                <a:t>6</a:t>
              </a:r>
            </a:p>
          </p:txBody>
        </p:sp>
        <p:sp>
          <p:nvSpPr>
            <p:cNvPr id="23" name="Rectangle 22"/>
            <p:cNvSpPr/>
            <p:nvPr/>
          </p:nvSpPr>
          <p:spPr>
            <a:xfrm>
              <a:off x="4648200" y="5453383"/>
              <a:ext cx="312906" cy="222393"/>
            </a:xfrm>
            <a:prstGeom prst="rect">
              <a:avLst/>
            </a:prstGeom>
            <a:grpFill/>
          </p:spPr>
          <p:txBody>
            <a:bodyPr wrap="none">
              <a:spAutoFit/>
            </a:bodyPr>
            <a:lstStyle/>
            <a:p>
              <a:r>
                <a:rPr lang="en-US" sz="1000" dirty="0">
                  <a:solidFill>
                    <a:schemeClr val="tx1"/>
                  </a:solidFill>
                </a:rPr>
                <a:t>12</a:t>
              </a:r>
            </a:p>
          </p:txBody>
        </p:sp>
      </p:grpSp>
      <p:grpSp>
        <p:nvGrpSpPr>
          <p:cNvPr id="24" name="Group 23"/>
          <p:cNvGrpSpPr/>
          <p:nvPr/>
        </p:nvGrpSpPr>
        <p:grpSpPr>
          <a:xfrm>
            <a:off x="3691940" y="3505200"/>
            <a:ext cx="4068380" cy="246230"/>
            <a:chOff x="892726" y="5453383"/>
            <a:chExt cx="4068380" cy="222401"/>
          </a:xfrm>
          <a:solidFill>
            <a:schemeClr val="bg1"/>
          </a:solidFill>
        </p:grpSpPr>
        <p:sp>
          <p:nvSpPr>
            <p:cNvPr id="25" name="Rectangle 24"/>
            <p:cNvSpPr/>
            <p:nvPr/>
          </p:nvSpPr>
          <p:spPr>
            <a:xfrm>
              <a:off x="892726" y="5453391"/>
              <a:ext cx="248786" cy="222393"/>
            </a:xfrm>
            <a:prstGeom prst="rect">
              <a:avLst/>
            </a:prstGeom>
            <a:grpFill/>
          </p:spPr>
          <p:txBody>
            <a:bodyPr wrap="none">
              <a:spAutoFit/>
            </a:bodyPr>
            <a:lstStyle/>
            <a:p>
              <a:r>
                <a:rPr lang="en-US" sz="1000" dirty="0">
                  <a:solidFill>
                    <a:schemeClr val="tx1"/>
                  </a:solidFill>
                </a:rPr>
                <a:t>9</a:t>
              </a:r>
            </a:p>
          </p:txBody>
        </p:sp>
        <p:sp>
          <p:nvSpPr>
            <p:cNvPr id="26" name="Rectangle 25"/>
            <p:cNvSpPr/>
            <p:nvPr/>
          </p:nvSpPr>
          <p:spPr>
            <a:xfrm>
              <a:off x="4648200" y="5453383"/>
              <a:ext cx="312906" cy="222393"/>
            </a:xfrm>
            <a:prstGeom prst="rect">
              <a:avLst/>
            </a:prstGeom>
            <a:grpFill/>
          </p:spPr>
          <p:txBody>
            <a:bodyPr wrap="none">
              <a:spAutoFit/>
            </a:bodyPr>
            <a:lstStyle/>
            <a:p>
              <a:r>
                <a:rPr lang="en-US" sz="1000" dirty="0">
                  <a:solidFill>
                    <a:schemeClr val="tx1"/>
                  </a:solidFill>
                </a:rPr>
                <a:t>18</a:t>
              </a:r>
            </a:p>
          </p:txBody>
        </p:sp>
      </p:grpSp>
      <p:sp>
        <p:nvSpPr>
          <p:cNvPr id="28" name="Rectangle 27"/>
          <p:cNvSpPr/>
          <p:nvPr/>
        </p:nvSpPr>
        <p:spPr>
          <a:xfrm>
            <a:off x="1023119" y="3807023"/>
            <a:ext cx="3320281" cy="307777"/>
          </a:xfrm>
          <a:prstGeom prst="rect">
            <a:avLst/>
          </a:prstGeom>
        </p:spPr>
        <p:txBody>
          <a:bodyPr wrap="square">
            <a:spAutoFit/>
          </a:bodyPr>
          <a:lstStyle/>
          <a:p>
            <a:r>
              <a:rPr lang="en-US" sz="1400" kern="0" dirty="0">
                <a:solidFill>
                  <a:srgbClr val="000000"/>
                </a:solidFill>
                <a:latin typeface="Times New Roman"/>
                <a:ea typeface="MS Gothic"/>
              </a:rPr>
              <a:t>Max. M-BA duration ≈ 155 (us)</a:t>
            </a:r>
            <a:endParaRPr lang="en-US" sz="1400" dirty="0"/>
          </a:p>
        </p:txBody>
      </p:sp>
      <p:sp>
        <p:nvSpPr>
          <p:cNvPr id="34" name="Rectangle 33"/>
          <p:cNvSpPr/>
          <p:nvPr/>
        </p:nvSpPr>
        <p:spPr>
          <a:xfrm>
            <a:off x="4724400" y="3807023"/>
            <a:ext cx="3124200" cy="307777"/>
          </a:xfrm>
          <a:prstGeom prst="rect">
            <a:avLst/>
          </a:prstGeom>
        </p:spPr>
        <p:txBody>
          <a:bodyPr wrap="square">
            <a:spAutoFit/>
          </a:bodyPr>
          <a:lstStyle/>
          <a:p>
            <a:r>
              <a:rPr lang="en-US" sz="1400" kern="0" dirty="0">
                <a:solidFill>
                  <a:srgbClr val="000000"/>
                </a:solidFill>
                <a:latin typeface="Times New Roman"/>
                <a:ea typeface="MS Gothic"/>
              </a:rPr>
              <a:t>Max. M-BA duration ≈ 300 (us)</a:t>
            </a:r>
            <a:endParaRPr lang="en-US" sz="1400" dirty="0"/>
          </a:p>
        </p:txBody>
      </p:sp>
      <p:sp>
        <p:nvSpPr>
          <p:cNvPr id="35" name="Rectangle 34"/>
          <p:cNvSpPr/>
          <p:nvPr/>
        </p:nvSpPr>
        <p:spPr>
          <a:xfrm>
            <a:off x="7162800" y="1795046"/>
            <a:ext cx="864339" cy="338554"/>
          </a:xfrm>
          <a:prstGeom prst="rect">
            <a:avLst/>
          </a:prstGeom>
        </p:spPr>
        <p:txBody>
          <a:bodyPr wrap="none">
            <a:spAutoFit/>
          </a:bodyPr>
          <a:lstStyle/>
          <a:p>
            <a:r>
              <a:rPr lang="en-US" sz="1600" kern="0" dirty="0">
                <a:solidFill>
                  <a:srgbClr val="000000"/>
                </a:solidFill>
                <a:latin typeface="Times New Roman"/>
                <a:ea typeface="MS Gothic"/>
              </a:rPr>
              <a:t>230 (us)</a:t>
            </a:r>
            <a:endParaRPr lang="en-US" sz="1600" dirty="0"/>
          </a:p>
        </p:txBody>
      </p:sp>
      <p:sp>
        <p:nvSpPr>
          <p:cNvPr id="37" name="Rectangle 36"/>
          <p:cNvSpPr/>
          <p:nvPr/>
        </p:nvSpPr>
        <p:spPr>
          <a:xfrm>
            <a:off x="5105653" y="2743200"/>
            <a:ext cx="761747" cy="338554"/>
          </a:xfrm>
          <a:prstGeom prst="rect">
            <a:avLst/>
          </a:prstGeom>
        </p:spPr>
        <p:txBody>
          <a:bodyPr wrap="none">
            <a:spAutoFit/>
          </a:bodyPr>
          <a:lstStyle/>
          <a:p>
            <a:pPr lvl="0"/>
            <a:r>
              <a:rPr lang="en-US" sz="1600" kern="0" dirty="0">
                <a:solidFill>
                  <a:srgbClr val="000000"/>
                </a:solidFill>
                <a:latin typeface="Times New Roman"/>
                <a:ea typeface="MS Gothic"/>
              </a:rPr>
              <a:t>76 (us)</a:t>
            </a:r>
            <a:endParaRPr lang="en-US" sz="1600" dirty="0">
              <a:solidFill>
                <a:srgbClr val="FFFFFF"/>
              </a:solidFill>
            </a:endParaRPr>
          </a:p>
        </p:txBody>
      </p:sp>
      <p:sp>
        <p:nvSpPr>
          <p:cNvPr id="38" name="Rectangle 37"/>
          <p:cNvSpPr/>
          <p:nvPr/>
        </p:nvSpPr>
        <p:spPr>
          <a:xfrm>
            <a:off x="3352547" y="1828800"/>
            <a:ext cx="864339" cy="338554"/>
          </a:xfrm>
          <a:prstGeom prst="rect">
            <a:avLst/>
          </a:prstGeom>
        </p:spPr>
        <p:txBody>
          <a:bodyPr wrap="none">
            <a:spAutoFit/>
          </a:bodyPr>
          <a:lstStyle/>
          <a:p>
            <a:r>
              <a:rPr lang="en-US" sz="1600" kern="0" dirty="0">
                <a:solidFill>
                  <a:srgbClr val="000000"/>
                </a:solidFill>
                <a:latin typeface="Times New Roman"/>
                <a:ea typeface="MS Gothic"/>
              </a:rPr>
              <a:t>115 (us)</a:t>
            </a:r>
            <a:endParaRPr lang="en-US" sz="1600" dirty="0"/>
          </a:p>
        </p:txBody>
      </p:sp>
      <p:sp>
        <p:nvSpPr>
          <p:cNvPr id="39" name="Rectangle 38"/>
          <p:cNvSpPr/>
          <p:nvPr/>
        </p:nvSpPr>
        <p:spPr>
          <a:xfrm>
            <a:off x="1295400" y="2776954"/>
            <a:ext cx="761747" cy="338554"/>
          </a:xfrm>
          <a:prstGeom prst="rect">
            <a:avLst/>
          </a:prstGeom>
        </p:spPr>
        <p:txBody>
          <a:bodyPr wrap="none">
            <a:spAutoFit/>
          </a:bodyPr>
          <a:lstStyle/>
          <a:p>
            <a:pPr lvl="0"/>
            <a:r>
              <a:rPr lang="en-US" sz="1600" kern="0" dirty="0">
                <a:solidFill>
                  <a:srgbClr val="000000"/>
                </a:solidFill>
                <a:latin typeface="Times New Roman"/>
                <a:ea typeface="MS Gothic"/>
              </a:rPr>
              <a:t>38 (us)</a:t>
            </a:r>
            <a:endParaRPr lang="en-US" sz="1600" dirty="0">
              <a:solidFill>
                <a:srgbClr val="FFFFFF"/>
              </a:solidFill>
            </a:endParaRPr>
          </a:p>
        </p:txBody>
      </p:sp>
    </p:spTree>
    <p:extLst>
      <p:ext uri="{BB962C8B-B14F-4D97-AF65-F5344CB8AC3E}">
        <p14:creationId xmlns:p14="http://schemas.microsoft.com/office/powerpoint/2010/main" val="10160221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Possible approaches</a:t>
            </a:r>
          </a:p>
        </p:txBody>
      </p:sp>
      <p:sp>
        <p:nvSpPr>
          <p:cNvPr id="3" name="Content Placeholder 2"/>
          <p:cNvSpPr>
            <a:spLocks noGrp="1"/>
          </p:cNvSpPr>
          <p:nvPr>
            <p:ph idx="1"/>
          </p:nvPr>
        </p:nvSpPr>
        <p:spPr>
          <a:xfrm>
            <a:off x="685800" y="1981200"/>
            <a:ext cx="7770813" cy="4343400"/>
          </a:xfrm>
        </p:spPr>
        <p:txBody>
          <a:bodyPr>
            <a:normAutofit/>
          </a:bodyPr>
          <a:lstStyle/>
          <a:p>
            <a:r>
              <a:rPr lang="en-US" altLang="ko-KR" sz="2000" dirty="0"/>
              <a:t>Can the receiver presume the fragmentation level of an A-MPDU upon the reception?</a:t>
            </a:r>
          </a:p>
          <a:p>
            <a:pPr lvl="1"/>
            <a:r>
              <a:rPr lang="en-US" altLang="ko-KR" sz="1600" dirty="0"/>
              <a:t>In case some MPDUs are lost, it is ambiguous to assure the fragmentation level of the received A-MPDU</a:t>
            </a:r>
          </a:p>
          <a:p>
            <a:pPr lvl="1"/>
            <a:r>
              <a:rPr lang="en-US" altLang="ko-KR" sz="1600" dirty="0"/>
              <a:t>If there remains an ambiguity, the receiver shouldn’t decide or change the type of BA bitmap</a:t>
            </a:r>
          </a:p>
          <a:p>
            <a:pPr lvl="1"/>
            <a:endParaRPr lang="en-US" altLang="ko-KR" sz="1400" dirty="0"/>
          </a:p>
          <a:p>
            <a:r>
              <a:rPr lang="en-US" altLang="ko-KR" sz="2000" dirty="0"/>
              <a:t>The definite method is that the originator informs the fragmentation level of transmitting A-MPDU to the receiver</a:t>
            </a:r>
          </a:p>
          <a:p>
            <a:pPr lvl="1"/>
            <a:r>
              <a:rPr lang="en-US" altLang="ko-KR" sz="1800" dirty="0"/>
              <a:t>The essential information is whether the A-MPDU contains multiple fragments of an MSDU or not</a:t>
            </a:r>
          </a:p>
          <a:p>
            <a:pPr lvl="1"/>
            <a:r>
              <a:rPr lang="en-US" altLang="ko-KR" sz="1600" dirty="0"/>
              <a:t>More discussion is necessary about the indication method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nl-NL"/>
              <a:t>Woojin Ahn et al., WILUS</a:t>
            </a:r>
            <a:endParaRPr lang="en-GB" dirty="0"/>
          </a:p>
        </p:txBody>
      </p:sp>
      <p:sp>
        <p:nvSpPr>
          <p:cNvPr id="6" name="Date Placeholder 5"/>
          <p:cNvSpPr>
            <a:spLocks noGrp="1"/>
          </p:cNvSpPr>
          <p:nvPr>
            <p:ph type="dt" idx="15"/>
          </p:nvPr>
        </p:nvSpPr>
        <p:spPr/>
        <p:txBody>
          <a:bodyPr/>
          <a:lstStyle/>
          <a:p>
            <a:r>
              <a:rPr lang="en-US" dirty="0"/>
              <a:t>May 2016</a:t>
            </a:r>
            <a:endParaRPr lang="en-GB" dirty="0"/>
          </a:p>
        </p:txBody>
      </p:sp>
    </p:spTree>
    <p:extLst>
      <p:ext uri="{BB962C8B-B14F-4D97-AF65-F5344CB8AC3E}">
        <p14:creationId xmlns:p14="http://schemas.microsoft.com/office/powerpoint/2010/main" val="117132437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2" id="{DB405174-8C39-4D24-829E-027E6BF37094}" vid="{FF0EA691-ADDD-4F00-8AF5-5504FAC4929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1174</TotalTime>
  <Words>1094</Words>
  <Application>Microsoft Office PowerPoint</Application>
  <PresentationFormat>On-screen Show (4:3)</PresentationFormat>
  <Paragraphs>185</Paragraphs>
  <Slides>12</Slides>
  <Notes>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9" baseType="lpstr">
      <vt:lpstr>Arial Unicode MS</vt:lpstr>
      <vt:lpstr>MS Gothic</vt:lpstr>
      <vt:lpstr>Arial</vt:lpstr>
      <vt:lpstr>Times New Roman</vt:lpstr>
      <vt:lpstr>Wingdings</vt:lpstr>
      <vt:lpstr>Office Theme</vt:lpstr>
      <vt:lpstr>Document</vt:lpstr>
      <vt:lpstr>Regarding HE fragmentation</vt:lpstr>
      <vt:lpstr>Abstract</vt:lpstr>
      <vt:lpstr>Recap - D0.1 HE Fragmentation</vt:lpstr>
      <vt:lpstr>Inefficiency in D0.1 HE Fragmentation</vt:lpstr>
      <vt:lpstr>Expected use case of dynamic fragmentation</vt:lpstr>
      <vt:lpstr>Redundancy in BA bitmap</vt:lpstr>
      <vt:lpstr>Computation of the redundancy of M-BA duration</vt:lpstr>
      <vt:lpstr>Computation of the redundancy of M-BA duration</vt:lpstr>
      <vt:lpstr>Possible approaches</vt:lpstr>
      <vt:lpstr>Conclusion</vt:lpstr>
      <vt:lpstr>Strawpoll</vt:lpstr>
      <vt:lpstr>Reference</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Aaron</dc:creator>
  <cp:lastModifiedBy>Aaron</cp:lastModifiedBy>
  <cp:revision>73</cp:revision>
  <cp:lastPrinted>1601-01-01T00:00:00Z</cp:lastPrinted>
  <dcterms:created xsi:type="dcterms:W3CDTF">2016-05-12T01:39:21Z</dcterms:created>
  <dcterms:modified xsi:type="dcterms:W3CDTF">2016-05-16T19:58:55Z</dcterms:modified>
</cp:coreProperties>
</file>