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74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6" r:id="rId11"/>
    <p:sldId id="297" r:id="rId12"/>
    <p:sldId id="271" r:id="rId13"/>
    <p:sldId id="281" r:id="rId14"/>
    <p:sldId id="282" r:id="rId15"/>
    <p:sldId id="272" r:id="rId16"/>
    <p:sldId id="273" r:id="rId17"/>
    <p:sldId id="283" r:id="rId18"/>
    <p:sldId id="295" r:id="rId19"/>
    <p:sldId id="284" r:id="rId20"/>
    <p:sldId id="294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2105" autoAdjust="0"/>
  </p:normalViewPr>
  <p:slideViewPr>
    <p:cSldViewPr>
      <p:cViewPr varScale="1">
        <p:scale>
          <a:sx n="116" d="100"/>
          <a:sy n="116" d="100"/>
        </p:scale>
        <p:origin x="14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297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8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1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69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69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4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73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18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1ED15497-4AC2-4CFD-A963-B15075C8FAF8}" type="datetime1">
              <a:rPr lang="en-US" smtClean="0"/>
              <a:t>5/16/2016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DA4ED-13A2-4C46-8136-C26D9226F645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95B46-4521-477B-A82B-BAD801A95E51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1831-14B4-479D-9B61-904ABB01CFB3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5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9BB8-29AD-4FAB-8C5D-19ABF9F9462F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4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2BA69-35F0-4A29-AA98-13B43D62AA43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40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C302-4B02-4318-A2DC-04BCF5F52426}" type="datetime1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2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2B84-6666-4F90-A255-7314B7885A1C}" type="datetime1">
              <a:rPr lang="en-US" smtClean="0"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95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8BC5-B8A6-4225-8AA1-CF7711582A8C}" type="datetime1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1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C86-F42B-4B80-99E0-05D7D67619AE}" type="datetime1">
              <a:rPr lang="en-US" smtClean="0"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6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D866-DC95-4632-B2A0-A4034A03FB12}" type="datetime1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8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C4B5C-B36E-4698-BF2C-3713EA00FA3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A797-E77A-4F3B-B954-F12CB811F110}" type="datetime1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4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672-0486-413A-A978-EE8B133A802C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16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2A5-40E9-4847-AD0C-A60761D61742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A3499D-7560-4DA0-84E0-490D65C2A89F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BF0DC-8C59-4743-95F4-E93AB4881EA8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A4FC-8425-4CA9-B8A8-6F80826C05EC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6E473-65D3-4B73-92CF-7A9EED76B7AC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083ED-1B25-48CB-92A5-059B21C1CFCD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EFC0D-036F-4608-9881-1A0E42141509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00A13-B7E6-4FA4-9426-CC9B2D973BEB}" type="datetime1">
              <a:rPr lang="en-US" altLang="ko-KR" smtClean="0"/>
              <a:t>5/16/2016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16252064-7AE9-41FC-AB19-0AF644C05C2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802.11-16/0063r0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DBAB6-BE4C-47C8-BEED-3D35BC38955F}" type="datetime1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over Issues in RA Signaling for HE-SIGB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B793-E6E0-491F-A05D-4C5E60BCE22D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183384"/>
              </p:ext>
            </p:extLst>
          </p:nvPr>
        </p:nvGraphicFramePr>
        <p:xfrm>
          <a:off x="1038225" y="1985468"/>
          <a:ext cx="7239000" cy="406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77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5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3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71A3BA-01A2-4A94-B862-00C5C8BD2ABD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647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4038600" cy="457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EDC728-12EB-4F52-9553-1D47B3FC60AF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143001"/>
            <a:ext cx="4419600" cy="5142706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RA </a:t>
            </a:r>
            <a:r>
              <a:rPr lang="en-US" dirty="0" smtClean="0"/>
              <a:t>signaling table has been </a:t>
            </a:r>
            <a:r>
              <a:rPr lang="en-US" dirty="0" smtClean="0"/>
              <a:t>agreed in </a:t>
            </a:r>
            <a:r>
              <a:rPr lang="en-US" dirty="0" smtClean="0"/>
              <a:t>[1] to cover all full allocations.</a:t>
            </a:r>
          </a:p>
          <a:p>
            <a:pPr lvl="1"/>
            <a:r>
              <a:rPr lang="en-US" dirty="0" smtClean="0"/>
              <a:t>There are 16+32+32 = 80 </a:t>
            </a:r>
            <a:r>
              <a:rPr lang="en-US" dirty="0" smtClean="0"/>
              <a:t>“Definition TBD”</a:t>
            </a:r>
            <a:r>
              <a:rPr lang="en-US" dirty="0" smtClean="0"/>
              <a:t> </a:t>
            </a:r>
            <a:r>
              <a:rPr lang="en-US" dirty="0" smtClean="0"/>
              <a:t>entries in the table.</a:t>
            </a:r>
          </a:p>
          <a:p>
            <a:pPr lvl="1"/>
            <a:r>
              <a:rPr lang="en-US" dirty="0" smtClean="0"/>
              <a:t>Those</a:t>
            </a:r>
            <a:r>
              <a:rPr lang="en-US" dirty="0" smtClean="0"/>
              <a:t> </a:t>
            </a:r>
            <a:r>
              <a:rPr lang="en-US" dirty="0" smtClean="0"/>
              <a:t>entries can </a:t>
            </a:r>
            <a:r>
              <a:rPr lang="en-US" dirty="0" smtClean="0"/>
              <a:t>represent some </a:t>
            </a:r>
            <a:r>
              <a:rPr lang="en-US" dirty="0" smtClean="0"/>
              <a:t>most frequently </a:t>
            </a:r>
            <a:r>
              <a:rPr lang="en-US" dirty="0" smtClean="0"/>
              <a:t>used partial bandwidth </a:t>
            </a:r>
            <a:r>
              <a:rPr lang="en-US" dirty="0" smtClean="0"/>
              <a:t>allocations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Additionally, center 26-tone RU </a:t>
            </a:r>
            <a:r>
              <a:rPr lang="en-US" dirty="0" smtClean="0"/>
              <a:t>for 80/160MHz BW is not included in the 8-bit table.</a:t>
            </a:r>
          </a:p>
          <a:p>
            <a:pPr lvl="1"/>
            <a:r>
              <a:rPr lang="en-US" dirty="0" smtClean="0"/>
              <a:t>Center </a:t>
            </a:r>
            <a:r>
              <a:rPr lang="en-US" dirty="0" smtClean="0"/>
              <a:t>26-tone RU </a:t>
            </a:r>
            <a:r>
              <a:rPr lang="en-US" dirty="0" smtClean="0"/>
              <a:t>for each 80MHz is not included in any </a:t>
            </a:r>
            <a:r>
              <a:rPr lang="en-US" dirty="0" smtClean="0"/>
              <a:t>242-tone RU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Need to signal whether the </a:t>
            </a:r>
            <a:r>
              <a:rPr lang="en-US" dirty="0" smtClean="0"/>
              <a:t>center 26-tone RU </a:t>
            </a:r>
            <a:r>
              <a:rPr lang="en-US" dirty="0" smtClean="0"/>
              <a:t>has been allocated or not.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35125"/>
              </p:ext>
            </p:extLst>
          </p:nvPr>
        </p:nvGraphicFramePr>
        <p:xfrm>
          <a:off x="4810189" y="901124"/>
          <a:ext cx="4105211" cy="553698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626740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86170"/>
              </a:tblGrid>
              <a:tr h="2767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bits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 smtClean="0">
                          <a:effectLst/>
                        </a:rPr>
                        <a:t>Num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000" u="none" strike="noStrike" baseline="0" dirty="0" smtClean="0">
                          <a:effectLst/>
                        </a:rPr>
                        <a:t>of entries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00000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</a:t>
                      </a:r>
                      <a:r>
                        <a:rPr lang="en-US" sz="1000" u="none" strike="noStrike" baseline="0" dirty="0" smtClean="0">
                          <a:effectLst/>
                          <a:latin typeface="+mj-lt"/>
                        </a:rPr>
                        <a:t> 00001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000 00010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000 00011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000 00101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000 01001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Definition 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001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011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yyy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 0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2*996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1xxxxx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Definition 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619172" y="624125"/>
            <a:ext cx="421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algn="ctr">
              <a:spcBef>
                <a:spcPts val="0"/>
              </a:spcBef>
              <a:spcAft>
                <a:spcPts val="1000"/>
              </a:spcAft>
            </a:pPr>
            <a:r>
              <a:rPr lang="en-GB" i="1" dirty="0">
                <a:solidFill>
                  <a:srgbClr val="44546A"/>
                </a:solidFill>
                <a:ea typeface="Times New Roman" panose="02020603050405020304" pitchFamily="18" charset="0"/>
              </a:rPr>
              <a:t>Table </a:t>
            </a:r>
            <a:r>
              <a:rPr lang="en-GB" i="1" dirty="0" smtClean="0">
                <a:solidFill>
                  <a:srgbClr val="44546A"/>
                </a:solidFill>
                <a:ea typeface="Times New Roman" panose="02020603050405020304" pitchFamily="18" charset="0"/>
              </a:rPr>
              <a:t>4 </a:t>
            </a:r>
            <a:r>
              <a:rPr lang="en-GB" i="1" dirty="0">
                <a:solidFill>
                  <a:srgbClr val="44546A"/>
                </a:solidFill>
                <a:ea typeface="Times New Roman" panose="02020603050405020304" pitchFamily="18" charset="0"/>
              </a:rPr>
              <a:t>- Arrangement and number of MU-MIMO allocations</a:t>
            </a:r>
            <a:endParaRPr lang="en-US" i="1" dirty="0">
              <a:solidFill>
                <a:srgbClr val="44546A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123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Bandwidth Allocation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8B517-EC15-4CE8-87B2-70D05A6E7DE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Partial </a:t>
            </a:r>
            <a:r>
              <a:rPr lang="en-US" dirty="0" smtClean="0"/>
              <a:t>bandwidth allocation </a:t>
            </a:r>
            <a:r>
              <a:rPr lang="en-US" dirty="0" smtClean="0"/>
              <a:t>includes both empty allocation (no user is scheduled for </a:t>
            </a:r>
            <a:r>
              <a:rPr lang="en-US" dirty="0"/>
              <a:t>a</a:t>
            </a:r>
            <a:r>
              <a:rPr lang="en-US" dirty="0" smtClean="0"/>
              <a:t> 242-tone RU</a:t>
            </a:r>
            <a:r>
              <a:rPr lang="en-US" dirty="0" smtClean="0"/>
              <a:t>), or partially allocated </a:t>
            </a:r>
            <a:r>
              <a:rPr lang="en-US" dirty="0" smtClean="0"/>
              <a:t>BW per 20MHz channel.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is impossible to cover all partial </a:t>
            </a:r>
            <a:r>
              <a:rPr lang="en-US" dirty="0" smtClean="0"/>
              <a:t>allocated RU combinations </a:t>
            </a:r>
            <a:r>
              <a:rPr lang="en-US" dirty="0" smtClean="0"/>
              <a:t>by </a:t>
            </a:r>
            <a:r>
              <a:rPr lang="en-US" dirty="0" smtClean="0"/>
              <a:t>8bit table (need at least 11bit table).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Focus on only 1 unallocated RU in the discussion.</a:t>
            </a:r>
          </a:p>
          <a:p>
            <a:pPr lvl="1"/>
            <a:r>
              <a:rPr lang="en-US" dirty="0" smtClean="0"/>
              <a:t>If there are more than 1 unallocated RUs, </a:t>
            </a:r>
            <a:r>
              <a:rPr lang="en-US" dirty="0" smtClean="0"/>
              <a:t>we can </a:t>
            </a:r>
            <a:r>
              <a:rPr lang="en-US" dirty="0" smtClean="0"/>
              <a:t>always use </a:t>
            </a:r>
            <a:r>
              <a:rPr lang="en-US" dirty="0" smtClean="0"/>
              <a:t>“dummy STA ID” </a:t>
            </a:r>
            <a:r>
              <a:rPr lang="en-US" dirty="0" smtClean="0"/>
              <a:t>for </a:t>
            </a:r>
            <a:r>
              <a:rPr lang="en-US" dirty="0" smtClean="0"/>
              <a:t>user info signaling in HESIGB user fields.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43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Empty </a:t>
            </a:r>
            <a:r>
              <a:rPr lang="en-US" dirty="0" smtClean="0"/>
              <a:t>Allocation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00200" y="4416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00200" y="6388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C106B7-CA25-4DC6-B815-1D9903A4E30F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96913" y="1676400"/>
            <a:ext cx="7772400" cy="4114800"/>
          </a:xfrm>
        </p:spPr>
        <p:txBody>
          <a:bodyPr/>
          <a:lstStyle/>
          <a:p>
            <a:r>
              <a:rPr lang="en-US" dirty="0" smtClean="0"/>
              <a:t>Non-contiguous </a:t>
            </a:r>
            <a:r>
              <a:rPr lang="en-US" dirty="0" smtClean="0"/>
              <a:t>channel </a:t>
            </a:r>
            <a:r>
              <a:rPr lang="en-US" dirty="0" smtClean="0"/>
              <a:t>bonding, </a:t>
            </a:r>
          </a:p>
          <a:p>
            <a:pPr lvl="1"/>
            <a:r>
              <a:rPr lang="en-US" dirty="0" smtClean="0"/>
              <a:t>There is no user to signal in a punctured 242-tone RU.</a:t>
            </a:r>
            <a:endParaRPr lang="en-US" dirty="0"/>
          </a:p>
          <a:p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dirty="0"/>
              <a:t>It is </a:t>
            </a:r>
            <a:r>
              <a:rPr lang="en-US" dirty="0" smtClean="0"/>
              <a:t>essential </a:t>
            </a:r>
            <a:r>
              <a:rPr lang="en-US" dirty="0"/>
              <a:t>to add an entry corresponding to zero users in </a:t>
            </a:r>
            <a:r>
              <a:rPr lang="en-US"/>
              <a:t>this </a:t>
            </a:r>
            <a:r>
              <a:rPr lang="en-US" smtClean="0"/>
              <a:t>242-tone </a:t>
            </a:r>
            <a:r>
              <a:rPr lang="en-US" dirty="0" smtClean="0"/>
              <a:t>RU</a:t>
            </a:r>
            <a:r>
              <a:rPr lang="en-US" dirty="0"/>
              <a:t>, instead of using a “</a:t>
            </a:r>
            <a:r>
              <a:rPr lang="en-US" dirty="0" smtClean="0"/>
              <a:t>dummy STA ID” </a:t>
            </a:r>
            <a:r>
              <a:rPr lang="en-US" dirty="0"/>
              <a:t>in user </a:t>
            </a:r>
            <a:r>
              <a:rPr lang="en-US" dirty="0" smtClean="0"/>
              <a:t>field to save some overhead.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843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686800" cy="609600"/>
          </a:xfrm>
        </p:spPr>
        <p:txBody>
          <a:bodyPr/>
          <a:lstStyle/>
          <a:p>
            <a:r>
              <a:rPr lang="en-US" sz="2400" dirty="0"/>
              <a:t>Case </a:t>
            </a:r>
            <a:r>
              <a:rPr lang="en-US" sz="2400" dirty="0" smtClean="0"/>
              <a:t>2: </a:t>
            </a:r>
            <a:r>
              <a:rPr lang="en-US" sz="2400" dirty="0"/>
              <a:t>Partial </a:t>
            </a:r>
            <a:r>
              <a:rPr lang="en-US" sz="2400" dirty="0" smtClean="0"/>
              <a:t>Allocations </a:t>
            </a:r>
            <a:r>
              <a:rPr lang="en-US" sz="2400" dirty="0"/>
              <a:t>with Only Large RUs Allocated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489140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05539" y="648914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D8D8D1-8840-46B4-9589-ABB056B7B1D1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434112"/>
            <a:ext cx="8091910" cy="3648056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 smtClean="0"/>
              <a:t>is no </a:t>
            </a:r>
            <a:r>
              <a:rPr lang="en-US" dirty="0" smtClean="0"/>
              <a:t>26-tone RU allocated within each 20MHz channel</a:t>
            </a:r>
            <a:endParaRPr lang="en-US" dirty="0" smtClean="0"/>
          </a:p>
          <a:p>
            <a:pPr lvl="1"/>
            <a:r>
              <a:rPr lang="en-US" dirty="0" smtClean="0"/>
              <a:t>Most </a:t>
            </a:r>
            <a:r>
              <a:rPr lang="en-US" dirty="0" smtClean="0"/>
              <a:t>frequent </a:t>
            </a:r>
            <a:r>
              <a:rPr lang="en-US" dirty="0" smtClean="0"/>
              <a:t>partial allocations cases are the ones where center 26-tone RU is not allocated.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There are total “1 </a:t>
            </a:r>
            <a:r>
              <a:rPr lang="en-US" dirty="0" smtClean="0"/>
              <a:t>(52+52) + 64 (106+106) + 8 (52+52+106) + 8 (106+52+52) = </a:t>
            </a:r>
            <a:r>
              <a:rPr lang="en-US" dirty="0" smtClean="0"/>
              <a:t>81” </a:t>
            </a:r>
            <a:r>
              <a:rPr lang="en-US" dirty="0" smtClean="0"/>
              <a:t>combinations.</a:t>
            </a:r>
          </a:p>
          <a:p>
            <a:pPr lvl="1"/>
            <a:r>
              <a:rPr lang="en-US" dirty="0" smtClean="0"/>
              <a:t>Given the number of available </a:t>
            </a:r>
            <a:r>
              <a:rPr lang="en-US" dirty="0" smtClean="0"/>
              <a:t>entries in the table, </a:t>
            </a:r>
            <a:r>
              <a:rPr lang="en-US" dirty="0" smtClean="0"/>
              <a:t>we can limit the number of </a:t>
            </a:r>
            <a:r>
              <a:rPr lang="en-US" dirty="0" smtClean="0"/>
              <a:t>spatially multiplexed users to 4 in </a:t>
            </a:r>
            <a:r>
              <a:rPr lang="en-US" dirty="0" smtClean="0"/>
              <a:t>each </a:t>
            </a:r>
            <a:r>
              <a:rPr lang="en-US" dirty="0" smtClean="0"/>
              <a:t>106-tone RU </a:t>
            </a:r>
            <a:r>
              <a:rPr lang="en-US" dirty="0" smtClean="0"/>
              <a:t>for the 106+106 case</a:t>
            </a:r>
            <a:r>
              <a:rPr lang="en-US" dirty="0" smtClean="0"/>
              <a:t>.</a:t>
            </a:r>
            <a:endParaRPr lang="en-US" sz="1200" dirty="0" smtClean="0"/>
          </a:p>
          <a:p>
            <a:pPr lvl="1"/>
            <a:r>
              <a:rPr lang="en-US" dirty="0" smtClean="0"/>
              <a:t>Still some entries </a:t>
            </a:r>
            <a:r>
              <a:rPr lang="en-US" dirty="0" smtClean="0"/>
              <a:t>are left </a:t>
            </a:r>
            <a:r>
              <a:rPr lang="en-US" dirty="0" smtClean="0"/>
              <a:t>for other purposes.</a:t>
            </a:r>
          </a:p>
          <a:p>
            <a:pPr lvl="1"/>
            <a:endParaRPr lang="en-US" dirty="0" smtClean="0"/>
          </a:p>
        </p:txBody>
      </p:sp>
      <p:grpSp>
        <p:nvGrpSpPr>
          <p:cNvPr id="75" name="Group 74"/>
          <p:cNvGrpSpPr/>
          <p:nvPr/>
        </p:nvGrpSpPr>
        <p:grpSpPr>
          <a:xfrm>
            <a:off x="2819400" y="4559300"/>
            <a:ext cx="3564711" cy="1539307"/>
            <a:chOff x="3120883" y="4897406"/>
            <a:chExt cx="3564711" cy="153930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20883" y="4897406"/>
              <a:ext cx="3564711" cy="1539307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3428999" y="4953648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07364" y="4953648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1599" y="4953647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888448" y="4937686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95406" y="5727962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108767" y="5727961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166380" y="6129215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888448" y="6136940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33960" y="5331473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20153" y="5343678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20153" y="5713461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598276" y="6116406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105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41269"/>
          </a:xfrm>
        </p:spPr>
        <p:txBody>
          <a:bodyPr/>
          <a:lstStyle/>
          <a:p>
            <a:r>
              <a:rPr lang="en-US" dirty="0"/>
              <a:t>Center </a:t>
            </a:r>
            <a:r>
              <a:rPr lang="en-US" dirty="0" smtClean="0"/>
              <a:t>26-tone RU </a:t>
            </a:r>
            <a:r>
              <a:rPr lang="en-US" dirty="0"/>
              <a:t>for 80/160MHz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51336" y="6488668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867400" y="6488668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Yan Zhang, et. al. (Marvell)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60978D-C348-4A9E-AB9E-DE12E1390B8A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122" name="Content Placeholder 2"/>
          <p:cNvSpPr>
            <a:spLocks noGrp="1"/>
          </p:cNvSpPr>
          <p:nvPr>
            <p:ph idx="1"/>
          </p:nvPr>
        </p:nvSpPr>
        <p:spPr>
          <a:xfrm>
            <a:off x="685800" y="1603269"/>
            <a:ext cx="7772400" cy="4419601"/>
          </a:xfrm>
        </p:spPr>
        <p:txBody>
          <a:bodyPr>
            <a:normAutofit/>
          </a:bodyPr>
          <a:lstStyle/>
          <a:p>
            <a:r>
              <a:rPr lang="en-US" dirty="0" smtClean="0"/>
              <a:t>Use 1 bit to indicate if the center </a:t>
            </a:r>
            <a:r>
              <a:rPr lang="en-US" dirty="0" smtClean="0"/>
              <a:t>26-tone RU </a:t>
            </a:r>
            <a:r>
              <a:rPr lang="en-US" dirty="0" smtClean="0"/>
              <a:t>is allocated for each </a:t>
            </a:r>
            <a:r>
              <a:rPr lang="en-US" dirty="0" smtClean="0"/>
              <a:t>80MHz. (2 </a:t>
            </a:r>
            <a:r>
              <a:rPr lang="en-US" dirty="0" smtClean="0"/>
              <a:t>bits if </a:t>
            </a:r>
            <a:r>
              <a:rPr lang="en-US" dirty="0" smtClean="0"/>
              <a:t>160MHz or 80+80MHz).</a:t>
            </a:r>
            <a:endParaRPr lang="en-US" dirty="0" smtClean="0"/>
          </a:p>
          <a:p>
            <a:pPr lvl="1"/>
            <a:r>
              <a:rPr lang="en-US" dirty="0" smtClean="0"/>
              <a:t>Negligible overhead added, </a:t>
            </a:r>
            <a:r>
              <a:rPr lang="en-US" dirty="0" smtClean="0"/>
              <a:t>save “dummy STA” user info overhead in user fields</a:t>
            </a:r>
          </a:p>
          <a:p>
            <a:pPr lvl="1"/>
            <a:endParaRPr lang="en-US" dirty="0"/>
          </a:p>
          <a:p>
            <a:r>
              <a:rPr lang="en-US" dirty="0" smtClean="0"/>
              <a:t>For full BW </a:t>
            </a:r>
            <a:r>
              <a:rPr lang="en-US" dirty="0" smtClean="0"/>
              <a:t>80MHz</a:t>
            </a:r>
            <a:r>
              <a:rPr lang="en-US" dirty="0" smtClean="0"/>
              <a:t>, </a:t>
            </a:r>
            <a:r>
              <a:rPr lang="en-US" dirty="0" smtClean="0"/>
              <a:t>add </a:t>
            </a:r>
            <a:r>
              <a:rPr lang="en-US" dirty="0"/>
              <a:t>1 bit </a:t>
            </a:r>
            <a:r>
              <a:rPr lang="en-US" dirty="0" smtClean="0"/>
              <a:t>indication of </a:t>
            </a:r>
            <a:r>
              <a:rPr lang="en-US" dirty="0"/>
              <a:t>the same value in the common </a:t>
            </a:r>
            <a:r>
              <a:rPr lang="en-US" dirty="0" smtClean="0"/>
              <a:t>block fields of both </a:t>
            </a:r>
            <a:r>
              <a:rPr lang="en-US" dirty="0"/>
              <a:t>SIGB content channels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For full BW</a:t>
            </a:r>
            <a:r>
              <a:rPr lang="en-US" dirty="0" smtClean="0"/>
              <a:t>160MHz</a:t>
            </a:r>
            <a:r>
              <a:rPr lang="en-US" dirty="0" smtClean="0"/>
              <a:t>, </a:t>
            </a:r>
            <a:r>
              <a:rPr lang="en-US" dirty="0"/>
              <a:t>add 1 bit </a:t>
            </a:r>
            <a:r>
              <a:rPr lang="en-US" dirty="0" smtClean="0"/>
              <a:t>indication, corresponding to one individual 80MHz, in common block fields of both SIGB </a:t>
            </a:r>
            <a:r>
              <a:rPr lang="en-US" dirty="0"/>
              <a:t>content </a:t>
            </a:r>
            <a:r>
              <a:rPr lang="en-US" dirty="0" smtClean="0"/>
              <a:t>channels.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Changes </a:t>
            </a:r>
            <a:r>
              <a:rPr lang="en-US" dirty="0"/>
              <a:t>to </a:t>
            </a:r>
            <a:r>
              <a:rPr lang="en-US" dirty="0" smtClean="0"/>
              <a:t>RA Signaling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D8642-7498-4FC4-B967-02B37CAD5D83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23900" y="1371600"/>
            <a:ext cx="3924300" cy="4800600"/>
          </a:xfrm>
        </p:spPr>
        <p:txBody>
          <a:bodyPr/>
          <a:lstStyle/>
          <a:p>
            <a:r>
              <a:rPr lang="en-US" dirty="0" smtClean="0"/>
              <a:t>Propose to replace </a:t>
            </a:r>
            <a:r>
              <a:rPr lang="en-US" dirty="0"/>
              <a:t>36 </a:t>
            </a:r>
            <a:r>
              <a:rPr lang="en-US" dirty="0" smtClean="0"/>
              <a:t>“Definition TBD” </a:t>
            </a:r>
            <a:r>
              <a:rPr lang="en-US" dirty="0"/>
              <a:t>entries with the </a:t>
            </a:r>
            <a:r>
              <a:rPr lang="en-US" dirty="0" smtClean="0"/>
              <a:t>highlighted entries highlighted in </a:t>
            </a:r>
            <a:r>
              <a:rPr lang="en-US" dirty="0"/>
              <a:t>Table 4 in 11ax SFD 3.2.5 HE-SIG-B sub-clause to indicate </a:t>
            </a:r>
            <a:r>
              <a:rPr lang="en-US" dirty="0" smtClean="0"/>
              <a:t>most frequently used partial </a:t>
            </a:r>
            <a:r>
              <a:rPr lang="en-US" dirty="0"/>
              <a:t>bandwidth </a:t>
            </a:r>
            <a:r>
              <a:rPr lang="en-US" dirty="0" smtClean="0"/>
              <a:t>allocations.</a:t>
            </a:r>
          </a:p>
          <a:p>
            <a:r>
              <a:rPr lang="en-US" dirty="0" smtClean="0"/>
              <a:t>‘</a:t>
            </a:r>
            <a:r>
              <a:rPr lang="en-US" dirty="0" err="1"/>
              <a:t>zz</a:t>
            </a:r>
            <a:r>
              <a:rPr lang="en-US" dirty="0"/>
              <a:t>’ = 00~11 indicates number of </a:t>
            </a:r>
            <a:r>
              <a:rPr lang="en-US" dirty="0" smtClean="0"/>
              <a:t>spatially multiplexed </a:t>
            </a:r>
            <a:r>
              <a:rPr lang="en-US" dirty="0"/>
              <a:t>STAs for </a:t>
            </a:r>
            <a:r>
              <a:rPr lang="en-US" dirty="0" smtClean="0"/>
              <a:t>106-tone RU </a:t>
            </a:r>
            <a:r>
              <a:rPr lang="en-US" dirty="0"/>
              <a:t>in partial bandwidth </a:t>
            </a:r>
            <a:r>
              <a:rPr lang="en-US" dirty="0" smtClean="0"/>
              <a:t>allocations.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453748"/>
              </p:ext>
            </p:extLst>
          </p:nvPr>
        </p:nvGraphicFramePr>
        <p:xfrm>
          <a:off x="4800600" y="1257304"/>
          <a:ext cx="4038601" cy="50673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9424"/>
                <a:gridCol w="291461"/>
                <a:gridCol w="266656"/>
                <a:gridCol w="279059"/>
                <a:gridCol w="279059"/>
                <a:gridCol w="279059"/>
                <a:gridCol w="279059"/>
                <a:gridCol w="279059"/>
                <a:gridCol w="279059"/>
                <a:gridCol w="279059"/>
                <a:gridCol w="697647"/>
              </a:tblGrid>
              <a:tr h="243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8 bits </a:t>
                      </a:r>
                      <a:r>
                        <a:rPr lang="en-US" sz="600" dirty="0" smtClean="0">
                          <a:effectLst/>
                        </a:rPr>
                        <a:t>indices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#3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#5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#7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#9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Num of entries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26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1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1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000 1 0yyy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0001 1yyy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00100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8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00101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00110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00111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01000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01001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01010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01011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0110 zzzz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0111 0000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0111 0001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242-tone RU empty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0111 0010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484-tone RU empty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0111 0011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996-tone RU empty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01xx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Definition TBD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1xxx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Definition TBD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 yyy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00yyy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242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01yyy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484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10yyy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996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11yyy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2*996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1 xxxxx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Definition TBD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32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</a:tbl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537783" y="1073983"/>
            <a:ext cx="356811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4 - Arrangement and number of MU-MIMO allocations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168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IEEE 802.11-15/1335r0 HE-SIG-B Contents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5109" y="6459727"/>
            <a:ext cx="509755" cy="184666"/>
          </a:xfrm>
        </p:spPr>
        <p:txBody>
          <a:bodyPr/>
          <a:lstStyle/>
          <a:p>
            <a:r>
              <a:rPr lang="en-US" dirty="0" smtClean="0"/>
              <a:t>Slide 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5414"/>
            <a:ext cx="2752661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AB509F-F087-47F7-A1F6-686462ED9A2D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490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/>
              <a:t>add </a:t>
            </a:r>
            <a:r>
              <a:rPr lang="en-US" dirty="0" smtClean="0"/>
              <a:t>the following to the current SFD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/>
              <a:t>For full BW 80MHz, add </a:t>
            </a:r>
            <a:r>
              <a:rPr lang="en-US" dirty="0" smtClean="0"/>
              <a:t>1 </a:t>
            </a:r>
            <a:r>
              <a:rPr lang="en-US" dirty="0"/>
              <a:t>bit </a:t>
            </a:r>
            <a:r>
              <a:rPr lang="en-US" dirty="0" smtClean="0"/>
              <a:t>to indicate if center 26-tone RU is allocated in </a:t>
            </a:r>
            <a:r>
              <a:rPr lang="en-US" dirty="0"/>
              <a:t>the common block fields </a:t>
            </a:r>
            <a:r>
              <a:rPr lang="en-US" dirty="0" smtClean="0"/>
              <a:t>of both </a:t>
            </a:r>
            <a:r>
              <a:rPr lang="en-US" dirty="0"/>
              <a:t>SIGB content </a:t>
            </a:r>
            <a:r>
              <a:rPr lang="en-US" dirty="0" smtClean="0"/>
              <a:t>channels with same value.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For full BW160MHz, add 1 bit </a:t>
            </a:r>
            <a:r>
              <a:rPr lang="en-US" dirty="0" smtClean="0"/>
              <a:t>to indicate if center 26-tone RU is allocated for one individual 80MHz </a:t>
            </a:r>
            <a:r>
              <a:rPr lang="en-US" dirty="0"/>
              <a:t>in </a:t>
            </a:r>
            <a:r>
              <a:rPr lang="en-US" dirty="0" smtClean="0"/>
              <a:t>common </a:t>
            </a:r>
            <a:r>
              <a:rPr lang="en-US" dirty="0"/>
              <a:t>block </a:t>
            </a:r>
            <a:r>
              <a:rPr lang="en-US" dirty="0" smtClean="0"/>
              <a:t>fields of both SIGB </a:t>
            </a:r>
            <a:r>
              <a:rPr lang="en-US" dirty="0"/>
              <a:t>content channels.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AB2B8-1448-4E4E-8EF0-693A26D50C68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78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 smtClean="0"/>
              <a:t>use</a:t>
            </a:r>
            <a:r>
              <a:rPr lang="en-US" dirty="0" smtClean="0"/>
              <a:t> </a:t>
            </a:r>
            <a:r>
              <a:rPr lang="en-US" dirty="0"/>
              <a:t>36 </a:t>
            </a:r>
            <a:r>
              <a:rPr lang="en-US" dirty="0" smtClean="0"/>
              <a:t>“Definition TBD” </a:t>
            </a:r>
            <a:r>
              <a:rPr lang="en-US" dirty="0"/>
              <a:t>entries </a:t>
            </a:r>
            <a:r>
              <a:rPr lang="en-US" dirty="0" smtClean="0"/>
              <a:t>in </a:t>
            </a:r>
            <a:r>
              <a:rPr lang="en-US" dirty="0"/>
              <a:t>Table 4 in </a:t>
            </a:r>
            <a:r>
              <a:rPr lang="en-US" dirty="0" smtClean="0"/>
              <a:t>the current SFD </a:t>
            </a:r>
            <a:r>
              <a:rPr lang="en-US" dirty="0"/>
              <a:t>3.2.5 HE-SIG-B sub-clause to indicate </a:t>
            </a:r>
            <a:r>
              <a:rPr lang="en-US" dirty="0" smtClean="0"/>
              <a:t>most frequently used </a:t>
            </a:r>
            <a:r>
              <a:rPr lang="en-US" dirty="0"/>
              <a:t>partial bandwidth </a:t>
            </a:r>
            <a:r>
              <a:rPr lang="en-US" dirty="0" smtClean="0"/>
              <a:t>allocations, as shown in slide 15?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CFB1A-7F85-46CE-AB4B-EE928B6F03CD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09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94355"/>
              </p:ext>
            </p:extLst>
          </p:nvPr>
        </p:nvGraphicFramePr>
        <p:xfrm>
          <a:off x="800100" y="11430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00F71F-7A98-4D44-8D83-140685F1A1F7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406767"/>
            <a:ext cx="7239000" cy="284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5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2B974B-49C9-4D7A-81F0-66FAD485E324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521504-FE3F-4367-876F-46F612142996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EFEA07-FA90-4D46-9547-DE872E971EA3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143338"/>
            <a:ext cx="7239000" cy="165271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06759"/>
            <a:ext cx="7239000" cy="276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F450EA-BDAD-48DB-933A-D2832910BD1C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06629"/>
            <a:ext cx="7467600" cy="556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F17CBA-5EB5-4E22-8791-D21E4C4E50AB}" type="datetime1">
              <a:rPr lang="en-US" smtClean="0"/>
              <a:t>5/16/2016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2000" y="1103605"/>
            <a:ext cx="7620000" cy="30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C2ACFF-B31F-4CEB-B1C6-E147C10B5827}" type="datetime1">
              <a:rPr lang="en-US" smtClean="0"/>
              <a:t>5/16/2016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A3C5-7646-43C9-A564-579E5E4C8306}" type="datetime1">
              <a:rPr lang="en-US" smtClean="0"/>
              <a:t>5/16/2016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071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4343</TotalTime>
  <Words>2236</Words>
  <Application>Microsoft Office PowerPoint</Application>
  <PresentationFormat>On-screen Show (4:3)</PresentationFormat>
  <Paragraphs>934</Paragraphs>
  <Slides>19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802-11-Submission</vt:lpstr>
      <vt:lpstr>Custom Design</vt:lpstr>
      <vt:lpstr>Document</vt:lpstr>
      <vt:lpstr>Left over Issues in RA Signaling for HE-SIGB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Overview</vt:lpstr>
      <vt:lpstr>Partial Bandwidth Allocation</vt:lpstr>
      <vt:lpstr>Case 1: Empty Allocation</vt:lpstr>
      <vt:lpstr>Case 2: Partial Allocations with Only Large RUs Allocated</vt:lpstr>
      <vt:lpstr>Center 26-tone RU for 80/160MHz</vt:lpstr>
      <vt:lpstr>Proposed Changes to RA Signaling</vt:lpstr>
      <vt:lpstr>Reference</vt:lpstr>
      <vt:lpstr>SP1</vt:lpstr>
      <vt:lpstr>SP2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Puncturing for HESIGB Encoding</dc:title>
  <dc:creator>Yakun Sun</dc:creator>
  <cp:lastModifiedBy>Yan(MSI) Zhang</cp:lastModifiedBy>
  <cp:revision>158</cp:revision>
  <cp:lastPrinted>1998-02-10T13:28:06Z</cp:lastPrinted>
  <dcterms:created xsi:type="dcterms:W3CDTF">2016-01-16T21:38:35Z</dcterms:created>
  <dcterms:modified xsi:type="dcterms:W3CDTF">2016-05-17T00:03:48Z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