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97" r:id="rId3"/>
    <p:sldId id="305" r:id="rId4"/>
    <p:sldId id="307" r:id="rId5"/>
    <p:sldId id="314" r:id="rId6"/>
    <p:sldId id="316" r:id="rId7"/>
    <p:sldId id="317" r:id="rId8"/>
    <p:sldId id="308" r:id="rId9"/>
    <p:sldId id="311" r:id="rId10"/>
    <p:sldId id="312" r:id="rId11"/>
    <p:sldId id="306" r:id="rId12"/>
    <p:sldId id="315" r:id="rId13"/>
    <p:sldId id="301" r:id="rId14"/>
    <p:sldId id="302" r:id="rId15"/>
    <p:sldId id="303" r:id="rId16"/>
    <p:sldId id="304" r:id="rId17"/>
    <p:sldId id="296" r:id="rId18"/>
    <p:sldId id="318" r:id="rId19"/>
    <p:sldId id="291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May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60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802.11-16/0632r0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May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Performance Analysis of Robust Transmission Modes for MIMO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2016-16-05</a:t>
            </a:r>
            <a:endParaRPr lang="en-US" alt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32130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654966"/>
              </p:ext>
            </p:extLst>
          </p:nvPr>
        </p:nvGraphicFramePr>
        <p:xfrm>
          <a:off x="511175" y="3792686"/>
          <a:ext cx="8012113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290118" imgH="2750083" progId="Word.Document.8">
                  <p:embed/>
                </p:oleObj>
              </mc:Choice>
              <mc:Fallback>
                <p:oleObj name="Document" r:id="rId4" imgW="8290118" imgH="27500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792686"/>
                        <a:ext cx="8012113" cy="266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 Frame Format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159768"/>
          </a:xfrm>
        </p:spPr>
        <p:txBody>
          <a:bodyPr/>
          <a:lstStyle/>
          <a:p>
            <a:pPr algn="just"/>
            <a:r>
              <a:rPr lang="en-US" sz="1800" dirty="0" smtClean="0"/>
              <a:t>GI property:</a:t>
            </a:r>
          </a:p>
          <a:p>
            <a:pPr lvl="1" algn="just"/>
            <a:r>
              <a:rPr lang="en-US" sz="1600" dirty="0" smtClean="0"/>
              <a:t>GI is not changed after application of time inversion and complex conjugation operation.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944" y="2748369"/>
            <a:ext cx="3976088" cy="2457677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5365576"/>
            <a:ext cx="7772400" cy="115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In simulations GI size M = 32, DFT size N = 512, data part size N-2*M = 448.</a:t>
            </a:r>
          </a:p>
          <a:p>
            <a:pPr lvl="1" algn="just"/>
            <a:r>
              <a:rPr lang="en-US" sz="1600" kern="0" dirty="0" smtClean="0"/>
              <a:t>The GI size can be increased, there is a trade-off between data size and GI size.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27957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Channel Models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LOS channel model:</a:t>
            </a:r>
          </a:p>
          <a:p>
            <a:pPr lvl="1" algn="just"/>
            <a:r>
              <a:rPr lang="en-US" sz="1600" dirty="0" smtClean="0"/>
              <a:t>MRC 1x2, Alamouti 2x1 only;</a:t>
            </a:r>
          </a:p>
          <a:p>
            <a:pPr lvl="1" algn="just"/>
            <a:r>
              <a:rPr lang="en-US" sz="1600" dirty="0" smtClean="0"/>
              <a:t>H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and H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have unit power, uniformly distributed random phase;</a:t>
            </a:r>
            <a:endParaRPr lang="en-US" sz="1600" dirty="0"/>
          </a:p>
          <a:p>
            <a:pPr lvl="1" algn="just"/>
            <a:endParaRPr lang="en-US" sz="1400" dirty="0" smtClean="0"/>
          </a:p>
          <a:p>
            <a:pPr algn="just"/>
            <a:r>
              <a:rPr lang="en-US" sz="1800" dirty="0" smtClean="0"/>
              <a:t>NLOS Rayleigh channel model:</a:t>
            </a:r>
          </a:p>
          <a:p>
            <a:pPr lvl="1" algn="just"/>
            <a:r>
              <a:rPr lang="en-US" sz="1600" dirty="0" smtClean="0"/>
              <a:t>MRC 1x2, Alamouti 2x1, Alamouti 2x2;</a:t>
            </a:r>
          </a:p>
          <a:p>
            <a:pPr lvl="1" algn="just"/>
            <a:r>
              <a:rPr lang="en-US" sz="1600" dirty="0" smtClean="0"/>
              <a:t>H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, H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, 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, H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are independent channels, have exponential delay profile in time domain, 3 ns RMS delay spread, amplitudes are Rayleigh distributed variables;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2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/>
              <a:t>PPDU length 8192 bytes;</a:t>
            </a:r>
          </a:p>
          <a:p>
            <a:pPr algn="just"/>
            <a:r>
              <a:rPr lang="en-US" sz="1800" dirty="0"/>
              <a:t>LDPC uses LBP with “min-sum” approximation, maximum number of iterations per CW is 20;</a:t>
            </a:r>
          </a:p>
          <a:p>
            <a:pPr algn="just"/>
            <a:r>
              <a:rPr lang="en-US" sz="1800" dirty="0"/>
              <a:t>Number of simulated frames per SNR point is 10</a:t>
            </a:r>
            <a:r>
              <a:rPr lang="en-US" sz="1800" baseline="30000" dirty="0"/>
              <a:t>5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Ideal channel knowledge, ideal acquisition, no RF imperfections;</a:t>
            </a:r>
          </a:p>
          <a:p>
            <a:pPr algn="just"/>
            <a:r>
              <a:rPr lang="en-US" sz="1800" dirty="0" smtClean="0"/>
              <a:t>OFDM: SISO ZF receiver;</a:t>
            </a:r>
          </a:p>
          <a:p>
            <a:pPr algn="just"/>
            <a:r>
              <a:rPr lang="en-US" sz="1800" dirty="0" smtClean="0"/>
              <a:t>SC: SISO LMMSE receiver;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8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Simulation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685"/>
            <a:ext cx="7772400" cy="1240157"/>
          </a:xfrm>
        </p:spPr>
        <p:txBody>
          <a:bodyPr/>
          <a:lstStyle/>
          <a:p>
            <a:pPr algn="just"/>
            <a:r>
              <a:rPr lang="en-US" sz="1800" dirty="0" smtClean="0"/>
              <a:t>MRC 1x2 in LOS channel provides 3.0 dB SNR enhancement;</a:t>
            </a:r>
          </a:p>
          <a:p>
            <a:pPr algn="just"/>
            <a:r>
              <a:rPr lang="en-US" sz="1800" dirty="0" smtClean="0"/>
              <a:t>Corresponding data rate increment due to application of MRC depends on SNR and can be 0.7 – 1.7 Gbps;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180928"/>
            <a:ext cx="4267200" cy="3200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3180928"/>
            <a:ext cx="4267200" cy="32004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99592" y="2996952"/>
            <a:ext cx="331236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MRC 1x2 vs. SISO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43068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NLOS Simulation Results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216718"/>
            <a:ext cx="4267200" cy="32004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170010"/>
          </a:xfrm>
        </p:spPr>
        <p:txBody>
          <a:bodyPr/>
          <a:lstStyle/>
          <a:p>
            <a:pPr algn="just"/>
            <a:r>
              <a:rPr lang="en-US" sz="1800" dirty="0" smtClean="0"/>
              <a:t>MRC 1x2 in NLOS independent Rayleigh channel provides 4.1 – 8.3 dB SNR enhancement;</a:t>
            </a:r>
          </a:p>
          <a:p>
            <a:pPr algn="just"/>
            <a:r>
              <a:rPr lang="en-US" sz="1800" dirty="0" smtClean="0"/>
              <a:t>Corresponding data rate increment due to application of MRC depends on SNR and can be 0.8 – 3.7 Gbps;</a:t>
            </a:r>
            <a:endParaRPr lang="ru-RU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711" y="3252936"/>
            <a:ext cx="4267200" cy="32004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99592" y="2996952"/>
            <a:ext cx="331236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MRC 1x2 vs. SISO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7205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NLOS Simulation </a:t>
            </a:r>
            <a:r>
              <a:rPr lang="en-US" dirty="0" smtClean="0"/>
              <a:t>Results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03784"/>
          </a:xfrm>
        </p:spPr>
        <p:txBody>
          <a:bodyPr/>
          <a:lstStyle/>
          <a:p>
            <a:pPr algn="just"/>
            <a:r>
              <a:rPr lang="en-US" sz="1800" dirty="0" smtClean="0"/>
              <a:t>Alamouti 2x1 scheme exhibits the same gain as MRC 1x2 if it has the same transmit power per antenna.</a:t>
            </a:r>
          </a:p>
          <a:p>
            <a:pPr algn="just"/>
            <a:r>
              <a:rPr lang="en-US" sz="1800" dirty="0" smtClean="0"/>
              <a:t>Alamouti 2x2 scheme provides further enhancement in SNR of 0.6 – 2.5 dB or data rate enhancement of 0.1 – 1.2 Gbps.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99592" y="2996952"/>
            <a:ext cx="331236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Alamouti 2x2 vs. Alamouti 2x1</a:t>
            </a:r>
            <a:endParaRPr lang="ru-RU" sz="160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76" y="3252275"/>
            <a:ext cx="4267200" cy="3200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187" y="3252275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6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NLOS Simulation Results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DCM SQPSK/QPSK modulations additional gain in SNR for PER = 10</a:t>
            </a:r>
            <a:r>
              <a:rPr lang="en-US" sz="1800" baseline="30000" dirty="0" smtClean="0"/>
              <a:t>-2</a:t>
            </a:r>
            <a:r>
              <a:rPr lang="en-US" sz="1800" dirty="0" smtClean="0"/>
              <a:t> over the regular BPSK/QPSK modulations in NLOS Rayleigh channel: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76351"/>
              </p:ext>
            </p:extLst>
          </p:nvPr>
        </p:nvGraphicFramePr>
        <p:xfrm>
          <a:off x="1140430" y="3037389"/>
          <a:ext cx="686314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870924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SISO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MRC 1x2</a:t>
                      </a:r>
                    </a:p>
                    <a:p>
                      <a:pPr algn="ctr"/>
                      <a:r>
                        <a:rPr lang="en-US" dirty="0" smtClean="0"/>
                        <a:t>(Alamouti 2x1)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Alamouti 2x2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40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algn="just"/>
            <a:r>
              <a:rPr lang="en-US" sz="1800" dirty="0" smtClean="0"/>
              <a:t>This presentation describes performance analysis of the robust MIMO transmission modes including MRC 1x2, Alamouti 2x1 and Alamouti 2x2 schemes.</a:t>
            </a:r>
          </a:p>
          <a:p>
            <a:pPr algn="just"/>
            <a:r>
              <a:rPr lang="en-US" sz="1800" dirty="0" smtClean="0"/>
              <a:t>It was demonstrated that in frequency flat LOS channel one can achieve 3.0 dB SNR gain applying MRC 1x2 or Alamouti 2x1 schemes.</a:t>
            </a:r>
          </a:p>
          <a:p>
            <a:pPr algn="just"/>
            <a:r>
              <a:rPr lang="en-US" sz="1800" dirty="0" smtClean="0"/>
              <a:t>In NLOS frequency selective channels the SNR </a:t>
            </a:r>
            <a:r>
              <a:rPr lang="en-US" sz="1800" dirty="0"/>
              <a:t>gain </a:t>
            </a:r>
            <a:r>
              <a:rPr lang="en-US" sz="1800" dirty="0" smtClean="0"/>
              <a:t>can be very significant of 4.1 </a:t>
            </a:r>
            <a:r>
              <a:rPr lang="en-US" sz="1800" dirty="0"/>
              <a:t>– 8.3 dB for </a:t>
            </a:r>
            <a:r>
              <a:rPr lang="en-US" sz="1800" dirty="0" smtClean="0"/>
              <a:t>MRC 1x2 and Alamouti 2x1 schemes. Further </a:t>
            </a:r>
            <a:r>
              <a:rPr lang="en-US" sz="1800" dirty="0"/>
              <a:t>SNR enhancement is </a:t>
            </a:r>
            <a:r>
              <a:rPr lang="en-US" sz="1800" dirty="0" smtClean="0"/>
              <a:t>possible </a:t>
            </a:r>
            <a:r>
              <a:rPr lang="en-US" sz="1800" dirty="0"/>
              <a:t>applying Alamouti 2x2 scheme </a:t>
            </a:r>
            <a:r>
              <a:rPr lang="en-US" sz="1800" dirty="0" smtClean="0"/>
              <a:t> by 0.6 – 2.5 </a:t>
            </a:r>
            <a:r>
              <a:rPr lang="en-US" sz="1800" dirty="0" err="1" smtClean="0"/>
              <a:t>dB.</a:t>
            </a:r>
            <a:endParaRPr lang="en-US" sz="1800" dirty="0" smtClean="0"/>
          </a:p>
          <a:p>
            <a:pPr algn="just"/>
            <a:r>
              <a:rPr lang="en-US" sz="1800" dirty="0" smtClean="0"/>
              <a:t>OFDM and SC modulations with diversity schemes exhibit similar performance in frequency flat and selective channels.</a:t>
            </a:r>
          </a:p>
          <a:p>
            <a:pPr algn="just"/>
            <a:r>
              <a:rPr lang="en-US" sz="1800" dirty="0" smtClean="0"/>
              <a:t>In case of OFDM application of DCM modulations in combination with Alamouti technique provides additional SNR gain of 1.0 </a:t>
            </a:r>
            <a:r>
              <a:rPr lang="en-US" sz="1800" dirty="0" err="1" smtClean="0"/>
              <a:t>dB.</a:t>
            </a:r>
            <a:endParaRPr lang="en-US" sz="1800" dirty="0" smtClean="0"/>
          </a:p>
          <a:p>
            <a:pPr algn="just"/>
            <a:r>
              <a:rPr lang="en-US" sz="1800" dirty="0" smtClean="0"/>
              <a:t>The considered diversity schemes are proposed to be used in the 11ay standard for robust data transmission modes.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section 7 of the SFD:”</a:t>
            </a:r>
          </a:p>
          <a:p>
            <a:pPr lvl="1" algn="just"/>
            <a:r>
              <a:rPr lang="en-US" dirty="0"/>
              <a:t>The 11ay specification shall enable transmit diversity schemes </a:t>
            </a:r>
            <a:r>
              <a:rPr lang="en-US" dirty="0" smtClean="0"/>
              <a:t>including </a:t>
            </a:r>
            <a:r>
              <a:rPr lang="en-US" dirty="0"/>
              <a:t>A</a:t>
            </a:r>
            <a:r>
              <a:rPr lang="en-US" dirty="0" smtClean="0"/>
              <a:t>lamouti scheme for </a:t>
            </a:r>
            <a:r>
              <a:rPr lang="en-US" dirty="0"/>
              <a:t>both SC and OFDM modulations for </a:t>
            </a:r>
            <a:r>
              <a:rPr lang="en-US" dirty="0" smtClean="0"/>
              <a:t>MIMO data transmission.</a:t>
            </a:r>
            <a:endParaRPr lang="en-US" dirty="0"/>
          </a:p>
          <a:p>
            <a:pPr marL="457200" lvl="1" indent="0" algn="just">
              <a:buNone/>
            </a:pPr>
            <a:r>
              <a:rPr lang="en-US" dirty="0" smtClean="0"/>
              <a:t>“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5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 err="1"/>
              <a:t>Siavash</a:t>
            </a:r>
            <a:r>
              <a:rPr lang="en-US" sz="1800" dirty="0"/>
              <a:t> M. Alamouti, “A Simple Transmit Diversity Technique for Wireless Communications,” IEEE Journal on Selected Areas in Communications, vol. 16, no. 8, October 1998</a:t>
            </a:r>
            <a:r>
              <a:rPr lang="en-US" sz="180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“</a:t>
            </a:r>
            <a:r>
              <a:rPr lang="en-US" sz="1800" dirty="0"/>
              <a:t>2016-TECH-Intel-0006-00 Transmit Diversity Scheme for SC and OFDM MIMO in </a:t>
            </a:r>
            <a:r>
              <a:rPr lang="en-US" sz="1800" dirty="0" smtClean="0"/>
              <a:t>11ay,” January 2016.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This presentation describes the results of performance analysis for MIMO robust transmission modes using MRC 1x2, Alamouti 2x1 and Alamouti 2x2 schemes.</a:t>
            </a:r>
          </a:p>
          <a:p>
            <a:pPr algn="just"/>
            <a:r>
              <a:rPr lang="en-US" sz="1800" dirty="0" smtClean="0"/>
              <a:t>OFDM and SC signal structure is proposed to support Alamouti signal processing, [1], [2].</a:t>
            </a:r>
          </a:p>
          <a:p>
            <a:pPr algn="just"/>
            <a:r>
              <a:rPr lang="en-US" sz="1800" dirty="0" smtClean="0"/>
              <a:t>The performance of OFDM and SC PHY is evaluated in frequency flat and frequency selective Rayleigh channel.</a:t>
            </a:r>
          </a:p>
          <a:p>
            <a:pPr algn="just"/>
            <a:r>
              <a:rPr lang="en-US" sz="1800" dirty="0" smtClean="0"/>
              <a:t>In case of OFDM PHY the performance of dual carrier SQPSK and QPSK modulations and regular BPSK and QPSK modulations providing the same data rate is compared.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6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Considered System Configurations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71972"/>
            <a:ext cx="4606280" cy="2193132"/>
          </a:xfrm>
        </p:spPr>
        <p:txBody>
          <a:bodyPr/>
          <a:lstStyle/>
          <a:p>
            <a:pPr algn="just"/>
            <a:r>
              <a:rPr lang="en-US" sz="1800" dirty="0" smtClean="0"/>
              <a:t>Configurations:</a:t>
            </a:r>
          </a:p>
          <a:p>
            <a:pPr lvl="1" algn="just"/>
            <a:r>
              <a:rPr lang="en-US" sz="1400" dirty="0" smtClean="0"/>
              <a:t>MRC 1x2: 1 TX and 2 RX antennas;</a:t>
            </a:r>
          </a:p>
          <a:p>
            <a:pPr lvl="1" algn="just"/>
            <a:r>
              <a:rPr lang="en-US" sz="1400" dirty="0" smtClean="0"/>
              <a:t>Alamouti 2x1: 2 TX and 1 RX antenna;</a:t>
            </a:r>
          </a:p>
          <a:p>
            <a:pPr lvl="1" algn="just"/>
            <a:r>
              <a:rPr lang="en-US" sz="1400" dirty="0" smtClean="0"/>
              <a:t>Alamouti 2x2: 2 TX and 2 RX antennas;</a:t>
            </a:r>
          </a:p>
          <a:p>
            <a:pPr algn="just"/>
            <a:r>
              <a:rPr lang="en-US" sz="1800" dirty="0" smtClean="0"/>
              <a:t>Usage cases:</a:t>
            </a:r>
          </a:p>
          <a:p>
            <a:pPr lvl="1" algn="just"/>
            <a:r>
              <a:rPr lang="en-US" sz="1400" dirty="0" smtClean="0"/>
              <a:t>STA -&gt; AP MRC 1x2, AP -&gt; STA Alamouti 2x1;</a:t>
            </a:r>
          </a:p>
          <a:p>
            <a:pPr lvl="1" algn="just"/>
            <a:r>
              <a:rPr lang="en-US" sz="1400" dirty="0" smtClean="0"/>
              <a:t>STA -&gt; AP, AP -&gt; STA, Alamouti 2x2;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1752600"/>
            <a:ext cx="3165188" cy="19420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0550" y="4513246"/>
            <a:ext cx="3174750" cy="18272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260" y="4424686"/>
            <a:ext cx="3165188" cy="188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Subcarriers Mapping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928986"/>
          </a:xfrm>
        </p:spPr>
        <p:txBody>
          <a:bodyPr/>
          <a:lstStyle/>
          <a:p>
            <a:pPr algn="just"/>
            <a:r>
              <a:rPr lang="en-US" sz="1800" dirty="0" smtClean="0"/>
              <a:t>For the regular modulation, the input pair of symbols (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, </a:t>
            </a:r>
            <a:r>
              <a:rPr lang="en-US" sz="1800" dirty="0" err="1" smtClean="0"/>
              <a:t>Y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) is mapped to the k-</a:t>
            </a:r>
            <a:r>
              <a:rPr lang="en-US" sz="1800" dirty="0" err="1" smtClean="0"/>
              <a:t>th</a:t>
            </a:r>
            <a:r>
              <a:rPr lang="en-US" sz="1800" dirty="0" smtClean="0"/>
              <a:t> subcarrier for OFDM symbol #1 for spatial streams 1 and 2 (TX antennas #0 and #1).</a:t>
            </a:r>
          </a:p>
          <a:p>
            <a:pPr algn="just"/>
            <a:r>
              <a:rPr lang="en-US" sz="1800" dirty="0" smtClean="0"/>
              <a:t>The input pair is repeated with complex conjugation and sign inversion for </a:t>
            </a:r>
            <a:r>
              <a:rPr lang="en-US" sz="1800" dirty="0" err="1" smtClean="0"/>
              <a:t>Y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 as (-</a:t>
            </a:r>
            <a:r>
              <a:rPr lang="en-US" sz="1800" dirty="0" err="1" smtClean="0"/>
              <a:t>Y</a:t>
            </a:r>
            <a:r>
              <a:rPr lang="en-US" sz="1800" baseline="-25000" dirty="0" err="1" smtClean="0"/>
              <a:t>k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k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) and mapped to the k-</a:t>
            </a:r>
            <a:r>
              <a:rPr lang="en-US" sz="1800" dirty="0" err="1" smtClean="0"/>
              <a:t>th</a:t>
            </a:r>
            <a:r>
              <a:rPr lang="en-US" sz="1800" dirty="0" smtClean="0"/>
              <a:t> subcarrier for OFDM symbol #2 for </a:t>
            </a:r>
            <a:r>
              <a:rPr lang="en-US" sz="1800" dirty="0"/>
              <a:t>spatial streams 1 and 2 (TX antennas #0 and #1</a:t>
            </a:r>
            <a:r>
              <a:rPr lang="en-US" sz="1800" dirty="0" smtClean="0"/>
              <a:t>).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371" y="4051879"/>
            <a:ext cx="5727684" cy="207141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0807" y="4526873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#0</a:t>
            </a:r>
            <a:endParaRPr lang="ru-RU" sz="16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44329" y="5679001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#1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3777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Subcarriers Mapping for DCM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1159768"/>
          </a:xfrm>
        </p:spPr>
        <p:txBody>
          <a:bodyPr/>
          <a:lstStyle/>
          <a:p>
            <a:pPr algn="just"/>
            <a:r>
              <a:rPr lang="en-US" sz="1800" dirty="0" smtClean="0"/>
              <a:t>In case of the DCM SQPSK and QPSK modulations the subcarriers mapping is shown below.</a:t>
            </a:r>
          </a:p>
          <a:p>
            <a:pPr algn="just"/>
            <a:r>
              <a:rPr lang="en-US" sz="1800" dirty="0" smtClean="0"/>
              <a:t>(X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,X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) and (Y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,Y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) represent the pairs of DCM symbols. In the simulations STP mapping was used only.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113" y="3140968"/>
            <a:ext cx="5961263" cy="363342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0807" y="4149080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#0</a:t>
            </a:r>
            <a:endParaRPr lang="ru-RU" sz="16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44329" y="5301208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#1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5171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Pilots Structure for Alamouti Scheme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5952"/>
          </a:xfrm>
        </p:spPr>
        <p:txBody>
          <a:bodyPr/>
          <a:lstStyle/>
          <a:p>
            <a:pPr algn="just"/>
            <a:r>
              <a:rPr lang="en-US" sz="1800" dirty="0" smtClean="0"/>
              <a:t>Similar to the legacy OFDM 11ad PHY pilots are transmitted in each OFDM symbol.</a:t>
            </a:r>
          </a:p>
          <a:p>
            <a:pPr algn="just"/>
            <a:r>
              <a:rPr lang="en-US" sz="1800" dirty="0" smtClean="0"/>
              <a:t>Pilots are regularly spaced in frequency domain:</a:t>
            </a:r>
          </a:p>
          <a:p>
            <a:pPr lvl="1" algn="just"/>
            <a:r>
              <a:rPr lang="en-US" sz="1400" dirty="0" smtClean="0"/>
              <a:t>16 pilots per OFDM symbol;</a:t>
            </a:r>
          </a:p>
          <a:p>
            <a:pPr lvl="1" algn="just"/>
            <a:r>
              <a:rPr lang="en-US" sz="1400" dirty="0" smtClean="0"/>
              <a:t>Pilot sequence: P = </a:t>
            </a:r>
            <a:r>
              <a:rPr lang="ru-RU" sz="1400" dirty="0" smtClean="0"/>
              <a:t>[-</a:t>
            </a:r>
            <a:r>
              <a:rPr lang="ru-RU" sz="1400" dirty="0"/>
              <a:t>1, 1, -1, 1, 1, -1, -1, -1, -1, -1, 1, 1, 1, -1, 1, 1</a:t>
            </a:r>
            <a:r>
              <a:rPr lang="ru-RU" sz="1400" dirty="0" smtClean="0"/>
              <a:t>]</a:t>
            </a:r>
            <a:r>
              <a:rPr lang="en-US" sz="1400" dirty="0" smtClean="0"/>
              <a:t>;</a:t>
            </a:r>
          </a:p>
          <a:p>
            <a:pPr lvl="1" algn="just"/>
            <a:r>
              <a:rPr lang="en-US" sz="1400" dirty="0" smtClean="0"/>
              <a:t>Pilot </a:t>
            </a:r>
            <a:r>
              <a:rPr lang="en-US" sz="1400" dirty="0"/>
              <a:t>indexes: +/-10, +/-30, +/-50, +/-70, +/-90, +/-110, +/-130, +/-</a:t>
            </a:r>
            <a:r>
              <a:rPr lang="en-US" sz="1400" dirty="0" smtClean="0"/>
              <a:t>150;</a:t>
            </a:r>
          </a:p>
          <a:p>
            <a:pPr algn="just"/>
            <a:r>
              <a:rPr lang="en-US" sz="1800" dirty="0" smtClean="0"/>
              <a:t>Pilots sequence modulation:</a:t>
            </a:r>
          </a:p>
          <a:p>
            <a:pPr lvl="1" algn="just"/>
            <a:r>
              <a:rPr lang="en-US" sz="1400" dirty="0"/>
              <a:t>At OFDM symbol </a:t>
            </a:r>
            <a:r>
              <a:rPr lang="en-US" sz="1400" i="1" dirty="0"/>
              <a:t>n </a:t>
            </a:r>
            <a:r>
              <a:rPr lang="en-US" sz="1400" dirty="0"/>
              <a:t>the pilot sequence is multiplied by the value 2×</a:t>
            </a:r>
            <a:r>
              <a:rPr lang="en-US" sz="1400" i="1" dirty="0"/>
              <a:t>p</a:t>
            </a:r>
            <a:r>
              <a:rPr lang="en-US" sz="1400" i="1" baseline="-25000" dirty="0"/>
              <a:t>n</a:t>
            </a:r>
            <a:r>
              <a:rPr lang="en-US" sz="1400" i="1" dirty="0"/>
              <a:t>-</a:t>
            </a:r>
            <a:r>
              <a:rPr lang="en-US" sz="1400" dirty="0"/>
              <a:t>1, where </a:t>
            </a:r>
            <a:r>
              <a:rPr lang="en-US" sz="1400" i="1" dirty="0" err="1"/>
              <a:t>p</a:t>
            </a:r>
            <a:r>
              <a:rPr lang="en-US" sz="1400" i="1" baseline="-25000" dirty="0" err="1"/>
              <a:t>n</a:t>
            </a:r>
            <a:r>
              <a:rPr lang="en-US" sz="1400" i="1" dirty="0"/>
              <a:t>  </a:t>
            </a:r>
            <a:r>
              <a:rPr lang="en-US" sz="1400" dirty="0"/>
              <a:t>is the value generated by the shift </a:t>
            </a:r>
            <a:r>
              <a:rPr lang="en-US" sz="1400" dirty="0" smtClean="0"/>
              <a:t>register;</a:t>
            </a:r>
            <a:endParaRPr lang="en-US" sz="1400" dirty="0"/>
          </a:p>
          <a:p>
            <a:pPr lvl="1" algn="just"/>
            <a:r>
              <a:rPr lang="en-US" sz="1400" i="1" dirty="0"/>
              <a:t>x</a:t>
            </a:r>
            <a:r>
              <a:rPr lang="en-US" sz="1400" baseline="-25000" dirty="0"/>
              <a:t>1</a:t>
            </a:r>
            <a:r>
              <a:rPr lang="en-US" sz="1400" dirty="0"/>
              <a:t>, </a:t>
            </a:r>
            <a:r>
              <a:rPr lang="en-US" sz="1400" i="1" dirty="0"/>
              <a:t>x</a:t>
            </a:r>
            <a:r>
              <a:rPr lang="en-US" sz="1400" baseline="-25000" dirty="0"/>
              <a:t>2</a:t>
            </a:r>
            <a:r>
              <a:rPr lang="en-US" sz="1400" dirty="0"/>
              <a:t>,…,</a:t>
            </a:r>
            <a:r>
              <a:rPr lang="en-US" sz="1400" i="1" dirty="0"/>
              <a:t>x</a:t>
            </a:r>
            <a:r>
              <a:rPr lang="en-US" sz="1400" baseline="-25000" dirty="0"/>
              <a:t>7</a:t>
            </a:r>
            <a:r>
              <a:rPr lang="en-US" sz="1400" dirty="0"/>
              <a:t> are all set to 1 at the first OFDM </a:t>
            </a:r>
            <a:r>
              <a:rPr lang="en-US" sz="1400" dirty="0" smtClean="0"/>
              <a:t>symbol;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815160"/>
            <a:ext cx="4535488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301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Pilots Structure for Alamouti </a:t>
            </a:r>
            <a:r>
              <a:rPr lang="en-US" dirty="0" smtClean="0"/>
              <a:t>Scheme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51856"/>
          </a:xfrm>
        </p:spPr>
        <p:txBody>
          <a:bodyPr/>
          <a:lstStyle/>
          <a:p>
            <a:pPr algn="just"/>
            <a:r>
              <a:rPr lang="en-US" sz="1800" dirty="0" smtClean="0"/>
              <a:t>The difference in pilots mapping comparing to the legacy 11ad:</a:t>
            </a:r>
          </a:p>
          <a:p>
            <a:pPr lvl="1" algn="just"/>
            <a:r>
              <a:rPr lang="en-US" sz="1400" dirty="0" smtClean="0"/>
              <a:t>First pilots sequence P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is mapped to 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stream (antenna #0) and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OFDM symbol;</a:t>
            </a:r>
          </a:p>
          <a:p>
            <a:pPr lvl="1" algn="just"/>
            <a:r>
              <a:rPr lang="en-US" sz="1400" dirty="0" smtClean="0"/>
              <a:t>Second pilots sequence P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is mapped to the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stream (antenna #1) and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OFDM symbol;</a:t>
            </a:r>
          </a:p>
          <a:p>
            <a:pPr lvl="1" algn="just"/>
            <a:r>
              <a:rPr lang="en-US" sz="1400" dirty="0" smtClean="0"/>
              <a:t>Sequence P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is repeated in the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stream (antenna #1) and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OFDM symbol;</a:t>
            </a:r>
          </a:p>
          <a:p>
            <a:pPr lvl="1" algn="just"/>
            <a:r>
              <a:rPr lang="en-US" sz="1400" dirty="0" smtClean="0"/>
              <a:t>Sequence P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is repeated with sign inversion in 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stream (antenna #0) and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OFDM symbol;</a:t>
            </a:r>
          </a:p>
          <a:p>
            <a:pPr lvl="1" algn="just"/>
            <a:r>
              <a:rPr lang="en-US" sz="1400" dirty="0" smtClean="0"/>
              <a:t>The described procedure is repeated for the next pair of OFDM symbols in time;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119" y="3779460"/>
            <a:ext cx="5617249" cy="30963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98831" y="4725144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#0</a:t>
            </a:r>
            <a:endParaRPr lang="ru-RU" sz="16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82353" y="5661248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#1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12860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Frame Format Definitions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Definitions:</a:t>
            </a:r>
          </a:p>
          <a:p>
            <a:pPr algn="just"/>
            <a:r>
              <a:rPr lang="en-US" sz="1800" dirty="0" smtClean="0"/>
              <a:t>Guard Interval (GI) sequences</a:t>
            </a:r>
            <a:r>
              <a:rPr lang="en-US" sz="1800" dirty="0"/>
              <a:t>:</a:t>
            </a:r>
          </a:p>
          <a:p>
            <a:pPr lvl="1" algn="just"/>
            <a:r>
              <a:rPr lang="en-US" sz="1800" dirty="0" smtClean="0"/>
              <a:t>GI sequence</a:t>
            </a:r>
            <a:r>
              <a:rPr lang="en-US" sz="1800" dirty="0"/>
              <a:t>: </a:t>
            </a:r>
            <a:r>
              <a:rPr lang="en-US" sz="1800" dirty="0" smtClean="0"/>
              <a:t>GI</a:t>
            </a:r>
            <a:r>
              <a:rPr lang="en-US" sz="1800" baseline="-25000" dirty="0" smtClean="0"/>
              <a:t>M</a:t>
            </a:r>
            <a:r>
              <a:rPr lang="en-US" sz="1800" dirty="0" smtClean="0"/>
              <a:t>(n</a:t>
            </a:r>
            <a:r>
              <a:rPr lang="en-US" sz="1800" dirty="0"/>
              <a:t>) = [a</a:t>
            </a:r>
            <a:r>
              <a:rPr lang="en-US" sz="1800" baseline="-25000" dirty="0"/>
              <a:t>1</a:t>
            </a:r>
            <a:r>
              <a:rPr lang="en-US" sz="1800" dirty="0"/>
              <a:t>, a</a:t>
            </a:r>
            <a:r>
              <a:rPr lang="en-US" sz="1800" baseline="-25000" dirty="0"/>
              <a:t>2</a:t>
            </a:r>
            <a:r>
              <a:rPr lang="en-US" sz="1800" dirty="0"/>
              <a:t>, …, 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M-1</a:t>
            </a:r>
            <a:r>
              <a:rPr lang="en-US" sz="1800" dirty="0" smtClean="0"/>
              <a:t>,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M</a:t>
            </a:r>
            <a:r>
              <a:rPr lang="en-US" sz="1800" dirty="0" smtClean="0"/>
              <a:t>];</a:t>
            </a:r>
            <a:endParaRPr lang="en-US" sz="1800" dirty="0"/>
          </a:p>
          <a:p>
            <a:pPr lvl="1" algn="just"/>
            <a:r>
              <a:rPr lang="en-US" sz="1800" dirty="0" smtClean="0"/>
              <a:t>GI sequence </a:t>
            </a:r>
            <a:r>
              <a:rPr lang="en-US" sz="1800" dirty="0"/>
              <a:t>with time inversion and complex conjugation: </a:t>
            </a:r>
            <a:r>
              <a:rPr lang="en-US" sz="1800" dirty="0" smtClean="0"/>
              <a:t>GI</a:t>
            </a:r>
            <a:r>
              <a:rPr lang="en-US" sz="1800" baseline="-25000" dirty="0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(-</a:t>
            </a:r>
            <a:r>
              <a:rPr lang="en-US" sz="1800" dirty="0"/>
              <a:t>n) = [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a</a:t>
            </a:r>
            <a:r>
              <a:rPr lang="en-US" sz="1800" baseline="-25000" dirty="0" smtClean="0"/>
              <a:t>M-1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…, a</a:t>
            </a:r>
            <a:r>
              <a:rPr lang="en-US" sz="1800" baseline="-25000" dirty="0"/>
              <a:t>2</a:t>
            </a:r>
            <a:r>
              <a:rPr lang="en-US" sz="1800" baseline="30000" dirty="0"/>
              <a:t>*</a:t>
            </a:r>
            <a:r>
              <a:rPr lang="en-US" sz="1800" dirty="0"/>
              <a:t>, a</a:t>
            </a:r>
            <a:r>
              <a:rPr lang="en-US" sz="1800" baseline="-25000" dirty="0"/>
              <a:t>1</a:t>
            </a:r>
            <a:r>
              <a:rPr lang="en-US" sz="1800" baseline="30000" dirty="0"/>
              <a:t>*</a:t>
            </a:r>
            <a:r>
              <a:rPr lang="en-US" sz="1800" dirty="0"/>
              <a:t>];</a:t>
            </a:r>
          </a:p>
          <a:p>
            <a:pPr lvl="1" algn="just"/>
            <a:r>
              <a:rPr lang="en-US" sz="1800" dirty="0" smtClean="0"/>
              <a:t>GI sequence </a:t>
            </a:r>
            <a:r>
              <a:rPr lang="en-US" sz="1800" dirty="0"/>
              <a:t>with time inversion, complex conjugation and sign inversion: -</a:t>
            </a:r>
            <a:r>
              <a:rPr lang="en-US" sz="1800" dirty="0" smtClean="0"/>
              <a:t>GI</a:t>
            </a:r>
            <a:r>
              <a:rPr lang="en-US" sz="1800" baseline="-25000" dirty="0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(-</a:t>
            </a:r>
            <a:r>
              <a:rPr lang="en-US" sz="1800" dirty="0"/>
              <a:t>n) = [-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-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M-1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…, -a</a:t>
            </a:r>
            <a:r>
              <a:rPr lang="en-US" sz="1800" baseline="-25000" dirty="0"/>
              <a:t>2</a:t>
            </a:r>
            <a:r>
              <a:rPr lang="en-US" sz="1800" baseline="30000" dirty="0"/>
              <a:t>*</a:t>
            </a:r>
            <a:r>
              <a:rPr lang="en-US" sz="1800" dirty="0"/>
              <a:t>, -a</a:t>
            </a:r>
            <a:r>
              <a:rPr lang="en-US" sz="1800" baseline="-25000" dirty="0"/>
              <a:t>1</a:t>
            </a:r>
            <a:r>
              <a:rPr lang="en-US" sz="1800" baseline="30000" dirty="0"/>
              <a:t>*</a:t>
            </a:r>
            <a:r>
              <a:rPr lang="en-US" sz="1800" dirty="0"/>
              <a:t>];</a:t>
            </a:r>
          </a:p>
          <a:p>
            <a:pPr algn="just"/>
            <a:r>
              <a:rPr lang="en-US" sz="1800" dirty="0"/>
              <a:t>Data sequence for SC symbol:</a:t>
            </a:r>
          </a:p>
          <a:p>
            <a:pPr lvl="1" algn="just"/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(n</a:t>
            </a:r>
            <a:r>
              <a:rPr lang="en-US" sz="1800" dirty="0"/>
              <a:t>) = [s</a:t>
            </a:r>
            <a:r>
              <a:rPr lang="en-US" sz="1800" baseline="-25000" dirty="0"/>
              <a:t>1</a:t>
            </a:r>
            <a:r>
              <a:rPr lang="en-US" sz="1800" dirty="0"/>
              <a:t>, s</a:t>
            </a:r>
            <a:r>
              <a:rPr lang="en-US" sz="1800" baseline="-25000" dirty="0"/>
              <a:t>2</a:t>
            </a:r>
            <a:r>
              <a:rPr lang="en-US" sz="1800" dirty="0"/>
              <a:t>, …, </a:t>
            </a:r>
            <a:r>
              <a:rPr lang="en-US" sz="1800" dirty="0" smtClean="0"/>
              <a:t>s</a:t>
            </a:r>
            <a:r>
              <a:rPr lang="en-US" sz="1800" baseline="-25000" dirty="0" smtClean="0"/>
              <a:t>N-1</a:t>
            </a:r>
            <a:r>
              <a:rPr lang="en-US" sz="1800" dirty="0" smtClean="0"/>
              <a:t>, </a:t>
            </a:r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];</a:t>
            </a:r>
            <a:endParaRPr lang="en-US" sz="1800" dirty="0"/>
          </a:p>
          <a:p>
            <a:pPr algn="just"/>
            <a:r>
              <a:rPr lang="en-US" sz="1800" dirty="0"/>
              <a:t>Time inversion and complex conjugation of the SC symbol:</a:t>
            </a:r>
          </a:p>
          <a:p>
            <a:pPr lvl="1" algn="just"/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(-</a:t>
            </a:r>
            <a:r>
              <a:rPr lang="en-US" sz="1800" dirty="0"/>
              <a:t>n) = [</a:t>
            </a:r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s</a:t>
            </a:r>
            <a:r>
              <a:rPr lang="en-US" sz="1800" baseline="-25000" dirty="0" smtClean="0"/>
              <a:t>N-1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…, s</a:t>
            </a:r>
            <a:r>
              <a:rPr lang="en-US" sz="1800" baseline="-25000" dirty="0"/>
              <a:t>2</a:t>
            </a:r>
            <a:r>
              <a:rPr lang="en-US" sz="1800" baseline="30000" dirty="0"/>
              <a:t>*</a:t>
            </a:r>
            <a:r>
              <a:rPr lang="en-US" sz="1800" dirty="0"/>
              <a:t>, s</a:t>
            </a:r>
            <a:r>
              <a:rPr lang="en-US" sz="1800" baseline="-25000" dirty="0"/>
              <a:t>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];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Frame Format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12" y="1858286"/>
            <a:ext cx="7143188" cy="44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5522</TotalTime>
  <Words>1486</Words>
  <Application>Microsoft Office PowerPoint</Application>
  <PresentationFormat>On-screen Show (4:3)</PresentationFormat>
  <Paragraphs>193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Performance Analysis of Robust Transmission Modes for MIMO in 11ay</vt:lpstr>
      <vt:lpstr>Introduction</vt:lpstr>
      <vt:lpstr>Considered System Configurations</vt:lpstr>
      <vt:lpstr>OFDM Subcarriers Mapping</vt:lpstr>
      <vt:lpstr>OFDM Subcarriers Mapping for DCM</vt:lpstr>
      <vt:lpstr>OFDM Pilots Structure for Alamouti Scheme</vt:lpstr>
      <vt:lpstr>OFDM Pilots Structure for Alamouti Scheme (Cont’d)</vt:lpstr>
      <vt:lpstr>SC Frame Format Definitions</vt:lpstr>
      <vt:lpstr>SC Frame Format (Cont’d)</vt:lpstr>
      <vt:lpstr>SC Frame Format (Cont’d)</vt:lpstr>
      <vt:lpstr>Simulated Channel Models</vt:lpstr>
      <vt:lpstr>Simulation Assumptions</vt:lpstr>
      <vt:lpstr>LOS Simulation Results</vt:lpstr>
      <vt:lpstr>NLOS Simulation Results</vt:lpstr>
      <vt:lpstr>NLOS Simulation Results (Cont’d)</vt:lpstr>
      <vt:lpstr>NLOS Simulation Results (Cont’d)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4190</cp:revision>
  <cp:lastPrinted>1998-02-10T13:28:06Z</cp:lastPrinted>
  <dcterms:created xsi:type="dcterms:W3CDTF">2015-03-24T14:22:58Z</dcterms:created>
  <dcterms:modified xsi:type="dcterms:W3CDTF">2016-05-15T18:21:59Z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2016-03-07 21:13:42Z</vt:lpwstr>
  </property>
  <property fmtid="{D5CDD505-2E9C-101B-9397-08002B2CF9AE}" pid="5" name="CTPClassification">
    <vt:lpwstr>CTP_IC</vt:lpwstr>
  </property>
</Properties>
</file>