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97" r:id="rId3"/>
    <p:sldId id="298" r:id="rId4"/>
    <p:sldId id="293" r:id="rId5"/>
    <p:sldId id="294" r:id="rId6"/>
    <p:sldId id="292" r:id="rId7"/>
    <p:sldId id="295" r:id="rId8"/>
    <p:sldId id="303" r:id="rId9"/>
    <p:sldId id="301" r:id="rId10"/>
    <p:sldId id="304" r:id="rId11"/>
    <p:sldId id="305" r:id="rId12"/>
    <p:sldId id="306" r:id="rId13"/>
    <p:sldId id="308" r:id="rId14"/>
    <p:sldId id="296" r:id="rId15"/>
    <p:sldId id="309" r:id="rId16"/>
    <p:sldId id="291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08" autoAdjust="0"/>
    <p:restoredTop sz="94660"/>
  </p:normalViewPr>
  <p:slideViewPr>
    <p:cSldViewPr>
      <p:cViewPr varScale="1">
        <p:scale>
          <a:sx n="86" d="100"/>
          <a:sy n="86" d="100"/>
        </p:scale>
        <p:origin x="1296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802.11-15/XXXXr0</a:t>
            </a: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smtClean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802.11-15/XXXXr0</a:t>
            </a:r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ru-RU" altLang="en-US" sz="1400" smtClean="0"/>
              <a:t>May 2016</a:t>
            </a:r>
            <a:endParaRPr lang="en-US" altLang="en-US" sz="140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802.11-15/XXXXr0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802.11-15/XXXXr0</a:t>
            </a:r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Page </a:t>
            </a:r>
            <a:fld id="{5141B13C-4ED3-422C-AA6B-C10F79265DEC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9445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802.11-15/XXXXr0</a:t>
            </a:r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Page </a:t>
            </a:r>
            <a:fld id="{5141B13C-4ED3-422C-AA6B-C10F79265DEC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5505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802.11-16/0631r1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ru-RU" altLang="en-US" sz="1800" smtClean="0"/>
              <a:t>May 2016</a:t>
            </a:r>
            <a:endParaRPr lang="en-US" alt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altLang="en-US" sz="2800" dirty="0" smtClean="0"/>
              <a:t>Performance Comparison of Dual Carrier and Regular Modulations for SU-MIMO in 11ay</a:t>
            </a:r>
            <a:endParaRPr lang="en-US" altLang="en-US" sz="2800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838921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2016-16-05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32130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3303399"/>
              </p:ext>
            </p:extLst>
          </p:nvPr>
        </p:nvGraphicFramePr>
        <p:xfrm>
          <a:off x="511175" y="3792686"/>
          <a:ext cx="8012113" cy="266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Document" r:id="rId4" imgW="8290118" imgH="2750083" progId="Word.Document.8">
                  <p:embed/>
                </p:oleObj>
              </mc:Choice>
              <mc:Fallback>
                <p:oleObj name="Document" r:id="rId4" imgW="8290118" imgH="275008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3792686"/>
                        <a:ext cx="8012113" cy="2660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Complexity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727720"/>
          </a:xfrm>
        </p:spPr>
        <p:txBody>
          <a:bodyPr/>
          <a:lstStyle/>
          <a:p>
            <a:pPr algn="just"/>
            <a:r>
              <a:rPr lang="en-US" sz="1800" dirty="0" smtClean="0"/>
              <a:t>SQPSK DCM MIMO:</a:t>
            </a:r>
          </a:p>
          <a:p>
            <a:pPr lvl="1" algn="just"/>
            <a:r>
              <a:rPr lang="en-US" sz="1400" dirty="0" smtClean="0"/>
              <a:t>Effective 4 x 2 channel matrix, considered for k-</a:t>
            </a:r>
            <a:r>
              <a:rPr lang="en-US" sz="1400" dirty="0" err="1" smtClean="0"/>
              <a:t>th</a:t>
            </a:r>
            <a:r>
              <a:rPr lang="en-US" sz="1400" dirty="0" smtClean="0"/>
              <a:t> and q-</a:t>
            </a:r>
            <a:r>
              <a:rPr lang="en-US" sz="1400" dirty="0" err="1" smtClean="0"/>
              <a:t>th</a:t>
            </a:r>
            <a:r>
              <a:rPr lang="en-US" sz="1400" dirty="0" smtClean="0"/>
              <a:t> subcarriers:</a:t>
            </a:r>
          </a:p>
          <a:p>
            <a:pPr lvl="1" algn="just"/>
            <a:r>
              <a:rPr lang="en-US" sz="1400" dirty="0" smtClean="0"/>
              <a:t>S</a:t>
            </a:r>
            <a:r>
              <a:rPr lang="en-US" sz="1400" baseline="-25000" dirty="0" smtClean="0"/>
              <a:t>1</a:t>
            </a:r>
            <a:r>
              <a:rPr lang="en-US" sz="1400" dirty="0" smtClean="0"/>
              <a:t>, S</a:t>
            </a:r>
            <a:r>
              <a:rPr lang="en-US" sz="1400" baseline="-25000" dirty="0" smtClean="0"/>
              <a:t>2</a:t>
            </a:r>
            <a:r>
              <a:rPr lang="en-US" sz="1400" dirty="0" smtClean="0"/>
              <a:t> – QPSK symbols;</a:t>
            </a:r>
            <a:endParaRPr lang="ru-RU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8257794"/>
              </p:ext>
            </p:extLst>
          </p:nvPr>
        </p:nvGraphicFramePr>
        <p:xfrm>
          <a:off x="3275856" y="2937520"/>
          <a:ext cx="3086100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2" name="Equation" r:id="rId3" imgW="3086100" imgH="939800" progId="Equation.3">
                  <p:embed/>
                </p:oleObj>
              </mc:Choice>
              <mc:Fallback>
                <p:oleObj name="Equation" r:id="rId3" imgW="3086100" imgH="939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2937520"/>
                        <a:ext cx="3086100" cy="942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3568" y="3853408"/>
            <a:ext cx="7772400" cy="2455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1800" kern="0" dirty="0" smtClean="0"/>
              <a:t>ML receiver:</a:t>
            </a:r>
          </a:p>
          <a:p>
            <a:pPr lvl="1" algn="just"/>
            <a:r>
              <a:rPr lang="en-US" sz="1400" kern="0" dirty="0" smtClean="0"/>
              <a:t>MIMO system with N</a:t>
            </a:r>
            <a:r>
              <a:rPr lang="en-US" sz="1400" kern="0" baseline="-25000" dirty="0" smtClean="0"/>
              <a:t>TX</a:t>
            </a:r>
            <a:r>
              <a:rPr lang="en-US" sz="1400" kern="0" dirty="0" smtClean="0"/>
              <a:t> = 2 antennas can be effectively implemented using approach in [1];</a:t>
            </a:r>
          </a:p>
          <a:p>
            <a:pPr lvl="1" algn="just"/>
            <a:r>
              <a:rPr lang="en-US" sz="1400" kern="0" dirty="0" smtClean="0"/>
              <a:t>ML receiver makes search over 2 * M hypotheses, for QPSK M = </a:t>
            </a:r>
            <a:r>
              <a:rPr lang="ru-RU" sz="1400" kern="0" dirty="0" smtClean="0"/>
              <a:t>4</a:t>
            </a:r>
            <a:r>
              <a:rPr lang="en-US" sz="1400" kern="0" dirty="0" smtClean="0"/>
              <a:t>, total number is 8, so it has moderate complexity;</a:t>
            </a:r>
            <a:endParaRPr lang="ru-RU" sz="1400" kern="0" dirty="0" smtClean="0"/>
          </a:p>
          <a:p>
            <a:pPr lvl="1" algn="just"/>
            <a:r>
              <a:rPr lang="en-US" sz="1400" kern="0" dirty="0" smtClean="0"/>
              <a:t>Regular BPSK has smaller complexity, it requires 2 * 2 = 4 hypotheses;</a:t>
            </a:r>
          </a:p>
          <a:p>
            <a:pPr algn="just"/>
            <a:r>
              <a:rPr lang="en-US" sz="1800" kern="0" dirty="0" smtClean="0"/>
              <a:t>LMMSE receiver:</a:t>
            </a:r>
          </a:p>
          <a:p>
            <a:pPr lvl="1" algn="just"/>
            <a:r>
              <a:rPr lang="en-US" sz="1400" kern="0" dirty="0" smtClean="0"/>
              <a:t>LMMSE solution requires channel matrix inversion (</a:t>
            </a:r>
            <a:r>
              <a:rPr lang="en-US" sz="1400" b="1" kern="0" dirty="0" smtClean="0"/>
              <a:t>H</a:t>
            </a:r>
            <a:r>
              <a:rPr lang="en-US" sz="1400" b="1" kern="0" baseline="30000" dirty="0" smtClean="0"/>
              <a:t>H</a:t>
            </a:r>
            <a:r>
              <a:rPr lang="en-US" sz="1400" b="1" kern="0" dirty="0" smtClean="0"/>
              <a:t>H + </a:t>
            </a:r>
            <a:r>
              <a:rPr lang="el-GR" sz="1400" kern="0" dirty="0" smtClean="0"/>
              <a:t>σ</a:t>
            </a:r>
            <a:r>
              <a:rPr lang="en-US" sz="1400" kern="0" baseline="30000" dirty="0" smtClean="0"/>
              <a:t>2</a:t>
            </a:r>
            <a:r>
              <a:rPr lang="en-US" sz="1400" b="1" kern="0" dirty="0" smtClean="0"/>
              <a:t>I</a:t>
            </a:r>
            <a:r>
              <a:rPr lang="en-US" sz="1400" kern="0" dirty="0" smtClean="0"/>
              <a:t>)</a:t>
            </a:r>
            <a:r>
              <a:rPr lang="en-US" sz="1400" kern="0" baseline="30000" dirty="0" smtClean="0"/>
              <a:t>-1</a:t>
            </a:r>
            <a:r>
              <a:rPr lang="en-US" sz="1400" kern="0" dirty="0" smtClean="0"/>
              <a:t>, </a:t>
            </a:r>
            <a:r>
              <a:rPr lang="en-US" sz="1400" b="1" kern="0" dirty="0"/>
              <a:t>H</a:t>
            </a:r>
            <a:r>
              <a:rPr lang="en-US" sz="1400" b="1" kern="0" baseline="30000" dirty="0"/>
              <a:t>H</a:t>
            </a:r>
            <a:r>
              <a:rPr lang="en-US" sz="1400" b="1" kern="0" dirty="0"/>
              <a:t>H </a:t>
            </a:r>
            <a:r>
              <a:rPr lang="en-US" sz="1400" kern="0" dirty="0" smtClean="0"/>
              <a:t>is a 2 x 2 matrix, implementation complexity is similar to the MIMO with regular BPSK modulation;</a:t>
            </a:r>
          </a:p>
        </p:txBody>
      </p:sp>
    </p:spTree>
    <p:extLst>
      <p:ext uri="{BB962C8B-B14F-4D97-AF65-F5344CB8AC3E}">
        <p14:creationId xmlns:p14="http://schemas.microsoft.com/office/powerpoint/2010/main" val="23743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Complexity (Cont’d)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727720"/>
          </a:xfrm>
        </p:spPr>
        <p:txBody>
          <a:bodyPr/>
          <a:lstStyle/>
          <a:p>
            <a:pPr algn="just"/>
            <a:r>
              <a:rPr lang="en-US" sz="1800" dirty="0" smtClean="0"/>
              <a:t>QPSK DCM MIMO:</a:t>
            </a:r>
          </a:p>
          <a:p>
            <a:pPr lvl="1" algn="just"/>
            <a:r>
              <a:rPr lang="en-US" sz="1400" dirty="0" smtClean="0"/>
              <a:t>Effective 4 x 4 channel matrix, considered for k-</a:t>
            </a:r>
            <a:r>
              <a:rPr lang="en-US" sz="1400" dirty="0" err="1" smtClean="0"/>
              <a:t>th</a:t>
            </a:r>
            <a:r>
              <a:rPr lang="en-US" sz="1400" dirty="0" smtClean="0"/>
              <a:t> and q-</a:t>
            </a:r>
            <a:r>
              <a:rPr lang="en-US" sz="1400" dirty="0" err="1" smtClean="0"/>
              <a:t>th</a:t>
            </a:r>
            <a:r>
              <a:rPr lang="en-US" sz="1400" dirty="0" smtClean="0"/>
              <a:t> subcarriers:</a:t>
            </a:r>
          </a:p>
          <a:p>
            <a:pPr lvl="1" algn="just"/>
            <a:r>
              <a:rPr lang="en-US" sz="1400" dirty="0" smtClean="0"/>
              <a:t>S</a:t>
            </a:r>
            <a:r>
              <a:rPr lang="en-US" sz="1400" baseline="-25000" dirty="0" smtClean="0"/>
              <a:t>1</a:t>
            </a:r>
            <a:r>
              <a:rPr lang="en-US" sz="1400" dirty="0" smtClean="0"/>
              <a:t>, S</a:t>
            </a:r>
            <a:r>
              <a:rPr lang="en-US" sz="1400" baseline="-25000" dirty="0" smtClean="0"/>
              <a:t>2</a:t>
            </a:r>
            <a:r>
              <a:rPr lang="en-US" sz="1400" dirty="0" smtClean="0"/>
              <a:t>, S</a:t>
            </a:r>
            <a:r>
              <a:rPr lang="en-US" sz="1400" baseline="-25000" dirty="0" smtClean="0"/>
              <a:t>3</a:t>
            </a:r>
            <a:r>
              <a:rPr lang="en-US" sz="1400" dirty="0" smtClean="0"/>
              <a:t>, S</a:t>
            </a:r>
            <a:r>
              <a:rPr lang="en-US" sz="1400" baseline="-25000" dirty="0" smtClean="0"/>
              <a:t>4</a:t>
            </a:r>
            <a:r>
              <a:rPr lang="en-US" sz="1400" dirty="0" smtClean="0"/>
              <a:t> – QPSK symbols;</a:t>
            </a:r>
            <a:endParaRPr lang="ru-RU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3568" y="3853408"/>
            <a:ext cx="7772400" cy="2455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1800" kern="0" dirty="0" smtClean="0"/>
              <a:t>ML receiver:</a:t>
            </a:r>
          </a:p>
          <a:p>
            <a:pPr lvl="1" algn="just"/>
            <a:r>
              <a:rPr lang="en-US" sz="1400" kern="0" dirty="0" smtClean="0"/>
              <a:t>MIMO system with N</a:t>
            </a:r>
            <a:r>
              <a:rPr lang="en-US" sz="1400" kern="0" baseline="-25000" dirty="0" smtClean="0"/>
              <a:t>TX</a:t>
            </a:r>
            <a:r>
              <a:rPr lang="en-US" sz="1400" kern="0" dirty="0" smtClean="0"/>
              <a:t> = 4 antennas;</a:t>
            </a:r>
          </a:p>
          <a:p>
            <a:pPr lvl="1" algn="just"/>
            <a:r>
              <a:rPr lang="en-US" sz="1400" kern="0" dirty="0" smtClean="0"/>
              <a:t>ML receiver makes search over </a:t>
            </a:r>
            <a:r>
              <a:rPr lang="en-US" sz="1400" dirty="0"/>
              <a:t>2 * M</a:t>
            </a:r>
            <a:r>
              <a:rPr lang="en-US" sz="1400" baseline="30000" dirty="0"/>
              <a:t>(NTX-1)</a:t>
            </a:r>
            <a:r>
              <a:rPr lang="en-US" sz="1400" dirty="0"/>
              <a:t> = 2 * 4</a:t>
            </a:r>
            <a:r>
              <a:rPr lang="en-US" sz="1400" baseline="30000" dirty="0"/>
              <a:t>3</a:t>
            </a:r>
            <a:r>
              <a:rPr lang="en-US" sz="1400" dirty="0"/>
              <a:t> = 128 </a:t>
            </a:r>
            <a:r>
              <a:rPr lang="en-US" sz="1400" kern="0" dirty="0" smtClean="0"/>
              <a:t>hypotheses;</a:t>
            </a:r>
          </a:p>
          <a:p>
            <a:pPr lvl="1" algn="just"/>
            <a:r>
              <a:rPr lang="en-US" sz="1400" kern="0" dirty="0"/>
              <a:t>Regular </a:t>
            </a:r>
            <a:r>
              <a:rPr lang="en-US" sz="1400" kern="0" dirty="0" smtClean="0"/>
              <a:t>QPSK </a:t>
            </a:r>
            <a:r>
              <a:rPr lang="en-US" sz="1400" kern="0" dirty="0"/>
              <a:t>has smaller complexity, it requires 2 * </a:t>
            </a:r>
            <a:r>
              <a:rPr lang="en-US" sz="1400" kern="0" dirty="0" smtClean="0"/>
              <a:t>4 </a:t>
            </a:r>
            <a:r>
              <a:rPr lang="en-US" sz="1400" kern="0" dirty="0"/>
              <a:t>= </a:t>
            </a:r>
            <a:r>
              <a:rPr lang="en-US" sz="1400" kern="0" dirty="0" smtClean="0"/>
              <a:t>8 </a:t>
            </a:r>
            <a:r>
              <a:rPr lang="en-US" sz="1400" kern="0" dirty="0"/>
              <a:t>hypotheses</a:t>
            </a:r>
            <a:r>
              <a:rPr lang="en-US" sz="1400" kern="0" dirty="0" smtClean="0"/>
              <a:t>;</a:t>
            </a:r>
          </a:p>
          <a:p>
            <a:pPr algn="just"/>
            <a:r>
              <a:rPr lang="en-US" sz="1800" kern="0" dirty="0" smtClean="0"/>
              <a:t>LMMSE receiver:</a:t>
            </a:r>
          </a:p>
          <a:p>
            <a:pPr lvl="1" algn="just"/>
            <a:r>
              <a:rPr lang="en-US" sz="1400" kern="0" dirty="0" smtClean="0"/>
              <a:t>LMMSE solution requires channel matrix inversion (</a:t>
            </a:r>
            <a:r>
              <a:rPr lang="en-US" sz="1400" b="1" kern="0" dirty="0" smtClean="0"/>
              <a:t>H</a:t>
            </a:r>
            <a:r>
              <a:rPr lang="en-US" sz="1400" b="1" kern="0" baseline="30000" dirty="0" smtClean="0"/>
              <a:t>H</a:t>
            </a:r>
            <a:r>
              <a:rPr lang="en-US" sz="1400" b="1" kern="0" dirty="0" smtClean="0"/>
              <a:t>H + </a:t>
            </a:r>
            <a:r>
              <a:rPr lang="el-GR" sz="1400" kern="0" dirty="0" smtClean="0"/>
              <a:t>σ</a:t>
            </a:r>
            <a:r>
              <a:rPr lang="en-US" sz="1400" kern="0" baseline="30000" dirty="0" smtClean="0"/>
              <a:t>2</a:t>
            </a:r>
            <a:r>
              <a:rPr lang="en-US" sz="1400" b="1" kern="0" dirty="0" smtClean="0"/>
              <a:t>I</a:t>
            </a:r>
            <a:r>
              <a:rPr lang="en-US" sz="1400" kern="0" dirty="0" smtClean="0"/>
              <a:t>)</a:t>
            </a:r>
            <a:r>
              <a:rPr lang="en-US" sz="1400" kern="0" baseline="30000" dirty="0" smtClean="0"/>
              <a:t>-1</a:t>
            </a:r>
            <a:r>
              <a:rPr lang="en-US" sz="1400" kern="0" dirty="0" smtClean="0"/>
              <a:t> per subcarrier, </a:t>
            </a:r>
            <a:r>
              <a:rPr lang="en-US" sz="1400" b="1" kern="0" dirty="0"/>
              <a:t>H</a:t>
            </a:r>
            <a:r>
              <a:rPr lang="en-US" sz="1400" b="1" kern="0" baseline="30000" dirty="0"/>
              <a:t>H</a:t>
            </a:r>
            <a:r>
              <a:rPr lang="en-US" sz="1400" b="1" kern="0" dirty="0"/>
              <a:t>H </a:t>
            </a:r>
            <a:r>
              <a:rPr lang="en-US" sz="1400" kern="0" dirty="0" smtClean="0"/>
              <a:t>is a 4 x 4 matrix;</a:t>
            </a:r>
          </a:p>
          <a:p>
            <a:pPr lvl="1" algn="just"/>
            <a:r>
              <a:rPr lang="en-US" sz="1400" kern="0" dirty="0" smtClean="0"/>
              <a:t>Regular QPSK requires 2 x 2 matrix inversion;</a:t>
            </a: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2482850" y="277303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0774457"/>
              </p:ext>
            </p:extLst>
          </p:nvPr>
        </p:nvGraphicFramePr>
        <p:xfrm>
          <a:off x="2794000" y="2937520"/>
          <a:ext cx="3101975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4" name="Equation" r:id="rId3" imgW="3098520" imgH="939600" progId="Equation.3">
                  <p:embed/>
                </p:oleObj>
              </mc:Choice>
              <mc:Fallback>
                <p:oleObj name="Equation" r:id="rId3" imgW="3098520" imgH="939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4000" y="2937520"/>
                        <a:ext cx="3101975" cy="942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012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 Summary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147765" y="2492896"/>
            <a:ext cx="580049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b="1" dirty="0">
                <a:latin typeface="+mn-lt"/>
              </a:rPr>
              <a:t>Table 2: Dual carrier and regular modulations implementation complexity for </a:t>
            </a:r>
            <a:r>
              <a:rPr lang="en-US" altLang="ru-RU" b="1" dirty="0" smtClean="0">
                <a:latin typeface="+mn-lt"/>
              </a:rPr>
              <a:t>MIMO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302847"/>
              </p:ext>
            </p:extLst>
          </p:nvPr>
        </p:nvGraphicFramePr>
        <p:xfrm>
          <a:off x="1193880" y="2780928"/>
          <a:ext cx="625844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6001"/>
                <a:gridCol w="1167375"/>
                <a:gridCol w="1251688"/>
                <a:gridCol w="1251688"/>
                <a:gridCol w="125168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Modulation</a:t>
                      </a:r>
                      <a:r>
                        <a:rPr lang="en-US" baseline="0" dirty="0" smtClean="0"/>
                        <a:t> type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Receiver operations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Receiver</a:t>
                      </a:r>
                      <a:r>
                        <a:rPr lang="en-US" baseline="0" dirty="0" smtClean="0"/>
                        <a:t> complexity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ML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LMMSE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ML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LMMSE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SQPSK DCM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8*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2x2**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Moderate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Low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QPSK DCM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128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4x4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High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High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BPSK regular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2x2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Low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Low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QPSK regular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2x2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Moderate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Low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85800" y="5517232"/>
            <a:ext cx="7772400" cy="727720"/>
          </a:xfrm>
        </p:spPr>
        <p:txBody>
          <a:bodyPr/>
          <a:lstStyle/>
          <a:p>
            <a:pPr marL="457200" lvl="1" indent="0" algn="just">
              <a:buNone/>
            </a:pPr>
            <a:r>
              <a:rPr lang="en-US" sz="1400" dirty="0" smtClean="0"/>
              <a:t>* - number of hypotheses in the ML exhaustive search</a:t>
            </a:r>
          </a:p>
          <a:p>
            <a:pPr marL="457200" lvl="1" indent="0" algn="just">
              <a:buNone/>
            </a:pPr>
            <a:r>
              <a:rPr lang="en-US" sz="1400" dirty="0" smtClean="0"/>
              <a:t>** - </a:t>
            </a:r>
            <a:r>
              <a:rPr lang="en-US" sz="1400" b="1" dirty="0" smtClean="0"/>
              <a:t>H</a:t>
            </a:r>
            <a:r>
              <a:rPr lang="en-US" sz="1400" b="1" baseline="30000" dirty="0" smtClean="0"/>
              <a:t>H</a:t>
            </a:r>
            <a:r>
              <a:rPr lang="en-US" sz="1400" b="1" dirty="0" smtClean="0"/>
              <a:t>H</a:t>
            </a:r>
            <a:r>
              <a:rPr lang="en-US" sz="1400" dirty="0" smtClean="0"/>
              <a:t> matrix size for inversion in LMMSE solution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02425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Space-Frequency Diversity Scheme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375792"/>
          </a:xfrm>
        </p:spPr>
        <p:txBody>
          <a:bodyPr/>
          <a:lstStyle/>
          <a:p>
            <a:pPr algn="just"/>
            <a:r>
              <a:rPr lang="en-US" sz="1400" dirty="0" smtClean="0"/>
              <a:t>For SQPSK with 2x2 MIMO transmission it is proposed to use a space-frequency diversity scheme with mapping shown below.</a:t>
            </a:r>
          </a:p>
          <a:p>
            <a:pPr algn="just"/>
            <a:r>
              <a:rPr lang="en-US" sz="1400" dirty="0" smtClean="0"/>
              <a:t>The 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 SPQSK symbol S</a:t>
            </a:r>
            <a:r>
              <a:rPr lang="en-US" sz="1400" baseline="-25000" dirty="0" smtClean="0"/>
              <a:t>0</a:t>
            </a:r>
            <a:r>
              <a:rPr lang="en-US" sz="1400" dirty="0" smtClean="0"/>
              <a:t> is mapped to the 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 half of the spectrum to the 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 stream. Its conjugated repetition S</a:t>
            </a:r>
            <a:r>
              <a:rPr lang="en-US" sz="1400" baseline="-25000" dirty="0" smtClean="0"/>
              <a:t>0</a:t>
            </a:r>
            <a:r>
              <a:rPr lang="en-US" sz="1400" baseline="30000" dirty="0" smtClean="0"/>
              <a:t>*</a:t>
            </a:r>
            <a:r>
              <a:rPr lang="en-US" sz="1400" dirty="0" smtClean="0"/>
              <a:t> is mapped to the 2</a:t>
            </a:r>
            <a:r>
              <a:rPr lang="en-US" sz="1400" baseline="30000" dirty="0" smtClean="0"/>
              <a:t>nd</a:t>
            </a:r>
            <a:r>
              <a:rPr lang="en-US" sz="1400" dirty="0" smtClean="0"/>
              <a:t> half of the spectrum in the 2</a:t>
            </a:r>
            <a:r>
              <a:rPr lang="en-US" sz="1400" baseline="30000" dirty="0" smtClean="0"/>
              <a:t>nd</a:t>
            </a:r>
            <a:r>
              <a:rPr lang="en-US" sz="1400" dirty="0" smtClean="0"/>
              <a:t> spatial stream.</a:t>
            </a:r>
          </a:p>
          <a:p>
            <a:pPr algn="just"/>
            <a:r>
              <a:rPr lang="en-US" sz="1400" dirty="0" smtClean="0"/>
              <a:t>The proposed scheme extracts both space and frequency diversity gains.</a:t>
            </a:r>
            <a:endParaRPr lang="ru-RU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9143" y="3307300"/>
            <a:ext cx="6121913" cy="3002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40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1800" dirty="0" smtClean="0"/>
              <a:t>MIMO with SQPSK DCM modulation exhibits performance gain of 0.7 – 0.9 dB for ML receiver and 1.0 – 1.4 dB for LMMSE receiver comparing to the regular BPSK modulation.</a:t>
            </a:r>
          </a:p>
          <a:p>
            <a:pPr algn="just"/>
            <a:r>
              <a:rPr lang="en-US" sz="1800" dirty="0" smtClean="0"/>
              <a:t>MIMO SQPSK has reasonable implementation complexity comparable to the BPSK modulation. It is recommended to be used for MIMO transmission in frequency selective channels.</a:t>
            </a:r>
          </a:p>
          <a:p>
            <a:pPr algn="just"/>
            <a:r>
              <a:rPr lang="en-US" sz="1800" dirty="0" smtClean="0"/>
              <a:t>MIMO QPSK DCM modulation exhibits performance gain of 0.2 – 0.9 dB for ML receiver and 0.5 – 1.6 dB for LMMSE receiver comparing to the regular QPSK modulation.</a:t>
            </a:r>
          </a:p>
          <a:p>
            <a:pPr algn="just"/>
            <a:r>
              <a:rPr lang="en-US" sz="1800" dirty="0" smtClean="0"/>
              <a:t>However QPSK DCM has much higher implementation complexity comparing to the regular QPSK. It is not recommended </a:t>
            </a:r>
            <a:r>
              <a:rPr lang="en-US" sz="1800" dirty="0"/>
              <a:t>for MIMO </a:t>
            </a:r>
            <a:r>
              <a:rPr lang="en-US" sz="1800" dirty="0" smtClean="0"/>
              <a:t>transmission.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85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Would you agree to insert the following in section 7 of the SFD:”</a:t>
            </a:r>
          </a:p>
          <a:p>
            <a:pPr lvl="1" algn="just"/>
            <a:r>
              <a:rPr lang="en-US" dirty="0"/>
              <a:t>The 11ay specification shall enable </a:t>
            </a:r>
            <a:r>
              <a:rPr lang="en-US" dirty="0" smtClean="0"/>
              <a:t>space-frequency diversity scheme for OFDM MIMO transmission using SQPSK DCM modulation with subcarriers mapping shown on slide 14.</a:t>
            </a:r>
          </a:p>
          <a:p>
            <a:pPr marL="457200" lvl="1" indent="0" algn="just">
              <a:buNone/>
            </a:pPr>
            <a:r>
              <a:rPr lang="en-US" dirty="0" smtClean="0"/>
              <a:t>“</a:t>
            </a:r>
            <a:endParaRPr lang="ru-RU" sz="1800" dirty="0"/>
          </a:p>
          <a:p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793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sz="1800" dirty="0" smtClean="0"/>
              <a:t>Y. </a:t>
            </a:r>
            <a:r>
              <a:rPr lang="en-US" sz="1800" dirty="0" err="1" smtClean="0"/>
              <a:t>Lomnitz</a:t>
            </a:r>
            <a:r>
              <a:rPr lang="en-US" sz="1800" dirty="0" smtClean="0"/>
              <a:t>, D. Andelman, “Efficient Maximum Likelihood Detector for MIMO Systems with Small Number of Streams,” Electronic Letters, October 25, 2007.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620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1800" dirty="0" smtClean="0"/>
              <a:t>This work presents comparison analysis of Dual </a:t>
            </a:r>
            <a:r>
              <a:rPr lang="en-US" sz="1800" dirty="0"/>
              <a:t>Carrier Modulations (DCMs</a:t>
            </a:r>
            <a:r>
              <a:rPr lang="en-US" sz="1800" dirty="0" smtClean="0"/>
              <a:t>) </a:t>
            </a:r>
            <a:r>
              <a:rPr lang="en-US" sz="1800" dirty="0"/>
              <a:t>defined for the legacy </a:t>
            </a:r>
            <a:r>
              <a:rPr lang="en-US" sz="1800" dirty="0" smtClean="0"/>
              <a:t>11ad OFDM </a:t>
            </a:r>
            <a:r>
              <a:rPr lang="en-US" sz="1800" dirty="0"/>
              <a:t>PHY </a:t>
            </a:r>
            <a:r>
              <a:rPr lang="en-US" sz="1800" dirty="0" smtClean="0"/>
              <a:t>and regular BPSK and QPSK modulations providing the same data rate in application to</a:t>
            </a:r>
            <a:r>
              <a:rPr lang="en-US" sz="1800" dirty="0"/>
              <a:t> the open loop 2 x 2 SU-MIMO scheme</a:t>
            </a:r>
            <a:r>
              <a:rPr lang="en-US" sz="1800" dirty="0" smtClean="0"/>
              <a:t>.</a:t>
            </a:r>
          </a:p>
          <a:p>
            <a:pPr algn="just"/>
            <a:r>
              <a:rPr lang="en-US" sz="1800" dirty="0" smtClean="0"/>
              <a:t>The performance of the SQPSK and QPSK modulations transmitted using two subcarriers in the OFDM signal spectrum is compared to their regular BPSK and QPSK counterparts</a:t>
            </a:r>
            <a:r>
              <a:rPr lang="en-US" sz="1800" dirty="0"/>
              <a:t> in frequency selective </a:t>
            </a:r>
            <a:r>
              <a:rPr lang="en-US" sz="1800" dirty="0" smtClean="0"/>
              <a:t>channel.</a:t>
            </a:r>
          </a:p>
          <a:p>
            <a:pPr algn="just"/>
            <a:r>
              <a:rPr lang="en-US" sz="1800" dirty="0" smtClean="0"/>
              <a:t>Additionally implementation complexity of 2 x 2 SU-MIMO with DCM and regular types of modulations is compared.</a:t>
            </a:r>
          </a:p>
          <a:p>
            <a:pPr algn="just"/>
            <a:r>
              <a:rPr lang="en-US" sz="1800" dirty="0" smtClean="0"/>
              <a:t>Based on the completed analysis a space-frequency diversity scheme is proposed for DCM modulation.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368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Configuration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SISO system:</a:t>
            </a:r>
          </a:p>
          <a:p>
            <a:pPr lvl="1" algn="just"/>
            <a:r>
              <a:rPr lang="en-US" sz="1600" dirty="0" smtClean="0"/>
              <a:t>DCM SQPSK and QPSK modulations, Static Tone Pairing (STP) subcarriers mapping;</a:t>
            </a:r>
          </a:p>
          <a:p>
            <a:pPr lvl="1" algn="just"/>
            <a:r>
              <a:rPr lang="en-US" sz="1600" dirty="0" smtClean="0"/>
              <a:t>Regular BPSK and QPSK modulations, mapped to subcarriers without STP and any other interleaver type;</a:t>
            </a:r>
          </a:p>
          <a:p>
            <a:pPr algn="just"/>
            <a:r>
              <a:rPr lang="en-US" sz="2000" dirty="0" smtClean="0"/>
              <a:t>2 x 2 SU-MIMO system:</a:t>
            </a:r>
          </a:p>
          <a:p>
            <a:pPr lvl="1" algn="just"/>
            <a:r>
              <a:rPr lang="en-US" sz="1600" dirty="0" smtClean="0"/>
              <a:t>Horizontal mapping: entire OFDM symbol is mapped to the 1-st or 2-nd stream;</a:t>
            </a:r>
          </a:p>
          <a:p>
            <a:pPr lvl="1" algn="just"/>
            <a:r>
              <a:rPr lang="en-US" sz="1600" dirty="0" smtClean="0"/>
              <a:t>Modulation type is the same for both spatial streams;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843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Model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727720"/>
          </a:xfrm>
        </p:spPr>
        <p:txBody>
          <a:bodyPr/>
          <a:lstStyle/>
          <a:p>
            <a:pPr algn="just"/>
            <a:r>
              <a:rPr lang="en-US" sz="1800" dirty="0" smtClean="0"/>
              <a:t>In case of 2 x 2 SU-MIMO NLOS channel model is defined by 3D channel matrix as follows: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4415258"/>
              </p:ext>
            </p:extLst>
          </p:nvPr>
        </p:nvGraphicFramePr>
        <p:xfrm>
          <a:off x="2483768" y="2500536"/>
          <a:ext cx="4143809" cy="3603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" name="Equation" r:id="rId3" imgW="2819400" imgH="241300" progId="Equation.3">
                  <p:embed/>
                </p:oleObj>
              </mc:Choice>
              <mc:Fallback>
                <p:oleObj name="Equation" r:id="rId3" imgW="28194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2500536"/>
                        <a:ext cx="4143809" cy="36033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3568" y="2924944"/>
            <a:ext cx="7772400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800" dirty="0"/>
              <a:t>where N</a:t>
            </a:r>
            <a:r>
              <a:rPr lang="en-US" sz="1800" baseline="-25000" dirty="0"/>
              <a:t>RX</a:t>
            </a:r>
            <a:r>
              <a:rPr lang="en-US" sz="1800" dirty="0"/>
              <a:t> = 2 is the number of receiver antennas, N</a:t>
            </a:r>
            <a:r>
              <a:rPr lang="en-US" sz="1800" baseline="-25000" dirty="0"/>
              <a:t>TX</a:t>
            </a:r>
            <a:r>
              <a:rPr lang="en-US" sz="1800" dirty="0"/>
              <a:t> = 2 is the number of transmit antennas, and </a:t>
            </a:r>
            <a:r>
              <a:rPr lang="en-US" sz="1800" dirty="0" err="1"/>
              <a:t>N</a:t>
            </a:r>
            <a:r>
              <a:rPr lang="en-US" sz="1800" baseline="-25000" dirty="0" err="1"/>
              <a:t>taps</a:t>
            </a:r>
            <a:r>
              <a:rPr lang="en-US" sz="1800" dirty="0"/>
              <a:t> is the maximum number of taps in the channel impulse response realization</a:t>
            </a:r>
            <a:r>
              <a:rPr lang="en-US" sz="1800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800" dirty="0"/>
              <a:t>Each </a:t>
            </a:r>
            <a:r>
              <a:rPr lang="en-US" sz="1800" dirty="0" err="1"/>
              <a:t>H</a:t>
            </a:r>
            <a:r>
              <a:rPr lang="en-US" sz="1800" baseline="-25000" dirty="0" err="1"/>
              <a:t>ij</a:t>
            </a:r>
            <a:r>
              <a:rPr lang="en-US" sz="1800" dirty="0"/>
              <a:t> has exponential decay envelope in time domain with </a:t>
            </a:r>
            <a:r>
              <a:rPr lang="en-US" sz="1800" dirty="0" err="1"/>
              <a:t>t</a:t>
            </a:r>
            <a:r>
              <a:rPr lang="en-US" sz="1800" baseline="-25000" dirty="0" err="1"/>
              <a:t>RMS</a:t>
            </a:r>
            <a:r>
              <a:rPr lang="en-US" sz="1800" dirty="0"/>
              <a:t> = 3 ns and independent distributed taps. The amplitudes of the taps are Rayleigh distributed and taps are taken at the sampling rate 2.64 </a:t>
            </a:r>
            <a:r>
              <a:rPr lang="en-US" sz="1800" dirty="0" err="1"/>
              <a:t>Gsps</a:t>
            </a:r>
            <a:r>
              <a:rPr lang="en-US" sz="1800" dirty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800" dirty="0"/>
              <a:t>The total power of each </a:t>
            </a:r>
            <a:r>
              <a:rPr lang="en-US" sz="1800" dirty="0" err="1"/>
              <a:t>H</a:t>
            </a:r>
            <a:r>
              <a:rPr lang="en-US" sz="1800" baseline="-25000" dirty="0" err="1"/>
              <a:t>ij</a:t>
            </a:r>
            <a:r>
              <a:rPr lang="en-US" sz="1800" dirty="0"/>
              <a:t> channel realization in time domain is normalized to unit power on instantaneous basis</a:t>
            </a:r>
            <a:r>
              <a:rPr lang="en-US" sz="1800" dirty="0" smtClean="0"/>
              <a:t>.</a:t>
            </a:r>
            <a:r>
              <a:rPr lang="en-US" sz="1800" dirty="0"/>
              <a:t> The cross links are independent of the main links and have the same power as the main links</a:t>
            </a:r>
            <a:r>
              <a:rPr lang="en-US" sz="1800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In case of SISO NLOS channel model includes H</a:t>
            </a:r>
            <a:r>
              <a:rPr lang="en-US" sz="1800" baseline="-25000" dirty="0" smtClean="0"/>
              <a:t>11</a:t>
            </a:r>
            <a:r>
              <a:rPr lang="en-US" sz="1800" dirty="0" smtClean="0"/>
              <a:t> component only.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2620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Assumptions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1800" dirty="0" smtClean="0"/>
              <a:t>PPDU length 8192 bytes;</a:t>
            </a:r>
          </a:p>
          <a:p>
            <a:pPr algn="just"/>
            <a:r>
              <a:rPr lang="en-US" sz="1800" dirty="0" smtClean="0"/>
              <a:t>LDPC uses LBP with “min-sum” approximation, maximum number of iterations per CW is 20;</a:t>
            </a:r>
          </a:p>
          <a:p>
            <a:pPr algn="just"/>
            <a:r>
              <a:rPr lang="en-US" sz="1800" dirty="0" smtClean="0"/>
              <a:t>Number of simulated frames per SNR point is 10</a:t>
            </a:r>
            <a:r>
              <a:rPr lang="en-US" sz="1800" baseline="30000" dirty="0" smtClean="0"/>
              <a:t>5</a:t>
            </a:r>
            <a:r>
              <a:rPr lang="en-US" sz="1800" dirty="0" smtClean="0"/>
              <a:t>;</a:t>
            </a:r>
          </a:p>
          <a:p>
            <a:pPr algn="just"/>
            <a:r>
              <a:rPr lang="en-US" sz="1800" dirty="0" smtClean="0"/>
              <a:t>Ideal channel knowledge, ideal acquisition, no RF imperfections;</a:t>
            </a:r>
          </a:p>
          <a:p>
            <a:pPr algn="just"/>
            <a:r>
              <a:rPr lang="en-US" sz="1800" dirty="0" smtClean="0"/>
              <a:t>SISO: ML receiver;</a:t>
            </a:r>
          </a:p>
          <a:p>
            <a:pPr algn="just"/>
            <a:r>
              <a:rPr lang="en-US" sz="1800" dirty="0" smtClean="0"/>
              <a:t>MIMO: ML or LMMSE receiver;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927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1224" y="1793073"/>
            <a:ext cx="4267200" cy="3200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SISO Performance Results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085184"/>
            <a:ext cx="7772400" cy="1512168"/>
          </a:xfrm>
        </p:spPr>
        <p:txBody>
          <a:bodyPr/>
          <a:lstStyle/>
          <a:p>
            <a:pPr algn="just"/>
            <a:r>
              <a:rPr lang="en-US" sz="1400" b="0" dirty="0" smtClean="0"/>
              <a:t>Solid line – DCM, dashed line – regular modulations;</a:t>
            </a:r>
          </a:p>
          <a:p>
            <a:pPr algn="just"/>
            <a:r>
              <a:rPr lang="en-US" sz="1400" b="0" dirty="0" smtClean="0"/>
              <a:t>DCM SNR gain is defined for PER = 10</a:t>
            </a:r>
            <a:r>
              <a:rPr lang="en-US" sz="1400" b="0" baseline="30000" dirty="0" smtClean="0"/>
              <a:t>-2</a:t>
            </a:r>
            <a:r>
              <a:rPr lang="en-US" sz="1400" b="0" dirty="0" smtClean="0"/>
              <a:t> level, gain is larger for higher encoding rates;</a:t>
            </a:r>
          </a:p>
          <a:p>
            <a:pPr algn="just"/>
            <a:r>
              <a:rPr lang="en-US" sz="1400" b="0" dirty="0"/>
              <a:t>DCM </a:t>
            </a:r>
            <a:r>
              <a:rPr lang="en-US" sz="1400" b="0" dirty="0" smtClean="0"/>
              <a:t>SNR gain for SQPSK: </a:t>
            </a:r>
            <a:r>
              <a:rPr lang="en-US" sz="1400" dirty="0" smtClean="0"/>
              <a:t>MCS 13 – 1.8 dB, MCS 14 – 2.3 dB</a:t>
            </a:r>
            <a:r>
              <a:rPr lang="en-US" sz="1400" b="0" dirty="0" smtClean="0"/>
              <a:t>;</a:t>
            </a:r>
          </a:p>
          <a:p>
            <a:pPr algn="just"/>
            <a:r>
              <a:rPr lang="en-US" sz="1400" b="0" dirty="0" smtClean="0"/>
              <a:t>DCM SNR gain for QPSK: </a:t>
            </a:r>
            <a:r>
              <a:rPr lang="en-US" sz="1400" dirty="0" smtClean="0"/>
              <a:t>MCS 15 – 0.7 dB, MCS 16 – 1.3 dB, MCS 17 – 2.0 dB</a:t>
            </a:r>
            <a:r>
              <a:rPr lang="en-US" sz="1400" b="0" dirty="0" smtClean="0"/>
              <a:t>;</a:t>
            </a:r>
            <a:endParaRPr lang="ru-RU" sz="14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8" y="1740768"/>
            <a:ext cx="4267200" cy="3200400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251520" y="1556792"/>
            <a:ext cx="7772400" cy="43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US" sz="1800" kern="0" smtClean="0"/>
              <a:t>ML receiver</a:t>
            </a:r>
            <a:endParaRPr lang="ru-RU" sz="1800" kern="0" dirty="0"/>
          </a:p>
        </p:txBody>
      </p:sp>
    </p:spTree>
    <p:extLst>
      <p:ext uri="{BB962C8B-B14F-4D97-AF65-F5344CB8AC3E}">
        <p14:creationId xmlns:p14="http://schemas.microsoft.com/office/powerpoint/2010/main" val="181288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SU-MIMO Performance Results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700808"/>
            <a:ext cx="4217625" cy="439688"/>
          </a:xfrm>
        </p:spPr>
        <p:txBody>
          <a:bodyPr/>
          <a:lstStyle/>
          <a:p>
            <a:pPr marL="0" indent="0" algn="ctr">
              <a:buNone/>
            </a:pPr>
            <a:r>
              <a:rPr lang="en-US" sz="1800" dirty="0" smtClean="0"/>
              <a:t>ML receiver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5800" y="5332412"/>
            <a:ext cx="7772400" cy="1264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1400" b="0" kern="0" dirty="0" smtClean="0"/>
              <a:t>Solid line – DCM, dashed line – regular modulations;</a:t>
            </a:r>
          </a:p>
          <a:p>
            <a:pPr algn="just"/>
            <a:r>
              <a:rPr lang="en-US" sz="1400" b="0" kern="0" dirty="0" smtClean="0"/>
              <a:t>DCM SNR gain is defined for PER = 10</a:t>
            </a:r>
            <a:r>
              <a:rPr lang="en-US" sz="1400" b="0" kern="0" baseline="30000" dirty="0" smtClean="0"/>
              <a:t>-2</a:t>
            </a:r>
            <a:r>
              <a:rPr lang="en-US" sz="1400" b="0" kern="0" dirty="0" smtClean="0"/>
              <a:t> level, gain is larger for higher encoding rates;</a:t>
            </a:r>
          </a:p>
          <a:p>
            <a:pPr algn="just"/>
            <a:r>
              <a:rPr lang="en-US" sz="1400" b="0" kern="0" dirty="0" smtClean="0"/>
              <a:t>DCM SNR gain for SQPSK: </a:t>
            </a:r>
            <a:r>
              <a:rPr lang="en-US" sz="1400" kern="0" dirty="0" smtClean="0"/>
              <a:t>MCS 13 – 0.7 dB, MCS 14 – 0.9 dB</a:t>
            </a:r>
            <a:r>
              <a:rPr lang="en-US" sz="1400" b="0" kern="0" dirty="0" smtClean="0"/>
              <a:t>;</a:t>
            </a:r>
          </a:p>
          <a:p>
            <a:pPr algn="just"/>
            <a:r>
              <a:rPr lang="en-US" sz="1400" b="0" kern="0" dirty="0" smtClean="0"/>
              <a:t>DCM SNR gain for QPSK: </a:t>
            </a:r>
            <a:r>
              <a:rPr lang="en-US" sz="1400" kern="0" dirty="0" smtClean="0"/>
              <a:t>MCS 15 – 0.2 dB, MCS 16 – 0.5 dB, MCS  – 0.9 dB</a:t>
            </a:r>
            <a:r>
              <a:rPr lang="en-US" sz="1400" b="0" kern="0" dirty="0" smtClean="0"/>
              <a:t>;</a:t>
            </a:r>
            <a:endParaRPr lang="ru-RU" sz="1400" b="0" kern="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1607" y="1967458"/>
            <a:ext cx="42672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7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SU-MIMO Performance Results (Cont’d)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700808"/>
            <a:ext cx="4217625" cy="439688"/>
          </a:xfrm>
        </p:spPr>
        <p:txBody>
          <a:bodyPr/>
          <a:lstStyle/>
          <a:p>
            <a:pPr marL="0" indent="0" algn="ctr">
              <a:buNone/>
            </a:pPr>
            <a:r>
              <a:rPr lang="en-US" sz="1800" dirty="0" smtClean="0"/>
              <a:t>LMMSE receiver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5800" y="5332412"/>
            <a:ext cx="7772400" cy="1264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1400" b="0" kern="0" dirty="0" smtClean="0"/>
              <a:t>Solid line – DCM, dashed line – regular modulations;</a:t>
            </a:r>
          </a:p>
          <a:p>
            <a:pPr algn="just"/>
            <a:r>
              <a:rPr lang="en-US" sz="1400" b="0" kern="0" dirty="0" smtClean="0"/>
              <a:t>DCM SNR gain is defined for PER = 10</a:t>
            </a:r>
            <a:r>
              <a:rPr lang="en-US" sz="1400" b="0" kern="0" baseline="30000" dirty="0" smtClean="0"/>
              <a:t>-2</a:t>
            </a:r>
            <a:r>
              <a:rPr lang="en-US" sz="1400" b="0" kern="0" dirty="0" smtClean="0"/>
              <a:t> level, gain is larger for higher encoding rates;</a:t>
            </a:r>
          </a:p>
          <a:p>
            <a:pPr algn="just"/>
            <a:r>
              <a:rPr lang="en-US" sz="1400" b="0" kern="0" dirty="0" smtClean="0"/>
              <a:t>DCM SNR gain for SQPSK: </a:t>
            </a:r>
            <a:r>
              <a:rPr lang="en-US" sz="1400" kern="0" dirty="0" smtClean="0"/>
              <a:t>MCS 13 – 1.0 dB, MCS 14 – 1.4 dB</a:t>
            </a:r>
            <a:r>
              <a:rPr lang="en-US" sz="1400" b="0" kern="0" dirty="0" smtClean="0"/>
              <a:t>;</a:t>
            </a:r>
          </a:p>
          <a:p>
            <a:pPr algn="just"/>
            <a:r>
              <a:rPr lang="en-US" sz="1400" b="0" kern="0" dirty="0" smtClean="0"/>
              <a:t>DCM SNR gain for QPSK: </a:t>
            </a:r>
            <a:r>
              <a:rPr lang="en-US" sz="1400" kern="0" dirty="0" smtClean="0"/>
              <a:t>MCS 15 – 0.5 dB, MCS 16 – 0.9 dB, MCS  – 1.6 dB</a:t>
            </a:r>
            <a:r>
              <a:rPr lang="en-US" sz="1400" b="0" kern="0" dirty="0" smtClean="0"/>
              <a:t>;</a:t>
            </a:r>
            <a:endParaRPr lang="ru-RU" sz="1400" b="0" kern="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3995" y="2071388"/>
            <a:ext cx="42672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6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Summary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660648" y="2564904"/>
            <a:ext cx="76576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ru-RU" b="1" dirty="0">
                <a:latin typeface="+mn-lt"/>
              </a:rPr>
              <a:t>Table 1: SNR gain in dB </a:t>
            </a:r>
            <a:r>
              <a:rPr lang="en-US" altLang="ru-RU" b="1" dirty="0" smtClean="0">
                <a:latin typeface="+mn-lt"/>
              </a:rPr>
              <a:t>for dual </a:t>
            </a:r>
            <a:r>
              <a:rPr lang="en-US" altLang="ru-RU" b="1" dirty="0">
                <a:latin typeface="+mn-lt"/>
              </a:rPr>
              <a:t>carrier modulations </a:t>
            </a:r>
            <a:r>
              <a:rPr lang="en-US" altLang="ru-RU" b="1" dirty="0" smtClean="0">
                <a:latin typeface="+mn-lt"/>
              </a:rPr>
              <a:t>over </a:t>
            </a:r>
            <a:r>
              <a:rPr lang="en-US" altLang="ru-RU" b="1" dirty="0">
                <a:latin typeface="+mn-lt"/>
              </a:rPr>
              <a:t>the regular </a:t>
            </a:r>
            <a:r>
              <a:rPr lang="en-US" altLang="ru-RU" b="1" dirty="0" smtClean="0">
                <a:latin typeface="+mn-lt"/>
              </a:rPr>
              <a:t>counterparts for </a:t>
            </a:r>
            <a:r>
              <a:rPr lang="en-US" altLang="ru-RU" b="1" dirty="0">
                <a:latin typeface="+mn-lt"/>
              </a:rPr>
              <a:t>SISO and MIMO systems.</a:t>
            </a:r>
            <a:endParaRPr lang="ru-RU" altLang="ru-RU" b="1" dirty="0">
              <a:latin typeface="+mn-lt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381699"/>
              </p:ext>
            </p:extLst>
          </p:nvPr>
        </p:nvGraphicFramePr>
        <p:xfrm>
          <a:off x="1296988" y="2945170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MCS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SISO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MIMO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</a:t>
                      </a:r>
                      <a:endParaRPr lang="ru-RU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</a:t>
                      </a:r>
                      <a:endParaRPr lang="ru-RU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LMMSE</a:t>
                      </a:r>
                      <a:endParaRPr lang="ru-RU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effectLst/>
                        </a:rPr>
                        <a:t>1.8</a:t>
                      </a:r>
                      <a:r>
                        <a:rPr lang="en-US" sz="1600" kern="1200" dirty="0">
                          <a:effectLst/>
                        </a:rPr>
                        <a:t> </a:t>
                      </a:r>
                      <a:r>
                        <a:rPr lang="en-US" sz="1600" kern="1200" dirty="0" smtClean="0">
                          <a:effectLst/>
                        </a:rPr>
                        <a:t>dB</a:t>
                      </a:r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0.7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dB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1.0 dB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effectLst/>
                        </a:rPr>
                        <a:t>2.3 dB</a:t>
                      </a:r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0.9 dB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1.4 dB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effectLst/>
                        </a:rPr>
                        <a:t>0.7</a:t>
                      </a:r>
                      <a:r>
                        <a:rPr lang="en-US" sz="1600" kern="1200" dirty="0">
                          <a:effectLst/>
                        </a:rPr>
                        <a:t> </a:t>
                      </a:r>
                      <a:r>
                        <a:rPr lang="en-US" sz="1600" kern="1200" dirty="0" smtClean="0">
                          <a:effectLst/>
                        </a:rPr>
                        <a:t>dB</a:t>
                      </a:r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 dB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0.5 dB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effectLst/>
                        </a:rPr>
                        <a:t>1.3 dB</a:t>
                      </a:r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0.5 dB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0.9 dB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effectLst/>
                        </a:rPr>
                        <a:t>2.0 dB</a:t>
                      </a:r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0.9 dB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1.6 dB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448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5235</TotalTime>
  <Words>1379</Words>
  <Application>Microsoft Office PowerPoint</Application>
  <PresentationFormat>On-screen Show (4:3)</PresentationFormat>
  <Paragraphs>202</Paragraphs>
  <Slides>16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Times New Roman</vt:lpstr>
      <vt:lpstr>802-11-Submission</vt:lpstr>
      <vt:lpstr>Document</vt:lpstr>
      <vt:lpstr>Equation</vt:lpstr>
      <vt:lpstr>Performance Comparison of Dual Carrier and Regular Modulations for SU-MIMO in 11ay</vt:lpstr>
      <vt:lpstr>Introduction</vt:lpstr>
      <vt:lpstr>System Configuration</vt:lpstr>
      <vt:lpstr>Channel Model</vt:lpstr>
      <vt:lpstr>Simulation Assumptions</vt:lpstr>
      <vt:lpstr>SISO Performance Results</vt:lpstr>
      <vt:lpstr>SU-MIMO Performance Results</vt:lpstr>
      <vt:lpstr>SU-MIMO Performance Results (Cont’d)</vt:lpstr>
      <vt:lpstr>Performance Summary</vt:lpstr>
      <vt:lpstr>Implementation Complexity</vt:lpstr>
      <vt:lpstr>Implementation Complexity (Cont’d)</vt:lpstr>
      <vt:lpstr>Complexity Summary</vt:lpstr>
      <vt:lpstr>Space-Frequency Diversity Scheme</vt:lpstr>
      <vt:lpstr>Conclusions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Verification of IEEE 802.11ad Channel Model for Enterprise Cubical Environment</dc:title>
  <dc:creator>Lomayev, Artyom</dc:creator>
  <cp:keywords>CTPClassification=CTP_IC:VisualMarkings=</cp:keywords>
  <cp:lastModifiedBy>Lomayev, Artyom</cp:lastModifiedBy>
  <cp:revision>3711</cp:revision>
  <cp:lastPrinted>1998-02-10T13:28:06Z</cp:lastPrinted>
  <dcterms:created xsi:type="dcterms:W3CDTF">2015-03-24T14:22:58Z</dcterms:created>
  <dcterms:modified xsi:type="dcterms:W3CDTF">2016-05-16T08:27:58Z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7b8f6c4c-cdcc-434a-9828-c96f8e6edcbb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2016-03-07 21:02:54Z</vt:lpwstr>
  </property>
  <property fmtid="{D5CDD505-2E9C-101B-9397-08002B2CF9AE}" pid="5" name="CTPClassification">
    <vt:lpwstr>CTP_IC</vt:lpwstr>
  </property>
</Properties>
</file>