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48" r:id="rId2"/>
    <p:sldId id="580" r:id="rId3"/>
    <p:sldId id="581" r:id="rId4"/>
    <p:sldId id="582" r:id="rId5"/>
    <p:sldId id="583" r:id="rId6"/>
    <p:sldId id="585" r:id="rId7"/>
    <p:sldId id="586" r:id="rId8"/>
    <p:sldId id="587" r:id="rId9"/>
    <p:sldId id="588" r:id="rId10"/>
    <p:sldId id="589" r:id="rId11"/>
    <p:sldId id="550" r:id="rId12"/>
    <p:sldId id="567" r:id="rId13"/>
    <p:sldId id="568" r:id="rId14"/>
    <p:sldId id="569" r:id="rId15"/>
    <p:sldId id="570" r:id="rId16"/>
    <p:sldId id="571" r:id="rId17"/>
    <p:sldId id="572" r:id="rId18"/>
    <p:sldId id="573" r:id="rId19"/>
    <p:sldId id="574" r:id="rId20"/>
    <p:sldId id="575" r:id="rId21"/>
    <p:sldId id="576" r:id="rId22"/>
    <p:sldId id="577" r:id="rId23"/>
    <p:sldId id="590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139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8245" y="8985250"/>
            <a:ext cx="22234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Tianyu Wu, </a:t>
            </a:r>
            <a:r>
              <a:rPr lang="en-US" dirty="0" err="1" smtClean="0"/>
              <a:t>Mediatek</a:t>
            </a:r>
            <a:r>
              <a:rPr lang="en-US" dirty="0" smtClean="0"/>
              <a:t>, et. al.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8653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802.11-16/0621r1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porat@broadcom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400" dirty="0" smtClean="0"/>
              <a:t>BCC </a:t>
            </a:r>
            <a:r>
              <a:rPr lang="en-US" sz="2400" dirty="0" err="1" smtClean="0"/>
              <a:t>Interleaver</a:t>
            </a:r>
            <a:r>
              <a:rPr lang="en-US" sz="2400" dirty="0" smtClean="0"/>
              <a:t> Parameters for DCM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43624" y="6475413"/>
            <a:ext cx="180030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Tianyu Wu,  Mediatek, et. al.</a:t>
            </a:r>
            <a:endParaRPr lang="en-US" altLang="ko-KR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0" y="241358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Tianyu Wu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19744281"/>
              </p:ext>
            </p:extLst>
          </p:nvPr>
        </p:nvGraphicFramePr>
        <p:xfrm>
          <a:off x="841374" y="1146175"/>
          <a:ext cx="7464425" cy="3633788"/>
        </p:xfrm>
        <a:graphic>
          <a:graphicData uri="http://schemas.openxmlformats.org/presentationml/2006/ole">
            <p:oleObj spid="_x0000_s1026" name="Document" r:id="rId3" imgW="9344962" imgH="4994491" progId="Word.Document.8">
              <p:embed/>
            </p:oleObj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25654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Introduction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pPr fontAlgn="ctr"/>
            <a:r>
              <a:rPr lang="en-US" dirty="0" smtClean="0"/>
              <a:t>In the spec draft, there is some TBDs related to  DCM + MCS0</a:t>
            </a:r>
          </a:p>
          <a:p>
            <a:pPr lvl="1" fontAlgn="ctr"/>
            <a:r>
              <a:rPr lang="en-US" dirty="0" smtClean="0"/>
              <a:t>We propose DCM + MCS0 </a:t>
            </a:r>
            <a:r>
              <a:rPr lang="en-US" dirty="0" smtClean="0"/>
              <a:t>sharing </a:t>
            </a:r>
            <a:r>
              <a:rPr lang="en-US" dirty="0" smtClean="0"/>
              <a:t>same transmission flow as all other DCM </a:t>
            </a:r>
            <a:r>
              <a:rPr lang="en-US" dirty="0" smtClean="0"/>
              <a:t>MCSs.</a:t>
            </a:r>
            <a:endParaRPr lang="en-US" dirty="0" smtClean="0"/>
          </a:p>
          <a:p>
            <a:pPr lvl="1" fontAlgn="ctr"/>
            <a:r>
              <a:rPr lang="en-US" dirty="0" smtClean="0"/>
              <a:t>DCM =1, MCS = 0 shall not indicate MCS0 Rep2(MCS10 in 11ah)</a:t>
            </a:r>
          </a:p>
          <a:p>
            <a:pPr lvl="2" fontAlgn="ctr"/>
            <a:r>
              <a:rPr lang="en-US" dirty="0" smtClean="0"/>
              <a:t>MCS0 Rep2 is not a DCM mode. </a:t>
            </a:r>
          </a:p>
          <a:p>
            <a:pPr lvl="2" fontAlgn="ctr"/>
            <a:r>
              <a:rPr lang="en-US" dirty="0" smtClean="0"/>
              <a:t>MCS0 Rep2 has bad performance on 106 tone RU. </a:t>
            </a:r>
          </a:p>
          <a:p>
            <a:pPr fontAlgn="ctr"/>
            <a:r>
              <a:rPr lang="en-US" dirty="0" smtClean="0"/>
              <a:t>In the spec draft, BCC </a:t>
            </a:r>
            <a:r>
              <a:rPr lang="en-US" dirty="0" err="1" smtClean="0"/>
              <a:t>interleaver</a:t>
            </a:r>
            <a:r>
              <a:rPr lang="en-US" dirty="0" smtClean="0"/>
              <a:t> parameters for DCM are not clear</a:t>
            </a:r>
          </a:p>
          <a:p>
            <a:pPr lvl="1" fontAlgn="ctr"/>
            <a:r>
              <a:rPr lang="en-US" dirty="0" smtClean="0"/>
              <a:t>For DCM, interleaved bits are mapped to each half of the RU. </a:t>
            </a:r>
          </a:p>
          <a:p>
            <a:pPr lvl="1" fontAlgn="ctr"/>
            <a:r>
              <a:rPr lang="en-US" dirty="0" smtClean="0"/>
              <a:t>Directly reuse the </a:t>
            </a:r>
            <a:r>
              <a:rPr lang="en-US" dirty="0" err="1" smtClean="0"/>
              <a:t>interleaver</a:t>
            </a:r>
            <a:r>
              <a:rPr lang="en-US" dirty="0" smtClean="0"/>
              <a:t> parameters for entire RU do not work for DCM+MCS0 </a:t>
            </a:r>
          </a:p>
          <a:p>
            <a:pPr lvl="1" fontAlgn="ctr"/>
            <a:r>
              <a:rPr lang="en-US" dirty="0" smtClean="0"/>
              <a:t>We propose a set of DCM </a:t>
            </a:r>
            <a:r>
              <a:rPr lang="en-US" dirty="0" err="1" smtClean="0"/>
              <a:t>interleaver</a:t>
            </a:r>
            <a:r>
              <a:rPr lang="en-US" dirty="0" smtClean="0"/>
              <a:t> parameters optimized for half RU size.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 fontAlgn="ctr"/>
            <a:endParaRPr lang="en-US" sz="1600" dirty="0" smtClean="0"/>
          </a:p>
          <a:p>
            <a:pPr fontAlgn="ctr"/>
            <a:endParaRPr lang="en-US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pSp>
        <p:nvGrpSpPr>
          <p:cNvPr id="28" name="Group 18"/>
          <p:cNvGrpSpPr/>
          <p:nvPr/>
        </p:nvGrpSpPr>
        <p:grpSpPr>
          <a:xfrm>
            <a:off x="4800600" y="5300935"/>
            <a:ext cx="3459050" cy="1080120"/>
            <a:chOff x="5580112" y="2780928"/>
            <a:chExt cx="3459050" cy="1080120"/>
          </a:xfrm>
        </p:grpSpPr>
        <p:sp>
          <p:nvSpPr>
            <p:cNvPr id="29" name="Trapezoid 28"/>
            <p:cNvSpPr/>
            <p:nvPr/>
          </p:nvSpPr>
          <p:spPr>
            <a:xfrm>
              <a:off x="5724128" y="3173768"/>
              <a:ext cx="3096344" cy="264343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7265772" y="3016697"/>
              <a:ext cx="0" cy="57606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084168" y="3160713"/>
              <a:ext cx="6495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MCS K</a:t>
              </a:r>
              <a:endParaRPr lang="en-US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62664" y="3160713"/>
              <a:ext cx="16113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MCS K for dup bits</a:t>
              </a:r>
              <a:endParaRPr 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88224" y="2780928"/>
              <a:ext cx="1455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MCS K with DCM</a:t>
              </a:r>
              <a:endParaRPr lang="en-US" sz="1400" dirty="0"/>
            </a:p>
          </p:txBody>
        </p:sp>
        <p:sp>
          <p:nvSpPr>
            <p:cNvPr id="34" name="Left Brace 33"/>
            <p:cNvSpPr/>
            <p:nvPr/>
          </p:nvSpPr>
          <p:spPr>
            <a:xfrm rot="16200000">
              <a:off x="6418776" y="2760783"/>
              <a:ext cx="144016" cy="1512168"/>
            </a:xfrm>
            <a:prstGeom prst="leftBrac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Left Brace 34"/>
            <p:cNvSpPr/>
            <p:nvPr/>
          </p:nvSpPr>
          <p:spPr>
            <a:xfrm rot="16200000">
              <a:off x="7976522" y="2760783"/>
              <a:ext cx="144016" cy="1512168"/>
            </a:xfrm>
            <a:prstGeom prst="leftBrac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80112" y="3553271"/>
              <a:ext cx="17630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Interleaver</a:t>
              </a:r>
              <a:r>
                <a:rPr lang="en-US" sz="1400" dirty="0" smtClean="0"/>
                <a:t> for 1</a:t>
              </a:r>
              <a:r>
                <a:rPr lang="en-US" sz="1400" baseline="30000" dirty="0" smtClean="0"/>
                <a:t>st</a:t>
              </a:r>
              <a:r>
                <a:rPr lang="en-US" sz="1400" dirty="0" smtClean="0"/>
                <a:t> half</a:t>
              </a:r>
              <a:endParaRPr lang="en-US" sz="1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236296" y="3553271"/>
              <a:ext cx="18028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Interleaver</a:t>
              </a:r>
              <a:r>
                <a:rPr lang="en-US" sz="1400" dirty="0" smtClean="0"/>
                <a:t> for 2</a:t>
              </a:r>
              <a:r>
                <a:rPr lang="en-US" sz="1400" baseline="30000" dirty="0" smtClean="0"/>
                <a:t>nd</a:t>
              </a:r>
              <a:r>
                <a:rPr lang="en-US" sz="1400" dirty="0" smtClean="0"/>
                <a:t> half</a:t>
              </a:r>
              <a:endParaRPr lang="en-US" sz="1400" dirty="0"/>
            </a:p>
          </p:txBody>
        </p:sp>
      </p:grpSp>
      <p:grpSp>
        <p:nvGrpSpPr>
          <p:cNvPr id="38" name="Group 19"/>
          <p:cNvGrpSpPr/>
          <p:nvPr/>
        </p:nvGrpSpPr>
        <p:grpSpPr>
          <a:xfrm>
            <a:off x="942256" y="5444951"/>
            <a:ext cx="3096344" cy="955849"/>
            <a:chOff x="5724128" y="2905199"/>
            <a:chExt cx="3096344" cy="955849"/>
          </a:xfrm>
        </p:grpSpPr>
        <p:sp>
          <p:nvSpPr>
            <p:cNvPr id="39" name="Trapezoid 38"/>
            <p:cNvSpPr/>
            <p:nvPr/>
          </p:nvSpPr>
          <p:spPr>
            <a:xfrm>
              <a:off x="5724128" y="3173768"/>
              <a:ext cx="3096344" cy="264343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946799" y="2905199"/>
              <a:ext cx="6495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MCS K</a:t>
              </a:r>
              <a:endParaRPr lang="en-US" sz="1400" dirty="0"/>
            </a:p>
          </p:txBody>
        </p:sp>
        <p:sp>
          <p:nvSpPr>
            <p:cNvPr id="41" name="Left Brace 40"/>
            <p:cNvSpPr/>
            <p:nvPr/>
          </p:nvSpPr>
          <p:spPr>
            <a:xfrm rot="16200000">
              <a:off x="7198450" y="1992375"/>
              <a:ext cx="144016" cy="3075200"/>
            </a:xfrm>
            <a:prstGeom prst="leftBrac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00192" y="3553271"/>
              <a:ext cx="19575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Interleaver</a:t>
              </a:r>
              <a:r>
                <a:rPr lang="en-US" sz="1400" dirty="0" smtClean="0"/>
                <a:t> for entire RU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DCM + MCS0 or MCS0 Rep2?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DCM + MCS0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MCS0 Rep2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MCS0 Rep2 is not a DCM mode</a:t>
            </a:r>
          </a:p>
          <a:p>
            <a:pPr lvl="1"/>
            <a:r>
              <a:rPr lang="en-US" dirty="0" smtClean="0"/>
              <a:t>The transmission flow is different.</a:t>
            </a:r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42" name="Group 48"/>
          <p:cNvGrpSpPr/>
          <p:nvPr/>
        </p:nvGrpSpPr>
        <p:grpSpPr>
          <a:xfrm>
            <a:off x="277504" y="4419600"/>
            <a:ext cx="8561696" cy="685800"/>
            <a:chOff x="277504" y="4800600"/>
            <a:chExt cx="8561696" cy="68580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1132340" y="5042848"/>
              <a:ext cx="9906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Encoder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446540" y="5222544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277504" y="4918249"/>
              <a:ext cx="787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Info bits</a:t>
              </a:r>
              <a:endParaRPr lang="en-US" sz="140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294784" y="5050303"/>
              <a:ext cx="9906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Interleaver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 bwMode="auto">
            <a:xfrm>
              <a:off x="3747448" y="5230504"/>
              <a:ext cx="533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2033092" y="4800600"/>
              <a:ext cx="9589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Coded bits</a:t>
              </a:r>
              <a:endParaRPr lang="en-US" sz="1400" dirty="0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840104" y="4953000"/>
              <a:ext cx="121920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Constellation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mapper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620000" y="5042848"/>
              <a:ext cx="685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IDFT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 bwMode="auto">
            <a:xfrm>
              <a:off x="8320200" y="5222544"/>
              <a:ext cx="519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2" name="Rectangle 51"/>
            <p:cNvSpPr/>
            <p:nvPr/>
          </p:nvSpPr>
          <p:spPr bwMode="auto">
            <a:xfrm>
              <a:off x="2743200" y="5042848"/>
              <a:ext cx="1007236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Bits Rep 2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>
              <a:off x="2133600" y="5230504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5306704" y="5230504"/>
              <a:ext cx="533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7072952" y="5230504"/>
              <a:ext cx="533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7" name="Group 5"/>
          <p:cNvGrpSpPr/>
          <p:nvPr/>
        </p:nvGrpSpPr>
        <p:grpSpPr>
          <a:xfrm>
            <a:off x="777263" y="2037903"/>
            <a:ext cx="7484236" cy="1752600"/>
            <a:chOff x="745364" y="1981200"/>
            <a:chExt cx="7484236" cy="175260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1600200" y="2667000"/>
              <a:ext cx="9906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Encoder</a:t>
              </a:r>
            </a:p>
          </p:txBody>
        </p:sp>
        <p:cxnSp>
          <p:nvCxnSpPr>
            <p:cNvPr id="69" name="Straight Arrow Connector 68"/>
            <p:cNvCxnSpPr/>
            <p:nvPr/>
          </p:nvCxnSpPr>
          <p:spPr bwMode="auto">
            <a:xfrm>
              <a:off x="914400" y="2846696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745364" y="2542401"/>
              <a:ext cx="787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Info bits</a:t>
              </a:r>
              <a:endParaRPr lang="en-US" sz="1400" dirty="0"/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3279588" y="2674455"/>
              <a:ext cx="9906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Interleaver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 bwMode="auto">
            <a:xfrm>
              <a:off x="2593788" y="2854151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2487304" y="2424752"/>
              <a:ext cx="9589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Coded bits</a:t>
              </a:r>
              <a:endParaRPr lang="en-US" sz="1400" dirty="0"/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5181600" y="1981200"/>
              <a:ext cx="12192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Constellation mapping to 1</a:t>
              </a:r>
              <a:r>
                <a:rPr kumimoji="0" lang="en-US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half band</a:t>
              </a:r>
            </a:p>
          </p:txBody>
        </p:sp>
        <p:cxnSp>
          <p:nvCxnSpPr>
            <p:cNvPr id="75" name="Elbow Connector 74"/>
            <p:cNvCxnSpPr>
              <a:stCxn id="71" idx="3"/>
              <a:endCxn id="74" idx="1"/>
            </p:cNvCxnSpPr>
            <p:nvPr/>
          </p:nvCxnSpPr>
          <p:spPr bwMode="auto">
            <a:xfrm flipV="1">
              <a:off x="4270188" y="2324100"/>
              <a:ext cx="911412" cy="540855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Elbow Connector 75"/>
            <p:cNvCxnSpPr>
              <a:stCxn id="71" idx="3"/>
              <a:endCxn id="77" idx="1"/>
            </p:cNvCxnSpPr>
            <p:nvPr/>
          </p:nvCxnSpPr>
          <p:spPr bwMode="auto">
            <a:xfrm>
              <a:off x="4270188" y="2864955"/>
              <a:ext cx="911412" cy="525945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7" name="Rectangle 76"/>
            <p:cNvSpPr/>
            <p:nvPr/>
          </p:nvSpPr>
          <p:spPr bwMode="auto">
            <a:xfrm>
              <a:off x="5181600" y="3048000"/>
              <a:ext cx="12192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Constellation mapping to 2</a:t>
              </a:r>
              <a:r>
                <a:rPr kumimoji="0" lang="en-US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nd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half band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010400" y="2667000"/>
              <a:ext cx="685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IDFT</a:t>
              </a:r>
            </a:p>
          </p:txBody>
        </p:sp>
        <p:cxnSp>
          <p:nvCxnSpPr>
            <p:cNvPr id="79" name="Elbow Connector 78"/>
            <p:cNvCxnSpPr>
              <a:stCxn id="74" idx="3"/>
              <a:endCxn id="78" idx="1"/>
            </p:cNvCxnSpPr>
            <p:nvPr/>
          </p:nvCxnSpPr>
          <p:spPr bwMode="auto">
            <a:xfrm>
              <a:off x="6400800" y="2324100"/>
              <a:ext cx="609600" cy="5334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Elbow Connector 79"/>
            <p:cNvCxnSpPr>
              <a:stCxn id="77" idx="3"/>
              <a:endCxn id="78" idx="1"/>
            </p:cNvCxnSpPr>
            <p:nvPr/>
          </p:nvCxnSpPr>
          <p:spPr bwMode="auto">
            <a:xfrm flipV="1">
              <a:off x="6400800" y="2857500"/>
              <a:ext cx="609600" cy="5334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>
              <a:off x="7710600" y="2846696"/>
              <a:ext cx="519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4114800" y="3366448"/>
              <a:ext cx="11240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Duplicate copy</a:t>
              </a:r>
              <a:endParaRPr lang="en-US" dirty="0"/>
            </a:p>
          </p:txBody>
        </p:sp>
      </p:grpSp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Problem of MCS0 rep2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In 802.11ax, </a:t>
            </a:r>
            <a:r>
              <a:rPr lang="en-US" dirty="0" err="1" smtClean="0"/>
              <a:t>interleaver</a:t>
            </a:r>
            <a:r>
              <a:rPr lang="en-US" dirty="0" smtClean="0"/>
              <a:t> parameters </a:t>
            </a:r>
          </a:p>
          <a:p>
            <a:pPr>
              <a:buNone/>
            </a:pPr>
            <a:r>
              <a:rPr lang="en-US" dirty="0" smtClean="0"/>
              <a:t>	for MCS0 is defined as:</a:t>
            </a:r>
            <a:br>
              <a:rPr lang="en-US" dirty="0" smtClean="0"/>
            </a:br>
            <a:endParaRPr lang="en-US" dirty="0" smtClean="0"/>
          </a:p>
          <a:p>
            <a:pPr fontAlgn="ctr"/>
            <a:r>
              <a:rPr lang="en-US" dirty="0" err="1" smtClean="0"/>
              <a:t>Interleaver</a:t>
            </a:r>
            <a:r>
              <a:rPr lang="en-US" dirty="0" smtClean="0"/>
              <a:t> for MCS0 Rep2</a:t>
            </a:r>
          </a:p>
          <a:p>
            <a:pPr lvl="1" fontAlgn="ctr"/>
            <a:r>
              <a:rPr lang="en-US" sz="1600" dirty="0" smtClean="0"/>
              <a:t>A natural method for MCS0 Rep2 is reuse the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parameters for MCS0</a:t>
            </a:r>
          </a:p>
          <a:p>
            <a:pPr lvl="1" fontAlgn="ctr"/>
            <a:r>
              <a:rPr lang="en-US" sz="1600" dirty="0" smtClean="0"/>
              <a:t>However, the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performance will drop dramatically when parameter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row</a:t>
            </a:r>
            <a:r>
              <a:rPr lang="en-US" sz="1600" dirty="0" smtClean="0"/>
              <a:t> is an even number.  Because the repeated bits have a fixed distance of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row</a:t>
            </a:r>
            <a:r>
              <a:rPr lang="en-US" sz="1600" dirty="0" smtClean="0"/>
              <a:t>/2.</a:t>
            </a:r>
          </a:p>
          <a:p>
            <a:r>
              <a:rPr lang="en-US" dirty="0" smtClean="0"/>
              <a:t>For 106 tone RU, the repeated bits has a fixed 3 bit distance from original bits. This small distance lead to a bad performance.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4829612" y="1752600"/>
          <a:ext cx="4238188" cy="1280160"/>
        </p:xfrm>
        <a:graphic>
          <a:graphicData uri="http://schemas.openxmlformats.org/drawingml/2006/table">
            <a:tbl>
              <a:tblPr/>
              <a:tblGrid>
                <a:gridCol w="1059547"/>
                <a:gridCol w="1059547"/>
                <a:gridCol w="1059547"/>
                <a:gridCol w="1059547"/>
              </a:tblGrid>
              <a:tr h="344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</a:rPr>
                        <a:t>RU size (tones)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Times New Roman"/>
                          <a:ea typeface="Times New Roman"/>
                        </a:rPr>
                        <a:t>BCC </a:t>
                      </a:r>
                      <a:r>
                        <a:rPr lang="en-GB" sz="1200" b="1" dirty="0" err="1" smtClean="0">
                          <a:latin typeface="Times New Roman"/>
                          <a:ea typeface="Times New Roman"/>
                        </a:rPr>
                        <a:t>interleaver</a:t>
                      </a:r>
                      <a:r>
                        <a:rPr lang="en-GB" sz="1200" b="1" smtClean="0">
                          <a:latin typeface="Times New Roman"/>
                          <a:ea typeface="Times New Roman"/>
                        </a:rPr>
                        <a:t> parameters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200" b="1" i="1" baseline="-25000" dirty="0">
                          <a:latin typeface="Times New Roman"/>
                          <a:ea typeface="Times New Roman"/>
                        </a:rPr>
                        <a:t>col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1200" baseline="-25000" dirty="0" smtClean="0">
                          <a:latin typeface="Times New Roman"/>
                          <a:ea typeface="Times New Roman"/>
                        </a:rPr>
                        <a:t>row</a:t>
                      </a:r>
                      <a:endParaRPr lang="en-US" sz="1200" baseline="-25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1" dirty="0" err="1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200" b="1" i="1" baseline="-25000" dirty="0" err="1">
                          <a:latin typeface="Times New Roman"/>
                          <a:ea typeface="Times New Roman"/>
                        </a:rPr>
                        <a:t>rot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52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106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242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58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323528" y="4724400"/>
          <a:ext cx="3672408" cy="164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8102"/>
                <a:gridCol w="918102"/>
                <a:gridCol w="918102"/>
                <a:gridCol w="918102"/>
              </a:tblGrid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Bit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17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34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51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Rep bit 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17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34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51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7" name="Right Arrow 56"/>
          <p:cNvSpPr/>
          <p:nvPr/>
        </p:nvSpPr>
        <p:spPr>
          <a:xfrm>
            <a:off x="4038600" y="5301208"/>
            <a:ext cx="504056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572000" y="4995173"/>
            <a:ext cx="42388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Bit 1</a:t>
            </a:r>
            <a:r>
              <a:rPr lang="en-US" sz="1400" dirty="0" smtClean="0"/>
              <a:t>,  Bit 18,  Bit 35,  </a:t>
            </a:r>
            <a:r>
              <a:rPr lang="en-US" sz="1400" dirty="0" smtClean="0">
                <a:solidFill>
                  <a:srgbClr val="FF0000"/>
                </a:solidFill>
              </a:rPr>
              <a:t>Rep bit 1</a:t>
            </a:r>
            <a:r>
              <a:rPr lang="en-US" sz="1400" dirty="0" smtClean="0"/>
              <a:t>,  Rep bit 18,  Rep bit 35,  </a:t>
            </a:r>
          </a:p>
          <a:p>
            <a:r>
              <a:rPr lang="en-US" sz="1400" dirty="0" smtClean="0"/>
              <a:t>Bit 2,  Bit 19,  Bit 36,  Rep bit 2,  Rep bit 19,  Rep bit 36,  </a:t>
            </a:r>
          </a:p>
          <a:p>
            <a:r>
              <a:rPr lang="en-US" sz="1400" dirty="0" smtClean="0"/>
              <a:t>		……</a:t>
            </a:r>
          </a:p>
          <a:p>
            <a:r>
              <a:rPr lang="en-US" sz="1400" dirty="0" smtClean="0"/>
              <a:t>Bit 17, Bit 34, Bit 51, Rep bit 17, Rep bit 34, Rep bit 51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5560963" y="4602614"/>
            <a:ext cx="15313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Interleaved bits:</a:t>
            </a:r>
            <a:endParaRPr lang="en-US" sz="1600" dirty="0"/>
          </a:p>
        </p:txBody>
      </p:sp>
      <p:sp>
        <p:nvSpPr>
          <p:cNvPr id="60" name="Curved Down Arrow 59"/>
          <p:cNvSpPr/>
          <p:nvPr/>
        </p:nvSpPr>
        <p:spPr>
          <a:xfrm>
            <a:off x="4860032" y="4869160"/>
            <a:ext cx="1656184" cy="189735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Simulation results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3352800" cy="4572000"/>
          </a:xfrm>
        </p:spPr>
        <p:txBody>
          <a:bodyPr/>
          <a:lstStyle/>
          <a:p>
            <a:r>
              <a:rPr lang="en-US" dirty="0" smtClean="0"/>
              <a:t>Comparison of BPSK, DCM MCS0, MCS0 Rep2 performance</a:t>
            </a:r>
          </a:p>
          <a:p>
            <a:pPr lvl="1"/>
            <a:r>
              <a:rPr lang="en-US" sz="1600" dirty="0" smtClean="0"/>
              <a:t>MCS0 Rep2 has 2.1 dB performance loss comparing to DCM MCS0.</a:t>
            </a:r>
          </a:p>
          <a:p>
            <a:endParaRPr lang="en-US" dirty="0" smtClean="0"/>
          </a:p>
          <a:p>
            <a:r>
              <a:rPr lang="en-US" dirty="0" smtClean="0"/>
              <a:t>MCS0 Rep2 duplicated bits are only 3 subcarriers apart after </a:t>
            </a:r>
            <a:r>
              <a:rPr lang="en-US" dirty="0" err="1" smtClean="0"/>
              <a:t>interleaver</a:t>
            </a:r>
            <a:r>
              <a:rPr lang="en-US" dirty="0" smtClean="0"/>
              <a:t>. 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2" name="Picture 6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0193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err="1" smtClean="0"/>
              <a:t>Interleaver</a:t>
            </a:r>
            <a:r>
              <a:rPr lang="en-US" sz="2800" b="1" dirty="0" smtClean="0"/>
              <a:t> design for DCM modulations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Problem of reusing the </a:t>
            </a:r>
            <a:r>
              <a:rPr lang="en-US" dirty="0" err="1" smtClean="0"/>
              <a:t>interleaver</a:t>
            </a:r>
            <a:r>
              <a:rPr lang="en-US" dirty="0" smtClean="0"/>
              <a:t> for entire RU</a:t>
            </a:r>
          </a:p>
          <a:p>
            <a:pPr lvl="1"/>
            <a:r>
              <a:rPr lang="en-US" dirty="0" smtClean="0"/>
              <a:t>Directly reuse </a:t>
            </a:r>
            <a:r>
              <a:rPr lang="en-US" dirty="0" err="1" smtClean="0"/>
              <a:t>interleaver</a:t>
            </a:r>
            <a:r>
              <a:rPr lang="en-US" dirty="0" smtClean="0"/>
              <a:t> for the whole RU but replace N</a:t>
            </a:r>
            <a:r>
              <a:rPr lang="en-US" baseline="-25000" dirty="0" smtClean="0"/>
              <a:t>BPSCS</a:t>
            </a:r>
            <a:r>
              <a:rPr lang="en-US" dirty="0" smtClean="0"/>
              <a:t> by N</a:t>
            </a:r>
            <a:r>
              <a:rPr lang="en-US" baseline="-25000" dirty="0" smtClean="0"/>
              <a:t>BPSCS</a:t>
            </a:r>
            <a:r>
              <a:rPr lang="en-US" dirty="0" smtClean="0"/>
              <a:t>/2</a:t>
            </a:r>
          </a:p>
          <a:p>
            <a:pPr lvl="2"/>
            <a:r>
              <a:rPr lang="en-US" dirty="0" smtClean="0"/>
              <a:t>Define N</a:t>
            </a:r>
            <a:r>
              <a:rPr lang="en-US" baseline="-25000" dirty="0" smtClean="0"/>
              <a:t>BPSCS</a:t>
            </a:r>
            <a:r>
              <a:rPr lang="en-US" dirty="0" smtClean="0"/>
              <a:t> for DCM modulations same as N</a:t>
            </a:r>
            <a:r>
              <a:rPr lang="en-US" baseline="-25000" dirty="0" smtClean="0"/>
              <a:t>BPSCS</a:t>
            </a:r>
            <a:r>
              <a:rPr lang="en-US" dirty="0" smtClean="0"/>
              <a:t> for non DCM modulation of the same modulation level. </a:t>
            </a:r>
          </a:p>
          <a:p>
            <a:pPr lvl="3">
              <a:buNone/>
            </a:pPr>
            <a:endParaRPr lang="en-US" sz="1400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r>
              <a:rPr lang="en-US" b="1" dirty="0" smtClean="0"/>
              <a:t>For DCM + MCS0</a:t>
            </a:r>
            <a:r>
              <a:rPr lang="en-US" dirty="0" smtClean="0"/>
              <a:t>, N</a:t>
            </a:r>
            <a:r>
              <a:rPr lang="en-US" baseline="-25000" dirty="0" smtClean="0"/>
              <a:t>BPSCS</a:t>
            </a:r>
            <a:r>
              <a:rPr lang="en-US" dirty="0" smtClean="0"/>
              <a:t> is 1 and </a:t>
            </a:r>
            <a:r>
              <a:rPr lang="en-US" dirty="0" err="1" smtClean="0">
                <a:ea typeface="Times New Roman"/>
              </a:rPr>
              <a:t>N</a:t>
            </a:r>
            <a:r>
              <a:rPr lang="en-US" baseline="-25000" dirty="0" err="1" smtClean="0">
                <a:ea typeface="Times New Roman"/>
              </a:rPr>
              <a:t>row</a:t>
            </a:r>
            <a:r>
              <a:rPr lang="en-US" baseline="-25000" dirty="0" smtClean="0">
                <a:ea typeface="Times New Roman"/>
              </a:rPr>
              <a:t>  </a:t>
            </a:r>
            <a:r>
              <a:rPr lang="en-US" dirty="0" smtClean="0"/>
              <a:t>will be non-integer number for 26, 52 and 242 tone </a:t>
            </a:r>
            <a:r>
              <a:rPr lang="en-US" dirty="0" err="1" smtClean="0"/>
              <a:t>RUs.</a:t>
            </a:r>
            <a:r>
              <a:rPr lang="en-US" dirty="0" smtClean="0"/>
              <a:t> In these cases, </a:t>
            </a:r>
            <a:r>
              <a:rPr lang="en-US" b="1" dirty="0" smtClean="0"/>
              <a:t>new </a:t>
            </a:r>
            <a:r>
              <a:rPr lang="en-US" b="1" dirty="0" err="1" smtClean="0"/>
              <a:t>interleaver</a:t>
            </a:r>
            <a:r>
              <a:rPr lang="en-US" b="1" dirty="0" smtClean="0"/>
              <a:t> parameters need to be defined</a:t>
            </a:r>
            <a:r>
              <a:rPr lang="en-US" dirty="0" smtClean="0"/>
              <a:t>. </a:t>
            </a:r>
            <a:endParaRPr lang="en-US" sz="2000" dirty="0" smtClean="0"/>
          </a:p>
          <a:p>
            <a:r>
              <a:rPr lang="en-US" dirty="0" smtClean="0"/>
              <a:t>Proposed </a:t>
            </a:r>
            <a:r>
              <a:rPr lang="en-US" dirty="0" err="1" smtClean="0"/>
              <a:t>interleaver</a:t>
            </a:r>
            <a:r>
              <a:rPr lang="en-US" dirty="0" smtClean="0"/>
              <a:t> design for DCM</a:t>
            </a:r>
          </a:p>
          <a:p>
            <a:pPr lvl="1"/>
            <a:r>
              <a:rPr lang="en-US" dirty="0" smtClean="0"/>
              <a:t>For each RU, design </a:t>
            </a:r>
            <a:r>
              <a:rPr lang="en-US" dirty="0" err="1" smtClean="0"/>
              <a:t>interleaver</a:t>
            </a:r>
            <a:r>
              <a:rPr lang="en-US" dirty="0" smtClean="0"/>
              <a:t> for half RU size</a:t>
            </a:r>
          </a:p>
          <a:p>
            <a:pPr lvl="2"/>
            <a:r>
              <a:rPr lang="en-US" dirty="0" smtClean="0"/>
              <a:t>Select the </a:t>
            </a:r>
            <a:r>
              <a:rPr lang="en-US" dirty="0" err="1" smtClean="0"/>
              <a:t>interleaver</a:t>
            </a:r>
            <a:r>
              <a:rPr lang="en-US" dirty="0" smtClean="0"/>
              <a:t> parameters optimized for half RU size.  </a:t>
            </a:r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752601" y="3276600"/>
          <a:ext cx="6248400" cy="641751"/>
        </p:xfrm>
        <a:graphic>
          <a:graphicData uri="http://schemas.openxmlformats.org/drawingml/2006/table">
            <a:tbl>
              <a:tblPr/>
              <a:tblGrid>
                <a:gridCol w="1982046"/>
                <a:gridCol w="1422118"/>
                <a:gridCol w="1422118"/>
                <a:gridCol w="1422118"/>
              </a:tblGrid>
              <a:tr h="4004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DCM + BPSK</a:t>
                      </a:r>
                      <a:endParaRPr lang="en-US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DCM + QPSK</a:t>
                      </a:r>
                      <a:endParaRPr lang="en-US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DCM + 16QAM</a:t>
                      </a:r>
                      <a:endParaRPr lang="en-US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N</a:t>
                      </a:r>
                      <a:r>
                        <a:rPr lang="en-US" sz="1400" b="0" baseline="-25000" dirty="0" smtClean="0"/>
                        <a:t>BPSCS</a:t>
                      </a:r>
                      <a:endParaRPr lang="en-US" sz="1400" b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</a:t>
                      </a:r>
                      <a:endParaRPr lang="en-US" sz="1400" b="0" dirty="0">
                        <a:solidFill>
                          <a:srgbClr val="000000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</a:t>
                      </a:r>
                      <a:endParaRPr lang="en-US" sz="1400" b="0" dirty="0">
                        <a:solidFill>
                          <a:srgbClr val="000000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err="1" smtClean="0"/>
              <a:t>Interleaver</a:t>
            </a:r>
            <a:r>
              <a:rPr lang="en-US" sz="2800" b="1" dirty="0" smtClean="0"/>
              <a:t> Parameters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In 11ax, BCC will be applied on 26, 52, 106 and 242 tone </a:t>
            </a:r>
            <a:r>
              <a:rPr lang="en-US" dirty="0" err="1" smtClean="0"/>
              <a:t>RUs.</a:t>
            </a:r>
            <a:endParaRPr lang="en-US" dirty="0" smtClean="0"/>
          </a:p>
          <a:p>
            <a:pPr lvl="1"/>
            <a:r>
              <a:rPr lang="en-US" sz="1600" dirty="0" smtClean="0"/>
              <a:t>26 tone RU:    24 data tones;      12 data tones for half RU.</a:t>
            </a:r>
          </a:p>
          <a:p>
            <a:pPr lvl="1"/>
            <a:r>
              <a:rPr lang="en-US" sz="1600" dirty="0" smtClean="0"/>
              <a:t>52 tone RU:    48 data tones;      24 data tones for half RU.</a:t>
            </a:r>
          </a:p>
          <a:p>
            <a:pPr lvl="1"/>
            <a:r>
              <a:rPr lang="en-US" sz="1600" dirty="0" smtClean="0"/>
              <a:t>106 tone RU: 102 data tones;     51 data tones for half RU.</a:t>
            </a:r>
          </a:p>
          <a:p>
            <a:pPr lvl="1"/>
            <a:r>
              <a:rPr lang="en-US" sz="1600" dirty="0" smtClean="0"/>
              <a:t>242 tone RU: 234 data tones;   117 data tones for half RU.</a:t>
            </a:r>
          </a:p>
          <a:p>
            <a:endParaRPr lang="en-US" dirty="0" smtClean="0"/>
          </a:p>
          <a:p>
            <a:r>
              <a:rPr lang="en-US" dirty="0" smtClean="0"/>
              <a:t>For DCM, optimal </a:t>
            </a:r>
            <a:r>
              <a:rPr lang="en-US" dirty="0" err="1" smtClean="0"/>
              <a:t>interleaver</a:t>
            </a:r>
            <a:r>
              <a:rPr lang="en-US" dirty="0" smtClean="0"/>
              <a:t> parameters for half RU are: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71600" y="4125815"/>
          <a:ext cx="6477000" cy="189398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3787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Parameter for DCM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 Size (tones)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242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COL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US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ROW</a:t>
                      </a:r>
                      <a:endParaRPr lang="en-US" sz="2000" b="0" i="1" baseline="-25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9×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ROT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err="1" smtClean="0"/>
              <a:t>Interleaver</a:t>
            </a:r>
            <a:r>
              <a:rPr lang="en-US" sz="2800" b="1" dirty="0" smtClean="0"/>
              <a:t> parameters for HE SIG B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HE SIG B has 52 data tones. </a:t>
            </a:r>
          </a:p>
          <a:p>
            <a:pPr lvl="1"/>
            <a:r>
              <a:rPr lang="en-US" sz="1600" dirty="0" smtClean="0"/>
              <a:t>For DCM case, 26 data tones for half BW.</a:t>
            </a:r>
          </a:p>
          <a:p>
            <a:pPr lvl="1"/>
            <a:r>
              <a:rPr lang="en-US" sz="1600" dirty="0" smtClean="0"/>
              <a:t>We propose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for HE SIG B with DCM modulations as follows: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0" y="3285412"/>
          <a:ext cx="3810000" cy="1515188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3787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Parameter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 SIG B (tones)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COL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US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ROW</a:t>
                      </a:r>
                      <a:endParaRPr lang="en-US" sz="2000" b="0" i="1" baseline="-25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Simulation results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Performance of DCM with proposed </a:t>
            </a:r>
            <a:r>
              <a:rPr lang="en-US" dirty="0" err="1" smtClean="0"/>
              <a:t>interleaver</a:t>
            </a:r>
            <a:r>
              <a:rPr lang="en-US" dirty="0" smtClean="0"/>
              <a:t>.</a:t>
            </a:r>
          </a:p>
          <a:p>
            <a:pPr lvl="1"/>
            <a:r>
              <a:rPr lang="en-US" sz="1600" dirty="0" smtClean="0"/>
              <a:t>The data rate is the same for PER results with same color. 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887309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mage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909887"/>
            <a:ext cx="4248150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Simulation results – cont’d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8" name="Picture 4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514600"/>
            <a:ext cx="44958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14070"/>
            <a:ext cx="4495800" cy="337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4162260"/>
              </p:ext>
            </p:extLst>
          </p:nvPr>
        </p:nvGraphicFramePr>
        <p:xfrm>
          <a:off x="838200" y="358964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5953716"/>
              </p:ext>
            </p:extLst>
          </p:nvPr>
        </p:nvGraphicFramePr>
        <p:xfrm>
          <a:off x="838200" y="10668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326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Conclusion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We propose a simple </a:t>
            </a:r>
            <a:r>
              <a:rPr lang="en-US" dirty="0" err="1" smtClean="0"/>
              <a:t>interleaver</a:t>
            </a:r>
            <a:r>
              <a:rPr lang="en-US" dirty="0" smtClean="0"/>
              <a:t> for DCM MCSs</a:t>
            </a:r>
          </a:p>
          <a:p>
            <a:pPr lvl="1"/>
            <a:r>
              <a:rPr lang="en-US" dirty="0" smtClean="0"/>
              <a:t>Low complexity, no change on encoder and decoder design</a:t>
            </a:r>
          </a:p>
          <a:p>
            <a:pPr lvl="1"/>
            <a:r>
              <a:rPr lang="en-US" dirty="0" smtClean="0"/>
              <a:t>Unified design for all DCM MCSs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Straw Poll 1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Do you agree </a:t>
            </a:r>
            <a:r>
              <a:rPr lang="en-US" dirty="0" smtClean="0"/>
              <a:t>to add the following text to the 11ax SFD?</a:t>
            </a:r>
          </a:p>
          <a:p>
            <a:pPr lvl="1"/>
            <a:r>
              <a:rPr lang="en-US" dirty="0" smtClean="0"/>
              <a:t>DCM+MCS0 has </a:t>
            </a:r>
            <a:r>
              <a:rPr lang="en-US" dirty="0" smtClean="0"/>
              <a:t>same </a:t>
            </a:r>
            <a:r>
              <a:rPr lang="en-US" dirty="0" smtClean="0"/>
              <a:t>transmission </a:t>
            </a:r>
            <a:r>
              <a:rPr lang="en-US" dirty="0" smtClean="0"/>
              <a:t>flow </a:t>
            </a:r>
            <a:r>
              <a:rPr lang="en-US" dirty="0" smtClean="0"/>
              <a:t>as </a:t>
            </a:r>
            <a:r>
              <a:rPr lang="en-US" dirty="0" smtClean="0"/>
              <a:t>other DCM </a:t>
            </a:r>
            <a:r>
              <a:rPr lang="en-US" dirty="0" smtClean="0"/>
              <a:t>MCSs. </a:t>
            </a:r>
            <a:endParaRPr lang="en-US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Straw Poll 2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Do you agree to </a:t>
            </a:r>
            <a:r>
              <a:rPr lang="en-US" dirty="0" smtClean="0"/>
              <a:t>add the following text to 11ax SFD?</a:t>
            </a:r>
          </a:p>
          <a:p>
            <a:pPr lvl="1"/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err="1" smtClean="0"/>
              <a:t>interleaver</a:t>
            </a:r>
            <a:r>
              <a:rPr lang="en-US" dirty="0" smtClean="0"/>
              <a:t> </a:t>
            </a:r>
            <a:r>
              <a:rPr lang="en-US" dirty="0" smtClean="0"/>
              <a:t>parameters </a:t>
            </a:r>
            <a:r>
              <a:rPr lang="en-US" dirty="0" smtClean="0"/>
              <a:t>for </a:t>
            </a:r>
            <a:r>
              <a:rPr lang="en-US" dirty="0" smtClean="0"/>
              <a:t>DCM are given in the following table: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4866" y="4648200"/>
            <a:ext cx="6370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buNone/>
            </a:pPr>
            <a:r>
              <a:rPr lang="en-US" sz="1600" dirty="0" smtClean="0"/>
              <a:t>Value of N</a:t>
            </a:r>
            <a:r>
              <a:rPr lang="en-US" sz="1600" baseline="-25000" dirty="0" smtClean="0"/>
              <a:t>BPSCS</a:t>
            </a:r>
            <a:r>
              <a:rPr lang="en-US" sz="1600" dirty="0" smtClean="0"/>
              <a:t> for DCM modulations equals to N</a:t>
            </a:r>
            <a:r>
              <a:rPr lang="en-US" sz="1600" baseline="-25000" dirty="0" smtClean="0"/>
              <a:t>BPSCS</a:t>
            </a:r>
            <a:r>
              <a:rPr lang="en-US" sz="1600" dirty="0" smtClean="0"/>
              <a:t> of non DCM </a:t>
            </a:r>
          </a:p>
          <a:p>
            <a:pPr lvl="1">
              <a:buNone/>
            </a:pPr>
            <a:r>
              <a:rPr lang="en-US" sz="1600" dirty="0" smtClean="0"/>
              <a:t>modulations with same constellation size.</a:t>
            </a:r>
            <a:endParaRPr lang="en-US" sz="160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19200" y="2590800"/>
          <a:ext cx="6477000" cy="189398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3787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Parameter for DCM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 Size (tones)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242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COL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US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ROW</a:t>
                      </a:r>
                      <a:endParaRPr lang="en-US" sz="2000" b="0" i="1" baseline="-25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9×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ROT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Straw Poll </a:t>
            </a:r>
            <a:r>
              <a:rPr lang="en-US" sz="2800" b="1" dirty="0" smtClean="0"/>
              <a:t>3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Do you agree to </a:t>
            </a:r>
            <a:r>
              <a:rPr lang="en-US" dirty="0" smtClean="0"/>
              <a:t>add the following text to 11ax SFD?</a:t>
            </a:r>
          </a:p>
          <a:p>
            <a:pPr lvl="1"/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err="1" smtClean="0"/>
              <a:t>interleaver</a:t>
            </a:r>
            <a:r>
              <a:rPr lang="en-US" dirty="0" smtClean="0"/>
              <a:t> </a:t>
            </a:r>
            <a:r>
              <a:rPr lang="en-US" dirty="0" smtClean="0"/>
              <a:t>parameters </a:t>
            </a:r>
            <a:r>
              <a:rPr lang="en-US" dirty="0" smtClean="0"/>
              <a:t>for </a:t>
            </a:r>
            <a:r>
              <a:rPr lang="en-US" dirty="0" smtClean="0"/>
              <a:t>HE SIG B with DCM are given in the following table: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286000" y="3285412"/>
          <a:ext cx="3810000" cy="1515188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3787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Parameter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 SIG B (tones)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COL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US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ROW</a:t>
                      </a:r>
                      <a:endParaRPr lang="en-US" sz="2000" b="0" i="1" baseline="-25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3955594"/>
              </p:ext>
            </p:extLst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8239473"/>
              </p:ext>
            </p:extLst>
          </p:nvPr>
        </p:nvGraphicFramePr>
        <p:xfrm>
          <a:off x="731687" y="1488468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21022934"/>
              </p:ext>
            </p:extLst>
          </p:nvPr>
        </p:nvGraphicFramePr>
        <p:xfrm>
          <a:off x="762000" y="4114800"/>
          <a:ext cx="76962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22098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0871579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3203728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43221267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51202082"/>
              </p:ext>
            </p:extLst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109024</TotalTime>
  <Words>2069</Words>
  <Application>Microsoft Office PowerPoint</Application>
  <PresentationFormat>On-screen Show (4:3)</PresentationFormat>
  <Paragraphs>740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BCC Interleaver Parameters for DCM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mtk06611</cp:lastModifiedBy>
  <cp:revision>1882</cp:revision>
  <cp:lastPrinted>1998-02-10T13:28:06Z</cp:lastPrinted>
  <dcterms:created xsi:type="dcterms:W3CDTF">2007-05-21T21:00:37Z</dcterms:created>
  <dcterms:modified xsi:type="dcterms:W3CDTF">2016-05-17T03:52:07Z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