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548" r:id="rId2"/>
    <p:sldId id="580" r:id="rId3"/>
    <p:sldId id="581" r:id="rId4"/>
    <p:sldId id="582" r:id="rId5"/>
    <p:sldId id="583" r:id="rId6"/>
    <p:sldId id="585" r:id="rId7"/>
    <p:sldId id="586" r:id="rId8"/>
    <p:sldId id="587" r:id="rId9"/>
    <p:sldId id="588" r:id="rId10"/>
    <p:sldId id="589" r:id="rId11"/>
    <p:sldId id="550" r:id="rId12"/>
    <p:sldId id="567" r:id="rId13"/>
    <p:sldId id="568" r:id="rId14"/>
    <p:sldId id="569" r:id="rId15"/>
    <p:sldId id="570" r:id="rId16"/>
    <p:sldId id="571" r:id="rId17"/>
    <p:sldId id="572" r:id="rId18"/>
    <p:sldId id="573" r:id="rId19"/>
    <p:sldId id="574" r:id="rId20"/>
    <p:sldId id="575" r:id="rId21"/>
    <p:sldId id="576" r:id="rId22"/>
    <p:sldId id="577" r:id="rId23"/>
    <p:sldId id="578" r:id="rId2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99FF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8" autoAdjust="0"/>
    <p:restoredTop sz="92105" autoAdjust="0"/>
  </p:normalViewPr>
  <p:slideViewPr>
    <p:cSldViewPr>
      <p:cViewPr>
        <p:scale>
          <a:sx n="90" d="100"/>
          <a:sy n="90" d="100"/>
        </p:scale>
        <p:origin x="-1398" y="-1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3312" y="-108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58245" y="8985250"/>
            <a:ext cx="22234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dirty="0" smtClean="0"/>
              <a:t>Tianyu Wu, </a:t>
            </a:r>
            <a:r>
              <a:rPr lang="en-US" dirty="0" err="1" smtClean="0"/>
              <a:t>Mediatek</a:t>
            </a:r>
            <a:r>
              <a:rPr lang="en-US" dirty="0" smtClean="0"/>
              <a:t>, et. al.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486534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September,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03678" y="6475413"/>
            <a:ext cx="184024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 Mediatek,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1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May,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03678" y="6475413"/>
            <a:ext cx="184024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380494" y="332601"/>
            <a:ext cx="306500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802.11-16/0621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.doc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ilan.sutskover@intel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rporat@broadcom.com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mujtaba@apple.com" TargetMode="External"/><Relationship Id="rId7" Type="http://schemas.openxmlformats.org/officeDocument/2006/relationships/hyperlink" Target="mailto:jkneckt@apple.com" TargetMode="External"/><Relationship Id="rId2" Type="http://schemas.openxmlformats.org/officeDocument/2006/relationships/hyperlink" Target="mailto:joonsuk@apple.com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chartman@apple.com" TargetMode="External"/><Relationship Id="rId5" Type="http://schemas.openxmlformats.org/officeDocument/2006/relationships/hyperlink" Target="mailto:ericwong@apple.com" TargetMode="External"/><Relationship Id="rId4" Type="http://schemas.openxmlformats.org/officeDocument/2006/relationships/hyperlink" Target="mailto:guoqing_li@apple.com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mailto:pmonajem@cisco.com" TargetMode="External"/><Relationship Id="rId3" Type="http://schemas.openxmlformats.org/officeDocument/2006/relationships/hyperlink" Target="mailto:lv.kaiying@zte.com.cn" TargetMode="External"/><Relationship Id="rId7" Type="http://schemas.openxmlformats.org/officeDocument/2006/relationships/hyperlink" Target="mailto:brianh@cisco.com" TargetMode="External"/><Relationship Id="rId2" Type="http://schemas.openxmlformats.org/officeDocument/2006/relationships/hyperlink" Target="mailto:sun.bo1@zte.com.cn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xing.weimin@zte.com.cn" TargetMode="External"/><Relationship Id="rId5" Type="http://schemas.openxmlformats.org/officeDocument/2006/relationships/hyperlink" Target="mailto:yao.ke5@zte.com.cn" TargetMode="External"/><Relationship Id="rId4" Type="http://schemas.openxmlformats.org/officeDocument/2006/relationships/hyperlink" Target="mailto:yfang@ztetx.com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609600"/>
          </a:xfrm>
        </p:spPr>
        <p:txBody>
          <a:bodyPr/>
          <a:lstStyle/>
          <a:p>
            <a:r>
              <a:rPr lang="en-US" sz="2400" dirty="0" smtClean="0"/>
              <a:t>BCC </a:t>
            </a:r>
            <a:r>
              <a:rPr lang="en-US" sz="2400" dirty="0" err="1" smtClean="0"/>
              <a:t>Interleaver</a:t>
            </a:r>
            <a:r>
              <a:rPr lang="en-US" sz="2400" dirty="0" smtClean="0"/>
              <a:t> Parameters for DCM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4478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2016-05-16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676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43624" y="6475413"/>
            <a:ext cx="180030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Tianyu Wu,  Mediatek, et. al.</a:t>
            </a:r>
            <a:endParaRPr lang="en-US" altLang="ko-KR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914400" y="2413580"/>
          <a:ext cx="7239000" cy="27680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 kern="1200" dirty="0" smtClean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latin typeface="+mn-lt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Dusing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</a:t>
                      </a:r>
                      <a:r>
                        <a:rPr lang="en-GB" sz="1200" baseline="30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Hsinchu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Taiwan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2016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graphicFrame>
        <p:nvGraphicFramePr>
          <p:cNvPr id="7" name="オブジェクト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819744281"/>
              </p:ext>
            </p:extLst>
          </p:nvPr>
        </p:nvGraphicFramePr>
        <p:xfrm>
          <a:off x="841374" y="1146175"/>
          <a:ext cx="7464425" cy="3633788"/>
        </p:xfrm>
        <a:graphic>
          <a:graphicData uri="http://schemas.openxmlformats.org/presentationml/2006/ole">
            <p:oleObj spid="_x0000_s1026" name="Document" r:id="rId3" imgW="9344962" imgH="4994491" progId="Word.Document.8">
              <p:embed/>
            </p:oleObj>
          </a:graphicData>
        </a:graphic>
      </p:graphicFrame>
      <p:sp>
        <p:nvSpPr>
          <p:cNvPr id="5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2256548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11</a:t>
            </a:fld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 algn="ctr" eaLnBrk="0" hangingPunct="0">
              <a:defRPr/>
            </a:pPr>
            <a:r>
              <a:rPr lang="en-US" sz="2800" b="1" dirty="0" smtClean="0"/>
              <a:t>Introduction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7772400" cy="4724400"/>
          </a:xfrm>
        </p:spPr>
        <p:txBody>
          <a:bodyPr/>
          <a:lstStyle/>
          <a:p>
            <a:pPr fontAlgn="ctr"/>
            <a:r>
              <a:rPr lang="en-US" dirty="0" smtClean="0"/>
              <a:t>In the spec draft, there is some TBDs related to  DCM + MCS0</a:t>
            </a:r>
          </a:p>
          <a:p>
            <a:pPr lvl="1" fontAlgn="ctr"/>
            <a:r>
              <a:rPr lang="en-US" dirty="0" smtClean="0"/>
              <a:t>We propose DCM + MCS0 share same transmission flow as all other DCM modes.</a:t>
            </a:r>
          </a:p>
          <a:p>
            <a:pPr lvl="1" fontAlgn="ctr"/>
            <a:r>
              <a:rPr lang="en-US" dirty="0" smtClean="0"/>
              <a:t>DCM =1, MCS = 0 shall not indicate MCS0 Rep2(MCS10 in 11ah)</a:t>
            </a:r>
          </a:p>
          <a:p>
            <a:pPr lvl="2" fontAlgn="ctr"/>
            <a:r>
              <a:rPr lang="en-US" dirty="0" smtClean="0"/>
              <a:t>MCS0 Rep2 is not a DCM mode. </a:t>
            </a:r>
          </a:p>
          <a:p>
            <a:pPr lvl="2" fontAlgn="ctr"/>
            <a:r>
              <a:rPr lang="en-US" dirty="0" smtClean="0"/>
              <a:t>MCS0 Rep2 has bad performance on 106 tone RU. </a:t>
            </a:r>
          </a:p>
          <a:p>
            <a:pPr fontAlgn="ctr"/>
            <a:r>
              <a:rPr lang="en-US" dirty="0" smtClean="0"/>
              <a:t>In the spec draft, BCC </a:t>
            </a:r>
            <a:r>
              <a:rPr lang="en-US" dirty="0" err="1" smtClean="0"/>
              <a:t>interleaver</a:t>
            </a:r>
            <a:r>
              <a:rPr lang="en-US" dirty="0" smtClean="0"/>
              <a:t> parameters for DCM are not clear</a:t>
            </a:r>
          </a:p>
          <a:p>
            <a:pPr lvl="1" fontAlgn="ctr"/>
            <a:r>
              <a:rPr lang="en-US" dirty="0" smtClean="0"/>
              <a:t>For DCM, interleaved bits are mapped to each half of the RU. </a:t>
            </a:r>
          </a:p>
          <a:p>
            <a:pPr lvl="1" fontAlgn="ctr"/>
            <a:r>
              <a:rPr lang="en-US" dirty="0" smtClean="0"/>
              <a:t>Directly reuse the </a:t>
            </a:r>
            <a:r>
              <a:rPr lang="en-US" dirty="0" err="1" smtClean="0"/>
              <a:t>interleaver</a:t>
            </a:r>
            <a:r>
              <a:rPr lang="en-US" dirty="0" smtClean="0"/>
              <a:t> parameters for entire RU do not work for DCM+MCS0 </a:t>
            </a:r>
          </a:p>
          <a:p>
            <a:pPr lvl="1" fontAlgn="ctr"/>
            <a:r>
              <a:rPr lang="en-US" dirty="0" smtClean="0"/>
              <a:t>We propose a set of DCM </a:t>
            </a:r>
            <a:r>
              <a:rPr lang="en-US" dirty="0" err="1" smtClean="0"/>
              <a:t>interleaver</a:t>
            </a:r>
            <a:r>
              <a:rPr lang="en-US" dirty="0" smtClean="0"/>
              <a:t> parameters optimized for half RU size. </a:t>
            </a:r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1" fontAlgn="ctr"/>
            <a:endParaRPr lang="en-US" sz="1600" dirty="0" smtClean="0"/>
          </a:p>
          <a:p>
            <a:pPr fontAlgn="ctr"/>
            <a:endParaRPr lang="en-US" dirty="0" smtClean="0"/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 bwMode="auto">
          <a:xfrm>
            <a:off x="6743624" y="6475413"/>
            <a:ext cx="18003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altLang="ko-K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Tianyu Wu,  Mediatek, et. al.</a:t>
            </a:r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2016</a:t>
            </a:r>
            <a:endParaRPr lang="en-US" dirty="0"/>
          </a:p>
        </p:txBody>
      </p:sp>
      <p:grpSp>
        <p:nvGrpSpPr>
          <p:cNvPr id="28" name="Group 18"/>
          <p:cNvGrpSpPr/>
          <p:nvPr/>
        </p:nvGrpSpPr>
        <p:grpSpPr>
          <a:xfrm>
            <a:off x="4800600" y="5300935"/>
            <a:ext cx="3459050" cy="1080120"/>
            <a:chOff x="5580112" y="2780928"/>
            <a:chExt cx="3459050" cy="1080120"/>
          </a:xfrm>
        </p:grpSpPr>
        <p:sp>
          <p:nvSpPr>
            <p:cNvPr id="29" name="Trapezoid 28"/>
            <p:cNvSpPr/>
            <p:nvPr/>
          </p:nvSpPr>
          <p:spPr>
            <a:xfrm>
              <a:off x="5724128" y="3173768"/>
              <a:ext cx="3096344" cy="264343"/>
            </a:xfrm>
            <a:prstGeom prst="trapezoid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0" name="Straight Connector 29"/>
            <p:cNvCxnSpPr/>
            <p:nvPr/>
          </p:nvCxnSpPr>
          <p:spPr>
            <a:xfrm>
              <a:off x="7265772" y="3016697"/>
              <a:ext cx="0" cy="576064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/>
            <p:cNvSpPr txBox="1"/>
            <p:nvPr/>
          </p:nvSpPr>
          <p:spPr>
            <a:xfrm>
              <a:off x="6084168" y="3160713"/>
              <a:ext cx="64953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MCS K</a:t>
              </a:r>
              <a:endParaRPr lang="en-US" sz="1400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7262664" y="3160713"/>
              <a:ext cx="161133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MCS K for dup bits</a:t>
              </a:r>
              <a:endParaRPr lang="en-US" sz="1400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588224" y="2780928"/>
              <a:ext cx="145584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MCS K with DCM</a:t>
              </a:r>
              <a:endParaRPr lang="en-US" sz="1400" dirty="0"/>
            </a:p>
          </p:txBody>
        </p:sp>
        <p:sp>
          <p:nvSpPr>
            <p:cNvPr id="34" name="Left Brace 33"/>
            <p:cNvSpPr/>
            <p:nvPr/>
          </p:nvSpPr>
          <p:spPr>
            <a:xfrm rot="16200000">
              <a:off x="6418776" y="2760783"/>
              <a:ext cx="144016" cy="1512168"/>
            </a:xfrm>
            <a:prstGeom prst="leftBrac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Left Brace 34"/>
            <p:cNvSpPr/>
            <p:nvPr/>
          </p:nvSpPr>
          <p:spPr>
            <a:xfrm rot="16200000">
              <a:off x="7976522" y="2760783"/>
              <a:ext cx="144016" cy="1512168"/>
            </a:xfrm>
            <a:prstGeom prst="leftBrac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5580112" y="3553271"/>
              <a:ext cx="176304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err="1" smtClean="0"/>
                <a:t>Interleaver</a:t>
              </a:r>
              <a:r>
                <a:rPr lang="en-US" sz="1400" dirty="0" smtClean="0"/>
                <a:t> for 1</a:t>
              </a:r>
              <a:r>
                <a:rPr lang="en-US" sz="1400" baseline="30000" dirty="0" smtClean="0"/>
                <a:t>st</a:t>
              </a:r>
              <a:r>
                <a:rPr lang="en-US" sz="1400" dirty="0" smtClean="0"/>
                <a:t> half</a:t>
              </a:r>
              <a:endParaRPr lang="en-US" sz="1400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7236296" y="3553271"/>
              <a:ext cx="180286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err="1" smtClean="0"/>
                <a:t>Interleaver</a:t>
              </a:r>
              <a:r>
                <a:rPr lang="en-US" sz="1400" dirty="0" smtClean="0"/>
                <a:t> for 2</a:t>
              </a:r>
              <a:r>
                <a:rPr lang="en-US" sz="1400" baseline="30000" dirty="0" smtClean="0"/>
                <a:t>nd</a:t>
              </a:r>
              <a:r>
                <a:rPr lang="en-US" sz="1400" dirty="0" smtClean="0"/>
                <a:t> half</a:t>
              </a:r>
              <a:endParaRPr lang="en-US" sz="1400" dirty="0"/>
            </a:p>
          </p:txBody>
        </p:sp>
      </p:grpSp>
      <p:grpSp>
        <p:nvGrpSpPr>
          <p:cNvPr id="38" name="Group 19"/>
          <p:cNvGrpSpPr/>
          <p:nvPr/>
        </p:nvGrpSpPr>
        <p:grpSpPr>
          <a:xfrm>
            <a:off x="942256" y="5444951"/>
            <a:ext cx="3096344" cy="955849"/>
            <a:chOff x="5724128" y="2905199"/>
            <a:chExt cx="3096344" cy="955849"/>
          </a:xfrm>
        </p:grpSpPr>
        <p:sp>
          <p:nvSpPr>
            <p:cNvPr id="39" name="Trapezoid 38"/>
            <p:cNvSpPr/>
            <p:nvPr/>
          </p:nvSpPr>
          <p:spPr>
            <a:xfrm>
              <a:off x="5724128" y="3173768"/>
              <a:ext cx="3096344" cy="264343"/>
            </a:xfrm>
            <a:prstGeom prst="trapezoid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RU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6946799" y="2905199"/>
              <a:ext cx="64953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MCS K</a:t>
              </a:r>
              <a:endParaRPr lang="en-US" sz="1400" dirty="0"/>
            </a:p>
          </p:txBody>
        </p:sp>
        <p:sp>
          <p:nvSpPr>
            <p:cNvPr id="41" name="Left Brace 40"/>
            <p:cNvSpPr/>
            <p:nvPr/>
          </p:nvSpPr>
          <p:spPr>
            <a:xfrm rot="16200000">
              <a:off x="7198450" y="1992375"/>
              <a:ext cx="144016" cy="3075200"/>
            </a:xfrm>
            <a:prstGeom prst="leftBrac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6300192" y="3553271"/>
              <a:ext cx="195752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err="1" smtClean="0"/>
                <a:t>Interleaver</a:t>
              </a:r>
              <a:r>
                <a:rPr lang="en-US" sz="1400" dirty="0" smtClean="0"/>
                <a:t> for entire RU</a:t>
              </a:r>
              <a:endParaRPr lang="en-US" sz="14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12</a:t>
            </a:fld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 algn="ctr" eaLnBrk="0" hangingPunct="0">
              <a:defRPr/>
            </a:pPr>
            <a:r>
              <a:rPr lang="en-US" sz="2800" b="1" dirty="0" smtClean="0"/>
              <a:t>DCM + MCS0 or MCS0 Rep2?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7772400" cy="4724400"/>
          </a:xfrm>
        </p:spPr>
        <p:txBody>
          <a:bodyPr/>
          <a:lstStyle/>
          <a:p>
            <a:r>
              <a:rPr lang="en-US" dirty="0" smtClean="0"/>
              <a:t>DCM + MCS0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MCS0 Rep2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MCS0 Rep2 is not a DCM mode</a:t>
            </a:r>
          </a:p>
          <a:p>
            <a:pPr lvl="1"/>
            <a:r>
              <a:rPr lang="en-US" dirty="0" smtClean="0"/>
              <a:t>The transmission flow is different.</a:t>
            </a:r>
          </a:p>
          <a:p>
            <a:endParaRPr lang="en-US" dirty="0"/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 bwMode="auto">
          <a:xfrm>
            <a:off x="6743624" y="6475413"/>
            <a:ext cx="18003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altLang="ko-K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Tianyu Wu,  Mediatek, et. al.</a:t>
            </a:r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grpSp>
        <p:nvGrpSpPr>
          <p:cNvPr id="42" name="Group 48"/>
          <p:cNvGrpSpPr/>
          <p:nvPr/>
        </p:nvGrpSpPr>
        <p:grpSpPr>
          <a:xfrm>
            <a:off x="277504" y="4419600"/>
            <a:ext cx="8561696" cy="685800"/>
            <a:chOff x="277504" y="4800600"/>
            <a:chExt cx="8561696" cy="685800"/>
          </a:xfrm>
        </p:grpSpPr>
        <p:sp>
          <p:nvSpPr>
            <p:cNvPr id="43" name="Rectangle 42"/>
            <p:cNvSpPr/>
            <p:nvPr/>
          </p:nvSpPr>
          <p:spPr bwMode="auto">
            <a:xfrm>
              <a:off x="1132340" y="5042848"/>
              <a:ext cx="990600" cy="3810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Encoder</a:t>
              </a:r>
            </a:p>
          </p:txBody>
        </p:sp>
        <p:cxnSp>
          <p:nvCxnSpPr>
            <p:cNvPr id="44" name="Straight Arrow Connector 43"/>
            <p:cNvCxnSpPr/>
            <p:nvPr/>
          </p:nvCxnSpPr>
          <p:spPr bwMode="auto">
            <a:xfrm>
              <a:off x="446540" y="5222544"/>
              <a:ext cx="6858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45" name="TextBox 44"/>
            <p:cNvSpPr txBox="1"/>
            <p:nvPr/>
          </p:nvSpPr>
          <p:spPr>
            <a:xfrm>
              <a:off x="277504" y="4918249"/>
              <a:ext cx="78739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Info bits</a:t>
              </a:r>
              <a:endParaRPr lang="en-US" sz="1400" dirty="0"/>
            </a:p>
          </p:txBody>
        </p:sp>
        <p:sp>
          <p:nvSpPr>
            <p:cNvPr id="46" name="Rectangle 45"/>
            <p:cNvSpPr/>
            <p:nvPr/>
          </p:nvSpPr>
          <p:spPr bwMode="auto">
            <a:xfrm>
              <a:off x="4294784" y="5050303"/>
              <a:ext cx="990600" cy="3810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Interleaver</a:t>
              </a:r>
              <a:endPara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47" name="Straight Arrow Connector 46"/>
            <p:cNvCxnSpPr/>
            <p:nvPr/>
          </p:nvCxnSpPr>
          <p:spPr bwMode="auto">
            <a:xfrm>
              <a:off x="3747448" y="5230504"/>
              <a:ext cx="5334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48" name="TextBox 47"/>
            <p:cNvSpPr txBox="1"/>
            <p:nvPr/>
          </p:nvSpPr>
          <p:spPr>
            <a:xfrm>
              <a:off x="2033092" y="4800600"/>
              <a:ext cx="95891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Coded bits</a:t>
              </a:r>
              <a:endParaRPr lang="en-US" sz="1400" dirty="0"/>
            </a:p>
          </p:txBody>
        </p:sp>
        <p:sp>
          <p:nvSpPr>
            <p:cNvPr id="49" name="Rectangle 48"/>
            <p:cNvSpPr/>
            <p:nvPr/>
          </p:nvSpPr>
          <p:spPr bwMode="auto">
            <a:xfrm>
              <a:off x="5840104" y="4953000"/>
              <a:ext cx="1219200" cy="5334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Constellation </a:t>
              </a:r>
              <a:r>
                <a:rPr kumimoji="0" lang="en-US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mapper</a:t>
              </a:r>
              <a:endPara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0" name="Rectangle 49"/>
            <p:cNvSpPr/>
            <p:nvPr/>
          </p:nvSpPr>
          <p:spPr bwMode="auto">
            <a:xfrm>
              <a:off x="7620000" y="5042848"/>
              <a:ext cx="685800" cy="3810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IDFT</a:t>
              </a:r>
            </a:p>
          </p:txBody>
        </p:sp>
        <p:cxnSp>
          <p:nvCxnSpPr>
            <p:cNvPr id="51" name="Straight Arrow Connector 50"/>
            <p:cNvCxnSpPr/>
            <p:nvPr/>
          </p:nvCxnSpPr>
          <p:spPr bwMode="auto">
            <a:xfrm>
              <a:off x="8320200" y="5222544"/>
              <a:ext cx="5190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52" name="Rectangle 51"/>
            <p:cNvSpPr/>
            <p:nvPr/>
          </p:nvSpPr>
          <p:spPr bwMode="auto">
            <a:xfrm>
              <a:off x="2743200" y="5042848"/>
              <a:ext cx="1007236" cy="3810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/>
                <a:t>Bits Rep 2</a:t>
              </a:r>
              <a:endPara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53" name="Straight Arrow Connector 52"/>
            <p:cNvCxnSpPr/>
            <p:nvPr/>
          </p:nvCxnSpPr>
          <p:spPr bwMode="auto">
            <a:xfrm>
              <a:off x="2133600" y="5230504"/>
              <a:ext cx="6096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54" name="Straight Arrow Connector 53"/>
            <p:cNvCxnSpPr/>
            <p:nvPr/>
          </p:nvCxnSpPr>
          <p:spPr bwMode="auto">
            <a:xfrm>
              <a:off x="5306704" y="5230504"/>
              <a:ext cx="5334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55" name="Straight Arrow Connector 54"/>
            <p:cNvCxnSpPr/>
            <p:nvPr/>
          </p:nvCxnSpPr>
          <p:spPr bwMode="auto">
            <a:xfrm>
              <a:off x="7072952" y="5230504"/>
              <a:ext cx="5334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67" name="Group 5"/>
          <p:cNvGrpSpPr/>
          <p:nvPr/>
        </p:nvGrpSpPr>
        <p:grpSpPr>
          <a:xfrm>
            <a:off x="777263" y="2037903"/>
            <a:ext cx="7484236" cy="1752600"/>
            <a:chOff x="745364" y="1981200"/>
            <a:chExt cx="7484236" cy="1752600"/>
          </a:xfrm>
        </p:grpSpPr>
        <p:sp>
          <p:nvSpPr>
            <p:cNvPr id="68" name="Rectangle 67"/>
            <p:cNvSpPr/>
            <p:nvPr/>
          </p:nvSpPr>
          <p:spPr bwMode="auto">
            <a:xfrm>
              <a:off x="1600200" y="2667000"/>
              <a:ext cx="990600" cy="3810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Encoder</a:t>
              </a:r>
            </a:p>
          </p:txBody>
        </p:sp>
        <p:cxnSp>
          <p:nvCxnSpPr>
            <p:cNvPr id="69" name="Straight Arrow Connector 68"/>
            <p:cNvCxnSpPr/>
            <p:nvPr/>
          </p:nvCxnSpPr>
          <p:spPr bwMode="auto">
            <a:xfrm>
              <a:off x="914400" y="2846696"/>
              <a:ext cx="6858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70" name="TextBox 69"/>
            <p:cNvSpPr txBox="1"/>
            <p:nvPr/>
          </p:nvSpPr>
          <p:spPr>
            <a:xfrm>
              <a:off x="745364" y="2542401"/>
              <a:ext cx="78739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Info bits</a:t>
              </a:r>
              <a:endParaRPr lang="en-US" sz="1400" dirty="0"/>
            </a:p>
          </p:txBody>
        </p:sp>
        <p:sp>
          <p:nvSpPr>
            <p:cNvPr id="71" name="Rectangle 70"/>
            <p:cNvSpPr/>
            <p:nvPr/>
          </p:nvSpPr>
          <p:spPr bwMode="auto">
            <a:xfrm>
              <a:off x="3279588" y="2674455"/>
              <a:ext cx="990600" cy="3810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Interleaver</a:t>
              </a:r>
              <a:endPara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72" name="Straight Arrow Connector 71"/>
            <p:cNvCxnSpPr/>
            <p:nvPr/>
          </p:nvCxnSpPr>
          <p:spPr bwMode="auto">
            <a:xfrm>
              <a:off x="2593788" y="2854151"/>
              <a:ext cx="6858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73" name="TextBox 72"/>
            <p:cNvSpPr txBox="1"/>
            <p:nvPr/>
          </p:nvSpPr>
          <p:spPr>
            <a:xfrm>
              <a:off x="2487304" y="2424752"/>
              <a:ext cx="95891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Coded bits</a:t>
              </a:r>
              <a:endParaRPr lang="en-US" sz="1400" dirty="0"/>
            </a:p>
          </p:txBody>
        </p:sp>
        <p:sp>
          <p:nvSpPr>
            <p:cNvPr id="74" name="Rectangle 73"/>
            <p:cNvSpPr/>
            <p:nvPr/>
          </p:nvSpPr>
          <p:spPr bwMode="auto">
            <a:xfrm>
              <a:off x="5181600" y="1981200"/>
              <a:ext cx="1219200" cy="6858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Constellation mapping to 1</a:t>
              </a:r>
              <a:r>
                <a:rPr kumimoji="0" lang="en-US" sz="1400" b="0" i="0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st</a:t>
              </a: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 half band</a:t>
              </a:r>
            </a:p>
          </p:txBody>
        </p:sp>
        <p:cxnSp>
          <p:nvCxnSpPr>
            <p:cNvPr id="75" name="Elbow Connector 74"/>
            <p:cNvCxnSpPr>
              <a:stCxn id="71" idx="3"/>
              <a:endCxn id="74" idx="1"/>
            </p:cNvCxnSpPr>
            <p:nvPr/>
          </p:nvCxnSpPr>
          <p:spPr bwMode="auto">
            <a:xfrm flipV="1">
              <a:off x="4270188" y="2324100"/>
              <a:ext cx="911412" cy="540855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76" name="Elbow Connector 75"/>
            <p:cNvCxnSpPr>
              <a:stCxn id="71" idx="3"/>
              <a:endCxn id="77" idx="1"/>
            </p:cNvCxnSpPr>
            <p:nvPr/>
          </p:nvCxnSpPr>
          <p:spPr bwMode="auto">
            <a:xfrm>
              <a:off x="4270188" y="2864955"/>
              <a:ext cx="911412" cy="525945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77" name="Rectangle 76"/>
            <p:cNvSpPr/>
            <p:nvPr/>
          </p:nvSpPr>
          <p:spPr bwMode="auto">
            <a:xfrm>
              <a:off x="5181600" y="3048000"/>
              <a:ext cx="1219200" cy="6858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Constellation mapping to 2</a:t>
              </a:r>
              <a:r>
                <a:rPr kumimoji="0" lang="en-US" sz="1400" b="0" i="0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nd</a:t>
              </a: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  half band</a:t>
              </a:r>
            </a:p>
          </p:txBody>
        </p:sp>
        <p:sp>
          <p:nvSpPr>
            <p:cNvPr id="78" name="Rectangle 77"/>
            <p:cNvSpPr/>
            <p:nvPr/>
          </p:nvSpPr>
          <p:spPr bwMode="auto">
            <a:xfrm>
              <a:off x="7010400" y="2667000"/>
              <a:ext cx="685800" cy="3810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IDFT</a:t>
              </a:r>
            </a:p>
          </p:txBody>
        </p:sp>
        <p:cxnSp>
          <p:nvCxnSpPr>
            <p:cNvPr id="79" name="Elbow Connector 78"/>
            <p:cNvCxnSpPr>
              <a:stCxn id="74" idx="3"/>
              <a:endCxn id="78" idx="1"/>
            </p:cNvCxnSpPr>
            <p:nvPr/>
          </p:nvCxnSpPr>
          <p:spPr bwMode="auto">
            <a:xfrm>
              <a:off x="6400800" y="2324100"/>
              <a:ext cx="609600" cy="533400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80" name="Elbow Connector 79"/>
            <p:cNvCxnSpPr>
              <a:stCxn id="77" idx="3"/>
              <a:endCxn id="78" idx="1"/>
            </p:cNvCxnSpPr>
            <p:nvPr/>
          </p:nvCxnSpPr>
          <p:spPr bwMode="auto">
            <a:xfrm flipV="1">
              <a:off x="6400800" y="2857500"/>
              <a:ext cx="609600" cy="533400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81" name="Straight Arrow Connector 80"/>
            <p:cNvCxnSpPr/>
            <p:nvPr/>
          </p:nvCxnSpPr>
          <p:spPr bwMode="auto">
            <a:xfrm>
              <a:off x="7710600" y="2846696"/>
              <a:ext cx="5190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82" name="TextBox 81"/>
            <p:cNvSpPr txBox="1"/>
            <p:nvPr/>
          </p:nvSpPr>
          <p:spPr>
            <a:xfrm>
              <a:off x="4114800" y="3366448"/>
              <a:ext cx="11240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Duplicate copy</a:t>
              </a:r>
              <a:endParaRPr lang="en-US" dirty="0"/>
            </a:p>
          </p:txBody>
        </p:sp>
      </p:grpSp>
      <p:sp>
        <p:nvSpPr>
          <p:cNvPr id="3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13</a:t>
            </a:fld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 algn="ctr" eaLnBrk="0" hangingPunct="0">
              <a:defRPr/>
            </a:pPr>
            <a:r>
              <a:rPr lang="en-US" sz="2800" b="1" dirty="0" smtClean="0"/>
              <a:t>Problem of MCS0 rep2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7772400" cy="4724400"/>
          </a:xfrm>
        </p:spPr>
        <p:txBody>
          <a:bodyPr/>
          <a:lstStyle/>
          <a:p>
            <a:r>
              <a:rPr lang="en-US" dirty="0" smtClean="0"/>
              <a:t>In 802.11ax, </a:t>
            </a:r>
            <a:r>
              <a:rPr lang="en-US" dirty="0" err="1" smtClean="0"/>
              <a:t>interleaver</a:t>
            </a:r>
            <a:r>
              <a:rPr lang="en-US" dirty="0" smtClean="0"/>
              <a:t> parameters </a:t>
            </a:r>
          </a:p>
          <a:p>
            <a:pPr>
              <a:buNone/>
            </a:pPr>
            <a:r>
              <a:rPr lang="en-US" dirty="0" smtClean="0"/>
              <a:t>	for MCS0 is defined as:</a:t>
            </a:r>
            <a:br>
              <a:rPr lang="en-US" dirty="0" smtClean="0"/>
            </a:br>
            <a:endParaRPr lang="en-US" dirty="0" smtClean="0"/>
          </a:p>
          <a:p>
            <a:pPr fontAlgn="ctr"/>
            <a:r>
              <a:rPr lang="en-US" dirty="0" err="1" smtClean="0"/>
              <a:t>Interleaver</a:t>
            </a:r>
            <a:r>
              <a:rPr lang="en-US" dirty="0" smtClean="0"/>
              <a:t> for MCS0 Rep2</a:t>
            </a:r>
          </a:p>
          <a:p>
            <a:pPr lvl="1" fontAlgn="ctr"/>
            <a:r>
              <a:rPr lang="en-US" sz="1600" dirty="0" smtClean="0"/>
              <a:t>A natural method for MCS0 Rep2 is reuse the </a:t>
            </a:r>
            <a:r>
              <a:rPr lang="en-US" sz="1600" dirty="0" err="1" smtClean="0"/>
              <a:t>interleaver</a:t>
            </a:r>
            <a:r>
              <a:rPr lang="en-US" sz="1600" dirty="0" smtClean="0"/>
              <a:t> parameters for MCS0</a:t>
            </a:r>
          </a:p>
          <a:p>
            <a:pPr lvl="1" fontAlgn="ctr"/>
            <a:r>
              <a:rPr lang="en-US" sz="1600" dirty="0" smtClean="0"/>
              <a:t>However, the </a:t>
            </a:r>
            <a:r>
              <a:rPr lang="en-US" sz="1600" dirty="0" err="1" smtClean="0"/>
              <a:t>interleaver</a:t>
            </a:r>
            <a:r>
              <a:rPr lang="en-US" sz="1600" dirty="0" smtClean="0"/>
              <a:t> performance will drop dramatically when parameter </a:t>
            </a:r>
            <a:r>
              <a:rPr lang="en-US" sz="1600" dirty="0" err="1" smtClean="0"/>
              <a:t>N</a:t>
            </a:r>
            <a:r>
              <a:rPr lang="en-US" sz="1600" baseline="-25000" dirty="0" err="1" smtClean="0"/>
              <a:t>row</a:t>
            </a:r>
            <a:r>
              <a:rPr lang="en-US" sz="1600" dirty="0" smtClean="0"/>
              <a:t> is an even number.  Because the repeated bits have a fixed distance of </a:t>
            </a:r>
            <a:r>
              <a:rPr lang="en-US" sz="1600" dirty="0" err="1" smtClean="0"/>
              <a:t>N</a:t>
            </a:r>
            <a:r>
              <a:rPr lang="en-US" sz="1600" baseline="-25000" dirty="0" err="1" smtClean="0"/>
              <a:t>row</a:t>
            </a:r>
            <a:r>
              <a:rPr lang="en-US" sz="1600" dirty="0" smtClean="0"/>
              <a:t>/2.</a:t>
            </a:r>
          </a:p>
          <a:p>
            <a:r>
              <a:rPr lang="en-US" dirty="0" smtClean="0"/>
              <a:t>For 106 tone RU, the repeated bits has a fixed 3 bit distance from original bits. This small distance lead to a bad performance.</a:t>
            </a:r>
            <a:endParaRPr lang="en-US" dirty="0"/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 bwMode="auto">
          <a:xfrm>
            <a:off x="6743624" y="6475413"/>
            <a:ext cx="18003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altLang="ko-K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Tianyu Wu,  Mediatek, et. al.</a:t>
            </a:r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graphicFrame>
        <p:nvGraphicFramePr>
          <p:cNvPr id="42" name="Table 41"/>
          <p:cNvGraphicFramePr>
            <a:graphicFrameLocks noGrp="1"/>
          </p:cNvGraphicFramePr>
          <p:nvPr/>
        </p:nvGraphicFramePr>
        <p:xfrm>
          <a:off x="4829612" y="1752600"/>
          <a:ext cx="4238188" cy="1280160"/>
        </p:xfrm>
        <a:graphic>
          <a:graphicData uri="http://schemas.openxmlformats.org/drawingml/2006/table">
            <a:tbl>
              <a:tblPr/>
              <a:tblGrid>
                <a:gridCol w="1059547"/>
                <a:gridCol w="1059547"/>
                <a:gridCol w="1059547"/>
                <a:gridCol w="1059547"/>
              </a:tblGrid>
              <a:tr h="3444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latin typeface="Times New Roman"/>
                          <a:ea typeface="Times New Roman"/>
                        </a:rPr>
                        <a:t>RU size (tones)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 smtClean="0">
                          <a:latin typeface="Times New Roman"/>
                          <a:ea typeface="Times New Roman"/>
                        </a:rPr>
                        <a:t>BCC </a:t>
                      </a:r>
                      <a:r>
                        <a:rPr lang="en-GB" sz="1200" b="1" dirty="0" err="1" smtClean="0">
                          <a:latin typeface="Times New Roman"/>
                          <a:ea typeface="Times New Roman"/>
                        </a:rPr>
                        <a:t>interleaver</a:t>
                      </a:r>
                      <a:r>
                        <a:rPr lang="en-GB" sz="1200" b="1" smtClean="0">
                          <a:latin typeface="Times New Roman"/>
                          <a:ea typeface="Times New Roman"/>
                        </a:rPr>
                        <a:t> parameters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221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i="1" dirty="0">
                          <a:latin typeface="Times New Roman"/>
                          <a:ea typeface="Times New Roman"/>
                        </a:rPr>
                        <a:t>N</a:t>
                      </a:r>
                      <a:r>
                        <a:rPr lang="en-GB" sz="1200" b="1" i="1" baseline="-25000" dirty="0">
                          <a:latin typeface="Times New Roman"/>
                          <a:ea typeface="Times New Roman"/>
                        </a:rPr>
                        <a:t>col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</a:rPr>
                        <a:t>N</a:t>
                      </a:r>
                      <a:r>
                        <a:rPr lang="en-US" sz="1200" baseline="-25000" dirty="0" smtClean="0">
                          <a:latin typeface="Times New Roman"/>
                          <a:ea typeface="Times New Roman"/>
                        </a:rPr>
                        <a:t>row</a:t>
                      </a:r>
                      <a:endParaRPr lang="en-US" sz="1200" baseline="-25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i="1" dirty="0" err="1">
                          <a:latin typeface="Times New Roman"/>
                          <a:ea typeface="Times New Roman"/>
                        </a:rPr>
                        <a:t>N</a:t>
                      </a:r>
                      <a:r>
                        <a:rPr lang="en-GB" sz="1200" b="1" i="1" baseline="-25000" dirty="0" err="1">
                          <a:latin typeface="Times New Roman"/>
                          <a:ea typeface="Times New Roman"/>
                        </a:rPr>
                        <a:t>rot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21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</a:rPr>
                        <a:t>26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</a:rPr>
                        <a:t>8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</a:rPr>
                        <a:t>3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</a:rPr>
                        <a:t>2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21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</a:rPr>
                        <a:t>52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</a:rPr>
                        <a:t>16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</a:rPr>
                        <a:t>3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</a:rPr>
                        <a:t>11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21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</a:rPr>
                        <a:t>106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</a:rPr>
                        <a:t>17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</a:rPr>
                        <a:t>6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</a:rPr>
                        <a:t>29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21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</a:rPr>
                        <a:t>242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</a:rPr>
                        <a:t>26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</a:rPr>
                        <a:t>9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</a:rPr>
                        <a:t>58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6" name="Table 55"/>
          <p:cNvGraphicFramePr>
            <a:graphicFrameLocks noGrp="1"/>
          </p:cNvGraphicFramePr>
          <p:nvPr/>
        </p:nvGraphicFramePr>
        <p:xfrm>
          <a:off x="323528" y="4724400"/>
          <a:ext cx="3672408" cy="16459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18102"/>
                <a:gridCol w="918102"/>
                <a:gridCol w="918102"/>
                <a:gridCol w="918102"/>
              </a:tblGrid>
              <a:tr h="268796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Bit</a:t>
                      </a:r>
                      <a:r>
                        <a:rPr lang="en-US" sz="1200" baseline="0" dirty="0" smtClean="0">
                          <a:solidFill>
                            <a:srgbClr val="FF0000"/>
                          </a:solidFill>
                        </a:rPr>
                        <a:t> 1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Bit 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……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Bit 17</a:t>
                      </a:r>
                      <a:endParaRPr lang="en-US" sz="1200" dirty="0"/>
                    </a:p>
                  </a:txBody>
                  <a:tcPr/>
                </a:tc>
              </a:tr>
              <a:tr h="26879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Bit 18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Bit 19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……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Bit 34</a:t>
                      </a:r>
                      <a:endParaRPr lang="en-US" sz="1200" dirty="0"/>
                    </a:p>
                  </a:txBody>
                  <a:tcPr/>
                </a:tc>
              </a:tr>
              <a:tr h="26879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Bit 35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Bit 36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……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Bit 51</a:t>
                      </a:r>
                      <a:endParaRPr lang="en-US" sz="1200" dirty="0"/>
                    </a:p>
                  </a:txBody>
                  <a:tcPr/>
                </a:tc>
              </a:tr>
              <a:tr h="268796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Rep bit 1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Rep bit 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……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Rep bit 17</a:t>
                      </a:r>
                      <a:endParaRPr lang="en-US" sz="1200" dirty="0"/>
                    </a:p>
                  </a:txBody>
                  <a:tcPr/>
                </a:tc>
              </a:tr>
              <a:tr h="26879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Rep bit 18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Rep bit 19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……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Rep bit 34</a:t>
                      </a:r>
                      <a:endParaRPr lang="en-US" sz="1200" dirty="0"/>
                    </a:p>
                  </a:txBody>
                  <a:tcPr/>
                </a:tc>
              </a:tr>
              <a:tr h="26879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Rep bit 35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Rep bit 36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……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Rep bit 51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7" name="Right Arrow 56"/>
          <p:cNvSpPr/>
          <p:nvPr/>
        </p:nvSpPr>
        <p:spPr>
          <a:xfrm>
            <a:off x="4038600" y="5301208"/>
            <a:ext cx="504056" cy="288032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TextBox 57"/>
          <p:cNvSpPr txBox="1"/>
          <p:nvPr/>
        </p:nvSpPr>
        <p:spPr>
          <a:xfrm>
            <a:off x="4572000" y="4995173"/>
            <a:ext cx="423885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Bit 1</a:t>
            </a:r>
            <a:r>
              <a:rPr lang="en-US" sz="1400" dirty="0" smtClean="0"/>
              <a:t>,  Bit 18,  Bit 35,  </a:t>
            </a:r>
            <a:r>
              <a:rPr lang="en-US" sz="1400" dirty="0" smtClean="0">
                <a:solidFill>
                  <a:srgbClr val="FF0000"/>
                </a:solidFill>
              </a:rPr>
              <a:t>Rep bit 1</a:t>
            </a:r>
            <a:r>
              <a:rPr lang="en-US" sz="1400" dirty="0" smtClean="0"/>
              <a:t>,  Rep bit 18,  Rep bit 35,  </a:t>
            </a:r>
          </a:p>
          <a:p>
            <a:r>
              <a:rPr lang="en-US" sz="1400" dirty="0" smtClean="0"/>
              <a:t>Bit 2,  Bit 19,  Bit 36,  Rep bit 2,  Rep bit 19,  Rep bit 36,  </a:t>
            </a:r>
          </a:p>
          <a:p>
            <a:r>
              <a:rPr lang="en-US" sz="1400" dirty="0" smtClean="0"/>
              <a:t>		……</a:t>
            </a:r>
          </a:p>
          <a:p>
            <a:r>
              <a:rPr lang="en-US" sz="1400" dirty="0" smtClean="0"/>
              <a:t>Bit 17, Bit 34, Bit 51, Rep bit 17, Rep bit 34, Rep bit 51</a:t>
            </a:r>
            <a:endParaRPr lang="en-US" sz="1400" dirty="0"/>
          </a:p>
        </p:txBody>
      </p:sp>
      <p:sp>
        <p:nvSpPr>
          <p:cNvPr id="59" name="TextBox 58"/>
          <p:cNvSpPr txBox="1"/>
          <p:nvPr/>
        </p:nvSpPr>
        <p:spPr>
          <a:xfrm>
            <a:off x="5560963" y="4602614"/>
            <a:ext cx="15313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Interleaved bits:</a:t>
            </a:r>
            <a:endParaRPr lang="en-US" sz="1600" dirty="0"/>
          </a:p>
        </p:txBody>
      </p:sp>
      <p:sp>
        <p:nvSpPr>
          <p:cNvPr id="60" name="Curved Down Arrow 59"/>
          <p:cNvSpPr/>
          <p:nvPr/>
        </p:nvSpPr>
        <p:spPr>
          <a:xfrm>
            <a:off x="4860032" y="4869160"/>
            <a:ext cx="1656184" cy="189735"/>
          </a:xfrm>
          <a:prstGeom prst="curved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14</a:t>
            </a:fld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 algn="ctr" eaLnBrk="0" hangingPunct="0">
              <a:defRPr/>
            </a:pPr>
            <a:r>
              <a:rPr lang="en-US" sz="2800" b="1" dirty="0" smtClean="0"/>
              <a:t>Simulation results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04800" y="1828800"/>
            <a:ext cx="3352800" cy="4572000"/>
          </a:xfrm>
        </p:spPr>
        <p:txBody>
          <a:bodyPr/>
          <a:lstStyle/>
          <a:p>
            <a:r>
              <a:rPr lang="en-US" dirty="0" smtClean="0"/>
              <a:t>Comparison of BPSK, DCM MCS0, MCS0 Rep2 performance</a:t>
            </a:r>
          </a:p>
          <a:p>
            <a:pPr lvl="1"/>
            <a:r>
              <a:rPr lang="en-US" sz="1600" dirty="0" smtClean="0"/>
              <a:t>MCS0 Rep2 has 2.1 dB performance loss comparing to DCM MCS0.</a:t>
            </a:r>
          </a:p>
          <a:p>
            <a:endParaRPr lang="en-US" dirty="0" smtClean="0"/>
          </a:p>
          <a:p>
            <a:r>
              <a:rPr lang="en-US" dirty="0" smtClean="0"/>
              <a:t>MCS0 Rep2 duplicated bits are only 3 subcarriers apart after </a:t>
            </a:r>
            <a:r>
              <a:rPr lang="en-US" dirty="0" err="1" smtClean="0"/>
              <a:t>interleaver</a:t>
            </a:r>
            <a:r>
              <a:rPr lang="en-US" dirty="0" smtClean="0"/>
              <a:t>. </a:t>
            </a:r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 bwMode="auto">
          <a:xfrm>
            <a:off x="6743624" y="6475413"/>
            <a:ext cx="18003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altLang="ko-K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Tianyu Wu,  Mediatek, et. al.</a:t>
            </a:r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pic>
        <p:nvPicPr>
          <p:cNvPr id="12" name="Picture 6" descr="image00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7600" y="2019300"/>
            <a:ext cx="533400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15</a:t>
            </a:fld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 algn="ctr" eaLnBrk="0" hangingPunct="0">
              <a:defRPr/>
            </a:pPr>
            <a:r>
              <a:rPr lang="en-US" sz="2800" b="1" dirty="0" err="1" smtClean="0"/>
              <a:t>Interleaver</a:t>
            </a:r>
            <a:r>
              <a:rPr lang="en-US" sz="2800" b="1" dirty="0" smtClean="0"/>
              <a:t> design for DCM modulations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7772400" cy="4724400"/>
          </a:xfrm>
        </p:spPr>
        <p:txBody>
          <a:bodyPr/>
          <a:lstStyle/>
          <a:p>
            <a:r>
              <a:rPr lang="en-US" dirty="0" smtClean="0"/>
              <a:t>Problem of reusing the </a:t>
            </a:r>
            <a:r>
              <a:rPr lang="en-US" dirty="0" err="1" smtClean="0"/>
              <a:t>interleaver</a:t>
            </a:r>
            <a:r>
              <a:rPr lang="en-US" dirty="0" smtClean="0"/>
              <a:t> for entire RU</a:t>
            </a:r>
          </a:p>
          <a:p>
            <a:pPr lvl="1"/>
            <a:r>
              <a:rPr lang="en-US" dirty="0" smtClean="0"/>
              <a:t>Directly reuse </a:t>
            </a:r>
            <a:r>
              <a:rPr lang="en-US" dirty="0" err="1" smtClean="0"/>
              <a:t>interleaver</a:t>
            </a:r>
            <a:r>
              <a:rPr lang="en-US" dirty="0" smtClean="0"/>
              <a:t> for the whole RU but replace N</a:t>
            </a:r>
            <a:r>
              <a:rPr lang="en-US" baseline="-25000" dirty="0" smtClean="0"/>
              <a:t>BPSCS</a:t>
            </a:r>
            <a:r>
              <a:rPr lang="en-US" dirty="0" smtClean="0"/>
              <a:t> by N</a:t>
            </a:r>
            <a:r>
              <a:rPr lang="en-US" baseline="-25000" dirty="0" smtClean="0"/>
              <a:t>BPSCS</a:t>
            </a:r>
            <a:r>
              <a:rPr lang="en-US" dirty="0" smtClean="0"/>
              <a:t>/2</a:t>
            </a:r>
          </a:p>
          <a:p>
            <a:pPr lvl="2"/>
            <a:r>
              <a:rPr lang="en-US" dirty="0" smtClean="0"/>
              <a:t>Define N</a:t>
            </a:r>
            <a:r>
              <a:rPr lang="en-US" baseline="-25000" dirty="0" smtClean="0"/>
              <a:t>BPSCS</a:t>
            </a:r>
            <a:r>
              <a:rPr lang="en-US" dirty="0" smtClean="0"/>
              <a:t> for DCM modulations same as N</a:t>
            </a:r>
            <a:r>
              <a:rPr lang="en-US" baseline="-25000" dirty="0" smtClean="0"/>
              <a:t>BPSCS</a:t>
            </a:r>
            <a:r>
              <a:rPr lang="en-US" dirty="0" smtClean="0"/>
              <a:t> for non DCM modulation of the same modulation level. </a:t>
            </a:r>
          </a:p>
          <a:p>
            <a:pPr lvl="3">
              <a:buNone/>
            </a:pPr>
            <a:endParaRPr lang="en-US" sz="1400" b="1" dirty="0" smtClean="0"/>
          </a:p>
          <a:p>
            <a:pPr lvl="2"/>
            <a:endParaRPr lang="en-US" b="1" dirty="0" smtClean="0"/>
          </a:p>
          <a:p>
            <a:pPr lvl="2"/>
            <a:endParaRPr lang="en-US" b="1" dirty="0" smtClean="0"/>
          </a:p>
          <a:p>
            <a:pPr lvl="2"/>
            <a:r>
              <a:rPr lang="en-US" b="1" dirty="0" smtClean="0"/>
              <a:t>For DCM + MCS0</a:t>
            </a:r>
            <a:r>
              <a:rPr lang="en-US" dirty="0" smtClean="0"/>
              <a:t>, N</a:t>
            </a:r>
            <a:r>
              <a:rPr lang="en-US" baseline="-25000" dirty="0" smtClean="0"/>
              <a:t>BPSCS</a:t>
            </a:r>
            <a:r>
              <a:rPr lang="en-US" dirty="0" smtClean="0"/>
              <a:t> is 1 and </a:t>
            </a:r>
            <a:r>
              <a:rPr lang="en-US" dirty="0" err="1" smtClean="0">
                <a:ea typeface="Times New Roman"/>
              </a:rPr>
              <a:t>N</a:t>
            </a:r>
            <a:r>
              <a:rPr lang="en-US" baseline="-25000" dirty="0" err="1" smtClean="0">
                <a:ea typeface="Times New Roman"/>
              </a:rPr>
              <a:t>row</a:t>
            </a:r>
            <a:r>
              <a:rPr lang="en-US" baseline="-25000" dirty="0" smtClean="0">
                <a:ea typeface="Times New Roman"/>
              </a:rPr>
              <a:t>  </a:t>
            </a:r>
            <a:r>
              <a:rPr lang="en-US" dirty="0" smtClean="0"/>
              <a:t>will be non-integer number for 26, 52 and 242 tone </a:t>
            </a:r>
            <a:r>
              <a:rPr lang="en-US" dirty="0" err="1" smtClean="0"/>
              <a:t>RUs.</a:t>
            </a:r>
            <a:r>
              <a:rPr lang="en-US" dirty="0" smtClean="0"/>
              <a:t> In these cases, </a:t>
            </a:r>
            <a:r>
              <a:rPr lang="en-US" b="1" dirty="0" smtClean="0"/>
              <a:t>new </a:t>
            </a:r>
            <a:r>
              <a:rPr lang="en-US" b="1" dirty="0" err="1" smtClean="0"/>
              <a:t>interleaver</a:t>
            </a:r>
            <a:r>
              <a:rPr lang="en-US" b="1" dirty="0" smtClean="0"/>
              <a:t> parameters need to be defined</a:t>
            </a:r>
            <a:r>
              <a:rPr lang="en-US" dirty="0" smtClean="0"/>
              <a:t>. </a:t>
            </a:r>
            <a:endParaRPr lang="en-US" sz="2000" dirty="0" smtClean="0"/>
          </a:p>
          <a:p>
            <a:r>
              <a:rPr lang="en-US" dirty="0" smtClean="0"/>
              <a:t>Proposed </a:t>
            </a:r>
            <a:r>
              <a:rPr lang="en-US" dirty="0" err="1" smtClean="0"/>
              <a:t>interleaver</a:t>
            </a:r>
            <a:r>
              <a:rPr lang="en-US" dirty="0" smtClean="0"/>
              <a:t> design for DCM</a:t>
            </a:r>
          </a:p>
          <a:p>
            <a:pPr lvl="1"/>
            <a:r>
              <a:rPr lang="en-US" dirty="0" smtClean="0"/>
              <a:t>For each RU, design </a:t>
            </a:r>
            <a:r>
              <a:rPr lang="en-US" dirty="0" err="1" smtClean="0"/>
              <a:t>interleaver</a:t>
            </a:r>
            <a:r>
              <a:rPr lang="en-US" dirty="0" smtClean="0"/>
              <a:t> for half RU size</a:t>
            </a:r>
          </a:p>
          <a:p>
            <a:pPr lvl="2"/>
            <a:r>
              <a:rPr lang="en-US" dirty="0" smtClean="0"/>
              <a:t>Select the </a:t>
            </a:r>
            <a:r>
              <a:rPr lang="en-US" dirty="0" err="1" smtClean="0"/>
              <a:t>interleaver</a:t>
            </a:r>
            <a:r>
              <a:rPr lang="en-US" dirty="0" smtClean="0"/>
              <a:t> parameters optimized for half RU size.  </a:t>
            </a:r>
          </a:p>
          <a:p>
            <a:endParaRPr lang="en-US" dirty="0"/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 bwMode="auto">
          <a:xfrm>
            <a:off x="6743624" y="6475413"/>
            <a:ext cx="18003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altLang="ko-K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Tianyu Wu,  Mediatek, et. al.</a:t>
            </a:r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1752601" y="3276600"/>
          <a:ext cx="6248400" cy="641751"/>
        </p:xfrm>
        <a:graphic>
          <a:graphicData uri="http://schemas.openxmlformats.org/drawingml/2006/table">
            <a:tbl>
              <a:tblPr/>
              <a:tblGrid>
                <a:gridCol w="1982046"/>
                <a:gridCol w="1422118"/>
                <a:gridCol w="1422118"/>
                <a:gridCol w="1422118"/>
              </a:tblGrid>
              <a:tr h="40045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6200" marR="76200" marT="101600" marB="635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DCM + BPSK</a:t>
                      </a:r>
                      <a:endParaRPr lang="en-US" sz="14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DCM + QPSK</a:t>
                      </a:r>
                      <a:endParaRPr lang="en-US" sz="14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DCM + 16QAM</a:t>
                      </a:r>
                      <a:endParaRPr lang="en-US" sz="14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1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/>
                        <a:t>N</a:t>
                      </a:r>
                      <a:r>
                        <a:rPr lang="en-US" sz="1400" b="0" baseline="-25000" dirty="0" smtClean="0"/>
                        <a:t>BPSCS</a:t>
                      </a:r>
                      <a:endParaRPr lang="en-US" sz="1400" b="0" dirty="0" smtClean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1</a:t>
                      </a:r>
                      <a:endParaRPr lang="en-US" sz="1400" b="0" dirty="0">
                        <a:solidFill>
                          <a:srgbClr val="000000"/>
                        </a:solidFill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en-US" sz="1400" b="0" dirty="0">
                        <a:solidFill>
                          <a:srgbClr val="000000"/>
                        </a:solidFill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4</a:t>
                      </a:r>
                      <a:endParaRPr lang="en-US" sz="1400" b="0" dirty="0">
                        <a:solidFill>
                          <a:srgbClr val="000000"/>
                        </a:solidFill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16</a:t>
            </a:fld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 algn="ctr" eaLnBrk="0" hangingPunct="0">
              <a:defRPr/>
            </a:pPr>
            <a:r>
              <a:rPr lang="en-US" sz="2800" b="1" dirty="0" err="1" smtClean="0"/>
              <a:t>Interleaver</a:t>
            </a:r>
            <a:r>
              <a:rPr lang="en-US" sz="2800" b="1" dirty="0" smtClean="0"/>
              <a:t> Parameters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7772400" cy="4724400"/>
          </a:xfrm>
        </p:spPr>
        <p:txBody>
          <a:bodyPr/>
          <a:lstStyle/>
          <a:p>
            <a:r>
              <a:rPr lang="en-US" dirty="0" smtClean="0"/>
              <a:t>In 11ax, BCC will be applied on 26, 52, 106 and 242 tone </a:t>
            </a:r>
            <a:r>
              <a:rPr lang="en-US" dirty="0" err="1" smtClean="0"/>
              <a:t>RUs.</a:t>
            </a:r>
            <a:endParaRPr lang="en-US" dirty="0" smtClean="0"/>
          </a:p>
          <a:p>
            <a:pPr lvl="1"/>
            <a:r>
              <a:rPr lang="en-US" sz="1600" dirty="0" smtClean="0"/>
              <a:t>26 tone RU:    24 data tones;      12 data tones for half RU.</a:t>
            </a:r>
          </a:p>
          <a:p>
            <a:pPr lvl="1"/>
            <a:r>
              <a:rPr lang="en-US" sz="1600" dirty="0" smtClean="0"/>
              <a:t>52 tone RU:    48 data tones;      24 data tones for half RU.</a:t>
            </a:r>
          </a:p>
          <a:p>
            <a:pPr lvl="1"/>
            <a:r>
              <a:rPr lang="en-US" sz="1600" dirty="0" smtClean="0"/>
              <a:t>106 tone RU: 102 data tones;     51 data tones for half RU.</a:t>
            </a:r>
          </a:p>
          <a:p>
            <a:pPr lvl="1"/>
            <a:r>
              <a:rPr lang="en-US" sz="1600" dirty="0" smtClean="0"/>
              <a:t>242 tone RU: 234 data tones;   117 data tones for half RU.</a:t>
            </a:r>
          </a:p>
          <a:p>
            <a:endParaRPr lang="en-US" dirty="0" smtClean="0"/>
          </a:p>
          <a:p>
            <a:r>
              <a:rPr lang="en-US" dirty="0" smtClean="0"/>
              <a:t>For DCM, optimal </a:t>
            </a:r>
            <a:r>
              <a:rPr lang="en-US" dirty="0" err="1" smtClean="0"/>
              <a:t>interleaver</a:t>
            </a:r>
            <a:r>
              <a:rPr lang="en-US" dirty="0" smtClean="0"/>
              <a:t> parameters for half RU are: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 bwMode="auto">
          <a:xfrm>
            <a:off x="6743624" y="6475413"/>
            <a:ext cx="18003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altLang="ko-K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Tianyu Wu,  Mediatek, et. al.</a:t>
            </a:r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371600" y="4125815"/>
          <a:ext cx="6477000" cy="1893985"/>
        </p:xfrm>
        <a:graphic>
          <a:graphicData uri="http://schemas.openxmlformats.org/drawingml/2006/table">
            <a:tbl>
              <a:tblPr/>
              <a:tblGrid>
                <a:gridCol w="1295400"/>
                <a:gridCol w="1295400"/>
                <a:gridCol w="1295400"/>
                <a:gridCol w="1295400"/>
                <a:gridCol w="1295400"/>
              </a:tblGrid>
              <a:tr h="378797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Times New Roman"/>
                          <a:ea typeface="Times New Roman"/>
                        </a:rPr>
                        <a:t>Parameter for DCM</a:t>
                      </a:r>
                      <a:endParaRPr lang="en-US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RU Size (tones)</a:t>
                      </a:r>
                      <a:endParaRPr 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797"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26</a:t>
                      </a:r>
                      <a:endParaRPr 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52</a:t>
                      </a:r>
                      <a:endParaRPr 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106</a:t>
                      </a:r>
                      <a:endParaRPr 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242</a:t>
                      </a:r>
                      <a:endParaRPr 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79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1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N</a:t>
                      </a:r>
                      <a:r>
                        <a:rPr lang="en-GB" sz="2000" b="0" i="1" baseline="-250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COL</a:t>
                      </a:r>
                      <a:endParaRPr lang="en-US" sz="2000" b="0" i="1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8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17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13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79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1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N</a:t>
                      </a:r>
                      <a:r>
                        <a:rPr lang="en-US" sz="2000" b="0" i="1" baseline="-250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ROW</a:t>
                      </a:r>
                      <a:endParaRPr lang="en-US" sz="2000" b="0" i="1" baseline="-25000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3×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en-US" sz="2000" baseline="-25000" dirty="0" smtClean="0">
                          <a:solidFill>
                            <a:schemeClr val="tx1"/>
                          </a:solidFill>
                        </a:rPr>
                        <a:t>BPSCS</a:t>
                      </a:r>
                      <a:endParaRPr lang="en-US" sz="2000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3×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en-US" sz="2000" baseline="-25000" dirty="0" smtClean="0">
                          <a:solidFill>
                            <a:schemeClr val="tx1"/>
                          </a:solidFill>
                        </a:rPr>
                        <a:t>BPSCS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3×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en-US" sz="2000" baseline="-25000" dirty="0" smtClean="0">
                          <a:solidFill>
                            <a:schemeClr val="tx1"/>
                          </a:solidFill>
                        </a:rPr>
                        <a:t>BPSCS</a:t>
                      </a:r>
                      <a:endParaRPr lang="en-US" sz="2000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9×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en-US" sz="2000" baseline="-25000" dirty="0" smtClean="0">
                          <a:solidFill>
                            <a:schemeClr val="tx1"/>
                          </a:solidFill>
                        </a:rPr>
                        <a:t>BPSCS</a:t>
                      </a:r>
                      <a:endParaRPr lang="en-US" sz="200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79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1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N</a:t>
                      </a:r>
                      <a:r>
                        <a:rPr lang="en-GB" sz="2000" b="0" i="1" baseline="-250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ROT</a:t>
                      </a:r>
                      <a:endParaRPr lang="en-US" sz="2000" b="0" i="1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11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29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17</a:t>
            </a:fld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 algn="ctr" eaLnBrk="0" hangingPunct="0">
              <a:defRPr/>
            </a:pPr>
            <a:r>
              <a:rPr lang="en-US" sz="2800" b="1" dirty="0" err="1" smtClean="0"/>
              <a:t>Interleaver</a:t>
            </a:r>
            <a:r>
              <a:rPr lang="en-US" sz="2800" b="1" dirty="0" smtClean="0"/>
              <a:t> parameters for HE SIG B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7772400" cy="4724400"/>
          </a:xfrm>
        </p:spPr>
        <p:txBody>
          <a:bodyPr/>
          <a:lstStyle/>
          <a:p>
            <a:r>
              <a:rPr lang="en-US" dirty="0" smtClean="0"/>
              <a:t>HE SIG B has 52 data tones. </a:t>
            </a:r>
          </a:p>
          <a:p>
            <a:pPr lvl="1"/>
            <a:r>
              <a:rPr lang="en-US" sz="1600" dirty="0" smtClean="0"/>
              <a:t>For DCM case, 26 data tones for half BW.</a:t>
            </a:r>
          </a:p>
          <a:p>
            <a:pPr lvl="1"/>
            <a:r>
              <a:rPr lang="en-US" sz="1600" dirty="0" smtClean="0"/>
              <a:t>We propose </a:t>
            </a:r>
            <a:r>
              <a:rPr lang="en-US" sz="1600" dirty="0" err="1" smtClean="0"/>
              <a:t>interleaver</a:t>
            </a:r>
            <a:r>
              <a:rPr lang="en-US" sz="1600" dirty="0" smtClean="0"/>
              <a:t> for HE SIG B with DCM modulations as follows:</a:t>
            </a:r>
            <a:endParaRPr lang="en-US" sz="2000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 bwMode="auto">
          <a:xfrm>
            <a:off x="6743624" y="6475413"/>
            <a:ext cx="18003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altLang="ko-K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Tianyu Wu,  Mediatek, et. al.</a:t>
            </a:r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2286000" y="3285412"/>
          <a:ext cx="3810000" cy="1515188"/>
        </p:xfrm>
        <a:graphic>
          <a:graphicData uri="http://schemas.openxmlformats.org/drawingml/2006/table">
            <a:tbl>
              <a:tblPr/>
              <a:tblGrid>
                <a:gridCol w="1905000"/>
                <a:gridCol w="1905000"/>
              </a:tblGrid>
              <a:tr h="378797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Times New Roman"/>
                          <a:ea typeface="Times New Roman"/>
                        </a:rPr>
                        <a:t>Parameter</a:t>
                      </a:r>
                      <a:endParaRPr lang="en-US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HE SIG B (tones)</a:t>
                      </a:r>
                      <a:endParaRPr 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797"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56</a:t>
                      </a:r>
                      <a:endParaRPr 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79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1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N</a:t>
                      </a:r>
                      <a:r>
                        <a:rPr lang="en-GB" sz="2000" b="0" i="1" baseline="-250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COL</a:t>
                      </a:r>
                      <a:endParaRPr lang="en-US" sz="2000" b="0" i="1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13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79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1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N</a:t>
                      </a:r>
                      <a:r>
                        <a:rPr lang="en-US" sz="2000" b="0" i="1" baseline="-250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ROW</a:t>
                      </a:r>
                      <a:endParaRPr lang="en-US" sz="2000" b="0" i="1" baseline="-25000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2×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en-US" sz="2000" baseline="-25000" dirty="0" smtClean="0">
                          <a:solidFill>
                            <a:schemeClr val="tx1"/>
                          </a:solidFill>
                        </a:rPr>
                        <a:t>BPSCS</a:t>
                      </a:r>
                      <a:endParaRPr lang="en-US" sz="2000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18</a:t>
            </a:fld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 algn="ctr" eaLnBrk="0" hangingPunct="0">
              <a:defRPr/>
            </a:pPr>
            <a:r>
              <a:rPr lang="en-US" sz="2800" b="1" dirty="0" smtClean="0"/>
              <a:t>Simulation results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7772400" cy="4724400"/>
          </a:xfrm>
        </p:spPr>
        <p:txBody>
          <a:bodyPr/>
          <a:lstStyle/>
          <a:p>
            <a:r>
              <a:rPr lang="en-US" dirty="0" smtClean="0"/>
              <a:t>Performance of DCM with proposed </a:t>
            </a:r>
            <a:r>
              <a:rPr lang="en-US" dirty="0" err="1" smtClean="0"/>
              <a:t>interleaver</a:t>
            </a:r>
            <a:r>
              <a:rPr lang="en-US" dirty="0" smtClean="0"/>
              <a:t>.</a:t>
            </a:r>
          </a:p>
          <a:p>
            <a:pPr lvl="1"/>
            <a:r>
              <a:rPr lang="en-US" sz="1600" dirty="0" smtClean="0"/>
              <a:t>The data rate is the same for PER results with same color. </a:t>
            </a:r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 bwMode="auto">
          <a:xfrm>
            <a:off x="6743624" y="6475413"/>
            <a:ext cx="18003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altLang="ko-K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Tianyu Wu,  Mediatek, et. al.</a:t>
            </a:r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pic>
        <p:nvPicPr>
          <p:cNvPr id="13" name="Picture 2" descr="image0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887309"/>
            <a:ext cx="42672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3" descr="image00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24400" y="2909887"/>
            <a:ext cx="4248150" cy="318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19</a:t>
            </a:fld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 algn="ctr" eaLnBrk="0" hangingPunct="0">
              <a:defRPr/>
            </a:pPr>
            <a:r>
              <a:rPr lang="en-US" sz="2800" b="1" dirty="0" smtClean="0"/>
              <a:t>Simulation results – cont’d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 bwMode="auto">
          <a:xfrm>
            <a:off x="6743624" y="6475413"/>
            <a:ext cx="18003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altLang="ko-K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Tianyu Wu,  Mediatek, et. al.</a:t>
            </a:r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pic>
        <p:nvPicPr>
          <p:cNvPr id="8" name="Picture 4" descr="image00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2514600"/>
            <a:ext cx="4495800" cy="337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3" descr="image00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2514070"/>
            <a:ext cx="4495800" cy="3371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64162260"/>
              </p:ext>
            </p:extLst>
          </p:nvPr>
        </p:nvGraphicFramePr>
        <p:xfrm>
          <a:off x="838200" y="3589640"/>
          <a:ext cx="7239000" cy="284482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Cariou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Yaron Alpert</a:t>
                      </a: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yaron.alpert@intel.com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Assaf Gurevitz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assaf.gurevitz@intel.com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Ilan Sutskover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  <a:hlinkClick r:id="rId3"/>
                        </a:rPr>
                        <a:t>ilan.sutskover@intel.com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Feng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feng1.jiang@intel.com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2016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25953716"/>
              </p:ext>
            </p:extLst>
          </p:nvPr>
        </p:nvGraphicFramePr>
        <p:xfrm>
          <a:off x="838200" y="1066800"/>
          <a:ext cx="7239000" cy="251829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4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Matthew Fischer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Zhou 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Andrew Blanksby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Thomas Derham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Mingyue Ji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732667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20</a:t>
            </a:fld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 algn="ctr" eaLnBrk="0" hangingPunct="0">
              <a:defRPr/>
            </a:pPr>
            <a:r>
              <a:rPr lang="en-US" sz="2800" b="1" dirty="0" smtClean="0"/>
              <a:t>Conclusion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7772400" cy="4724400"/>
          </a:xfrm>
        </p:spPr>
        <p:txBody>
          <a:bodyPr/>
          <a:lstStyle/>
          <a:p>
            <a:r>
              <a:rPr lang="en-US" dirty="0" smtClean="0"/>
              <a:t>We propose a simple </a:t>
            </a:r>
            <a:r>
              <a:rPr lang="en-US" dirty="0" err="1" smtClean="0"/>
              <a:t>interleaver</a:t>
            </a:r>
            <a:r>
              <a:rPr lang="en-US" dirty="0" smtClean="0"/>
              <a:t> for DCM MCSs</a:t>
            </a:r>
          </a:p>
          <a:p>
            <a:pPr lvl="1"/>
            <a:r>
              <a:rPr lang="en-US" dirty="0" smtClean="0"/>
              <a:t>Low complexity, no change on encoder and decoder design</a:t>
            </a:r>
          </a:p>
          <a:p>
            <a:pPr lvl="1"/>
            <a:r>
              <a:rPr lang="en-US" dirty="0" smtClean="0"/>
              <a:t>Unified design for all DCM MCSs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 bwMode="auto">
          <a:xfrm>
            <a:off x="6743624" y="6475413"/>
            <a:ext cx="18003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altLang="ko-K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Tianyu Wu,  Mediatek, et. al.</a:t>
            </a:r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21</a:t>
            </a:fld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 algn="ctr" eaLnBrk="0" hangingPunct="0">
              <a:defRPr/>
            </a:pPr>
            <a:r>
              <a:rPr lang="en-US" sz="2800" b="1" dirty="0" smtClean="0"/>
              <a:t>Straw Poll 1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7772400" cy="4724400"/>
          </a:xfrm>
        </p:spPr>
        <p:txBody>
          <a:bodyPr/>
          <a:lstStyle/>
          <a:p>
            <a:r>
              <a:rPr lang="en-US" dirty="0" smtClean="0"/>
              <a:t>Do you agree that the transmission flow for DCM+MCS0 is same as transmission flow for other DCM modes? </a:t>
            </a:r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 bwMode="auto">
          <a:xfrm>
            <a:off x="6743624" y="6475413"/>
            <a:ext cx="18003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altLang="ko-K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Tianyu Wu,  Mediatek, et. al.</a:t>
            </a:r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22</a:t>
            </a:fld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 algn="ctr" eaLnBrk="0" hangingPunct="0">
              <a:defRPr/>
            </a:pPr>
            <a:r>
              <a:rPr lang="en-US" sz="2800" b="1" dirty="0" smtClean="0"/>
              <a:t>Straw Poll 2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7772400" cy="4724400"/>
          </a:xfrm>
        </p:spPr>
        <p:txBody>
          <a:bodyPr/>
          <a:lstStyle/>
          <a:p>
            <a:r>
              <a:rPr lang="en-US" dirty="0" smtClean="0"/>
              <a:t>Do you agree to define the </a:t>
            </a:r>
            <a:r>
              <a:rPr lang="en-US" dirty="0" err="1" smtClean="0"/>
              <a:t>interleaver</a:t>
            </a:r>
            <a:r>
              <a:rPr lang="en-US" dirty="0" smtClean="0"/>
              <a:t> </a:t>
            </a:r>
            <a:r>
              <a:rPr lang="en-US" dirty="0" err="1" smtClean="0"/>
              <a:t>paramters</a:t>
            </a:r>
            <a:r>
              <a:rPr lang="en-US" dirty="0" smtClean="0"/>
              <a:t> for DCM as follows?</a:t>
            </a:r>
            <a:endParaRPr lang="en-US" dirty="0"/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 bwMode="auto">
          <a:xfrm>
            <a:off x="6743624" y="6475413"/>
            <a:ext cx="18003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altLang="ko-K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Tianyu Wu,  Mediatek, et. al.</a:t>
            </a:r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360980" y="2362200"/>
          <a:ext cx="5878020" cy="2590800"/>
        </p:xfrm>
        <a:graphic>
          <a:graphicData uri="http://schemas.openxmlformats.org/drawingml/2006/table">
            <a:tbl>
              <a:tblPr/>
              <a:tblGrid>
                <a:gridCol w="1469505"/>
                <a:gridCol w="1469505"/>
                <a:gridCol w="1469505"/>
                <a:gridCol w="1469505"/>
              </a:tblGrid>
              <a:tr h="74023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dirty="0">
                          <a:latin typeface="Times New Roman"/>
                          <a:ea typeface="Times New Roman"/>
                        </a:rPr>
                        <a:t>RU size (tones)</a:t>
                      </a:r>
                      <a:endParaRPr lang="en-US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BCC</a:t>
                      </a:r>
                      <a:r>
                        <a:rPr lang="en-US" sz="2000" b="1" baseline="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 with 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DCM modulation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11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i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N</a:t>
                      </a:r>
                      <a:r>
                        <a:rPr lang="en-GB" sz="2000" b="1" i="1" baseline="-250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col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N</a:t>
                      </a:r>
                      <a:r>
                        <a:rPr lang="en-US" sz="2000" baseline="-250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row</a:t>
                      </a:r>
                      <a:endParaRPr lang="en-US" sz="2000" baseline="-25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i="1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N</a:t>
                      </a:r>
                      <a:r>
                        <a:rPr lang="en-GB" sz="2000" b="1" i="1" baseline="-250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rot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11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latin typeface="Times New Roman"/>
                          <a:ea typeface="Times New Roman"/>
                        </a:rPr>
                        <a:t>26</a:t>
                      </a:r>
                      <a:endParaRPr lang="en-US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3×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en-US" sz="2000" baseline="-25000" dirty="0" smtClean="0">
                          <a:solidFill>
                            <a:schemeClr val="tx1"/>
                          </a:solidFill>
                        </a:rPr>
                        <a:t>BPSCS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11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latin typeface="Times New Roman"/>
                          <a:ea typeface="Times New Roman"/>
                        </a:rPr>
                        <a:t>52</a:t>
                      </a:r>
                      <a:endParaRPr lang="en-US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8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3×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en-US" sz="2000" baseline="-25000" dirty="0" smtClean="0">
                          <a:solidFill>
                            <a:schemeClr val="tx1"/>
                          </a:solidFill>
                        </a:rPr>
                        <a:t>BPSCS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11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latin typeface="Times New Roman"/>
                          <a:ea typeface="Times New Roman"/>
                        </a:rPr>
                        <a:t>106</a:t>
                      </a:r>
                      <a:endParaRPr lang="en-US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17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3×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en-US" sz="2000" baseline="-25000" dirty="0" smtClean="0">
                          <a:solidFill>
                            <a:schemeClr val="tx1"/>
                          </a:solidFill>
                        </a:rPr>
                        <a:t>BPSCS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11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11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latin typeface="Times New Roman"/>
                          <a:ea typeface="Times New Roman"/>
                        </a:rPr>
                        <a:t>242</a:t>
                      </a:r>
                      <a:endParaRPr lang="en-US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13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9×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en-US" sz="2000" baseline="-25000" dirty="0" smtClean="0">
                          <a:solidFill>
                            <a:schemeClr val="tx1"/>
                          </a:solidFill>
                        </a:rPr>
                        <a:t>BPSCS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29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868666" y="5130225"/>
            <a:ext cx="63703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1">
              <a:buNone/>
            </a:pPr>
            <a:r>
              <a:rPr lang="en-US" sz="1600" dirty="0" smtClean="0"/>
              <a:t>Value of N</a:t>
            </a:r>
            <a:r>
              <a:rPr lang="en-US" sz="1600" baseline="-25000" dirty="0" smtClean="0"/>
              <a:t>BPSCS</a:t>
            </a:r>
            <a:r>
              <a:rPr lang="en-US" sz="1600" dirty="0" smtClean="0"/>
              <a:t> for DCM modulations equals to N</a:t>
            </a:r>
            <a:r>
              <a:rPr lang="en-US" sz="1600" baseline="-25000" dirty="0" smtClean="0"/>
              <a:t>BPSCS</a:t>
            </a:r>
            <a:r>
              <a:rPr lang="en-US" sz="1600" dirty="0" smtClean="0"/>
              <a:t> of non DCM </a:t>
            </a:r>
          </a:p>
          <a:p>
            <a:pPr lvl="1">
              <a:buNone/>
            </a:pPr>
            <a:r>
              <a:rPr lang="en-US" sz="1600" dirty="0" smtClean="0"/>
              <a:t>modulations with same constellation size.</a:t>
            </a:r>
            <a:endParaRPr lang="en-US" sz="1600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23</a:t>
            </a:fld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 algn="ctr" eaLnBrk="0" hangingPunct="0">
              <a:defRPr/>
            </a:pPr>
            <a:r>
              <a:rPr lang="en-US" sz="2800" b="1" dirty="0" smtClean="0"/>
              <a:t>Straw Poll 3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7772400" cy="47244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sz="2000" dirty="0" smtClean="0"/>
              <a:t>Do you agree to define the </a:t>
            </a:r>
            <a:r>
              <a:rPr lang="en-US" sz="2000" dirty="0" err="1" smtClean="0"/>
              <a:t>interleaver</a:t>
            </a:r>
            <a:r>
              <a:rPr lang="en-US" sz="2000" dirty="0" smtClean="0"/>
              <a:t> parameters for HE SIG B with DCM as follows?</a:t>
            </a:r>
          </a:p>
          <a:p>
            <a:endParaRPr lang="en-US" dirty="0"/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 bwMode="auto">
          <a:xfrm>
            <a:off x="6743624" y="6475413"/>
            <a:ext cx="18003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altLang="ko-K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Tianyu Wu,  Mediatek, et. al.</a:t>
            </a:r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2286000" y="3285412"/>
          <a:ext cx="3810000" cy="1515188"/>
        </p:xfrm>
        <a:graphic>
          <a:graphicData uri="http://schemas.openxmlformats.org/drawingml/2006/table">
            <a:tbl>
              <a:tblPr/>
              <a:tblGrid>
                <a:gridCol w="1905000"/>
                <a:gridCol w="1905000"/>
              </a:tblGrid>
              <a:tr h="378797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Times New Roman"/>
                          <a:ea typeface="Times New Roman"/>
                        </a:rPr>
                        <a:t>Parameter</a:t>
                      </a:r>
                      <a:endParaRPr lang="en-US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HE SIG B (tones)</a:t>
                      </a:r>
                      <a:endParaRPr 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797"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56</a:t>
                      </a:r>
                      <a:endParaRPr 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79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i="1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N</a:t>
                      </a:r>
                      <a:r>
                        <a:rPr lang="en-GB" sz="2000" b="0" i="1" baseline="-250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COL</a:t>
                      </a:r>
                      <a:endParaRPr lang="en-US" sz="2000" b="0" i="1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13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79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1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N</a:t>
                      </a:r>
                      <a:r>
                        <a:rPr lang="en-US" sz="2000" b="0" i="1" baseline="-250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ROW</a:t>
                      </a:r>
                      <a:endParaRPr lang="en-US" sz="2000" b="0" i="1" baseline="-25000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2×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en-US" sz="2000" baseline="-25000" dirty="0" smtClean="0">
                          <a:solidFill>
                            <a:schemeClr val="tx1"/>
                          </a:solidFill>
                        </a:rPr>
                        <a:t>BPSCS</a:t>
                      </a:r>
                      <a:endParaRPr lang="en-US" sz="2000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May, 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884278480"/>
              </p:ext>
            </p:extLst>
          </p:nvPr>
        </p:nvGraphicFramePr>
        <p:xfrm>
          <a:off x="762000" y="1524000"/>
          <a:ext cx="7239000" cy="41204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boyu@marvell.com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Xiayu Zheng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</a:rPr>
                        <a:t>xzheng@marvell.com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Christian Berger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crberger@marvell.com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Niranjan Grandhe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ngrandhe@marvell.com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313955594"/>
              </p:ext>
            </p:extLst>
          </p:nvPr>
        </p:nvGraphicFramePr>
        <p:xfrm>
          <a:off x="685800" y="1066800"/>
          <a:ext cx="7772400" cy="47142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Alice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alicel@qti.qualcomm.com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Lin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linyang@qti.qualcomm.com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Lochan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Verma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</a:t>
                      </a:r>
                      <a:r>
                        <a:rPr lang="en-US" sz="1000" kern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Morehouse Dr. San Diego, CA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lverma@qti.qualcomm.com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Naveen Kakani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2100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Lakeside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Boulevard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Suite 475, Richardson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 75082,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nkakani@qti.qualcomm.com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Raja Banerjea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1060 Rincon Circle San Jose</a:t>
                      </a:r>
                      <a:b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 95131,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rajab@qit.qualcomm.com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09903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78239473"/>
              </p:ext>
            </p:extLst>
          </p:nvPr>
        </p:nvGraphicFramePr>
        <p:xfrm>
          <a:off x="731687" y="1488468"/>
          <a:ext cx="7772400" cy="20929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Vegt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 Yucek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2016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21022934"/>
              </p:ext>
            </p:extLst>
          </p:nvPr>
        </p:nvGraphicFramePr>
        <p:xfrm>
          <a:off x="762000" y="4114800"/>
          <a:ext cx="7696200" cy="16527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22098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200" b="0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joonsuk@apple.com</a:t>
                      </a: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guoqing_li@apple.com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ericwong@apple.com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Jarkko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Kneckt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jkneckt@apple.com</a:t>
                      </a: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200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103201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2016</a:t>
            </a:r>
            <a:endParaRPr lang="en-US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838200" y="893928"/>
          <a:ext cx="7467600" cy="55687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07241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David X. Yang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Jian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ross.yujian@huawei.com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Ming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Gan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ming.gan@huawei.com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Yuchen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Guo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F1-17,</a:t>
                      </a:r>
                      <a:r>
                        <a:rPr lang="en-US" sz="11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Huawei Base, </a:t>
                      </a:r>
                      <a:r>
                        <a:rPr lang="en-US" sz="1100" baseline="0" dirty="0" err="1" smtClean="0"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100" baseline="0" dirty="0" smtClean="0"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guoyuchen@huawei.com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zh-CN" alt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Edward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edward.ks.au@huawei.com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Teyan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chenteyan@huawei.com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Yunbo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liyunbo@huawei.com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560549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00871579"/>
              </p:ext>
            </p:extLst>
          </p:nvPr>
        </p:nvGraphicFramePr>
        <p:xfrm>
          <a:off x="762000" y="1078644"/>
          <a:ext cx="7620000" cy="30186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Jinmin1230.kim@lge.com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Jayh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hyunhee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</a:rPr>
                        <a:t>hyunh.park@lge.com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62000" y="4387663"/>
          <a:ext cx="7620000" cy="1479737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71600"/>
                <a:gridCol w="1828801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2"/>
                        </a:rPr>
                        <a:t>sun.bo1@zte.com.cn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lv.kaiying@zte.com.cn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4"/>
                        </a:rPr>
                        <a:t>yfang@ztetx.com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5"/>
                        </a:rPr>
                        <a:t>yao.ke5@zte.com.cn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6"/>
                        </a:rPr>
                        <a:t>xing.weimin@zte.com.cn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brianh@cisco.com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Pooya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Monajemi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8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31204378"/>
              </p:ext>
            </p:extLst>
          </p:nvPr>
        </p:nvGraphicFramePr>
        <p:xfrm>
          <a:off x="381000" y="1193248"/>
          <a:ext cx="8153400" cy="405044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+81 46 859 3135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+81 46 859 5097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Shoko Shinohara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Times New Roman"/>
                          <a:ea typeface="Times New Roman"/>
                          <a:cs typeface="Arial"/>
                        </a:rPr>
                        <a:t>+81 46 859 5107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Shinohara.shoko@lab.ntt.co.jp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altLang="ja-JP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</a:t>
                      </a: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46 859 3494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+81 46 859 4233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latin typeface="Times New Roman"/>
                          <a:ea typeface="Times New Roman"/>
                          <a:cs typeface="Arial"/>
                        </a:rPr>
                        <a:t>Junichi Iwatani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+81 46 859 4222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Iwatani.junichi@lab.ntt.co.jp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+81 46 840 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3759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53203728"/>
              </p:ext>
            </p:extLst>
          </p:nvPr>
        </p:nvGraphicFramePr>
        <p:xfrm>
          <a:off x="381000" y="1193248"/>
          <a:ext cx="8153400" cy="16413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Masahito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Mori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Sony Corp.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Masahito.Mori@jp.sony.com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Tanaka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YusukeC.Tanaka@jp.sony.com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Yuichi Morioka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Yuichi.Morioka@jp.sony.com</a:t>
                      </a:r>
                      <a:endParaRPr lang="en-US" altLang="ja-JP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Kazuyuki Sakoda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Kazuyuki.Sakoda@am.sony.com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Carney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William.Carney@am.sony.com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43221267"/>
              </p:ext>
            </p:extLst>
          </p:nvPr>
        </p:nvGraphicFramePr>
        <p:xfrm>
          <a:off x="381000" y="2834640"/>
          <a:ext cx="8153400" cy="5509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Sigurd Schelstraete</a:t>
                      </a:r>
                      <a:endParaRPr lang="en-US" sz="11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Quantenna</a:t>
                      </a:r>
                      <a:endParaRPr lang="en-US" sz="1100" b="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Sigurd@quantenna.com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Huizhao Wang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hwang@quantenna.com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51202082"/>
              </p:ext>
            </p:extLst>
          </p:nvPr>
        </p:nvGraphicFramePr>
        <p:xfrm>
          <a:off x="381000" y="3521717"/>
          <a:ext cx="8153400" cy="17125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Minho Cheong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Newracom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9008 Research Dr.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Irvine, CA 92618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minho.cheong@newracom.com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Reza </a:t>
                      </a:r>
                      <a:r>
                        <a:rPr lang="en-US" sz="1200" b="0" dirty="0" err="1" smtClean="0">
                          <a:latin typeface="Times New Roman"/>
                          <a:ea typeface="Times New Roman"/>
                          <a:cs typeface="Arial"/>
                        </a:rPr>
                        <a:t>Hedayat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reza.hedayat@newracom.com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Young</a:t>
                      </a:r>
                      <a:r>
                        <a:rPr lang="en-US" sz="1200" b="0" baseline="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b="0" dirty="0" err="1" smtClean="0">
                          <a:latin typeface="Times New Roman"/>
                          <a:ea typeface="Times New Roman"/>
                          <a:cs typeface="Arial"/>
                        </a:rPr>
                        <a:t>Hoon</a:t>
                      </a:r>
                      <a:r>
                        <a:rPr lang="en-US" sz="1200" b="0" baseline="0" dirty="0" smtClean="0">
                          <a:latin typeface="Times New Roman"/>
                          <a:ea typeface="Times New Roman"/>
                          <a:cs typeface="Arial"/>
                        </a:rPr>
                        <a:t> Kwon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younghoon.kwon@newracom.com</a:t>
                      </a:r>
                      <a:endParaRPr lang="en-US" altLang="ja-JP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Yongho Seok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yongho.seok@newracom.com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Daewon Lee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daewon.lee@newracom.com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Yujin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Noh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yujin.noh@newracom.com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08034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108920</TotalTime>
  <Words>2044</Words>
  <Application>Microsoft Office PowerPoint</Application>
  <PresentationFormat>On-screen Show (4:3)</PresentationFormat>
  <Paragraphs>737</Paragraphs>
  <Slides>23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5" baseType="lpstr">
      <vt:lpstr>802-11-Submission</vt:lpstr>
      <vt:lpstr>Document</vt:lpstr>
      <vt:lpstr>BCC Interleaver Parameters for DCM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</vt:vector>
  </TitlesOfParts>
  <Company>Marvell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 LTF Proposal</dc:title>
  <dc:creator>Lei Wang</dc:creator>
  <cp:lastModifiedBy>mtk06611</cp:lastModifiedBy>
  <cp:revision>1870</cp:revision>
  <cp:lastPrinted>1998-02-10T13:28:06Z</cp:lastPrinted>
  <dcterms:created xsi:type="dcterms:W3CDTF">2007-05-21T21:00:37Z</dcterms:created>
  <dcterms:modified xsi:type="dcterms:W3CDTF">2016-05-16T09:50:00Z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AdHocReviewCycleID">
    <vt:i4>-1066048637</vt:i4>
  </property>
  <property fmtid="{D5CDD505-2E9C-101B-9397-08002B2CF9AE}" pid="4" name="_EmailSubject">
    <vt:lpwstr>Author List</vt:lpwstr>
  </property>
  <property fmtid="{D5CDD505-2E9C-101B-9397-08002B2CF9AE}" pid="5" name="_AuthorEmail">
    <vt:lpwstr>james.wang@mediatek.com</vt:lpwstr>
  </property>
  <property fmtid="{D5CDD505-2E9C-101B-9397-08002B2CF9AE}" pid="6" name="_AuthorEmailDisplayName">
    <vt:lpwstr>James Wang</vt:lpwstr>
  </property>
</Properties>
</file>