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3" r:id="rId2"/>
    <p:sldId id="570" r:id="rId3"/>
    <p:sldId id="572" r:id="rId4"/>
    <p:sldId id="573" r:id="rId5"/>
    <p:sldId id="595" r:id="rId6"/>
    <p:sldId id="569" r:id="rId7"/>
    <p:sldId id="575" r:id="rId8"/>
    <p:sldId id="576" r:id="rId9"/>
    <p:sldId id="577" r:id="rId10"/>
    <p:sldId id="594" r:id="rId11"/>
    <p:sldId id="593" r:id="rId12"/>
    <p:sldId id="579" r:id="rId13"/>
    <p:sldId id="580" r:id="rId14"/>
    <p:sldId id="581" r:id="rId15"/>
    <p:sldId id="582" r:id="rId16"/>
    <p:sldId id="583" r:id="rId17"/>
    <p:sldId id="584" r:id="rId18"/>
    <p:sldId id="585" r:id="rId19"/>
    <p:sldId id="586" r:id="rId20"/>
    <p:sldId id="587" r:id="rId21"/>
    <p:sldId id="588" r:id="rId22"/>
    <p:sldId id="589" r:id="rId23"/>
    <p:sldId id="590" r:id="rId24"/>
    <p:sldId id="591" r:id="rId25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C31"/>
    <a:srgbClr val="00863D"/>
    <a:srgbClr val="168420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8" autoAdjust="0"/>
    <p:restoredTop sz="95034" autoAdjust="0"/>
  </p:normalViewPr>
  <p:slideViewPr>
    <p:cSldViewPr>
      <p:cViewPr varScale="1">
        <p:scale>
          <a:sx n="78" d="100"/>
          <a:sy n="78" d="100"/>
        </p:scale>
        <p:origin x="7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9063" y="203200"/>
            <a:ext cx="21955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1740D257-6329-40BC-9B47-6EEE98370E7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23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0338" y="117475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B779CB7-9446-4D5C-BA99-A5E091176DF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659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200" y="9623425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4419819D-C3D4-4D59-BD83-FF5BB3B8C675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3481604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/>
              <a:t>Page </a:t>
            </a:r>
            <a:fld id="{906E6EB4-208B-44EF-8FD8-B0DE75D16C4A}" type="slidenum">
              <a:rPr lang="en-US" altLang="ko-KR" smtClean="0"/>
              <a:pPr>
                <a:spcBef>
                  <a:spcPct val="0"/>
                </a:spcBef>
              </a:pPr>
              <a:t>9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80326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/>
              <a:t>Page </a:t>
            </a:r>
            <a:fld id="{906E6EB4-208B-44EF-8FD8-B0DE75D16C4A}" type="slidenum">
              <a:rPr lang="en-US" altLang="ko-KR" smtClean="0"/>
              <a:pPr>
                <a:spcBef>
                  <a:spcPct val="0"/>
                </a:spcBef>
              </a:pPr>
              <a:t>10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522703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58125" y="6475413"/>
            <a:ext cx="68580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Bin Tian, Qualcomm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82AEE90-7598-4099-B9AA-BD5488E360B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83477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58125" y="6475413"/>
            <a:ext cx="68580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Bin Tian, Qualcomm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3BAF9C4-7076-4DD5-A0BE-D505C25D734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696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4038" y="6475413"/>
            <a:ext cx="16398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Bin Tian, Qualcomm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019F94-BFFD-4477-8F1E-0EB3EEE4A68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50" y="333375"/>
            <a:ext cx="3282950" cy="2762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802.11-16/0617r1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Bin Tian, Qualcomm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B978589D-E26F-4FF8-BDA3-EF27BBBEDA67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en-US" sz="4000" smtClean="0"/>
              <a:t>Remaining Topics in Power Control</a:t>
            </a:r>
            <a:endParaRPr lang="en-US" altLang="ko-KR" sz="4000" smtClean="0">
              <a:ea typeface="굴림" panose="020B0600000101010101" pitchFamily="34" charset="-127"/>
            </a:endParaRPr>
          </a:p>
        </p:txBody>
      </p:sp>
      <p:sp>
        <p:nvSpPr>
          <p:cNvPr id="614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smtClean="0">
                <a:ea typeface="굴림" panose="020B0600000101010101" pitchFamily="34" charset="-127"/>
              </a:rPr>
              <a:t>Date:</a:t>
            </a:r>
            <a:r>
              <a:rPr lang="en-US" altLang="ko-KR" sz="2000" b="0" smtClean="0">
                <a:ea typeface="굴림" panose="020B0600000101010101" pitchFamily="34" charset="-127"/>
              </a:rPr>
              <a:t> 2016-05-16</a:t>
            </a:r>
          </a:p>
        </p:txBody>
      </p:sp>
      <p:sp>
        <p:nvSpPr>
          <p:cNvPr id="615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0" y="3103563"/>
          <a:ext cx="7772400" cy="18796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Rahul Tandra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rtandra@qti.qualcomm.com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299D702-D748-4342-97BD-10AD67A398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15363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graphicFrame>
        <p:nvGraphicFramePr>
          <p:cNvPr id="10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5972389"/>
              </p:ext>
            </p:extLst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4" imgW="9344962" imgH="4994491" progId="Word.Document.8">
                  <p:embed/>
                </p:oleObj>
              </mc:Choice>
              <mc:Fallback>
                <p:oleObj name="Document" r:id="rId4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747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723900" y="533400"/>
            <a:ext cx="7772400" cy="914400"/>
          </a:xfrm>
        </p:spPr>
        <p:txBody>
          <a:bodyPr/>
          <a:lstStyle/>
          <a:p>
            <a:r>
              <a:rPr lang="en-US" altLang="en-US" smtClean="0"/>
              <a:t>Overview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777FCC87-AE95-42B7-932D-1DD9E514DA8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ko-KR" sz="1200" b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 bwMode="auto">
              <a:xfrm>
                <a:off x="381000" y="1295400"/>
                <a:ext cx="8458200" cy="411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kumimoji="0" lang="en-US" kern="0" dirty="0" smtClean="0"/>
                  <a:t>Power control scheme motioned in the March IEEE meeting [1]</a:t>
                </a:r>
              </a:p>
              <a:p>
                <a:pPr lvl="1"/>
                <a:r>
                  <a:rPr kumimoji="0" lang="en-US" kern="0" dirty="0"/>
                  <a:t>AP signals the following in the Trigger frame that schedules the UL MU transmission</a:t>
                </a:r>
              </a:p>
              <a:p>
                <a:pPr lvl="2"/>
                <a:r>
                  <a:rPr kumimoji="0" lang="en-US" sz="1800" kern="0" dirty="0"/>
                  <a:t>AP </a:t>
                </a:r>
                <a:r>
                  <a:rPr kumimoji="0" lang="en-US" sz="1800" kern="0" dirty="0" err="1"/>
                  <a:t>Tx</a:t>
                </a:r>
                <a:r>
                  <a:rPr kumimoji="0" lang="en-US" sz="1800" kern="0" dirty="0"/>
                  <a:t> Power: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kumimoji="0" lang="en-US" sz="1800" i="1" ker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𝑇𝑥</m:t>
                        </m:r>
                      </m:e>
                      <m:sub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0" lang="en-US" sz="1800" kern="0" dirty="0"/>
              </a:p>
              <a:p>
                <a:pPr lvl="2"/>
                <a:r>
                  <a:rPr kumimoji="0" lang="en-US" sz="1800" kern="0" dirty="0"/>
                  <a:t>Required Rx power: </a:t>
                </a:r>
                <a14:m>
                  <m:oMath xmlns:m="http://schemas.openxmlformats.org/officeDocument/2006/math"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kumimoji="0" lang="en-US" sz="18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sz="1800" kern="0" dirty="0"/>
                  <a:t> for each STA that is scheduled in the Trigger </a:t>
                </a:r>
                <a:r>
                  <a:rPr kumimoji="0" lang="en-US" sz="1800" kern="0" dirty="0" smtClean="0"/>
                  <a:t>frame</a:t>
                </a:r>
                <a:endParaRPr kumimoji="0" lang="en-US" sz="1800" kern="0" dirty="0"/>
              </a:p>
              <a:p>
                <a:pPr lvl="1"/>
                <a:r>
                  <a:rPr kumimoji="0" lang="en-US" kern="0" dirty="0"/>
                  <a:t>STA sets its </a:t>
                </a:r>
                <a:r>
                  <a:rPr kumimoji="0" lang="en-US" kern="0" dirty="0" err="1"/>
                  <a:t>Tx</a:t>
                </a:r>
                <a:r>
                  <a:rPr kumimoji="0" lang="en-US" kern="0" dirty="0"/>
                  <a:t> power per the following equation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kumimoji="0" lang="en-US" sz="1800" i="1" ker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𝑇𝑥</m:t>
                        </m:r>
                      </m:e>
                      <m:sub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d>
                      <m:dPr>
                        <m:ctrlPr>
                          <a:rPr kumimoji="0" lang="en-US" sz="1800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𝑑𝐵𝑚</m:t>
                        </m:r>
                      </m:e>
                    </m:d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0" lang="en-US" sz="18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d>
                      <m:dPr>
                        <m:ctrlPr>
                          <a:rPr kumimoji="0" lang="en-US" sz="1800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𝑑𝐵</m:t>
                        </m:r>
                      </m:e>
                    </m:d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+</m:t>
                    </m:r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kumimoji="0" lang="en-US" sz="18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0" lang="en-US" sz="1800" kern="0" dirty="0"/>
              </a:p>
              <a:p>
                <a:pPr lvl="3"/>
                <a:r>
                  <a:rPr kumimoji="0" lang="en-US" kern="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i="1" kern="0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kumimoji="0" lang="en-US" i="1" kern="0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r>
                      <a:rPr kumimoji="0" lang="en-US" i="1" ker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US" i="1" kern="0">
                        <a:latin typeface="Cambria Math" panose="02040503050406030204" pitchFamily="18" charset="0"/>
                      </a:rPr>
                      <m:t>𝑑𝐵</m:t>
                    </m:r>
                    <m:r>
                      <a:rPr kumimoji="0" lang="en-US" i="1" ker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kern="0" dirty="0"/>
                  <a:t> is the DL path loss computed by the STA based on</a:t>
                </a:r>
              </a:p>
              <a:p>
                <a:pPr lvl="4"/>
                <a:r>
                  <a:rPr kumimoji="0" lang="en-US" kern="0" dirty="0"/>
                  <a:t>AP transmit power signaled in the Trigger message and </a:t>
                </a:r>
              </a:p>
              <a:p>
                <a:pPr lvl="4"/>
                <a:r>
                  <a:rPr kumimoji="0" lang="en-US" kern="0" dirty="0"/>
                  <a:t>Measured RSSI of the Trigger message</a:t>
                </a:r>
              </a:p>
              <a:p>
                <a:pPr lvl="3"/>
                <a14:m>
                  <m:oMath xmlns:m="http://schemas.openxmlformats.org/officeDocument/2006/math">
                    <m:r>
                      <a:rPr kumimoji="0" lang="en-US" i="1" kern="0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kumimoji="0" lang="en-US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i="1" ker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0" lang="en-US" i="1" ker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kumimoji="0" lang="en-US" i="1" ker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US" i="1" ker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kumimoji="0" lang="en-US" i="1" ker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kern="0" dirty="0"/>
                  <a:t> is signaled by the AP in the trigger </a:t>
                </a:r>
                <a:r>
                  <a:rPr kumimoji="0" lang="en-US" kern="0" dirty="0" smtClean="0"/>
                  <a:t>message</a:t>
                </a:r>
                <a:endParaRPr kumimoji="0" lang="en-US" kern="0" dirty="0"/>
              </a:p>
              <a:p>
                <a:r>
                  <a:rPr kumimoji="0" lang="en-US" kern="0" dirty="0" smtClean="0"/>
                  <a:t>In this contribution we propose more details to the above scheme</a:t>
                </a:r>
                <a:endParaRPr kumimoji="0" lang="en-US" kern="0" dirty="0"/>
              </a:p>
              <a:p>
                <a:endParaRPr kumimoji="0" lang="en-US" kern="0" dirty="0"/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1295400"/>
                <a:ext cx="8458200" cy="4114800"/>
              </a:xfrm>
              <a:prstGeom prst="rect">
                <a:avLst/>
              </a:prstGeom>
              <a:blipFill rotWithShape="0">
                <a:blip r:embed="rId2"/>
                <a:stretch>
                  <a:fillRect l="-1009" t="-1185" r="-865" b="-288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7772400" cy="914400"/>
          </a:xfrm>
        </p:spPr>
        <p:txBody>
          <a:bodyPr/>
          <a:lstStyle/>
          <a:p>
            <a:r>
              <a:rPr lang="en-US" altLang="en-US" smtClean="0"/>
              <a:t>AP Tx power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1843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ED318DB-6CC4-4B03-BA48-B6BDB91E7C19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ko-KR" sz="1200" b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79763" y="1600200"/>
                <a:ext cx="7772400" cy="4114800"/>
              </a:xfrm>
            </p:spPr>
            <p:txBody>
              <a:bodyPr/>
              <a:lstStyle/>
              <a:p>
                <a:r>
                  <a:rPr lang="en-US" sz="2000" dirty="0" smtClean="0"/>
                  <a:t>AP </a:t>
                </a:r>
                <a:r>
                  <a:rPr lang="en-US" sz="2000" dirty="0" err="1" smtClean="0"/>
                  <a:t>Tx</a:t>
                </a:r>
                <a:r>
                  <a:rPr lang="en-US" sz="2000" dirty="0" smtClean="0"/>
                  <a:t> Power is signaled in the trigger frame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𝑝𝑤𝑟</m:t>
                            </m:r>
                          </m:sub>
                          <m:sup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  <m:d>
                          <m:dPr>
                            <m:ctrlPr>
                              <a:rPr lang="en-US" sz="2000" b="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𝑑𝐵𝑚</m:t>
                            </m:r>
                          </m:e>
                        </m:d>
                      </m:e>
                    </m:d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sz="2000" b="1" dirty="0" smtClean="0"/>
              </a:p>
              <a:p>
                <a:pPr lvl="1"/>
                <a:r>
                  <a:rPr lang="en-US" sz="1800" dirty="0" smtClean="0"/>
                  <a:t>Indicates combined power from all </a:t>
                </a:r>
                <a:r>
                  <a:rPr lang="en-US" sz="1800" dirty="0" err="1" smtClean="0"/>
                  <a:t>tx</a:t>
                </a:r>
                <a:r>
                  <a:rPr lang="en-US" sz="1800" dirty="0" smtClean="0"/>
                  <a:t> antennas</a:t>
                </a:r>
              </a:p>
              <a:p>
                <a:pPr lvl="2"/>
                <a:r>
                  <a:rPr lang="en-US" sz="1600" dirty="0" smtClean="0"/>
                  <a:t>STA may not know number of antennas at the AP</a:t>
                </a:r>
              </a:p>
              <a:p>
                <a:pPr lvl="1"/>
                <a:r>
                  <a:rPr lang="en-US" sz="1800" dirty="0" smtClean="0"/>
                  <a:t>Indicate the average power in the unit of 20 MHz</a:t>
                </a:r>
              </a:p>
              <a:p>
                <a:pPr lvl="2"/>
                <a:r>
                  <a:rPr lang="en-US" sz="1600" dirty="0" smtClean="0"/>
                  <a:t>Useful because in some cases the STA may not know the BW of the trigger frame when trigger is sent in legacy PPDU</a:t>
                </a:r>
              </a:p>
              <a:p>
                <a:r>
                  <a:rPr lang="en-US" sz="2000" dirty="0" smtClean="0"/>
                  <a:t>Recommendations</a:t>
                </a:r>
                <a:endParaRPr lang="en-US" sz="2000" dirty="0"/>
              </a:p>
              <a:p>
                <a:pPr lvl="1"/>
                <a:r>
                  <a:rPr lang="en-US" sz="1800" dirty="0" smtClean="0"/>
                  <a:t>1 dB resolution</a:t>
                </a:r>
              </a:p>
              <a:p>
                <a:pPr lvl="2"/>
                <a:r>
                  <a:rPr lang="en-US" sz="1600" dirty="0" smtClean="0"/>
                  <a:t>Sufficient given the accuracy of RSSI measurement and target RSSI resolution</a:t>
                </a:r>
              </a:p>
              <a:p>
                <a:pPr lvl="1"/>
                <a:r>
                  <a:rPr lang="en-US" sz="1800" dirty="0" smtClean="0"/>
                  <a:t>[-20 40] </a:t>
                </a:r>
                <a:r>
                  <a:rPr lang="en-US" sz="1800" dirty="0" err="1" smtClean="0"/>
                  <a:t>dBm</a:t>
                </a:r>
                <a:r>
                  <a:rPr lang="en-US" sz="1800" dirty="0" smtClean="0"/>
                  <a:t> range</a:t>
                </a:r>
              </a:p>
              <a:p>
                <a:pPr lvl="2"/>
                <a:r>
                  <a:rPr lang="en-US" sz="1600" dirty="0"/>
                  <a:t>S</a:t>
                </a:r>
                <a:r>
                  <a:rPr lang="en-US" sz="1600" dirty="0" smtClean="0"/>
                  <a:t>ufficiently large range for</a:t>
                </a:r>
                <a:r>
                  <a:rPr lang="en-US" sz="16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1600" dirty="0" smtClean="0"/>
                  <a:t>combined </a:t>
                </a:r>
                <a:r>
                  <a:rPr lang="en-US" sz="1600" dirty="0" err="1" smtClean="0"/>
                  <a:t>tx</a:t>
                </a:r>
                <a:r>
                  <a:rPr lang="en-US" sz="1600" dirty="0" smtClean="0"/>
                  <a:t>-power</a:t>
                </a:r>
              </a:p>
              <a:p>
                <a:pPr lvl="2"/>
                <a:r>
                  <a:rPr lang="en-US" sz="1600" dirty="0" smtClean="0"/>
                  <a:t>6 bits is sufficient</a:t>
                </a:r>
              </a:p>
              <a:p>
                <a:pPr lvl="3"/>
                <a:r>
                  <a:rPr lang="en-US" sz="1400" dirty="0" smtClean="0"/>
                  <a:t>Value 0 to 60 maps to -20dBm to 40dBm</a:t>
                </a:r>
              </a:p>
              <a:p>
                <a:pPr lvl="3"/>
                <a:r>
                  <a:rPr lang="en-US" sz="1400" dirty="0" smtClean="0"/>
                  <a:t>Value 61, 62 and 63 reserved</a:t>
                </a:r>
              </a:p>
            </p:txBody>
          </p:sp>
        </mc:Choice>
        <mc:Fallback xmlns=""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9763" y="1600200"/>
                <a:ext cx="7772400" cy="4114800"/>
              </a:xfrm>
              <a:blipFill rotWithShape="0">
                <a:blip r:embed="rId2"/>
                <a:stretch>
                  <a:fillRect l="-627" t="-444" b="-7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en-US" smtClean="0"/>
              <a:t>Target RSSI (per STA)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1946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0814B6F8-278A-44C4-A8BC-C2A537DF5074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ko-KR" sz="1200" b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16268" y="1295400"/>
                <a:ext cx="8270532" cy="4343400"/>
              </a:xfrm>
            </p:spPr>
            <p:txBody>
              <a:bodyPr/>
              <a:lstStyle/>
              <a:p>
                <a:r>
                  <a:rPr lang="en-US" sz="2000" dirty="0" smtClean="0"/>
                  <a:t>Target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𝐫𝐞𝐜𝐞𝐢𝐯𝐞𝐝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𝐩𝐨𝐰𝐞𝐫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lang="en-US" sz="2000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lang="en-US" sz="2000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 is also signaled in the trigger frame</a:t>
                </a:r>
              </a:p>
              <a:p>
                <a:pPr lvl="1"/>
                <a:r>
                  <a:rPr lang="en-US" sz="1800" dirty="0" smtClean="0"/>
                  <a:t>Indicates average RSSI over the AP’s antennas</a:t>
                </a:r>
              </a:p>
              <a:p>
                <a:pPr lvl="1"/>
                <a:r>
                  <a:rPr lang="en-US" sz="1800" dirty="0" smtClean="0"/>
                  <a:t>Resolution 1 dB: considering RSSI measurement accuracy </a:t>
                </a:r>
                <a:endParaRPr lang="en-US" sz="1600" dirty="0" smtClean="0"/>
              </a:p>
              <a:p>
                <a:pPr lvl="1"/>
                <a:r>
                  <a:rPr lang="en-US" sz="1800" dirty="0" smtClean="0"/>
                  <a:t>Target RSSI range and bit-width:</a:t>
                </a:r>
              </a:p>
              <a:p>
                <a:pPr lvl="2"/>
                <a:r>
                  <a:rPr lang="en-US" sz="1600" dirty="0" smtClean="0"/>
                  <a:t>Lowest sensitivity in spec is 2MHz MCS0 +DCM: -95dBm</a:t>
                </a:r>
              </a:p>
              <a:p>
                <a:pPr lvl="2"/>
                <a:r>
                  <a:rPr lang="en-US" sz="1600" dirty="0" smtClean="0"/>
                  <a:t>Max receive signal level in spec: -20dBm (2.4GHz) or -30dBm (5GHz)</a:t>
                </a:r>
              </a:p>
              <a:p>
                <a:pPr lvl="2"/>
                <a:r>
                  <a:rPr lang="en-US" sz="1600" dirty="0" smtClean="0"/>
                  <a:t>Prefer to reserve </a:t>
                </a:r>
                <a:r>
                  <a:rPr lang="en-US" sz="1600" dirty="0"/>
                  <a:t>one special value to indicate </a:t>
                </a:r>
                <a:r>
                  <a:rPr lang="en-US" sz="1600" dirty="0" smtClean="0"/>
                  <a:t>STA to transmit at its max TX power allowed for the assigned MCS </a:t>
                </a:r>
                <a:endParaRPr lang="en-US" sz="1600" dirty="0"/>
              </a:p>
              <a:p>
                <a:r>
                  <a:rPr lang="en-US" sz="2000" b="1" dirty="0" smtClean="0"/>
                  <a:t>Recommendation</a:t>
                </a:r>
              </a:p>
              <a:p>
                <a:pPr lvl="1"/>
                <a:r>
                  <a:rPr lang="en-US" sz="1800" dirty="0" smtClean="0"/>
                  <a:t>7 bits: </a:t>
                </a:r>
                <a:r>
                  <a:rPr lang="en-US" sz="1600" dirty="0" smtClean="0"/>
                  <a:t>Value 0 to 90 maps to [-110, -20] </a:t>
                </a:r>
                <a:r>
                  <a:rPr lang="en-US" sz="1600" dirty="0" err="1" smtClean="0"/>
                  <a:t>dBm</a:t>
                </a:r>
                <a:r>
                  <a:rPr lang="en-US" sz="1600" dirty="0" smtClean="0"/>
                  <a:t> at 1dB resolution. Value 127: max </a:t>
                </a:r>
                <a:r>
                  <a:rPr lang="en-US" sz="1600" dirty="0" err="1" smtClean="0"/>
                  <a:t>Tx</a:t>
                </a:r>
                <a:r>
                  <a:rPr lang="en-US" sz="1600" dirty="0" smtClean="0"/>
                  <a:t> power allowed for the assigned MS</a:t>
                </a:r>
              </a:p>
              <a:p>
                <a:pPr lvl="2"/>
                <a:r>
                  <a:rPr lang="en-US" sz="1600" dirty="0" smtClean="0"/>
                  <a:t>Lower end of the range may be </a:t>
                </a:r>
                <a:r>
                  <a:rPr lang="en-US" sz="1600" dirty="0"/>
                  <a:t>u</a:t>
                </a:r>
                <a:r>
                  <a:rPr lang="en-US" sz="1600" dirty="0" smtClean="0"/>
                  <a:t>seful for power control in narrowband transmissions like 26 tone RU</a:t>
                </a:r>
              </a:p>
              <a:p>
                <a:pPr lvl="2"/>
                <a:r>
                  <a:rPr lang="en-US" sz="1600" dirty="0" smtClean="0"/>
                  <a:t>Higher end of the range cover the case that devices and AP are in close proximity</a:t>
                </a:r>
              </a:p>
              <a:p>
                <a:pPr lvl="2"/>
                <a:endParaRPr lang="en-US" sz="1600" dirty="0" smtClean="0"/>
              </a:p>
              <a:p>
                <a:pPr lvl="1"/>
                <a:endParaRPr lang="en-US" dirty="0"/>
              </a:p>
              <a:p>
                <a:pPr lvl="1"/>
                <a:endParaRPr lang="en-US" sz="2200" dirty="0"/>
              </a:p>
              <a:p>
                <a:pPr marL="457200" lvl="1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6268" y="1295400"/>
                <a:ext cx="8270532" cy="4343400"/>
              </a:xfrm>
              <a:blipFill rotWithShape="0">
                <a:blip r:embed="rId2"/>
                <a:stretch>
                  <a:fillRect l="-590" t="-843" r="-590" b="-7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STA Tx Power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048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57D13C55-42EE-40CF-A683-F3B57BBF160B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ko-KR" sz="1200" b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 bwMode="auto">
              <a:xfrm>
                <a:off x="685800" y="1447800"/>
                <a:ext cx="7772400" cy="4648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en-US" sz="2000" b="0" dirty="0" smtClean="0"/>
                  <a:t>Based on the power control information in the trigger frame and the measured RSSI, STA compute its </a:t>
                </a:r>
                <a:r>
                  <a:rPr lang="en-US" sz="2000" b="0" dirty="0" err="1" smtClean="0"/>
                  <a:t>Tx</a:t>
                </a:r>
                <a:r>
                  <a:rPr lang="en-US" sz="2000" b="0" dirty="0" smtClean="0"/>
                  <a:t> power per the following equation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𝑇𝑥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𝑑𝐵𝑚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 smtClean="0"/>
              </a:p>
              <a:p>
                <a:pPr lvl="3"/>
                <a:r>
                  <a:rPr lang="en-US" sz="1400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𝑑𝐵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 smtClean="0"/>
                  <a:t> is the DL path loss computed by the STA based on</a:t>
                </a:r>
              </a:p>
              <a:p>
                <a:pPr lvl="4"/>
                <a:r>
                  <a:rPr lang="en-US" sz="1400" dirty="0" smtClean="0"/>
                  <a:t>AP transmit power signaled in the Trigger message and </a:t>
                </a:r>
                <a:endParaRPr lang="en-US" sz="1400" dirty="0"/>
              </a:p>
              <a:p>
                <a:pPr lvl="4"/>
                <a:r>
                  <a:rPr lang="en-US" sz="1400" dirty="0" smtClean="0"/>
                  <a:t>Measured RSSI of the Trigger message</a:t>
                </a:r>
              </a:p>
              <a:p>
                <a:pPr lvl="3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 smtClean="0"/>
                  <a:t> is signaled by the AP in the trigger message</a:t>
                </a:r>
              </a:p>
              <a:p>
                <a:pPr marL="1200150" lvl="3" indent="0">
                  <a:buNone/>
                </a:pPr>
                <a:endParaRPr lang="en-US" sz="1400" dirty="0" smtClean="0"/>
              </a:p>
              <a:p>
                <a:pPr marL="342900" lvl="2" indent="-342900"/>
                <a:r>
                  <a:rPr lang="en-US" sz="2000" b="0" dirty="0" smtClean="0"/>
                  <a:t>The STA’s actual </a:t>
                </a:r>
                <a:r>
                  <a:rPr lang="en-US" sz="2000" b="0" dirty="0" err="1" smtClean="0"/>
                  <a:t>Tx</a:t>
                </a:r>
                <a:r>
                  <a:rPr lang="en-US" sz="2000" b="0" dirty="0" smtClean="0"/>
                  <a:t> power </a:t>
                </a:r>
                <a:r>
                  <a:rPr lang="en-US" sz="2000" dirty="0" smtClean="0"/>
                  <a:t>is </a:t>
                </a:r>
                <a:r>
                  <a:rPr lang="en-US" sz="2000" dirty="0"/>
                  <a:t>further subject to </a:t>
                </a:r>
                <a:r>
                  <a:rPr lang="en-US" sz="2000" dirty="0" smtClean="0"/>
                  <a:t>its </a:t>
                </a:r>
                <a:r>
                  <a:rPr lang="en-US" sz="2000" dirty="0"/>
                  <a:t>minimum and maximum TX power </a:t>
                </a:r>
                <a:r>
                  <a:rPr lang="en-US" sz="2000" dirty="0" smtClean="0"/>
                  <a:t>limit due to hardware capability, regulatory requirements as well as non-802.11 in-device coexistence requirements</a:t>
                </a:r>
              </a:p>
              <a:p>
                <a:pPr marL="685800" lvl="3" indent="-342900"/>
                <a:r>
                  <a:rPr lang="en-US" sz="1800" dirty="0" smtClean="0"/>
                  <a:t>E.g. temporal limitation on </a:t>
                </a:r>
                <a:r>
                  <a:rPr lang="en-US" sz="1800" dirty="0" err="1" smtClean="0"/>
                  <a:t>Tx</a:t>
                </a:r>
                <a:r>
                  <a:rPr lang="en-US" sz="1800" dirty="0" smtClean="0"/>
                  <a:t> power may be imposed due to coexistence with BT </a:t>
                </a:r>
                <a:endParaRPr lang="en-US" sz="1800" dirty="0"/>
              </a:p>
            </p:txBody>
          </p:sp>
        </mc:Choice>
        <mc:Fallback xmlns=""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auto">
              <a:xfrm>
                <a:off x="685800" y="1447800"/>
                <a:ext cx="7772400" cy="4648200"/>
              </a:xfrm>
              <a:prstGeom prst="rect">
                <a:avLst/>
              </a:prstGeom>
              <a:blipFill rotWithShape="0">
                <a:blip r:embed="rId2"/>
                <a:stretch>
                  <a:fillRect l="-706" t="-787" r="-78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mtClean="0"/>
              <a:t>STA Headroom Indication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150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B1C08F06-8884-44F8-98C5-D56C9DB26668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ko-KR" sz="1200" b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371600"/>
                <a:ext cx="8380412" cy="5033603"/>
              </a:xfrm>
            </p:spPr>
            <p:txBody>
              <a:bodyPr>
                <a:noAutofit/>
              </a:bodyPr>
              <a:lstStyle/>
              <a:p>
                <a:r>
                  <a:rPr lang="en-US" sz="2000" dirty="0" smtClean="0"/>
                  <a:t>Motion passed: </a:t>
                </a:r>
              </a:p>
              <a:p>
                <a:pPr lvl="1"/>
                <a:r>
                  <a:rPr lang="en-US" sz="1800" dirty="0"/>
                  <a:t>STAs that participate in HE trigger-based PPDU transmits the power headroom in triggered UL MU transmissions to assist in the AP’s MCS </a:t>
                </a:r>
                <a:r>
                  <a:rPr lang="en-US" sz="1800" dirty="0" smtClean="0"/>
                  <a:t>selection</a:t>
                </a:r>
                <a:endParaRPr lang="en-US" sz="2000" dirty="0" smtClean="0"/>
              </a:p>
              <a:p>
                <a:r>
                  <a:rPr lang="en-US" sz="2000" dirty="0" smtClean="0"/>
                  <a:t>STA’s headroom is defined as: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</a:rPr>
                      <m:t>𝑯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𝑺𝑻𝑨</m:t>
                        </m:r>
                      </m:sub>
                    </m:sSub>
                    <m:r>
                      <a:rPr lang="en-US" sz="2000" b="1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𝑻𝑿</m:t>
                        </m:r>
                      </m:e>
                      <m:sub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𝒑𝒘𝒓</m:t>
                        </m:r>
                      </m:sub>
                      <m:sup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𝑴𝑨𝑿</m:t>
                        </m:r>
                      </m:sup>
                    </m:sSubSup>
                    <m:r>
                      <a:rPr lang="en-US" sz="2000" b="1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𝑻𝑿</m:t>
                        </m:r>
                      </m:e>
                      <m:sub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𝒑𝒘𝒓</m:t>
                        </m:r>
                      </m:sub>
                      <m:sup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sz="2000" dirty="0" smtClean="0"/>
                  <a:t>where</a:t>
                </a:r>
                <a:endParaRPr lang="en-US" sz="2000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𝑀𝐴𝑋</m:t>
                        </m:r>
                      </m:sup>
                    </m:sSubSup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is the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potential transmit power of the STA when target RSSI is set to value of 127, i.e. max power, for current MCS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lvl="1">
                  <a:spcBef>
                    <a:spcPts val="400"/>
                  </a:spcBef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is the transmit power of the current UL packet</a:t>
                </a:r>
              </a:p>
              <a:p>
                <a:pPr>
                  <a:spcBef>
                    <a:spcPts val="400"/>
                  </a:spcBef>
                </a:pPr>
                <a:r>
                  <a:rPr lang="en-US" sz="2000" dirty="0" smtClean="0"/>
                  <a:t>Recommendations: total 6 bits</a:t>
                </a:r>
              </a:p>
              <a:p>
                <a:pPr lvl="1">
                  <a:spcBef>
                    <a:spcPts val="400"/>
                  </a:spcBef>
                </a:pPr>
                <a:r>
                  <a:rPr lang="en-US" sz="1800" dirty="0" smtClean="0"/>
                  <a:t>5 bits indicate the headroom value </a:t>
                </a:r>
              </a:p>
              <a:p>
                <a:pPr lvl="2">
                  <a:spcBef>
                    <a:spcPts val="400"/>
                  </a:spcBef>
                </a:pPr>
                <a:r>
                  <a:rPr lang="en-US" sz="1600" dirty="0" smtClean="0"/>
                  <a:t>Value of 0 to 31:  [0, 31] dB</a:t>
                </a:r>
              </a:p>
              <a:p>
                <a:pPr lvl="1">
                  <a:spcBef>
                    <a:spcPts val="400"/>
                  </a:spcBef>
                </a:pPr>
                <a:r>
                  <a:rPr lang="en-US" sz="1800" dirty="0" smtClean="0"/>
                  <a:t>1 bit flag indicate whether </a:t>
                </a:r>
                <a:r>
                  <a:rPr lang="en-US" sz="1800" dirty="0"/>
                  <a:t>the minimum TX </a:t>
                </a:r>
                <a:r>
                  <a:rPr lang="en-US" sz="1800" dirty="0" smtClean="0"/>
                  <a:t>power of current MCS is </a:t>
                </a:r>
                <a:r>
                  <a:rPr lang="en-US" sz="1800" dirty="0"/>
                  <a:t>reached by the </a:t>
                </a:r>
                <a:r>
                  <a:rPr lang="en-US" sz="1800" dirty="0" smtClean="0"/>
                  <a:t>STA</a:t>
                </a:r>
              </a:p>
              <a:p>
                <a:pPr lvl="2">
                  <a:spcBef>
                    <a:spcPts val="400"/>
                  </a:spcBef>
                </a:pPr>
                <a:r>
                  <a:rPr lang="en-US" sz="1600" dirty="0" smtClean="0"/>
                  <a:t>= 1: STA already transmit at its minimum capable </a:t>
                </a:r>
                <a:r>
                  <a:rPr lang="en-US" sz="1600" dirty="0" err="1" smtClean="0"/>
                  <a:t>Tx</a:t>
                </a:r>
                <a:r>
                  <a:rPr lang="en-US" sz="1600" dirty="0" smtClean="0"/>
                  <a:t> power for the current MCS </a:t>
                </a:r>
              </a:p>
              <a:p>
                <a:pPr lvl="2">
                  <a:spcBef>
                    <a:spcPts val="400"/>
                  </a:spcBef>
                </a:pPr>
                <a:r>
                  <a:rPr lang="en-US" sz="1600" dirty="0" smtClean="0"/>
                  <a:t>This information can help AP in making smart power control and paring decisions</a:t>
                </a:r>
                <a:endParaRPr lang="en-US" sz="1600" dirty="0"/>
              </a:p>
              <a:p>
                <a:pPr>
                  <a:spcBef>
                    <a:spcPts val="400"/>
                  </a:spcBef>
                </a:pPr>
                <a:endParaRPr lang="en-US" dirty="0"/>
              </a:p>
              <a:p>
                <a:endParaRPr lang="en-US" sz="2200" dirty="0" smtClean="0"/>
              </a:p>
            </p:txBody>
          </p:sp>
        </mc:Choice>
        <mc:Fallback xmlns=""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371600"/>
                <a:ext cx="8380412" cy="5033603"/>
              </a:xfrm>
              <a:blipFill rotWithShape="0">
                <a:blip r:embed="rId2"/>
                <a:stretch>
                  <a:fillRect l="-655" t="-605" r="-1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altLang="en-US" smtClean="0"/>
              <a:t>RSSI Accuracy Requirement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Specifying RSSI measurement accuracy at STA can be useful, although most of the control relies on relative accuracy</a:t>
            </a:r>
          </a:p>
          <a:p>
            <a:pPr lvl="1">
              <a:defRPr/>
            </a:pPr>
            <a:r>
              <a:rPr lang="en-US" sz="1800" dirty="0" smtClean="0"/>
              <a:t>Useful for power controlling first multi-user UL transmission from a STA </a:t>
            </a:r>
          </a:p>
          <a:p>
            <a:pPr lvl="1">
              <a:defRPr/>
            </a:pPr>
            <a:r>
              <a:rPr lang="en-US" sz="1800" dirty="0" smtClean="0"/>
              <a:t>RSSI estimation accuracy also has an impact on random access</a:t>
            </a:r>
          </a:p>
          <a:p>
            <a:pPr lvl="1">
              <a:defRPr/>
            </a:pPr>
            <a:r>
              <a:rPr lang="en-US" sz="1800" dirty="0" smtClean="0"/>
              <a:t>Some spatial reuse 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proposals also </a:t>
            </a:r>
            <a:r>
              <a:rPr lang="en-US" sz="1800" dirty="0" smtClean="0"/>
              <a:t>depends on RSSI measurement accuracy</a:t>
            </a:r>
          </a:p>
          <a:p>
            <a:pPr lvl="1">
              <a:defRPr/>
            </a:pPr>
            <a:endParaRPr lang="en-US" sz="1800" dirty="0" smtClean="0"/>
          </a:p>
          <a:p>
            <a:pPr>
              <a:defRPr/>
            </a:pPr>
            <a:r>
              <a:rPr lang="en-US" sz="2000" dirty="0" smtClean="0"/>
              <a:t>Motion passed on RSSI measurement accuracy</a:t>
            </a:r>
            <a:endParaRPr lang="en-US" sz="2000" dirty="0"/>
          </a:p>
          <a:p>
            <a:pPr lvl="1">
              <a:defRPr/>
            </a:pPr>
            <a:r>
              <a:rPr lang="en-US" sz="1600" dirty="0"/>
              <a:t>Class A: </a:t>
            </a:r>
            <a:r>
              <a:rPr lang="en-US" sz="1600" i="1" dirty="0" smtClean="0"/>
              <a:t>+/-2dB</a:t>
            </a:r>
          </a:p>
          <a:p>
            <a:pPr lvl="1">
              <a:defRPr/>
            </a:pPr>
            <a:r>
              <a:rPr lang="en-US" sz="1600" i="1" dirty="0" smtClean="0"/>
              <a:t>Class B: +/-5dB</a:t>
            </a:r>
          </a:p>
          <a:p>
            <a:pPr lvl="1">
              <a:defRPr/>
            </a:pPr>
            <a:endParaRPr lang="en-US" sz="1600" dirty="0" smtClean="0"/>
          </a:p>
          <a:p>
            <a:pPr>
              <a:defRPr/>
            </a:pPr>
            <a:r>
              <a:rPr lang="en-US" sz="2000" dirty="0"/>
              <a:t>Some feedbacks that the above RSSI accuracy requirement for class A may be tight, considering </a:t>
            </a:r>
          </a:p>
          <a:p>
            <a:pPr lvl="1">
              <a:defRPr/>
            </a:pPr>
            <a:r>
              <a:rPr lang="en-US" sz="1600" dirty="0" smtClean="0"/>
              <a:t>RSSI measurement variations over different temperature and frequency channels,</a:t>
            </a:r>
          </a:p>
          <a:p>
            <a:pPr lvl="1">
              <a:defRPr/>
            </a:pPr>
            <a:r>
              <a:rPr lang="en-US" sz="1600" dirty="0" smtClean="0"/>
              <a:t>Platform-level inaccuracy matters as well (front-end insertion loss variation),</a:t>
            </a:r>
          </a:p>
          <a:p>
            <a:pPr lvl="1">
              <a:defRPr/>
            </a:pPr>
            <a:r>
              <a:rPr lang="en-US" sz="1600" dirty="0" smtClean="0"/>
              <a:t>Potential error in test equipment</a:t>
            </a:r>
            <a:endParaRPr lang="en-US" sz="1600" dirty="0"/>
          </a:p>
          <a:p>
            <a:pPr marL="457200" lvl="1" indent="0">
              <a:buFontTx/>
              <a:buNone/>
              <a:defRPr/>
            </a:pPr>
            <a:endParaRPr lang="en-US" sz="8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253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8965AF11-4C5A-4841-B195-229CD2DCD7EB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ko-KR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8"/>
          </a:xfrm>
        </p:spPr>
        <p:txBody>
          <a:bodyPr/>
          <a:lstStyle/>
          <a:p>
            <a:r>
              <a:rPr lang="en-US" altLang="en-US" smtClean="0"/>
              <a:t>RSSI Accuracy Requirements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28625" y="1601788"/>
            <a:ext cx="7772400" cy="4645025"/>
          </a:xfrm>
        </p:spPr>
        <p:txBody>
          <a:bodyPr/>
          <a:lstStyle/>
          <a:p>
            <a:pPr>
              <a:defRPr/>
            </a:pPr>
            <a:r>
              <a:rPr lang="en-US" altLang="en-US" sz="2000" dirty="0" smtClean="0"/>
              <a:t>Recommendations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dirty="0" smtClean="0"/>
              <a:t>Relax the RSSI requirement of class A STA to +/-3 dB </a:t>
            </a:r>
          </a:p>
          <a:p>
            <a:pPr lvl="1">
              <a:defRPr/>
            </a:pPr>
            <a:r>
              <a:rPr lang="en-US" altLang="en-US" dirty="0" smtClean="0"/>
              <a:t>Notes on RSSI measurement</a:t>
            </a:r>
          </a:p>
          <a:p>
            <a:pPr lvl="2">
              <a:defRPr/>
            </a:pPr>
            <a:r>
              <a:rPr lang="en-US" dirty="0" smtClean="0"/>
              <a:t>RSSI is measured over legacy preamble</a:t>
            </a:r>
            <a:endParaRPr lang="en-US" altLang="en-US" dirty="0" smtClean="0"/>
          </a:p>
          <a:p>
            <a:pPr lvl="2">
              <a:defRPr/>
            </a:pPr>
            <a:r>
              <a:rPr lang="en-US" altLang="en-US" dirty="0" smtClean="0"/>
              <a:t>RSSI accuracy requirements shall be applied to receive signal level range from -82dBm to -20dBm (2.4GHz) or -30dBm (5GHz)</a:t>
            </a:r>
          </a:p>
          <a:p>
            <a:pPr lvl="2">
              <a:defRPr/>
            </a:pPr>
            <a:r>
              <a:rPr lang="en-US" altLang="en-US" dirty="0" smtClean="0"/>
              <a:t>The requirements are stated for nominal (room) temperature conditions</a:t>
            </a:r>
          </a:p>
          <a:p>
            <a:pPr marL="457200" lvl="1" indent="0">
              <a:buFontTx/>
              <a:buNone/>
              <a:defRPr/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 lvl="2">
              <a:defRPr/>
            </a:pPr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35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5AAC1F89-6312-4E74-8E97-AFE9235817DC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ko-KR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 this contribution we present recommendations on following details of power control scheme</a:t>
            </a:r>
          </a:p>
          <a:p>
            <a:pPr lvl="1">
              <a:defRPr/>
            </a:pPr>
            <a:r>
              <a:rPr lang="en-US" dirty="0" smtClean="0"/>
              <a:t>AP </a:t>
            </a:r>
            <a:r>
              <a:rPr lang="en-US" dirty="0" err="1" smtClean="0"/>
              <a:t>Tx</a:t>
            </a:r>
            <a:r>
              <a:rPr lang="en-US" dirty="0" smtClean="0"/>
              <a:t> power indication</a:t>
            </a:r>
          </a:p>
          <a:p>
            <a:pPr lvl="1">
              <a:defRPr/>
            </a:pPr>
            <a:r>
              <a:rPr lang="en-US" dirty="0" smtClean="0"/>
              <a:t>Target RSSI indication</a:t>
            </a:r>
          </a:p>
          <a:p>
            <a:pPr lvl="1">
              <a:defRPr/>
            </a:pPr>
            <a:r>
              <a:rPr lang="en-US" dirty="0" smtClean="0"/>
              <a:t>STA </a:t>
            </a:r>
            <a:r>
              <a:rPr lang="en-US" dirty="0" err="1" smtClean="0"/>
              <a:t>Tx</a:t>
            </a:r>
            <a:r>
              <a:rPr lang="en-US" dirty="0" smtClean="0"/>
              <a:t> power</a:t>
            </a:r>
          </a:p>
          <a:p>
            <a:pPr lvl="1">
              <a:defRPr/>
            </a:pPr>
            <a:r>
              <a:rPr lang="en-US" dirty="0" smtClean="0"/>
              <a:t>STA headroom indication</a:t>
            </a:r>
          </a:p>
          <a:p>
            <a:pPr lvl="1">
              <a:defRPr/>
            </a:pPr>
            <a:r>
              <a:rPr lang="en-US" dirty="0" smtClean="0"/>
              <a:t>RSSI accuracy requirement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marL="457200" lvl="1" indent="0">
              <a:buFontTx/>
              <a:buNone/>
              <a:defRPr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458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82C59CD-01E2-48A2-840F-511A52BA2073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ko-KR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Straw Poll  1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FontTx/>
              <a:buNone/>
            </a:pPr>
            <a:endParaRPr lang="en-US" altLang="en-US" smtClean="0"/>
          </a:p>
          <a:p>
            <a:pPr lvl="2"/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5606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5197D3DB-456D-4077-9EDA-BF4662A20B72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ko-KR" sz="1200" b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74688" y="15700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kern="0" dirty="0" smtClean="0"/>
              <a:t>Do you agree to add the following text to 11ax SFD</a:t>
            </a:r>
          </a:p>
          <a:p>
            <a:pPr lvl="1" indent="-342900">
              <a:defRPr/>
            </a:pPr>
            <a:r>
              <a:rPr lang="en-US" dirty="0"/>
              <a:t>The AP </a:t>
            </a:r>
            <a:r>
              <a:rPr lang="en-US" dirty="0" err="1"/>
              <a:t>Tx</a:t>
            </a:r>
            <a:r>
              <a:rPr lang="en-US" dirty="0"/>
              <a:t> power is signaled in trigger frame using </a:t>
            </a:r>
            <a:r>
              <a:rPr lang="en-US" dirty="0" smtClean="0"/>
              <a:t>6 bits</a:t>
            </a:r>
            <a:r>
              <a:rPr lang="en-US" dirty="0"/>
              <a:t>.  </a:t>
            </a:r>
            <a:endParaRPr lang="en-US" dirty="0" smtClean="0"/>
          </a:p>
          <a:p>
            <a:pPr lvl="1" indent="-342900">
              <a:defRPr/>
            </a:pPr>
            <a:r>
              <a:rPr lang="en-US" dirty="0" smtClean="0"/>
              <a:t>Value </a:t>
            </a:r>
            <a:r>
              <a:rPr lang="en-US" dirty="0"/>
              <a:t>0 to 60 maps to -20dBm to 40dBm with 1dB resolution. Value 61, 62 and 63 are reserved. </a:t>
            </a:r>
            <a:endParaRPr lang="en-US" dirty="0" smtClean="0"/>
          </a:p>
          <a:p>
            <a:pPr lvl="1" indent="-342900">
              <a:defRPr/>
            </a:pPr>
            <a:r>
              <a:rPr lang="en-US" dirty="0" smtClean="0"/>
              <a:t>AP </a:t>
            </a:r>
            <a:r>
              <a:rPr lang="en-US" dirty="0" err="1"/>
              <a:t>Tx</a:t>
            </a:r>
            <a:r>
              <a:rPr lang="en-US" dirty="0"/>
              <a:t> power is defined as the averaged power in 20MHz unit and is the combined power over all </a:t>
            </a:r>
            <a:r>
              <a:rPr lang="en-US" dirty="0" err="1"/>
              <a:t>Tx</a:t>
            </a:r>
            <a:r>
              <a:rPr lang="en-US" dirty="0"/>
              <a:t> antennas.</a:t>
            </a:r>
          </a:p>
          <a:p>
            <a:pPr marL="457200" lvl="1" indent="0">
              <a:buFontTx/>
              <a:buNone/>
              <a:defRPr/>
            </a:pPr>
            <a:endParaRPr lang="en-US" kern="0" dirty="0" smtClean="0"/>
          </a:p>
          <a:p>
            <a:pPr marL="457200" lvl="1" indent="0">
              <a:buFontTx/>
              <a:buNone/>
              <a:defRPr/>
            </a:pPr>
            <a:endParaRPr lang="en-US" kern="0" dirty="0" smtClean="0"/>
          </a:p>
          <a:p>
            <a:pPr lvl="1">
              <a:defRPr/>
            </a:pPr>
            <a:endParaRPr lang="en-US" kern="0" dirty="0" smtClean="0"/>
          </a:p>
          <a:p>
            <a:pPr lvl="1">
              <a:defRPr/>
            </a:pPr>
            <a:endParaRPr lang="en-US" kern="0" dirty="0" smtClean="0"/>
          </a:p>
          <a:p>
            <a:pPr marL="457200" lvl="1" indent="0">
              <a:buFontTx/>
              <a:buNone/>
              <a:defRPr/>
            </a:pPr>
            <a:endParaRPr 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B2B7100-86C2-4742-876F-D0EC385EE3B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8195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066800"/>
          <a:ext cx="7772400" cy="53546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4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Straw Poll  2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FontTx/>
              <a:buNone/>
            </a:pPr>
            <a:endParaRPr lang="en-US" altLang="en-US" smtClean="0"/>
          </a:p>
          <a:p>
            <a:pPr lvl="2"/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6630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3FDACDEF-FC3C-4FD2-8903-FB420D1614E6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ko-KR" sz="1200" b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74688" y="15700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kern="0" dirty="0"/>
              <a:t>Do you agree to add the following text to 11ax SFD</a:t>
            </a:r>
          </a:p>
          <a:p>
            <a:pPr marL="457200" lvl="1" indent="0">
              <a:buNone/>
              <a:defRPr/>
            </a:pPr>
            <a:r>
              <a:rPr lang="en-US" dirty="0"/>
              <a:t>The target received power (RSSI) in trigger frame is signaled using 7 bits. 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Value </a:t>
            </a:r>
            <a:r>
              <a:rPr lang="en-US" dirty="0"/>
              <a:t>0 to 90 maps to -110 to -20dBm target received signal level with 1dB resolution.  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Value </a:t>
            </a:r>
            <a:r>
              <a:rPr lang="en-US" dirty="0"/>
              <a:t>127 indicates STA to </a:t>
            </a:r>
            <a:r>
              <a:rPr lang="en-US" dirty="0" smtClean="0"/>
              <a:t>transmit </a:t>
            </a:r>
            <a:r>
              <a:rPr lang="en-US" dirty="0"/>
              <a:t>at its max power allowed for the assigned </a:t>
            </a:r>
            <a:r>
              <a:rPr lang="en-US" dirty="0" smtClean="0"/>
              <a:t>MCS</a:t>
            </a:r>
          </a:p>
          <a:p>
            <a:pPr lvl="1">
              <a:defRPr/>
            </a:pPr>
            <a:r>
              <a:rPr lang="en-US" dirty="0" smtClean="0"/>
              <a:t>Other values are reserved.</a:t>
            </a:r>
            <a:endParaRPr lang="en-US" dirty="0"/>
          </a:p>
          <a:p>
            <a:pPr marL="0" indent="0">
              <a:buFontTx/>
              <a:buNone/>
              <a:defRPr/>
            </a:pPr>
            <a:endParaRPr lang="en-US" sz="1800" kern="0" dirty="0"/>
          </a:p>
          <a:p>
            <a:pPr marL="457200" lvl="1" indent="0">
              <a:buFontTx/>
              <a:buNone/>
              <a:defRPr/>
            </a:pPr>
            <a:endParaRPr lang="en-US" kern="0" dirty="0" smtClean="0"/>
          </a:p>
          <a:p>
            <a:pPr marL="457200" lvl="1" indent="0">
              <a:buFontTx/>
              <a:buNone/>
              <a:defRPr/>
            </a:pPr>
            <a:endParaRPr lang="en-US" kern="0" dirty="0" smtClean="0"/>
          </a:p>
          <a:p>
            <a:pPr marL="457200" lvl="1" indent="0">
              <a:buFontTx/>
              <a:buNone/>
              <a:defRPr/>
            </a:pPr>
            <a:endParaRPr lang="en-US" kern="0" dirty="0" smtClean="0"/>
          </a:p>
          <a:p>
            <a:pPr lvl="1">
              <a:defRPr/>
            </a:pPr>
            <a:endParaRPr lang="en-US" kern="0" dirty="0" smtClean="0"/>
          </a:p>
          <a:p>
            <a:pPr marL="457200" lvl="1" indent="0">
              <a:buFontTx/>
              <a:buNone/>
              <a:defRPr/>
            </a:pPr>
            <a:endParaRPr 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Straw Poll  3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7653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2C2D30D2-3012-4229-B9E4-1EB0D4F35927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ko-KR" sz="1200" b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Do you support adding the following </a:t>
                </a:r>
                <a:r>
                  <a:rPr lang="en-US" dirty="0" smtClean="0"/>
                  <a:t>text </a:t>
                </a:r>
                <a:r>
                  <a:rPr lang="en-US" dirty="0"/>
                  <a:t>(in red) to </a:t>
                </a:r>
                <a:r>
                  <a:rPr lang="en-US" dirty="0" smtClean="0"/>
                  <a:t>11ax SFD after the paragraph</a:t>
                </a:r>
                <a:endParaRPr lang="en-US" sz="1800" dirty="0" smtClean="0"/>
              </a:p>
              <a:p>
                <a:pPr marL="400050" lvl="1" indent="0">
                  <a:buNone/>
                </a:pPr>
                <a:r>
                  <a:rPr lang="en-US" sz="1850" dirty="0" smtClean="0"/>
                  <a:t>“STA sets its </a:t>
                </a:r>
                <a:r>
                  <a:rPr lang="en-US" sz="1850" dirty="0" err="1" smtClean="0"/>
                  <a:t>Tx</a:t>
                </a:r>
                <a:r>
                  <a:rPr lang="en-US" sz="1850" dirty="0" smtClean="0"/>
                  <a:t> power per the following equation</a:t>
                </a:r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5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50" i="1">
                              <a:latin typeface="Cambria Math" panose="02040503050406030204" pitchFamily="18" charset="0"/>
                            </a:rPr>
                            <m:t>𝑇𝑥</m:t>
                          </m:r>
                        </m:e>
                        <m:sub>
                          <m:r>
                            <a:rPr lang="en-US" sz="1850" i="1">
                              <a:latin typeface="Cambria Math" panose="02040503050406030204" pitchFamily="18" charset="0"/>
                            </a:rPr>
                            <m:t>𝑝𝑤𝑟</m:t>
                          </m:r>
                        </m:sub>
                        <m:sup>
                          <m:r>
                            <a:rPr lang="en-US" sz="185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d>
                        <m:dPr>
                          <m:ctrlPr>
                            <a:rPr lang="en-US" sz="18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50" i="1">
                              <a:latin typeface="Cambria Math" panose="02040503050406030204" pitchFamily="18" charset="0"/>
                            </a:rPr>
                            <m:t>𝑑𝐵𝑚</m:t>
                          </m:r>
                        </m:e>
                      </m:d>
                      <m:r>
                        <a:rPr lang="en-US" sz="185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50" i="1">
                              <a:latin typeface="Cambria Math" panose="02040503050406030204" pitchFamily="18" charset="0"/>
                            </a:rPr>
                            <m:t>𝑃𝐿</m:t>
                          </m:r>
                        </m:e>
                        <m:sub>
                          <m:r>
                            <a:rPr lang="en-US" sz="1850" i="1">
                              <a:latin typeface="Cambria Math" panose="02040503050406030204" pitchFamily="18" charset="0"/>
                            </a:rPr>
                            <m:t>𝐷𝐿</m:t>
                          </m:r>
                        </m:sub>
                      </m:sSub>
                      <m:d>
                        <m:dPr>
                          <m:ctrlPr>
                            <a:rPr lang="en-US" sz="18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50" i="1">
                              <a:latin typeface="Cambria Math" panose="02040503050406030204" pitchFamily="18" charset="0"/>
                            </a:rPr>
                            <m:t>𝑑𝐵</m:t>
                          </m:r>
                        </m:e>
                      </m:d>
                      <m:r>
                        <a:rPr lang="en-US" sz="18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50" i="1">
                          <a:latin typeface="Cambria Math" panose="02040503050406030204" pitchFamily="18" charset="0"/>
                        </a:rPr>
                        <m:t>𝑇𝑎𝑟𝑔𝑒</m:t>
                      </m:r>
                      <m:sSub>
                        <m:sSubPr>
                          <m:ctrlPr>
                            <a:rPr lang="en-US" sz="18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5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850" i="1">
                              <a:latin typeface="Cambria Math" panose="02040503050406030204" pitchFamily="18" charset="0"/>
                            </a:rPr>
                            <m:t>𝑅𝑆𝑆𝐼</m:t>
                          </m:r>
                        </m:sub>
                      </m:sSub>
                      <m:r>
                        <a:rPr lang="en-US" sz="185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50" i="1">
                          <a:latin typeface="Cambria Math" panose="02040503050406030204" pitchFamily="18" charset="0"/>
                        </a:rPr>
                        <m:t>𝑑𝐵𝑚</m:t>
                      </m:r>
                      <m:r>
                        <a:rPr lang="en-US" sz="185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50" dirty="0"/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50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sz="1850" i="1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r>
                      <a:rPr lang="en-US" sz="185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50" i="1">
                        <a:latin typeface="Cambria Math" panose="02040503050406030204" pitchFamily="18" charset="0"/>
                      </a:rPr>
                      <m:t>𝑑𝐵</m:t>
                    </m:r>
                    <m:r>
                      <a:rPr lang="en-US" sz="185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50" dirty="0"/>
                  <a:t> is the DL path loss computed by the STA based on the AP transmit power signaled in the Trigger message and the measured RSSI of the Trigger message</a:t>
                </a:r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r>
                      <a:rPr lang="en-US" sz="1850" i="1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sz="18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5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50" i="1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lang="en-US" sz="185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50" i="1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lang="en-US" sz="185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50" dirty="0"/>
                  <a:t> is signaled by the AP in the trigger </a:t>
                </a:r>
                <a:r>
                  <a:rPr lang="en-US" sz="1850" dirty="0" smtClean="0"/>
                  <a:t>message”</a:t>
                </a:r>
              </a:p>
              <a:p>
                <a:pPr marL="400050" lvl="1" indent="0">
                  <a:buNone/>
                </a:pPr>
                <a:endParaRPr lang="en-US" sz="1800" dirty="0"/>
              </a:p>
              <a:p>
                <a:pPr marL="51435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The STA’s actual </a:t>
                </a:r>
                <a:r>
                  <a:rPr lang="en-US" dirty="0" err="1">
                    <a:solidFill>
                      <a:srgbClr val="FF0000"/>
                    </a:solidFill>
                  </a:rPr>
                  <a:t>Tx</a:t>
                </a:r>
                <a:r>
                  <a:rPr lang="en-US" dirty="0">
                    <a:solidFill>
                      <a:srgbClr val="FF0000"/>
                    </a:solidFill>
                  </a:rPr>
                  <a:t> power is further subject to its minimum and maximum TX power limit due to hardware capability, regulatory requirements as well as non-802.11 in-device coexistence requirements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24" b="-2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Straw Poll  4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FontTx/>
              <a:buNone/>
            </a:pPr>
            <a:endParaRPr lang="en-US" altLang="en-US" smtClean="0"/>
          </a:p>
          <a:p>
            <a:pPr lvl="2"/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 Tian, Qualcomm</a:t>
            </a:r>
            <a:endParaRPr lang="en-US" dirty="0"/>
          </a:p>
        </p:txBody>
      </p:sp>
      <p:sp>
        <p:nvSpPr>
          <p:cNvPr id="2867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A901688D-EE1A-4107-9CB4-FFB12F0740F4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ko-KR" sz="1200" b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 bwMode="auto">
              <a:xfrm>
                <a:off x="673924" y="1569522"/>
                <a:ext cx="7555675" cy="411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en-US" kern="0" dirty="0" smtClean="0"/>
                  <a:t>Do you agree to add the following text to 11ax SFD</a:t>
                </a:r>
              </a:p>
              <a:p>
                <a:pPr marL="400050" lvl="1" indent="0">
                  <a:buNone/>
                </a:pPr>
                <a:r>
                  <a:rPr lang="en-US" kern="0" dirty="0" smtClean="0"/>
                  <a:t>STA’s power headroom is signaled using 6bits</a:t>
                </a:r>
              </a:p>
              <a:p>
                <a:pPr lvl="1">
                  <a:spcBef>
                    <a:spcPts val="400"/>
                  </a:spcBef>
                </a:pPr>
                <a:r>
                  <a:rPr lang="en-US" sz="1800" kern="0" dirty="0" smtClean="0"/>
                  <a:t>5 bits indicate the headroom value of [0 31]dB with resolution of 1dB </a:t>
                </a:r>
              </a:p>
              <a:p>
                <a:pPr lvl="1">
                  <a:spcBef>
                    <a:spcPts val="400"/>
                  </a:spcBef>
                </a:pPr>
                <a:r>
                  <a:rPr lang="en-US" sz="1800" kern="0" dirty="0" smtClean="0"/>
                  <a:t>1 </a:t>
                </a:r>
                <a:r>
                  <a:rPr lang="en-US" sz="1800" kern="0" dirty="0"/>
                  <a:t>bit flag </a:t>
                </a:r>
                <a:r>
                  <a:rPr lang="en-US" sz="1800" kern="0" dirty="0" smtClean="0"/>
                  <a:t>indicates </a:t>
                </a:r>
                <a:r>
                  <a:rPr lang="en-US" sz="1800" kern="0" dirty="0"/>
                  <a:t>whether the minimum TX power of the </a:t>
                </a:r>
                <a:r>
                  <a:rPr lang="en-US" sz="1800" kern="0" dirty="0" smtClean="0"/>
                  <a:t>current MCS </a:t>
                </a:r>
                <a:r>
                  <a:rPr lang="en-US" sz="1800" kern="0" dirty="0"/>
                  <a:t>is reached by the </a:t>
                </a:r>
                <a:r>
                  <a:rPr lang="en-US" sz="1800" kern="0" dirty="0" smtClean="0"/>
                  <a:t>STA (=1: transmit </a:t>
                </a:r>
                <a:r>
                  <a:rPr lang="en-US" kern="0" dirty="0" smtClean="0"/>
                  <a:t>at </a:t>
                </a:r>
                <a:r>
                  <a:rPr lang="en-US" sz="1800" kern="0" dirty="0" smtClean="0"/>
                  <a:t>its </a:t>
                </a:r>
                <a:r>
                  <a:rPr lang="en-US" sz="1800" kern="0" dirty="0"/>
                  <a:t>minimum capable </a:t>
                </a:r>
                <a:r>
                  <a:rPr lang="en-US" sz="1800" kern="0" dirty="0" err="1"/>
                  <a:t>Tx</a:t>
                </a:r>
                <a:r>
                  <a:rPr lang="en-US" sz="1800" kern="0" dirty="0"/>
                  <a:t> power for </a:t>
                </a:r>
                <a:r>
                  <a:rPr lang="en-US" sz="1800" kern="0" dirty="0" smtClean="0"/>
                  <a:t>current MCS)</a:t>
                </a:r>
              </a:p>
              <a:p>
                <a:pPr marL="457200" lvl="1" indent="0">
                  <a:spcBef>
                    <a:spcPts val="400"/>
                  </a:spcBef>
                  <a:buNone/>
                </a:pPr>
                <a:endParaRPr lang="en-US" sz="1600" kern="0" dirty="0"/>
              </a:p>
              <a:p>
                <a:pPr marL="457200" lvl="1" indent="0">
                  <a:buNone/>
                </a:pPr>
                <a:r>
                  <a:rPr lang="en-US" sz="1800" kern="0" dirty="0"/>
                  <a:t>w</a:t>
                </a:r>
                <a:r>
                  <a:rPr lang="en-US" sz="1800" kern="0" dirty="0" smtClean="0"/>
                  <a:t>here a STA’s </a:t>
                </a:r>
                <a:r>
                  <a:rPr lang="en-US" sz="1800" kern="0" dirty="0"/>
                  <a:t>headroom is defined as: </a:t>
                </a:r>
                <a14:m>
                  <m:oMath xmlns:m="http://schemas.openxmlformats.org/officeDocument/2006/math">
                    <m:r>
                      <a:rPr lang="en-US" sz="1800" i="1" kern="0">
                        <a:latin typeface="Cambria Math" panose="02040503050406030204" pitchFamily="18" charset="0"/>
                      </a:rPr>
                      <m:t>𝑯</m:t>
                    </m:r>
                    <m:sSub>
                      <m:sSubPr>
                        <m:ctrlPr>
                          <a:rPr lang="en-US" sz="18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𝑺𝑻𝑨</m:t>
                        </m:r>
                      </m:sub>
                    </m:sSub>
                    <m:r>
                      <a:rPr lang="en-US" sz="1800" i="1" ker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800" i="1" ker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𝑻𝑿</m:t>
                        </m:r>
                      </m:e>
                      <m:sub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𝒑𝒘𝒓</m:t>
                        </m:r>
                      </m:sub>
                      <m:sup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𝑴𝑨𝑿</m:t>
                        </m:r>
                      </m:sup>
                    </m:sSubSup>
                    <m:r>
                      <a:rPr lang="en-US" sz="1800" i="1" ker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1800" i="1" ker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𝑻𝑿</m:t>
                        </m:r>
                      </m:e>
                      <m:sub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𝒑𝒘𝒓</m:t>
                        </m:r>
                      </m:sub>
                      <m:sup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  <m:r>
                      <a:rPr lang="en-US" sz="1800" i="1" ker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800" kern="0" dirty="0"/>
                  <a:t> where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 ker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𝑀𝐴𝑋</m:t>
                        </m:r>
                      </m:sup>
                    </m:sSubSup>
                  </m:oMath>
                </a14:m>
                <a:r>
                  <a:rPr lang="en-US" sz="1800" kern="0" dirty="0"/>
                  <a:t> is the potential transmit power of the STA when target RSSI is set to value of 127, i.e. max power, for current </a:t>
                </a:r>
                <a:r>
                  <a:rPr lang="en-US" sz="1800" kern="0" dirty="0" smtClean="0"/>
                  <a:t>MCS and current UL packet</a:t>
                </a:r>
                <a:endParaRPr lang="en-US" sz="1800" kern="0" dirty="0"/>
              </a:p>
              <a:p>
                <a:pPr lvl="1">
                  <a:spcBef>
                    <a:spcPts val="400"/>
                  </a:spcBef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 ker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</m:oMath>
                </a14:m>
                <a:r>
                  <a:rPr lang="en-US" sz="1800" kern="0" dirty="0"/>
                  <a:t> is the transmit power of the current UL packet</a:t>
                </a:r>
              </a:p>
              <a:p>
                <a:pPr marL="457200" lvl="1" indent="0">
                  <a:spcBef>
                    <a:spcPts val="400"/>
                  </a:spcBef>
                  <a:buNone/>
                </a:pPr>
                <a:endParaRPr lang="en-US" sz="1600" kern="0" dirty="0"/>
              </a:p>
              <a:p>
                <a:pPr lvl="1"/>
                <a:endParaRPr lang="en-US" kern="0" dirty="0" smtClean="0"/>
              </a:p>
              <a:p>
                <a:pPr marL="457200" lvl="1" indent="0">
                  <a:buNone/>
                </a:pPr>
                <a:endParaRPr lang="en-US" kern="0" dirty="0" smtClean="0"/>
              </a:p>
              <a:p>
                <a:pPr lvl="1"/>
                <a:endParaRPr lang="en-US" kern="0" dirty="0" smtClean="0"/>
              </a:p>
              <a:p>
                <a:pPr lvl="1"/>
                <a:endParaRPr lang="en-US" kern="0" dirty="0" smtClean="0"/>
              </a:p>
              <a:p>
                <a:pPr marL="457200" lvl="1" indent="0">
                  <a:buFontTx/>
                  <a:buNone/>
                </a:pPr>
                <a:endParaRPr lang="en-US" kern="0" dirty="0" smtClean="0"/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3924" y="1569522"/>
                <a:ext cx="7555675" cy="4114800"/>
              </a:xfrm>
              <a:prstGeom prst="rect">
                <a:avLst/>
              </a:prstGeom>
              <a:blipFill rotWithShape="0">
                <a:blip r:embed="rId2"/>
                <a:stretch>
                  <a:fillRect l="-1130" t="-1037" r="-96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723900" y="520700"/>
            <a:ext cx="7772400" cy="914400"/>
          </a:xfrm>
        </p:spPr>
        <p:txBody>
          <a:bodyPr/>
          <a:lstStyle/>
          <a:p>
            <a:r>
              <a:rPr lang="en-US" altLang="en-US" smtClean="0"/>
              <a:t>Straw Poll  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970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3A9A33DC-CE18-4AA9-B38A-138025C14FBA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ko-KR" sz="1200" b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23899" y="1295400"/>
            <a:ext cx="7820025" cy="484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kern="0" dirty="0" smtClean="0"/>
              <a:t>Do you agree to make the following changes (highlighted in red) to 11ax SFD</a:t>
            </a:r>
          </a:p>
          <a:p>
            <a:pPr marL="400050" lvl="1" indent="0">
              <a:buFontTx/>
              <a:buNone/>
              <a:defRPr/>
            </a:pPr>
            <a:r>
              <a:rPr lang="en-US" dirty="0"/>
              <a:t>STAs that participate in HE trigger-based PPDU shall support the following absolute </a:t>
            </a:r>
            <a:r>
              <a:rPr lang="en-US" dirty="0" err="1"/>
              <a:t>Tx</a:t>
            </a:r>
            <a:r>
              <a:rPr lang="en-US" dirty="0"/>
              <a:t> power requirements and the RSSI measurement accuracy requirements for the two device classes: </a:t>
            </a:r>
          </a:p>
          <a:p>
            <a:pPr marL="685800" lvl="1">
              <a:defRPr/>
            </a:pPr>
            <a:r>
              <a:rPr lang="en-US" dirty="0" smtClean="0"/>
              <a:t>Class </a:t>
            </a:r>
            <a:r>
              <a:rPr lang="en-US" dirty="0"/>
              <a:t>A</a:t>
            </a:r>
            <a:r>
              <a:rPr lang="en-US" dirty="0" smtClean="0"/>
              <a:t>: </a:t>
            </a:r>
          </a:p>
          <a:p>
            <a:pPr marL="1028700" lvl="2">
              <a:defRPr/>
            </a:pPr>
            <a:r>
              <a:rPr lang="en-US" sz="1800" dirty="0" err="1" smtClean="0"/>
              <a:t>Tx</a:t>
            </a:r>
            <a:r>
              <a:rPr lang="en-US" sz="1800" dirty="0" smtClean="0"/>
              <a:t> </a:t>
            </a:r>
            <a:r>
              <a:rPr lang="en-US" sz="1800" dirty="0"/>
              <a:t>power accuracy: +/-3dB </a:t>
            </a:r>
          </a:p>
          <a:p>
            <a:pPr marL="1028700" lvl="2">
              <a:defRPr/>
            </a:pPr>
            <a:r>
              <a:rPr lang="en-US" sz="1800" dirty="0" smtClean="0"/>
              <a:t> </a:t>
            </a:r>
            <a:r>
              <a:rPr lang="en-US" sz="1800" dirty="0"/>
              <a:t>RSSI measurement accuracy: </a:t>
            </a:r>
            <a:r>
              <a:rPr lang="en-US" sz="1800" strike="sngStrike" dirty="0">
                <a:solidFill>
                  <a:srgbClr val="FF0000"/>
                </a:solidFill>
              </a:rPr>
              <a:t>+/-2dB </a:t>
            </a:r>
            <a:r>
              <a:rPr lang="en-US" sz="1800" dirty="0">
                <a:solidFill>
                  <a:srgbClr val="FF0000"/>
                </a:solidFill>
              </a:rPr>
              <a:t>+/- 3dB</a:t>
            </a:r>
          </a:p>
          <a:p>
            <a:pPr marL="685800" lvl="1">
              <a:defRPr/>
            </a:pPr>
            <a:r>
              <a:rPr lang="en-US" dirty="0" smtClean="0"/>
              <a:t>Class </a:t>
            </a:r>
            <a:r>
              <a:rPr lang="en-US" dirty="0"/>
              <a:t>B:</a:t>
            </a:r>
          </a:p>
          <a:p>
            <a:pPr marL="914400" lvl="2" indent="-171450">
              <a:defRPr/>
            </a:pPr>
            <a:r>
              <a:rPr lang="en-US" sz="1800" dirty="0" err="1" smtClean="0"/>
              <a:t>Tx</a:t>
            </a:r>
            <a:r>
              <a:rPr lang="en-US" sz="1800" dirty="0" smtClean="0"/>
              <a:t> </a:t>
            </a:r>
            <a:r>
              <a:rPr lang="en-US" sz="1800" dirty="0"/>
              <a:t>power accuracy: +/-</a:t>
            </a:r>
            <a:r>
              <a:rPr lang="en-US" sz="1800" dirty="0" smtClean="0"/>
              <a:t>9dB</a:t>
            </a:r>
          </a:p>
          <a:p>
            <a:pPr marL="914400" lvl="2" indent="-171450">
              <a:defRPr/>
            </a:pPr>
            <a:r>
              <a:rPr lang="en-US" sz="1800" dirty="0" smtClean="0"/>
              <a:t>RSSI </a:t>
            </a:r>
            <a:r>
              <a:rPr lang="en-US" sz="1800" dirty="0"/>
              <a:t>accuracy: +/-5dB</a:t>
            </a:r>
          </a:p>
          <a:p>
            <a:pPr marL="400050" lvl="1" indent="0">
              <a:buFontTx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The RSSI accuracy requirements shall be applied to receive signal level range </a:t>
            </a:r>
            <a:r>
              <a:rPr lang="en-US" dirty="0" smtClean="0">
                <a:solidFill>
                  <a:srgbClr val="FF0000"/>
                </a:solidFill>
              </a:rPr>
              <a:t>from </a:t>
            </a:r>
            <a:r>
              <a:rPr lang="en-US" dirty="0" smtClean="0">
                <a:solidFill>
                  <a:srgbClr val="FF0000"/>
                </a:solidFill>
              </a:rPr>
              <a:t>-82dBm </a:t>
            </a:r>
            <a:r>
              <a:rPr lang="en-US" dirty="0">
                <a:solidFill>
                  <a:srgbClr val="FF0000"/>
                </a:solidFill>
              </a:rPr>
              <a:t>to -20dBm (2.4GHz) or -30dBm (5GHz). The requirement is stated for </a:t>
            </a:r>
            <a:r>
              <a:rPr lang="en-US" dirty="0" smtClean="0">
                <a:solidFill>
                  <a:srgbClr val="FF0000"/>
                </a:solidFill>
              </a:rPr>
              <a:t>nominal (room</a:t>
            </a:r>
            <a:r>
              <a:rPr lang="en-US" dirty="0">
                <a:solidFill>
                  <a:srgbClr val="FF0000"/>
                </a:solidFill>
              </a:rPr>
              <a:t>) temperature conditions. RSSI is measured over legacy </a:t>
            </a:r>
            <a:r>
              <a:rPr lang="en-US" dirty="0" smtClean="0">
                <a:solidFill>
                  <a:srgbClr val="FF0000"/>
                </a:solidFill>
              </a:rPr>
              <a:t>preamble</a:t>
            </a:r>
            <a:endParaRPr lang="en-US" sz="1800" kern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References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28625" y="1447800"/>
            <a:ext cx="7772400" cy="4343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mtClean="0"/>
              <a:t>[1] IEEE 802.11-16/0413r0 Power Control for UL MU</a:t>
            </a:r>
          </a:p>
          <a:p>
            <a:pPr marL="0" indent="0">
              <a:buFontTx/>
              <a:buNone/>
            </a:pP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A15088FF-2B2B-4304-B887-7C187E61ACB0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ko-KR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8"/>
          <p:cNvSpPr>
            <a:spLocks noGrp="1"/>
          </p:cNvSpPr>
          <p:nvPr>
            <p:ph type="title"/>
          </p:nvPr>
        </p:nvSpPr>
        <p:spPr>
          <a:xfrm>
            <a:off x="696913" y="668337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>
                <a:ea typeface="宋体" panose="02010600030101010101" pitchFamily="2" charset="-122"/>
              </a:rPr>
              <a:t>Authors (continued)</a:t>
            </a:r>
            <a:endParaRPr lang="zh-CN" altLang="en-US" sz="2000" dirty="0" smtClean="0">
              <a:ea typeface="宋体" panose="02010600030101010101" pitchFamily="2" charset="-122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1031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02400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59606E2-01C4-4435-B35A-E98DD38509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811920"/>
              </p:ext>
            </p:extLst>
          </p:nvPr>
        </p:nvGraphicFramePr>
        <p:xfrm>
          <a:off x="780535" y="97215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801600"/>
              </p:ext>
            </p:extLst>
          </p:nvPr>
        </p:nvGraphicFramePr>
        <p:xfrm>
          <a:off x="780535" y="3494559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1134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02400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CA78D55-8D66-4FDA-A506-2B27AF488AC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87627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02571"/>
              </p:ext>
            </p:extLst>
          </p:nvPr>
        </p:nvGraphicFramePr>
        <p:xfrm>
          <a:off x="772297" y="3991339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50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2"/>
          <p:cNvSpPr>
            <a:spLocks noChangeArrowheads="1"/>
          </p:cNvSpPr>
          <p:nvPr/>
        </p:nvSpPr>
        <p:spPr bwMode="auto">
          <a:xfrm>
            <a:off x="696913" y="6096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Authors(continued)</a:t>
            </a:r>
            <a:endParaRPr lang="en-US" altLang="en-US" sz="2000" b="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932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02400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EAC2DF87-6D3F-4802-92A4-99A50B41C84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graphicFrame>
        <p:nvGraphicFramePr>
          <p:cNvPr id="8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364806"/>
              </p:ext>
            </p:extLst>
          </p:nvPr>
        </p:nvGraphicFramePr>
        <p:xfrm>
          <a:off x="884237" y="933616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8875A4-AFCA-4E5F-8DDB-A559FBEAABC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13315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113134"/>
              </p:ext>
            </p:extLst>
          </p:nvPr>
        </p:nvGraphicFramePr>
        <p:xfrm>
          <a:off x="762000" y="4078761"/>
          <a:ext cx="7620000" cy="1479550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#9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Wuxingduan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Xifeng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047373"/>
              </p:ext>
            </p:extLst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E3DD4049-203C-4C2D-8274-F107C6B6FF1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1433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439047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299D702-D748-4342-97BD-10AD67A398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15363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594770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375274"/>
              </p:ext>
            </p:extLst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820258"/>
              </p:ext>
            </p:extLst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74397</TotalTime>
  <Words>1859</Words>
  <Application>Microsoft Office PowerPoint</Application>
  <PresentationFormat>On-screen Show (4:3)</PresentationFormat>
  <Paragraphs>681</Paragraphs>
  <Slides>24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굴림</vt:lpstr>
      <vt:lpstr>맑은 고딕</vt:lpstr>
      <vt:lpstr>宋体</vt:lpstr>
      <vt:lpstr>Arial</vt:lpstr>
      <vt:lpstr>Calibri</vt:lpstr>
      <vt:lpstr>Cambria Math</vt:lpstr>
      <vt:lpstr>Times New Roman</vt:lpstr>
      <vt:lpstr>802-11-Submission</vt:lpstr>
      <vt:lpstr>Document</vt:lpstr>
      <vt:lpstr>Remaining Topics in Power Control</vt:lpstr>
      <vt:lpstr>Authors (continued)</vt:lpstr>
      <vt:lpstr>Authors (continued)</vt:lpstr>
      <vt:lpstr>Authors (continued)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Overview</vt:lpstr>
      <vt:lpstr>AP Tx power</vt:lpstr>
      <vt:lpstr>Target RSSI (per STA)</vt:lpstr>
      <vt:lpstr>STA Tx Power </vt:lpstr>
      <vt:lpstr>STA Headroom Indication</vt:lpstr>
      <vt:lpstr>RSSI Accuracy Requirement</vt:lpstr>
      <vt:lpstr>RSSI Accuracy Requirements</vt:lpstr>
      <vt:lpstr>Summary</vt:lpstr>
      <vt:lpstr>Straw Poll  1</vt:lpstr>
      <vt:lpstr>Straw Poll  2</vt:lpstr>
      <vt:lpstr>Straw Poll  3</vt:lpstr>
      <vt:lpstr>Straw Poll  4</vt:lpstr>
      <vt:lpstr>Straw Poll  5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Tian, Bin</cp:lastModifiedBy>
  <cp:revision>2374</cp:revision>
  <cp:lastPrinted>2016-01-11T08:02:18Z</cp:lastPrinted>
  <dcterms:created xsi:type="dcterms:W3CDTF">2007-05-21T21:00:37Z</dcterms:created>
  <dcterms:modified xsi:type="dcterms:W3CDTF">2016-05-17T08:22:38Z</dcterms:modified>
</cp:coreProperties>
</file>