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3" r:id="rId2"/>
    <p:sldId id="567" r:id="rId3"/>
    <p:sldId id="586" r:id="rId4"/>
    <p:sldId id="597" r:id="rId5"/>
    <p:sldId id="588" r:id="rId6"/>
    <p:sldId id="591" r:id="rId7"/>
    <p:sldId id="592" r:id="rId8"/>
    <p:sldId id="593" r:id="rId9"/>
    <p:sldId id="594" r:id="rId10"/>
    <p:sldId id="595" r:id="rId11"/>
    <p:sldId id="596" r:id="rId12"/>
    <p:sldId id="555" r:id="rId13"/>
    <p:sldId id="576" r:id="rId14"/>
    <p:sldId id="577" r:id="rId15"/>
    <p:sldId id="578" r:id="rId16"/>
    <p:sldId id="579" r:id="rId17"/>
    <p:sldId id="580" r:id="rId18"/>
    <p:sldId id="585" r:id="rId19"/>
    <p:sldId id="581" r:id="rId20"/>
    <p:sldId id="583" r:id="rId21"/>
    <p:sldId id="582" r:id="rId22"/>
    <p:sldId id="584" r:id="rId23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5501" autoAdjust="0"/>
  </p:normalViewPr>
  <p:slideViewPr>
    <p:cSldViewPr>
      <p:cViewPr varScale="1">
        <p:scale>
          <a:sx n="92" d="100"/>
          <a:sy n="92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F786B0A7-132B-4513-A8E5-4230FA0D78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275D1F4F-B47B-4A77-8801-D575E694F8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2E6BB78C-626E-4F8A-AA50-B9F3776949EC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22277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27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187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3871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5030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3972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346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8B74648-6CF8-42C9-8BD2-9042F4110D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852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2E3D7A7-5CAD-4257-8928-631B9A2A7E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451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41976" y="6475413"/>
            <a:ext cx="22019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5C78C3F-E2CA-4B43-BAC2-580A90168E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802.11-16/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0608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74BF05D-1FEB-450A-8504-066EEB8DCABD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34" charset="-127"/>
                <a:cs typeface="Times New Roman" panose="02020603050405020304" pitchFamily="18" charset="0"/>
                <a:sym typeface="Times New Roman" panose="02020603050405020304" pitchFamily="18" charset="0"/>
              </a:rPr>
              <a:t>Beamforming Feedback Report Structure</a:t>
            </a:r>
            <a:endParaRPr lang="en-US" altLang="ko-KR" dirty="0" smtClean="0">
              <a:ea typeface="굴림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34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34" charset="-127"/>
              </a:rPr>
              <a:t> 2016-05-16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966562"/>
              </p:ext>
            </p:extLst>
          </p:nvPr>
        </p:nvGraphicFramePr>
        <p:xfrm>
          <a:off x="685800" y="3103563"/>
          <a:ext cx="7772400" cy="22152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Lochan Verma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lverma@qti.qualcomm.com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Raja Banerjea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rajab@qca.qualcomm.com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554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6270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r>
              <a:rPr lang="en-US" sz="1800" dirty="0"/>
              <a:t>In 11ac, we have SU and MU types of feedback based on compressed V</a:t>
            </a:r>
          </a:p>
          <a:p>
            <a:pPr lvl="1"/>
            <a:r>
              <a:rPr lang="en-US" sz="1600" dirty="0"/>
              <a:t>MU type of feedback has SNR per tone</a:t>
            </a:r>
          </a:p>
          <a:p>
            <a:pPr lvl="2"/>
            <a:r>
              <a:rPr lang="en-US" sz="1400" dirty="0"/>
              <a:t>Ng’=2*Ng, Ng’ is the tone-grouping for SNRs and Ng is the tone grouping for V</a:t>
            </a:r>
          </a:p>
          <a:p>
            <a:pPr lvl="1"/>
            <a:r>
              <a:rPr lang="en-US" sz="1600" dirty="0"/>
              <a:t>SU type feedback does not have any per-tone SNR feedback</a:t>
            </a:r>
          </a:p>
          <a:p>
            <a:pPr lvl="2"/>
            <a:r>
              <a:rPr lang="en-US" sz="1400" dirty="0"/>
              <a:t>Only the average per-stream SNR across the entire feedback BW</a:t>
            </a:r>
          </a:p>
          <a:p>
            <a:endParaRPr lang="en-US" sz="1800" dirty="0"/>
          </a:p>
          <a:p>
            <a:r>
              <a:rPr lang="en-US" sz="1800" dirty="0"/>
              <a:t>Things already decided about 11ax BF feedback</a:t>
            </a:r>
          </a:p>
          <a:p>
            <a:pPr lvl="1"/>
            <a:r>
              <a:rPr lang="en-US" sz="1600" dirty="0"/>
              <a:t>Based on compressed V like 11ac</a:t>
            </a:r>
          </a:p>
          <a:p>
            <a:pPr lvl="1"/>
            <a:r>
              <a:rPr lang="en-US" sz="1600" dirty="0"/>
              <a:t>Feedback can be requested for a range of 26-tone RUs</a:t>
            </a:r>
          </a:p>
          <a:p>
            <a:pPr lvl="1"/>
            <a:r>
              <a:rPr lang="en-US" sz="1600" dirty="0"/>
              <a:t>Presence of CQI only feedback type in addition to SU and MU feedbacks</a:t>
            </a:r>
          </a:p>
          <a:p>
            <a:pPr marL="457200" lvl="1" indent="0">
              <a:buNone/>
            </a:pP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800" b="1" dirty="0"/>
              <a:t>This proposal </a:t>
            </a:r>
            <a:r>
              <a:rPr lang="en-US" sz="1800" b="1" dirty="0" smtClean="0"/>
              <a:t>goes over the following</a:t>
            </a:r>
            <a:endParaRPr lang="en-US" sz="1800" b="1" dirty="0"/>
          </a:p>
          <a:p>
            <a:pPr lvl="1"/>
            <a:r>
              <a:rPr lang="en-US" sz="1600" dirty="0"/>
              <a:t>Feedback structure for the three FB types</a:t>
            </a:r>
          </a:p>
          <a:p>
            <a:pPr lvl="2"/>
            <a:r>
              <a:rPr lang="en-US" sz="1400" dirty="0" smtClean="0"/>
              <a:t>SU, MU and CQI</a:t>
            </a:r>
            <a:endParaRPr lang="en-US" sz="1400" dirty="0"/>
          </a:p>
          <a:p>
            <a:pPr lvl="1"/>
            <a:r>
              <a:rPr lang="en-US" sz="1600" dirty="0" smtClean="0"/>
              <a:t>Design </a:t>
            </a:r>
            <a:r>
              <a:rPr lang="en-US" sz="1600" dirty="0"/>
              <a:t>of HE MIMO Control Field</a:t>
            </a:r>
          </a:p>
          <a:p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02D5A444-B580-4845-9D31-1C084AD0CD2F}" type="slidenum">
              <a:rPr kumimoji="0" lang="en-US" altLang="ko-KR" smtClean="0"/>
              <a:pPr/>
              <a:t>12</a:t>
            </a:fld>
            <a:endParaRPr kumimoji="0" lang="en-US" altLang="ko-K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Background: Structure for MU feedback in 11ac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Order</a:t>
            </a:r>
          </a:p>
          <a:p>
            <a:pPr lvl="1"/>
            <a:r>
              <a:rPr lang="en-US" sz="1400" dirty="0"/>
              <a:t>Average SNR (across entire band)</a:t>
            </a:r>
          </a:p>
          <a:p>
            <a:pPr lvl="2"/>
            <a:r>
              <a:rPr lang="en-US" sz="1200" dirty="0"/>
              <a:t>Stream 1</a:t>
            </a:r>
          </a:p>
          <a:p>
            <a:pPr lvl="2"/>
            <a:r>
              <a:rPr lang="en-US" sz="1200" dirty="0"/>
              <a:t>Stream 2</a:t>
            </a:r>
          </a:p>
          <a:p>
            <a:pPr lvl="2"/>
            <a:r>
              <a:rPr lang="en-US" sz="1200" dirty="0"/>
              <a:t>….</a:t>
            </a:r>
          </a:p>
          <a:p>
            <a:pPr lvl="1"/>
            <a:r>
              <a:rPr lang="en-US" sz="1400" dirty="0"/>
              <a:t>V matrix </a:t>
            </a:r>
          </a:p>
          <a:p>
            <a:pPr lvl="2"/>
            <a:r>
              <a:rPr lang="en-US" sz="1200" dirty="0"/>
              <a:t>Feedback Tone 1</a:t>
            </a:r>
          </a:p>
          <a:p>
            <a:pPr lvl="2"/>
            <a:r>
              <a:rPr lang="en-US" sz="1200" dirty="0"/>
              <a:t>Feedback Tone 2</a:t>
            </a:r>
          </a:p>
          <a:p>
            <a:pPr lvl="2"/>
            <a:r>
              <a:rPr lang="en-US" sz="1200" dirty="0"/>
              <a:t>….</a:t>
            </a:r>
          </a:p>
          <a:p>
            <a:pPr lvl="1"/>
            <a:r>
              <a:rPr lang="en-US" sz="1400" dirty="0"/>
              <a:t>Delta SNR (in MU feedback)</a:t>
            </a:r>
          </a:p>
          <a:p>
            <a:pPr lvl="2"/>
            <a:r>
              <a:rPr lang="en-US" sz="1200" dirty="0"/>
              <a:t>Feedback Tone 1</a:t>
            </a:r>
          </a:p>
          <a:p>
            <a:pPr lvl="2"/>
            <a:r>
              <a:rPr lang="en-US" sz="1200" dirty="0"/>
              <a:t>Feedback Tone 2</a:t>
            </a:r>
          </a:p>
          <a:p>
            <a:pPr lvl="2"/>
            <a:r>
              <a:rPr lang="en-US" sz="1200" dirty="0"/>
              <a:t>…..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Qualcomm et. al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4572000"/>
            <a:ext cx="4953000" cy="18926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600" y="1371600"/>
            <a:ext cx="4828710" cy="3252870"/>
          </a:xfrm>
          <a:prstGeom prst="rect">
            <a:avLst/>
          </a:prstGeom>
        </p:spPr>
      </p:pic>
      <p:cxnSp>
        <p:nvCxnSpPr>
          <p:cNvPr id="8" name="Straight Arrow Connector 7"/>
          <p:cNvCxnSpPr>
            <a:stCxn id="9" idx="3"/>
          </p:cNvCxnSpPr>
          <p:nvPr/>
        </p:nvCxnSpPr>
        <p:spPr>
          <a:xfrm flipV="1">
            <a:off x="2133601" y="5619642"/>
            <a:ext cx="1973016" cy="6930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1" y="5497306"/>
            <a:ext cx="1828800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MU exclusive BF report</a:t>
            </a:r>
          </a:p>
        </p:txBody>
      </p:sp>
    </p:spTree>
    <p:extLst>
      <p:ext uri="{BB962C8B-B14F-4D97-AF65-F5344CB8AC3E}">
        <p14:creationId xmlns:p14="http://schemas.microsoft.com/office/powerpoint/2010/main" val="41061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Feedback Structure for MU type Feedback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structure which is same as 11ac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Qualcomm et. 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531" y="2514600"/>
            <a:ext cx="6113683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8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Feedback Structure for </a:t>
            </a:r>
            <a:r>
              <a:rPr lang="en-US" dirty="0" smtClean="0"/>
              <a:t>SU </a:t>
            </a:r>
            <a:r>
              <a:rPr lang="en-US" dirty="0"/>
              <a:t>type Feedback in 11ax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structure which is same as 11ac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Qualcomm et. 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3200400"/>
            <a:ext cx="468283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Average </a:t>
            </a:r>
            <a:r>
              <a:rPr lang="en-US" sz="1100" dirty="0"/>
              <a:t>SNR, space-time stream 1 (averaged over entire FB BW)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…………….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Average SNR, space-time stream </a:t>
            </a:r>
            <a:r>
              <a:rPr lang="en-US" sz="1100" dirty="0" err="1"/>
              <a:t>Nc</a:t>
            </a:r>
            <a:r>
              <a:rPr lang="en-US" sz="1100" dirty="0"/>
              <a:t> (averaged over </a:t>
            </a:r>
            <a:r>
              <a:rPr lang="en-US" sz="1100" dirty="0" smtClean="0"/>
              <a:t>entire </a:t>
            </a:r>
            <a:r>
              <a:rPr lang="en-US" sz="1100" dirty="0"/>
              <a:t>FB BW</a:t>
            </a:r>
            <a:r>
              <a:rPr lang="en-US" sz="1100" dirty="0" smtClean="0"/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/>
            <a:endParaRPr lang="en-US" sz="11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V matrix of Feedback Tone 1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V matrix of Feedback Tone 2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……….......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90600" y="3200400"/>
            <a:ext cx="4343400" cy="762000"/>
          </a:xfrm>
          <a:prstGeom prst="round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5444836" y="3429000"/>
            <a:ext cx="304800" cy="1524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0472" y="3366700"/>
            <a:ext cx="1119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Average SNR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980209" y="4267200"/>
            <a:ext cx="4343400" cy="838200"/>
          </a:xfrm>
          <a:prstGeom prst="round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5444836" y="4533900"/>
            <a:ext cx="304800" cy="1524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39690" y="4253621"/>
            <a:ext cx="21353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Compressed V </a:t>
            </a:r>
          </a:p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on the feedback tones</a:t>
            </a:r>
          </a:p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Tone decided based on </a:t>
            </a:r>
          </a:p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start and end 26RU in NDPA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60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Feedback Structure for </a:t>
            </a:r>
            <a:r>
              <a:rPr lang="en-US" dirty="0" smtClean="0"/>
              <a:t>CQI Feedback </a:t>
            </a:r>
            <a:r>
              <a:rPr lang="en-US" dirty="0"/>
              <a:t>in 11ax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per-stream SNR feedback per RU26</a:t>
            </a:r>
          </a:p>
          <a:p>
            <a:pPr lvl="1"/>
            <a:r>
              <a:rPr lang="en-US" sz="1600" dirty="0"/>
              <a:t>Each SNR is an absolute number represented by 6 bits, with 1 dB granularity and a range of -10 dB to 53 dB </a:t>
            </a:r>
          </a:p>
          <a:p>
            <a:endParaRPr lang="en-US" sz="2000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Qualcomm et. 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897715" y="2209800"/>
            <a:ext cx="7984315" cy="4114800"/>
            <a:chOff x="897715" y="2209800"/>
            <a:chExt cx="7984315" cy="4114800"/>
          </a:xfrm>
        </p:grpSpPr>
        <p:sp>
          <p:nvSpPr>
            <p:cNvPr id="12" name="Content Placeholder 1"/>
            <p:cNvSpPr txBox="1">
              <a:spLocks/>
            </p:cNvSpPr>
            <p:nvPr/>
          </p:nvSpPr>
          <p:spPr bwMode="auto">
            <a:xfrm>
              <a:off x="897715" y="2209800"/>
              <a:ext cx="7772400" cy="411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2075" tIns="46038" rIns="92075" bIns="46038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lvl="1"/>
              <a:endParaRPr lang="en-US" sz="1000" kern="0" dirty="0" smtClean="0"/>
            </a:p>
            <a:p>
              <a:pPr lvl="1"/>
              <a:endParaRPr lang="en-US" sz="1000" kern="0" dirty="0" smtClean="0"/>
            </a:p>
            <a:p>
              <a:pPr lvl="1"/>
              <a:endParaRPr lang="en-US" sz="1000" kern="0" dirty="0" smtClean="0"/>
            </a:p>
            <a:p>
              <a:pPr marL="457200" lvl="1" indent="0">
                <a:buNone/>
              </a:pPr>
              <a:endParaRPr lang="en-US" sz="1200" kern="0" dirty="0" smtClean="0"/>
            </a:p>
            <a:p>
              <a:pPr lvl="1"/>
              <a:r>
                <a:rPr lang="en-US" sz="1200" kern="0" dirty="0" smtClean="0"/>
                <a:t>1</a:t>
              </a:r>
              <a:r>
                <a:rPr lang="en-US" sz="1200" kern="0" baseline="30000" dirty="0" smtClean="0"/>
                <a:t>st</a:t>
              </a:r>
              <a:r>
                <a:rPr lang="en-US" sz="1200" kern="0" dirty="0" smtClean="0"/>
                <a:t> RU26 </a:t>
              </a:r>
            </a:p>
            <a:p>
              <a:pPr lvl="2"/>
              <a:r>
                <a:rPr lang="en-US" sz="1000" kern="0" dirty="0" smtClean="0"/>
                <a:t>Stream 1 SNR (only one number per RU)</a:t>
              </a:r>
            </a:p>
            <a:p>
              <a:pPr lvl="2"/>
              <a:r>
                <a:rPr lang="en-US" sz="1000" kern="0" dirty="0" smtClean="0"/>
                <a:t>Stream 2 SNR (only one number per RU)</a:t>
              </a:r>
            </a:p>
            <a:p>
              <a:pPr lvl="2"/>
              <a:r>
                <a:rPr lang="en-US" sz="1000" kern="0" dirty="0" smtClean="0"/>
                <a:t>….....</a:t>
              </a:r>
              <a:endParaRPr lang="en-US" sz="900" kern="0" dirty="0" smtClean="0"/>
            </a:p>
            <a:p>
              <a:pPr lvl="1"/>
              <a:r>
                <a:rPr lang="en-US" sz="1250" kern="0" dirty="0" smtClean="0"/>
                <a:t>2</a:t>
              </a:r>
              <a:r>
                <a:rPr lang="en-US" sz="1250" kern="0" baseline="30000" dirty="0" smtClean="0"/>
                <a:t>nd</a:t>
              </a:r>
              <a:r>
                <a:rPr lang="en-US" sz="1250" kern="0" dirty="0" smtClean="0"/>
                <a:t> RU26</a:t>
              </a:r>
              <a:endParaRPr lang="en-US" sz="1000" kern="0" dirty="0" smtClean="0"/>
            </a:p>
            <a:p>
              <a:pPr lvl="2"/>
              <a:r>
                <a:rPr lang="en-US" sz="1050" kern="0" dirty="0" smtClean="0"/>
                <a:t>…….</a:t>
              </a:r>
            </a:p>
            <a:p>
              <a:pPr lvl="2"/>
              <a:r>
                <a:rPr lang="en-US" sz="1050" kern="0" dirty="0" smtClean="0"/>
                <a:t>…….</a:t>
              </a:r>
            </a:p>
            <a:p>
              <a:pPr lvl="1"/>
              <a:r>
                <a:rPr lang="en-US" sz="1850" kern="0" dirty="0" smtClean="0"/>
                <a:t>……</a:t>
              </a:r>
            </a:p>
            <a:p>
              <a:pPr lvl="2"/>
              <a:endParaRPr lang="en-US" sz="1000" kern="0" dirty="0" smtClean="0"/>
            </a:p>
            <a:p>
              <a:pPr lvl="2"/>
              <a:endParaRPr lang="en-US" sz="1000" kern="0" dirty="0"/>
            </a:p>
            <a:p>
              <a:pPr lvl="2"/>
              <a:endParaRPr lang="en-US" sz="1000" kern="0" dirty="0" smtClean="0"/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990600" y="2951540"/>
              <a:ext cx="4920455" cy="1968778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bg1"/>
                </a:solidFill>
              </a:endParaRPr>
            </a:p>
          </p:txBody>
        </p:sp>
        <p:sp>
          <p:nvSpPr>
            <p:cNvPr id="17" name="Right Arrow 16"/>
            <p:cNvSpPr/>
            <p:nvPr/>
          </p:nvSpPr>
          <p:spPr bwMode="auto">
            <a:xfrm>
              <a:off x="6003940" y="3793151"/>
              <a:ext cx="221617" cy="197427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48400" y="3762599"/>
              <a:ext cx="2633630" cy="258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Absolute SNRs </a:t>
              </a:r>
              <a:r>
                <a:rPr lang="en-US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per RU26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15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HE-MIMO Control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MIMO Control Field is transmitted in every feedback packet</a:t>
            </a:r>
          </a:p>
          <a:p>
            <a:pPr lvl="1"/>
            <a:r>
              <a:rPr lang="en-US" sz="1200" dirty="0"/>
              <a:t>Specifies the parameters of the feedback being sent</a:t>
            </a:r>
          </a:p>
          <a:p>
            <a:r>
              <a:rPr lang="en-US" sz="1400" dirty="0" smtClean="0"/>
              <a:t>For HE-MIMO Control Field, need to accommodate the changes in feedback vs 802.11ac</a:t>
            </a:r>
          </a:p>
          <a:p>
            <a:pPr lvl="1"/>
            <a:r>
              <a:rPr lang="en-US" sz="1200" dirty="0" smtClean="0"/>
              <a:t>Partial BW feedback</a:t>
            </a:r>
          </a:p>
          <a:p>
            <a:pPr lvl="1"/>
            <a:r>
              <a:rPr lang="en-US" sz="1200" dirty="0" smtClean="0"/>
              <a:t>Reduced tone-grouping options</a:t>
            </a:r>
          </a:p>
          <a:p>
            <a:pPr lvl="1"/>
            <a:r>
              <a:rPr lang="en-US" sz="1200" dirty="0" smtClean="0"/>
              <a:t>Additional CQI Feedback type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1400" b="1" dirty="0">
                <a:ea typeface="+mn-ea"/>
                <a:cs typeface="+mn-cs"/>
              </a:rPr>
              <a:t>Changes from VHT are listed below</a:t>
            </a:r>
          </a:p>
          <a:p>
            <a:pPr lvl="1"/>
            <a:r>
              <a:rPr lang="en-US" sz="1200" dirty="0" smtClean="0">
                <a:sym typeface="Wingdings" panose="05000000000000000000" pitchFamily="2" charset="2"/>
              </a:rPr>
              <a:t>BW </a:t>
            </a:r>
            <a:r>
              <a:rPr lang="en-US" sz="1200" dirty="0">
                <a:sym typeface="Wingdings" panose="05000000000000000000" pitchFamily="2" charset="2"/>
              </a:rPr>
              <a:t>(2 bits</a:t>
            </a:r>
            <a:r>
              <a:rPr lang="en-US" sz="1200" dirty="0" smtClean="0">
                <a:sym typeface="Wingdings" panose="05000000000000000000" pitchFamily="2" charset="2"/>
              </a:rPr>
              <a:t>) – Same meaning as channel width field of VHT MIMO Control Field</a:t>
            </a:r>
          </a:p>
          <a:p>
            <a:pPr lvl="1"/>
            <a:r>
              <a:rPr lang="en-US" sz="1200" dirty="0" err="1" smtClean="0">
                <a:sym typeface="Wingdings" panose="05000000000000000000" pitchFamily="2" charset="2"/>
              </a:rPr>
              <a:t>RU_Start_Index</a:t>
            </a:r>
            <a:r>
              <a:rPr lang="en-US" sz="1200" dirty="0" smtClean="0">
                <a:sym typeface="Wingdings" panose="05000000000000000000" pitchFamily="2" charset="2"/>
              </a:rPr>
              <a:t> </a:t>
            </a:r>
            <a:r>
              <a:rPr lang="en-US" sz="1200" dirty="0">
                <a:sym typeface="Wingdings" panose="05000000000000000000" pitchFamily="2" charset="2"/>
              </a:rPr>
              <a:t>(7 bits) </a:t>
            </a:r>
            <a:r>
              <a:rPr lang="en-US" sz="1200" dirty="0" smtClean="0">
                <a:sym typeface="Wingdings" panose="05000000000000000000" pitchFamily="2" charset="2"/>
              </a:rPr>
              <a:t>: The index of the first RU26 of the feedback being sent</a:t>
            </a:r>
            <a:endParaRPr lang="en-US" sz="1200" dirty="0">
              <a:sym typeface="Wingdings" panose="05000000000000000000" pitchFamily="2" charset="2"/>
            </a:endParaRPr>
          </a:p>
          <a:p>
            <a:pPr lvl="1"/>
            <a:r>
              <a:rPr lang="en-US" sz="1200" dirty="0" err="1" smtClean="0">
                <a:sym typeface="Wingdings" panose="05000000000000000000" pitchFamily="2" charset="2"/>
              </a:rPr>
              <a:t>RU_End_Index</a:t>
            </a:r>
            <a:r>
              <a:rPr lang="en-US" sz="1200" dirty="0" smtClean="0">
                <a:sym typeface="Wingdings" panose="05000000000000000000" pitchFamily="2" charset="2"/>
              </a:rPr>
              <a:t> </a:t>
            </a:r>
            <a:r>
              <a:rPr lang="en-US" sz="1200" dirty="0"/>
              <a:t>(7 bits</a:t>
            </a:r>
            <a:r>
              <a:rPr lang="en-US" sz="1200" dirty="0" smtClean="0"/>
              <a:t>)  : The index of the last RU26 of the feedback being sent</a:t>
            </a:r>
            <a:endParaRPr lang="en-US" sz="1200" dirty="0"/>
          </a:p>
          <a:p>
            <a:pPr lvl="1"/>
            <a:r>
              <a:rPr lang="en-US" sz="1200" dirty="0"/>
              <a:t>Grouping </a:t>
            </a:r>
            <a:r>
              <a:rPr lang="en-US" sz="1200" dirty="0" smtClean="0"/>
              <a:t>is 1 </a:t>
            </a:r>
            <a:r>
              <a:rPr lang="en-US" sz="1200" dirty="0"/>
              <a:t>bit</a:t>
            </a:r>
          </a:p>
          <a:p>
            <a:pPr lvl="2"/>
            <a:r>
              <a:rPr lang="en-US" sz="1100" dirty="0"/>
              <a:t>0: Ng=4, 1: Ng=16</a:t>
            </a:r>
          </a:p>
          <a:p>
            <a:pPr lvl="1"/>
            <a:r>
              <a:rPr lang="en-US" sz="1200" dirty="0"/>
              <a:t>Feedback type </a:t>
            </a:r>
            <a:r>
              <a:rPr lang="en-US" sz="1200" dirty="0" smtClean="0">
                <a:sym typeface="Wingdings" panose="05000000000000000000" pitchFamily="2" charset="2"/>
              </a:rPr>
              <a:t>is </a:t>
            </a:r>
            <a:r>
              <a:rPr lang="en-US" sz="1200" dirty="0" smtClean="0"/>
              <a:t>2 </a:t>
            </a:r>
            <a:r>
              <a:rPr lang="en-US" sz="1200" dirty="0"/>
              <a:t>bits</a:t>
            </a:r>
          </a:p>
          <a:p>
            <a:pPr lvl="2"/>
            <a:r>
              <a:rPr lang="en-US" sz="1100" dirty="0"/>
              <a:t>0: SU, 1: MU, 2: CQI only, 3: Reserved</a:t>
            </a:r>
          </a:p>
          <a:p>
            <a:pPr lvl="1"/>
            <a:r>
              <a:rPr lang="en-US" sz="1200" dirty="0"/>
              <a:t>4 bits unused (reserved)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Qualcomm et. 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621268"/>
              </p:ext>
            </p:extLst>
          </p:nvPr>
        </p:nvGraphicFramePr>
        <p:xfrm>
          <a:off x="993775" y="3416300"/>
          <a:ext cx="67024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Visio" r:id="rId3" imgW="10623788" imgH="817020" progId="Visio.Drawing.11">
                  <p:embed/>
                </p:oleObj>
              </mc:Choice>
              <mc:Fallback>
                <p:oleObj name="Visio" r:id="rId3" imgW="10623788" imgH="8170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416300"/>
                        <a:ext cx="6702425" cy="508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89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the following</a:t>
            </a:r>
          </a:p>
          <a:p>
            <a:pPr lvl="1"/>
            <a:r>
              <a:rPr lang="en-US" dirty="0" smtClean="0"/>
              <a:t>MU and SU type feedback structures, same as VHT</a:t>
            </a:r>
          </a:p>
          <a:p>
            <a:pPr lvl="1"/>
            <a:r>
              <a:rPr lang="en-US" dirty="0" smtClean="0"/>
              <a:t>CQI feedback structure which feeds back per-stream SNRs for each RU26</a:t>
            </a:r>
          </a:p>
          <a:p>
            <a:pPr lvl="1"/>
            <a:r>
              <a:rPr lang="en-US" dirty="0" smtClean="0"/>
              <a:t>Design of HE-MIMO Control Field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350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</a:t>
            </a:r>
            <a:r>
              <a:rPr lang="en-US" dirty="0" smtClean="0"/>
              <a:t>add </a:t>
            </a:r>
            <a:r>
              <a:rPr lang="en-US" dirty="0" smtClean="0"/>
              <a:t>the following feedback structure for MU type feedback </a:t>
            </a:r>
            <a:r>
              <a:rPr lang="en-US" dirty="0" smtClean="0"/>
              <a:t>to 11ax SFD: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Qualcomm et. 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511" y="2863068"/>
            <a:ext cx="5638800" cy="323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7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703345B-8AD1-46A8-A83F-FED0007879B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SimSun" panose="02010600030101010101" pitchFamily="2" charset="-122"/>
              </a:rPr>
              <a:t>Authors (continued)</a:t>
            </a:r>
            <a:endParaRPr lang="zh-CN" altLang="en-US" sz="2000" smtClean="0">
              <a:ea typeface="SimSun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208878"/>
              </p:ext>
            </p:extLst>
          </p:nvPr>
        </p:nvGraphicFramePr>
        <p:xfrm>
          <a:off x="685800" y="990600"/>
          <a:ext cx="7772400" cy="49888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8117" y="6475413"/>
            <a:ext cx="22458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65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feedback structure for </a:t>
            </a:r>
            <a:r>
              <a:rPr lang="en-US" dirty="0" smtClean="0"/>
              <a:t>SU </a:t>
            </a:r>
            <a:r>
              <a:rPr lang="en-US" dirty="0"/>
              <a:t>type feedback </a:t>
            </a:r>
            <a:r>
              <a:rPr lang="en-US" dirty="0" smtClean="0"/>
              <a:t>to </a:t>
            </a:r>
            <a:r>
              <a:rPr lang="en-US" dirty="0"/>
              <a:t>11ax SFD?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Qualcomm et. 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3200400"/>
            <a:ext cx="468283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Average </a:t>
            </a:r>
            <a:r>
              <a:rPr lang="en-US" sz="1100" dirty="0"/>
              <a:t>SNR, space-time stream 1 (averaged over entire FB BW)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…………….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Average SNR, space-time stream </a:t>
            </a:r>
            <a:r>
              <a:rPr lang="en-US" sz="1100" dirty="0" err="1"/>
              <a:t>Nc</a:t>
            </a:r>
            <a:r>
              <a:rPr lang="en-US" sz="1100" dirty="0"/>
              <a:t> (averaged over </a:t>
            </a:r>
            <a:r>
              <a:rPr lang="en-US" sz="1100" dirty="0" smtClean="0"/>
              <a:t>entire </a:t>
            </a:r>
            <a:r>
              <a:rPr lang="en-US" sz="1100" dirty="0"/>
              <a:t>FB BW</a:t>
            </a:r>
            <a:r>
              <a:rPr lang="en-US" sz="1100" dirty="0" smtClean="0"/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/>
            <a:endParaRPr lang="en-US" sz="11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V matrix of Feedback Tone 1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V matrix of Feedback Tone 2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……….......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90600" y="3200400"/>
            <a:ext cx="4343400" cy="762000"/>
          </a:xfrm>
          <a:prstGeom prst="round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5444836" y="3429000"/>
            <a:ext cx="304800" cy="1524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0472" y="3366700"/>
            <a:ext cx="1119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Average SNR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980209" y="4267200"/>
            <a:ext cx="4343400" cy="838200"/>
          </a:xfrm>
          <a:prstGeom prst="round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5444836" y="4533900"/>
            <a:ext cx="304800" cy="1524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39690" y="4253621"/>
            <a:ext cx="21353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Compressed V </a:t>
            </a:r>
          </a:p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on the feedback tones</a:t>
            </a:r>
          </a:p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Tone decided based on </a:t>
            </a:r>
          </a:p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start and end 26RU in NDPA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14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feedback structure for </a:t>
            </a:r>
            <a:r>
              <a:rPr lang="en-US" dirty="0" smtClean="0"/>
              <a:t>CQI </a:t>
            </a:r>
            <a:r>
              <a:rPr lang="en-US" dirty="0"/>
              <a:t>feedback </a:t>
            </a:r>
            <a:r>
              <a:rPr lang="en-US" dirty="0" smtClean="0"/>
              <a:t>to </a:t>
            </a:r>
            <a:r>
              <a:rPr lang="en-US" dirty="0"/>
              <a:t>11ax SFD 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Qualcomm et. 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897715" y="2209800"/>
            <a:ext cx="7984315" cy="4114800"/>
            <a:chOff x="897715" y="2209800"/>
            <a:chExt cx="7984315" cy="4114800"/>
          </a:xfrm>
        </p:grpSpPr>
        <p:sp>
          <p:nvSpPr>
            <p:cNvPr id="12" name="Content Placeholder 1"/>
            <p:cNvSpPr txBox="1">
              <a:spLocks/>
            </p:cNvSpPr>
            <p:nvPr/>
          </p:nvSpPr>
          <p:spPr bwMode="auto">
            <a:xfrm>
              <a:off x="897715" y="2209800"/>
              <a:ext cx="7772400" cy="411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2075" tIns="46038" rIns="92075" bIns="46038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lvl="1"/>
              <a:endParaRPr lang="en-US" sz="1000" kern="0" dirty="0" smtClean="0"/>
            </a:p>
            <a:p>
              <a:pPr lvl="1"/>
              <a:endParaRPr lang="en-US" sz="1000" kern="0" dirty="0" smtClean="0"/>
            </a:p>
            <a:p>
              <a:pPr lvl="1"/>
              <a:endParaRPr lang="en-US" sz="1000" kern="0" dirty="0" smtClean="0"/>
            </a:p>
            <a:p>
              <a:pPr marL="457200" lvl="1" indent="0">
                <a:buNone/>
              </a:pPr>
              <a:endParaRPr lang="en-US" sz="1200" kern="0" dirty="0" smtClean="0"/>
            </a:p>
            <a:p>
              <a:pPr lvl="1"/>
              <a:r>
                <a:rPr lang="en-US" sz="1200" kern="0" dirty="0" smtClean="0"/>
                <a:t>1</a:t>
              </a:r>
              <a:r>
                <a:rPr lang="en-US" sz="1200" kern="0" baseline="30000" dirty="0" smtClean="0"/>
                <a:t>st</a:t>
              </a:r>
              <a:r>
                <a:rPr lang="en-US" sz="1200" kern="0" dirty="0" smtClean="0"/>
                <a:t> RU26 </a:t>
              </a:r>
            </a:p>
            <a:p>
              <a:pPr lvl="2"/>
              <a:r>
                <a:rPr lang="en-US" sz="1000" kern="0" dirty="0" smtClean="0"/>
                <a:t>Stream 1 SNR (only one number per RU)</a:t>
              </a:r>
            </a:p>
            <a:p>
              <a:pPr lvl="2"/>
              <a:r>
                <a:rPr lang="en-US" sz="1000" kern="0" dirty="0" smtClean="0"/>
                <a:t>Stream 2 SNR (only one number per RU)</a:t>
              </a:r>
            </a:p>
            <a:p>
              <a:pPr lvl="2"/>
              <a:r>
                <a:rPr lang="en-US" sz="1000" kern="0" dirty="0" smtClean="0"/>
                <a:t>….....</a:t>
              </a:r>
              <a:endParaRPr lang="en-US" sz="900" kern="0" dirty="0" smtClean="0"/>
            </a:p>
            <a:p>
              <a:pPr lvl="1"/>
              <a:r>
                <a:rPr lang="en-US" sz="1250" kern="0" dirty="0" smtClean="0"/>
                <a:t>2</a:t>
              </a:r>
              <a:r>
                <a:rPr lang="en-US" sz="1250" kern="0" baseline="30000" dirty="0" smtClean="0"/>
                <a:t>nd</a:t>
              </a:r>
              <a:r>
                <a:rPr lang="en-US" sz="1250" kern="0" dirty="0" smtClean="0"/>
                <a:t> RU26</a:t>
              </a:r>
              <a:endParaRPr lang="en-US" sz="1000" kern="0" dirty="0" smtClean="0"/>
            </a:p>
            <a:p>
              <a:pPr lvl="2"/>
              <a:r>
                <a:rPr lang="en-US" sz="1050" kern="0" dirty="0" smtClean="0"/>
                <a:t>…….</a:t>
              </a:r>
            </a:p>
            <a:p>
              <a:pPr lvl="2"/>
              <a:r>
                <a:rPr lang="en-US" sz="1050" kern="0" dirty="0" smtClean="0"/>
                <a:t>…….</a:t>
              </a:r>
            </a:p>
            <a:p>
              <a:pPr lvl="1"/>
              <a:r>
                <a:rPr lang="en-US" sz="1850" kern="0" dirty="0" smtClean="0"/>
                <a:t>……</a:t>
              </a:r>
            </a:p>
            <a:p>
              <a:pPr lvl="2"/>
              <a:endParaRPr lang="en-US" sz="1000" kern="0" dirty="0" smtClean="0"/>
            </a:p>
            <a:p>
              <a:pPr lvl="2"/>
              <a:endParaRPr lang="en-US" sz="1000" kern="0" dirty="0"/>
            </a:p>
            <a:p>
              <a:pPr lvl="2"/>
              <a:endParaRPr lang="en-US" sz="1000" kern="0" dirty="0" smtClean="0"/>
            </a:p>
            <a:p>
              <a:pPr lvl="1"/>
              <a:r>
                <a:rPr lang="en-US" sz="1600" kern="0" dirty="0" smtClean="0"/>
                <a:t>Each SNR is an absolute number represented by 6 bits, with 1 dB granularity and a range of -10 dB to 53 dB </a:t>
              </a:r>
            </a:p>
            <a:p>
              <a:endParaRPr lang="en-US" sz="2000" kern="0" dirty="0"/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990600" y="2951540"/>
              <a:ext cx="4920455" cy="1968778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bg1"/>
                </a:solidFill>
              </a:endParaRPr>
            </a:p>
          </p:txBody>
        </p:sp>
        <p:sp>
          <p:nvSpPr>
            <p:cNvPr id="17" name="Right Arrow 16"/>
            <p:cNvSpPr/>
            <p:nvPr/>
          </p:nvSpPr>
          <p:spPr bwMode="auto">
            <a:xfrm>
              <a:off x="6003940" y="3793151"/>
              <a:ext cx="221617" cy="197427"/>
            </a:xfrm>
            <a:prstGeom prst="rightArrow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bg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48400" y="3762599"/>
              <a:ext cx="2633630" cy="258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Absolute SNRs </a:t>
              </a:r>
              <a:r>
                <a:rPr lang="en-US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per RU26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202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adopt the </a:t>
            </a:r>
            <a:r>
              <a:rPr lang="en-US" dirty="0" smtClean="0"/>
              <a:t>following design for the HE-MIMO control </a:t>
            </a:r>
            <a:r>
              <a:rPr lang="en-US" dirty="0" smtClean="0"/>
              <a:t>field and add it to the 11ax SFD?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1600" b="1" dirty="0" smtClean="0"/>
              <a:t>Changes from VHT are listed below</a:t>
            </a:r>
            <a:endParaRPr lang="en-US" sz="1600" b="1" dirty="0"/>
          </a:p>
          <a:p>
            <a:pPr lvl="1"/>
            <a:r>
              <a:rPr lang="en-US" sz="1200" dirty="0" smtClean="0">
                <a:sym typeface="Wingdings" panose="05000000000000000000" pitchFamily="2" charset="2"/>
              </a:rPr>
              <a:t>BW </a:t>
            </a:r>
            <a:r>
              <a:rPr lang="en-US" sz="1200" dirty="0">
                <a:sym typeface="Wingdings" panose="05000000000000000000" pitchFamily="2" charset="2"/>
              </a:rPr>
              <a:t>(2 bits</a:t>
            </a:r>
            <a:r>
              <a:rPr lang="en-US" sz="1200" dirty="0" smtClean="0">
                <a:sym typeface="Wingdings" panose="05000000000000000000" pitchFamily="2" charset="2"/>
              </a:rPr>
              <a:t>) – Same meaning as channel width field of VHT</a:t>
            </a:r>
          </a:p>
          <a:p>
            <a:pPr lvl="1"/>
            <a:r>
              <a:rPr lang="en-US" sz="1200" dirty="0" err="1" smtClean="0">
                <a:sym typeface="Wingdings" panose="05000000000000000000" pitchFamily="2" charset="2"/>
              </a:rPr>
              <a:t>RU_Start_Index</a:t>
            </a:r>
            <a:r>
              <a:rPr lang="en-US" sz="1200" dirty="0" smtClean="0">
                <a:sym typeface="Wingdings" panose="05000000000000000000" pitchFamily="2" charset="2"/>
              </a:rPr>
              <a:t> </a:t>
            </a:r>
            <a:r>
              <a:rPr lang="en-US" sz="1200" dirty="0">
                <a:sym typeface="Wingdings" panose="05000000000000000000" pitchFamily="2" charset="2"/>
              </a:rPr>
              <a:t>(7 bits) </a:t>
            </a:r>
            <a:r>
              <a:rPr lang="en-US" sz="1200" dirty="0" smtClean="0">
                <a:sym typeface="Wingdings" panose="05000000000000000000" pitchFamily="2" charset="2"/>
              </a:rPr>
              <a:t>: The index of the first RU26 of the feedback being sent</a:t>
            </a:r>
            <a:endParaRPr lang="en-US" sz="1200" dirty="0">
              <a:sym typeface="Wingdings" panose="05000000000000000000" pitchFamily="2" charset="2"/>
            </a:endParaRPr>
          </a:p>
          <a:p>
            <a:pPr lvl="1"/>
            <a:r>
              <a:rPr lang="en-US" sz="1200" dirty="0" err="1" smtClean="0">
                <a:sym typeface="Wingdings" panose="05000000000000000000" pitchFamily="2" charset="2"/>
              </a:rPr>
              <a:t>RU_End_Index</a:t>
            </a:r>
            <a:r>
              <a:rPr lang="en-US" sz="1200" dirty="0" smtClean="0">
                <a:sym typeface="Wingdings" panose="05000000000000000000" pitchFamily="2" charset="2"/>
              </a:rPr>
              <a:t> </a:t>
            </a:r>
            <a:r>
              <a:rPr lang="en-US" sz="1200" dirty="0"/>
              <a:t>(7 bits</a:t>
            </a:r>
            <a:r>
              <a:rPr lang="en-US" sz="1200" dirty="0" smtClean="0"/>
              <a:t>)  : The index of the last RU26 of the feedback being sent</a:t>
            </a:r>
            <a:endParaRPr lang="en-US" sz="1200" dirty="0"/>
          </a:p>
          <a:p>
            <a:pPr lvl="1"/>
            <a:r>
              <a:rPr lang="en-US" sz="1200" dirty="0"/>
              <a:t>Grouping </a:t>
            </a:r>
            <a:r>
              <a:rPr lang="en-US" sz="1200" dirty="0" smtClean="0"/>
              <a:t>is 1 </a:t>
            </a:r>
            <a:r>
              <a:rPr lang="en-US" sz="1200" dirty="0"/>
              <a:t>bit</a:t>
            </a:r>
          </a:p>
          <a:p>
            <a:pPr lvl="2"/>
            <a:r>
              <a:rPr lang="en-US" sz="1100" dirty="0"/>
              <a:t>0: Ng=4, 1: Ng=16</a:t>
            </a:r>
          </a:p>
          <a:p>
            <a:pPr lvl="1"/>
            <a:r>
              <a:rPr lang="en-US" sz="1200" dirty="0"/>
              <a:t>Feedback type </a:t>
            </a:r>
            <a:r>
              <a:rPr lang="en-US" sz="1200" dirty="0" smtClean="0">
                <a:sym typeface="Wingdings" panose="05000000000000000000" pitchFamily="2" charset="2"/>
              </a:rPr>
              <a:t>is </a:t>
            </a:r>
            <a:r>
              <a:rPr lang="en-US" sz="1200" dirty="0" smtClean="0"/>
              <a:t>2 </a:t>
            </a:r>
            <a:r>
              <a:rPr lang="en-US" sz="1200" dirty="0"/>
              <a:t>bits</a:t>
            </a:r>
          </a:p>
          <a:p>
            <a:pPr lvl="2"/>
            <a:r>
              <a:rPr lang="en-US" sz="1100" dirty="0"/>
              <a:t>0: SU, 1: MU, 2: CQI only, 3: Reserved</a:t>
            </a:r>
          </a:p>
          <a:p>
            <a:pPr lvl="1"/>
            <a:r>
              <a:rPr lang="en-US" sz="1200" dirty="0"/>
              <a:t>4 bits unused (reserved)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Qualcomm et. 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716973" y="3048000"/>
          <a:ext cx="67024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Visio" r:id="rId3" imgW="10623788" imgH="817020" progId="Visio.Drawing.11">
                  <p:embed/>
                </p:oleObj>
              </mc:Choice>
              <mc:Fallback>
                <p:oleObj name="Visio" r:id="rId3" imgW="10623788" imgH="8170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973" y="3048000"/>
                        <a:ext cx="6702425" cy="508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039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968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20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356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6522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903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304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Qualcomm et. al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865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76976</TotalTime>
  <Words>2082</Words>
  <Application>Microsoft Office PowerPoint</Application>
  <PresentationFormat>On-screen Show (4:3)</PresentationFormat>
  <Paragraphs>676</Paragraphs>
  <Slides>22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Gulim</vt:lpstr>
      <vt:lpstr>Malgun Gothic</vt:lpstr>
      <vt:lpstr>MS PGothic</vt:lpstr>
      <vt:lpstr>SimSun</vt:lpstr>
      <vt:lpstr>Arial</vt:lpstr>
      <vt:lpstr>Calibre Semibold</vt:lpstr>
      <vt:lpstr>Calibri</vt:lpstr>
      <vt:lpstr>Times New Roman</vt:lpstr>
      <vt:lpstr>Wingdings</vt:lpstr>
      <vt:lpstr>802-11-Submission</vt:lpstr>
      <vt:lpstr>Visio</vt:lpstr>
      <vt:lpstr>Document</vt:lpstr>
      <vt:lpstr>Beamforming Feedback Report Structure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Background: Structure for MU feedback in 11ac</vt:lpstr>
      <vt:lpstr>Proposed Feedback Structure for MU type Feedback in 11ax</vt:lpstr>
      <vt:lpstr>Proposed Feedback Structure for SU type Feedback in 11ax</vt:lpstr>
      <vt:lpstr>Proposed Feedback Structure for CQI Feedback in 11ax</vt:lpstr>
      <vt:lpstr>Design of HE-MIMO Control Field</vt:lpstr>
      <vt:lpstr>Summary</vt:lpstr>
      <vt:lpstr>Straw-poll 1</vt:lpstr>
      <vt:lpstr>Straw-poll 2</vt:lpstr>
      <vt:lpstr>Straw-poll 3</vt:lpstr>
      <vt:lpstr>Straw-poll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Vermani, Sameer</cp:lastModifiedBy>
  <cp:revision>2367</cp:revision>
  <cp:lastPrinted>2016-01-11T08:02:18Z</cp:lastPrinted>
  <dcterms:created xsi:type="dcterms:W3CDTF">2007-05-21T21:00:37Z</dcterms:created>
  <dcterms:modified xsi:type="dcterms:W3CDTF">2016-05-16T06:36:56Z</dcterms:modified>
</cp:coreProperties>
</file>