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284" r:id="rId4"/>
    <p:sldId id="292" r:id="rId5"/>
    <p:sldId id="291" r:id="rId6"/>
    <p:sldId id="293" r:id="rId7"/>
    <p:sldId id="296" r:id="rId8"/>
    <p:sldId id="295" r:id="rId9"/>
    <p:sldId id="294" r:id="rId10"/>
    <p:sldId id="267" r:id="rId11"/>
    <p:sldId id="268" r:id="rId12"/>
    <p:sldId id="288" r:id="rId13"/>
    <p:sldId id="28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5" autoAdjust="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802.11-16/0605r2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Proposal for LP-WUR (Low-Power Wake-Up </a:t>
            </a:r>
            <a:r>
              <a:rPr lang="en-US" sz="2800" dirty="0"/>
              <a:t>Receiver) </a:t>
            </a:r>
            <a:r>
              <a:rPr lang="en-US" sz="2800" dirty="0" smtClean="0"/>
              <a:t>Study Group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338182"/>
              </p:ext>
            </p:extLst>
          </p:nvPr>
        </p:nvGraphicFramePr>
        <p:xfrm>
          <a:off x="471488" y="3054350"/>
          <a:ext cx="7588250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" name="Document" r:id="rId4" imgW="8248712" imgH="3003999" progId="Word.Document.8">
                  <p:embed/>
                </p:oleObj>
              </mc:Choice>
              <mc:Fallback>
                <p:oleObj name="Document" r:id="rId4" imgW="8248712" imgH="3003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054350"/>
                        <a:ext cx="7588250" cy="275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</a:t>
            </a:r>
            <a:r>
              <a:rPr lang="en-US" sz="2800" dirty="0"/>
              <a:t>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Design </a:t>
            </a:r>
            <a:r>
              <a:rPr lang="en-US" dirty="0"/>
              <a:t>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of wakeup packet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139301"/>
            <a:ext cx="4791871" cy="15972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802.11 </a:t>
            </a:r>
            <a:r>
              <a:rPr lang="en-US" dirty="0" smtClean="0">
                <a:solidFill>
                  <a:schemeClr val="tx1"/>
                </a:solidFill>
              </a:rPr>
              <a:t>Compatible Wakeup Packet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575590"/>
            <a:ext cx="6703450" cy="471290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V="1">
            <a:off x="2209800" y="37204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91660" y="43397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95583" y="44974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196435" y="37204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8" name="Left Brace 47"/>
          <p:cNvSpPr/>
          <p:nvPr/>
        </p:nvSpPr>
        <p:spPr>
          <a:xfrm rot="16200000">
            <a:off x="1654045" y="59156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28695" y="60591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0" name="Left Brace 49"/>
          <p:cNvSpPr/>
          <p:nvPr/>
        </p:nvSpPr>
        <p:spPr>
          <a:xfrm rot="16200000">
            <a:off x="2398761" y="54394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59192" y="60468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2" name="Left Brace 51"/>
          <p:cNvSpPr/>
          <p:nvPr/>
        </p:nvSpPr>
        <p:spPr>
          <a:xfrm rot="16200000">
            <a:off x="5543906" y="35247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85579" y="61125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39775" y="52578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3060404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3106488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7" name="Straight Arrow Connector 56"/>
          <p:cNvCxnSpPr/>
          <p:nvPr/>
        </p:nvCxnSpPr>
        <p:spPr>
          <a:xfrm flipV="1">
            <a:off x="2874280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>
          <a:xfrm flipH="1" flipV="1">
            <a:off x="3106488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65675" y="44958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63" name="Freeform 62"/>
          <p:cNvSpPr/>
          <p:nvPr/>
        </p:nvSpPr>
        <p:spPr>
          <a:xfrm>
            <a:off x="5628314" y="45052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764549" y="45069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139420" y="45082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28695" y="49358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365675" y="44958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035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Packet Generation Using OFDM Transmitter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OOK pulse </a:t>
            </a:r>
            <a:r>
              <a:rPr lang="en-US" sz="2000" dirty="0"/>
              <a:t>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802.11 OFDM </a:t>
            </a:r>
            <a:r>
              <a:rPr lang="en-US" dirty="0" smtClean="0"/>
              <a:t>transmitter for OOK pulse generation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Subcarrier </a:t>
            </a:r>
            <a:r>
              <a:rPr lang="en-US" dirty="0"/>
              <a:t>width = 312.5 kHz, </a:t>
            </a:r>
            <a:r>
              <a:rPr lang="en-US" dirty="0" smtClean="0"/>
              <a:t>OOK </a:t>
            </a:r>
            <a:r>
              <a:rPr lang="en-US" dirty="0"/>
              <a:t>pulse BW = 13 </a:t>
            </a:r>
            <a:r>
              <a:rPr lang="en-US" dirty="0" smtClean="0"/>
              <a:t>subcarriers (4.06 MHz)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s= {13 subcarrier tone sequence}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 = IFFT(s), followed by 0.8 </a:t>
            </a:r>
            <a:r>
              <a:rPr lang="en-US" dirty="0" smtClean="0"/>
              <a:t>µsec </a:t>
            </a:r>
            <a:r>
              <a:rPr lang="en-US" dirty="0"/>
              <a:t>cyclic prefix extension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4us symbol period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482" y="4532207"/>
            <a:ext cx="5029636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LP-WUR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LP-WUR receives and decodes a wakeup packet without any help from the 802.11 radio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971800"/>
            <a:ext cx="2299062" cy="1674813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 bwMode="auto">
          <a:xfrm>
            <a:off x="2743200" y="5026026"/>
            <a:ext cx="3962400" cy="122237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1" kern="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95600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RF/Analog Front-end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149725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Digital Baseband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403850" y="5334000"/>
            <a:ext cx="114935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Simple Packet Parser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2743200" y="4419600"/>
            <a:ext cx="1066800" cy="606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836278" y="4440234"/>
            <a:ext cx="1869322" cy="585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704513" y="4972930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LP-WUR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54876"/>
              </p:ext>
            </p:extLst>
          </p:nvPr>
        </p:nvGraphicFramePr>
        <p:xfrm>
          <a:off x="696913" y="1441450"/>
          <a:ext cx="7346950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3" imgW="8858475" imgH="3019867" progId="Word.Document.8">
                  <p:embed/>
                </p:oleObj>
              </mc:Choice>
              <mc:Fallback>
                <p:oleObj name="Document" r:id="rId3" imgW="8858475" imgH="30198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441450"/>
                        <a:ext cx="7346950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2152" y="1064455"/>
            <a:ext cx="2576514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</a:t>
            </a:r>
            <a:r>
              <a:rPr lang="en-GB" sz="2000" i="1" dirty="0" smtClean="0">
                <a:solidFill>
                  <a:srgbClr val="000000"/>
                </a:solidFill>
              </a:rPr>
              <a:t>continued</a:t>
            </a:r>
            <a:r>
              <a:rPr lang="en-GB" sz="2000" dirty="0" smtClean="0">
                <a:solidFill>
                  <a:srgbClr val="000000"/>
                </a:solidFill>
              </a:rPr>
              <a:t>):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6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November 2015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LP-WUR (low-power wake-up receiver) [1] was introduced to WNG and received strong support for standardization in the 802.11 WG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Result of the following straw poll in [1]: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1" dirty="0" smtClean="0"/>
              <a:t>“</a:t>
            </a:r>
            <a:r>
              <a:rPr lang="en-US" sz="1400" b="1" i="1" dirty="0" smtClean="0"/>
              <a:t>Do you support the basic concept of the LP-WUR technique in this presentation for standardization in the 802.11WG?</a:t>
            </a:r>
            <a:br>
              <a:rPr lang="en-US" sz="1400" b="1" i="1" dirty="0" smtClean="0"/>
            </a:br>
            <a:r>
              <a:rPr lang="en-US" sz="1400" b="1" i="1" dirty="0" smtClean="0"/>
              <a:t>Y: 65, N: 1, A:  51</a:t>
            </a:r>
            <a:r>
              <a:rPr lang="en-US" sz="1400" dirty="0" smtClean="0"/>
              <a:t>”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January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basic concept of LP-WUR was introduced in LRLP TIG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March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More companies (Intel, 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, and Ericsson) presented technical contributions on LP-WUR in LRLP TIG [3,4,5] (50% of technical contributions)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After 6 months of discussion, </a:t>
            </a:r>
            <a:r>
              <a:rPr lang="en-US" sz="1600" dirty="0"/>
              <a:t>LRLP TIG did not reach consensus to create a SG during the March meeting </a:t>
            </a:r>
            <a:r>
              <a:rPr lang="en-US" sz="14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combined target of  </a:t>
            </a:r>
            <a:r>
              <a:rPr lang="en-US" sz="1400" b="1" dirty="0"/>
              <a:t>long-range</a:t>
            </a:r>
            <a:r>
              <a:rPr lang="en-US" sz="1400" dirty="0"/>
              <a:t> and </a:t>
            </a:r>
            <a:r>
              <a:rPr lang="en-US" sz="1400" b="1" dirty="0"/>
              <a:t>low-power</a:t>
            </a:r>
            <a:r>
              <a:rPr lang="en-US" sz="1400" dirty="0"/>
              <a:t> prevented narrowing the focus of TIG, which resulted in considering many different use cases and requirements [</a:t>
            </a:r>
            <a:r>
              <a:rPr lang="en-US" sz="1400" dirty="0" smtClean="0"/>
              <a:t>6]</a:t>
            </a:r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20050" y="1642745"/>
            <a:ext cx="7924800" cy="4559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It takes a long time to develop an amendment in 802.11WG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There are exceptions such as 802.11z and 802.11ae that had a </a:t>
            </a:r>
            <a:r>
              <a:rPr lang="en-US" sz="2000" u="sng" kern="0" dirty="0" smtClean="0"/>
              <a:t>limited and well-defined scope of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Development Times of Previous Amendments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407415"/>
              </p:ext>
            </p:extLst>
          </p:nvPr>
        </p:nvGraphicFramePr>
        <p:xfrm>
          <a:off x="726226" y="2817357"/>
          <a:ext cx="7771076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10695"/>
                <a:gridCol w="2038991"/>
                <a:gridCol w="1910695"/>
                <a:gridCol w="1910695"/>
              </a:tblGrid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Amendments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 approved (t1)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2.0 (t2)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Duration (t2-t1)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802.11ah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2010-10-04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2014-07-05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9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802.11af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2009-12-09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2012-08-19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802.11ac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2008-09-26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2012-02-18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5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802.11ad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2008-12-10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2011-04-05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802.11aa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2008-03-27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802.11ae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2009-12-09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2011-02-18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year, 2 months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2004-05-13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2008-05-03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r>
                        <a:rPr lang="en-US" sz="1400" baseline="0" dirty="0" smtClean="0"/>
                        <a:t> years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802.11v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2008-03-15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802.11z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2007-08-22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2008-08-20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802.11n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2003-09-11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2007-03-09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</a:t>
                      </a:r>
                      <a:r>
                        <a:rPr lang="en-US" sz="1400" baseline="0" dirty="0" smtClean="0"/>
                        <a:t> 6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3768" y="6138446"/>
            <a:ext cx="6058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i="1" kern="0" dirty="0" smtClean="0">
                <a:solidFill>
                  <a:schemeClr val="tx1"/>
                </a:solidFill>
              </a:rPr>
              <a:t> Reference: http</a:t>
            </a:r>
            <a:r>
              <a:rPr lang="en-US" sz="1200" i="1" kern="0" dirty="0">
                <a:solidFill>
                  <a:schemeClr val="tx1"/>
                </a:solidFill>
              </a:rPr>
              <a:t>://</a:t>
            </a:r>
            <a:r>
              <a:rPr lang="en-US" sz="1200" i="1" kern="0" dirty="0" smtClean="0">
                <a:solidFill>
                  <a:schemeClr val="tx1"/>
                </a:solidFill>
              </a:rPr>
              <a:t>www.ieee802.org/11/Reports/802.11_Timelines.htm</a:t>
            </a:r>
            <a:endParaRPr lang="en-US" sz="12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7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Create a LP-WUR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Why LP-WUR SG?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New capability for 802.11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enables energy efficient data </a:t>
            </a:r>
            <a:r>
              <a:rPr lang="en-US" sz="1600" dirty="0" smtClean="0"/>
              <a:t>reception mode </a:t>
            </a:r>
            <a:r>
              <a:rPr lang="en-US" sz="1600" dirty="0"/>
              <a:t>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Independent of 802.11 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can be used for any existing and future 802.11 PHY amendments (i.e. 802.11 a/b/g/n/ac/ad/ax/…)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Feasibility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is well-defined technology with many proof </a:t>
            </a:r>
            <a:r>
              <a:rPr lang="en-US" sz="1600" dirty="0" smtClean="0"/>
              <a:t>points of feasibility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Limited and well-defined scope of work</a:t>
            </a: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</a:t>
            </a:r>
            <a:r>
              <a:rPr lang="en-US" sz="2000" dirty="0"/>
              <a:t>propose to create a SG for </a:t>
            </a:r>
            <a:r>
              <a:rPr lang="en-US" sz="2000" dirty="0" smtClean="0"/>
              <a:t>LP-WUR [1]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Define a PAR that limits the scope of the work to </a:t>
            </a:r>
            <a:r>
              <a:rPr lang="en-US" sz="1800" dirty="0" smtClean="0"/>
              <a:t>LP-WUR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Target a quick implementation of an amendment for LP-WUR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1600" dirty="0" smtClean="0"/>
          </a:p>
          <a:p>
            <a:pPr marL="457200" lvl="1" indent="0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July: create a LP-WUR SG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Define a PAR limited to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create a LP-WUR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complete LP-WUR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D2.0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57200" y="4953000"/>
            <a:ext cx="8382000" cy="135468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820" y="5683939"/>
            <a:ext cx="2884010" cy="45719"/>
          </a:xfrm>
          <a:prstGeom prst="rect">
            <a:avLst/>
          </a:prstGeom>
          <a:solidFill>
            <a:srgbClr val="0071C5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1830" y="5683939"/>
            <a:ext cx="2884010" cy="45719"/>
          </a:xfrm>
          <a:prstGeom prst="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092355" y="563090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31125" y="5782693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95955" y="585770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‘16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Create a LP-WUR TG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7482" y="5774258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" name="Diamond 13"/>
          <p:cNvSpPr/>
          <p:nvPr/>
        </p:nvSpPr>
        <p:spPr>
          <a:xfrm>
            <a:off x="2088845" y="56374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22646" y="584878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July ’16</a:t>
            </a:r>
            <a:b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</a:br>
            <a:r>
              <a:rPr lang="en-US" sz="900" dirty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Create a LP-WUR </a:t>
            </a: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SG</a:t>
            </a:r>
            <a:endParaRPr lang="en-US" sz="900" dirty="0">
              <a:solidFill>
                <a:schemeClr val="tx1"/>
              </a:solidFill>
              <a:latin typeface="Neo Sans Intel"/>
              <a:ea typeface="+mn-ea"/>
              <a:cs typeface="Neo Sans Intel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6199311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4665195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2747" y="585824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D0.1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703142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6237258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89619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D1.0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549882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2016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87820" y="5507670"/>
            <a:ext cx="0" cy="17626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413525" y="5496240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2017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1551" y="5496240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6" name="Straight Connector 25"/>
          <p:cNvCxnSpPr/>
          <p:nvPr/>
        </p:nvCxnSpPr>
        <p:spPr>
          <a:xfrm flipH="1">
            <a:off x="6355561" y="5491367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6355561" y="5684292"/>
            <a:ext cx="2298604" cy="45719"/>
          </a:xfrm>
          <a:prstGeom prst="rect">
            <a:avLst/>
          </a:prstGeom>
          <a:solidFill>
            <a:srgbClr val="00428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22643" y="5480388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2018</a:t>
            </a:r>
          </a:p>
        </p:txBody>
      </p:sp>
      <p:sp>
        <p:nvSpPr>
          <p:cNvPr id="29" name="Diamond 28"/>
          <p:cNvSpPr/>
          <p:nvPr/>
        </p:nvSpPr>
        <p:spPr>
          <a:xfrm>
            <a:off x="7178906" y="56198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7216853" y="5755330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95872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May. ‘18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D2.0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1388511" y="5412752"/>
            <a:ext cx="221137" cy="22887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5069" y="5211299"/>
            <a:ext cx="524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Today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95984" y="5742285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69090" y="5644111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4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59677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54843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25549" y="5630903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8653886" y="5533703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42300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formation of a new 802.11 Study Group to develop PAR&amp;CSD for the LP-WUR technique described in [1]?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 smtClean="0"/>
              <a:t>Y:</a:t>
            </a:r>
          </a:p>
          <a:p>
            <a:pPr marL="457200" lvl="1" indent="0"/>
            <a:r>
              <a:rPr lang="en-US" dirty="0" smtClean="0"/>
              <a:t>N:</a:t>
            </a:r>
          </a:p>
          <a:p>
            <a:pPr marL="457200" lvl="1" indent="0"/>
            <a:r>
              <a:rPr lang="en-US" dirty="0" smtClean="0"/>
              <a:t>A: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IEEE 802.11-15/1307r1, “Low-power wake-up receiver for 802.11”</a:t>
            </a:r>
          </a:p>
          <a:p>
            <a:r>
              <a:rPr lang="en-US" sz="1800" dirty="0"/>
              <a:t>[2] IEEE 802.11-16/0027r0, “LP-WUR (Low-Power Wake-Up Receiver): </a:t>
            </a:r>
            <a:br>
              <a:rPr lang="en-US" sz="1800" dirty="0"/>
            </a:br>
            <a:r>
              <a:rPr lang="en-US" sz="1800" dirty="0"/>
              <a:t>Enabling Low-Power and Low-Latency Capability for </a:t>
            </a:r>
            <a:r>
              <a:rPr lang="en-US" sz="1800" dirty="0" smtClean="0"/>
              <a:t>802.11”</a:t>
            </a:r>
          </a:p>
          <a:p>
            <a:r>
              <a:rPr lang="en-US" sz="1800" dirty="0" smtClean="0"/>
              <a:t>[3] IEEE 802.11-16/0341r0, “Low-power wake-up receiver follow-up”</a:t>
            </a:r>
          </a:p>
          <a:p>
            <a:r>
              <a:rPr lang="en-US" sz="1800" dirty="0" smtClean="0"/>
              <a:t>[4] IEEE 802.11-16/0402r0, “LP WUR Wake-up Packet Identity Considerations”</a:t>
            </a:r>
          </a:p>
          <a:p>
            <a:r>
              <a:rPr lang="en-US" sz="1800" dirty="0" smtClean="0"/>
              <a:t>[5] IEEE 802.11-16/0381r0, “Discussion of Wake-up Receivers for LRLP”</a:t>
            </a:r>
          </a:p>
          <a:p>
            <a:r>
              <a:rPr lang="en-US" sz="1800" dirty="0" smtClean="0"/>
              <a:t>[6] IEEE 802.11-16/1446r12, “LRLP Output Report Draft”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5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14474</TotalTime>
  <Words>980</Words>
  <Application>Microsoft Office PowerPoint</Application>
  <PresentationFormat>On-screen Show (4:3)</PresentationFormat>
  <Paragraphs>263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MS Gothic</vt:lpstr>
      <vt:lpstr>Neo Sans Intel</vt:lpstr>
      <vt:lpstr>Arial</vt:lpstr>
      <vt:lpstr>Intel Clear</vt:lpstr>
      <vt:lpstr>Times New Roman</vt:lpstr>
      <vt:lpstr>Wingdings</vt:lpstr>
      <vt:lpstr>Office Theme</vt:lpstr>
      <vt:lpstr>Document</vt:lpstr>
      <vt:lpstr>Microsoft Word 97 - 2003 Document</vt:lpstr>
      <vt:lpstr>Proposal for LP-WUR (Low-Power Wake-Up Receiver) Study Group</vt:lpstr>
      <vt:lpstr>PowerPoint Presentation</vt:lpstr>
      <vt:lpstr>Background</vt:lpstr>
      <vt:lpstr>Development Times of Previous Amendments</vt:lpstr>
      <vt:lpstr>Proposal to Create a LP-WUR SG</vt:lpstr>
      <vt:lpstr>Proposed Timeline</vt:lpstr>
      <vt:lpstr>Straw Poll</vt:lpstr>
      <vt:lpstr>References</vt:lpstr>
      <vt:lpstr>Backup</vt:lpstr>
      <vt:lpstr>Recap: Low-Power Wake-Up Receiver  (LP-WUR) as Companion Radio for 802.11</vt:lpstr>
      <vt:lpstr>Recap: Design and Operation of LP-WUR</vt:lpstr>
      <vt:lpstr>802.11 Compatible Wakeup Packet Design</vt:lpstr>
      <vt:lpstr>Wakeup Packet Generation Using OFDM Transmitter</vt:lpstr>
      <vt:lpstr>LP-WUR Function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366</cp:revision>
  <cp:lastPrinted>1601-01-01T00:00:00Z</cp:lastPrinted>
  <dcterms:created xsi:type="dcterms:W3CDTF">2015-10-31T00:33:08Z</dcterms:created>
  <dcterms:modified xsi:type="dcterms:W3CDTF">2016-05-17T18:11:00Z</dcterms:modified>
</cp:coreProperties>
</file>