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9" r:id="rId2"/>
    <p:sldId id="271" r:id="rId3"/>
    <p:sldId id="303" r:id="rId4"/>
    <p:sldId id="275" r:id="rId5"/>
    <p:sldId id="304" r:id="rId6"/>
    <p:sldId id="306" r:id="rId7"/>
    <p:sldId id="277" r:id="rId8"/>
    <p:sldId id="301" r:id="rId9"/>
    <p:sldId id="302" r:id="rId10"/>
    <p:sldId id="298" r:id="rId11"/>
    <p:sldId id="308" r:id="rId12"/>
    <p:sldId id="299" r:id="rId13"/>
    <p:sldId id="300" r:id="rId14"/>
    <p:sldId id="309" r:id="rId15"/>
    <p:sldId id="290" r:id="rId16"/>
    <p:sldId id="291" r:id="rId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549"/>
    <a:srgbClr val="990033"/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7" autoAdjust="0"/>
    <p:restoredTop sz="86380" autoAdjust="0"/>
  </p:normalViewPr>
  <p:slideViewPr>
    <p:cSldViewPr>
      <p:cViewPr varScale="1">
        <p:scale>
          <a:sx n="75" d="100"/>
          <a:sy n="75" d="100"/>
        </p:scale>
        <p:origin x="13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1546" y="-1094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29.6.142.140\tnr1\NIST\contribution\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29.6.142.140\tnr1\NIST\contribution\resultsv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29.6.142.140\tnr1\NIST\contribution\resultsv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29.6.142.140\tnr1\NIST\contribution\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29.6.142.140\tnr1\NIST\contribution\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29.6.142.140\tnr1\NIST\contribution\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29.6.142.140\tnr1\NIST\contribution\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29.6.142.140\tnr1\NIST\contribution\results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29.6.142.140\tnr1\NIST\contribution\resultsv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29.6.142.140\tnr1\NIST\contribution\resultsv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29.6.142.140\tnr1\NIST\contribution\resultsv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Aggregated Throughput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Throughput!$G$181:$G$182</c:f>
              <c:strCache>
                <c:ptCount val="2"/>
                <c:pt idx="0">
                  <c:v>Legacy CCA</c:v>
                </c:pt>
                <c:pt idx="1">
                  <c:v>DSC</c:v>
                </c:pt>
              </c:strCache>
            </c:strRef>
          </c:cat>
          <c:val>
            <c:numRef>
              <c:f>Throughput!$H$181:$H$182</c:f>
              <c:numCache>
                <c:formatCode>General</c:formatCode>
                <c:ptCount val="2"/>
                <c:pt idx="0">
                  <c:v>150</c:v>
                </c:pt>
                <c:pt idx="1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E-45BC-B6DC-8829FAF9A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8964368"/>
        <c:axId val="578963384"/>
      </c:barChart>
      <c:catAx>
        <c:axId val="57896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963384"/>
        <c:crosses val="autoZero"/>
        <c:auto val="1"/>
        <c:lblAlgn val="ctr"/>
        <c:lblOffset val="100"/>
        <c:noMultiLvlLbl val="0"/>
      </c:catAx>
      <c:valAx>
        <c:axId val="578963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96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baseline="0" dirty="0" smtClean="0">
                <a:effectLst/>
              </a:rPr>
              <a:t>% of Jain's fairness index increase and associated % of throughput increase</a:t>
            </a:r>
            <a:endParaRPr lang="en-US" sz="1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891294838145234E-2"/>
          <c:y val="0.13472222222222222"/>
          <c:w val="0.81820909886264215"/>
          <c:h val="0.81435185185185188"/>
        </c:manualLayout>
      </c:layout>
      <c:barChart>
        <c:barDir val="col"/>
        <c:grouping val="clustered"/>
        <c:varyColors val="0"/>
        <c:ser>
          <c:idx val="0"/>
          <c:order val="0"/>
          <c:tx>
            <c:v>% of throughput increase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Sheet14!$M$10:$M$17</c:f>
              <c:strCache>
                <c:ptCount val="8"/>
                <c:pt idx="0">
                  <c:v>DSC (m=5)</c:v>
                </c:pt>
                <c:pt idx="1">
                  <c:v>DSC(m=10)</c:v>
                </c:pt>
                <c:pt idx="2">
                  <c:v>DSC (m=15)</c:v>
                </c:pt>
                <c:pt idx="3">
                  <c:v>DSC (m=20)</c:v>
                </c:pt>
                <c:pt idx="4">
                  <c:v>DSC (m=25)</c:v>
                </c:pt>
                <c:pt idx="5">
                  <c:v>DSC (m=30)</c:v>
                </c:pt>
                <c:pt idx="6">
                  <c:v>DSC (m=35)</c:v>
                </c:pt>
                <c:pt idx="7">
                  <c:v>DSC (m=40)</c:v>
                </c:pt>
              </c:strCache>
            </c:strRef>
          </c:cat>
          <c:val>
            <c:numRef>
              <c:f>Sheet14!$Q$10:$Q$17</c:f>
              <c:numCache>
                <c:formatCode>General</c:formatCode>
                <c:ptCount val="8"/>
                <c:pt idx="0">
                  <c:v>-0.60569343065693426</c:v>
                </c:pt>
                <c:pt idx="1">
                  <c:v>-0.21733576642335761</c:v>
                </c:pt>
                <c:pt idx="2">
                  <c:v>0.19131386861313882</c:v>
                </c:pt>
                <c:pt idx="3">
                  <c:v>0.24605839416058406</c:v>
                </c:pt>
                <c:pt idx="4">
                  <c:v>0.24335766423357674</c:v>
                </c:pt>
                <c:pt idx="5">
                  <c:v>0.29744525547445261</c:v>
                </c:pt>
                <c:pt idx="6">
                  <c:v>0.46069343065693436</c:v>
                </c:pt>
                <c:pt idx="7">
                  <c:v>0.17394160583941626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4-4065-B0B8-D16AE3FF5C07}"/>
            </c:ext>
          </c:extLst>
        </c:ser>
        <c:ser>
          <c:idx val="1"/>
          <c:order val="1"/>
          <c:tx>
            <c:v>% of Jain's index increase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Sheet14!$R$10:$R$17</c:f>
              <c:numCache>
                <c:formatCode>General</c:formatCode>
                <c:ptCount val="8"/>
                <c:pt idx="0">
                  <c:v>-0.21818181818181825</c:v>
                </c:pt>
                <c:pt idx="1">
                  <c:v>-1.8181818181818195E-2</c:v>
                </c:pt>
                <c:pt idx="2">
                  <c:v>0.49090909090909068</c:v>
                </c:pt>
                <c:pt idx="3">
                  <c:v>0.43636363636363629</c:v>
                </c:pt>
                <c:pt idx="4">
                  <c:v>0.5454545454545453</c:v>
                </c:pt>
                <c:pt idx="5">
                  <c:v>0.43636363636363629</c:v>
                </c:pt>
                <c:pt idx="6">
                  <c:v>-0.12727272727272737</c:v>
                </c:pt>
                <c:pt idx="7">
                  <c:v>-9.0909090909090981E-2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44-4065-B0B8-D16AE3FF5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611088"/>
        <c:axId val="575608792"/>
      </c:barChart>
      <c:catAx>
        <c:axId val="57561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608792"/>
        <c:crosses val="autoZero"/>
        <c:auto val="1"/>
        <c:lblAlgn val="ctr"/>
        <c:lblOffset val="100"/>
        <c:noMultiLvlLbl val="0"/>
      </c:catAx>
      <c:valAx>
        <c:axId val="575608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61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654483814523184"/>
          <c:y val="0.80409558180227469"/>
          <c:w val="0.30012182852143482"/>
          <c:h val="0.14690142898804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PDF of goodput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Legacy CCA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cdf4channel!$E$112:$E$121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cdf4channel!$F$112:$F$121</c:f>
              <c:numCache>
                <c:formatCode>General</c:formatCode>
                <c:ptCount val="10"/>
                <c:pt idx="0">
                  <c:v>0.23797468354430379</c:v>
                </c:pt>
                <c:pt idx="1">
                  <c:v>0.37142857142857144</c:v>
                </c:pt>
                <c:pt idx="2">
                  <c:v>0.16103896103896104</c:v>
                </c:pt>
                <c:pt idx="3">
                  <c:v>7.5324675324675322E-2</c:v>
                </c:pt>
                <c:pt idx="4">
                  <c:v>5.1948051948051951E-2</c:v>
                </c:pt>
                <c:pt idx="5">
                  <c:v>3.896103896103896E-2</c:v>
                </c:pt>
                <c:pt idx="6">
                  <c:v>3.1168831168831169E-2</c:v>
                </c:pt>
                <c:pt idx="7">
                  <c:v>7.7922077922077922E-3</c:v>
                </c:pt>
                <c:pt idx="8">
                  <c:v>1.038961038961039E-2</c:v>
                </c:pt>
                <c:pt idx="9">
                  <c:v>7.7922077922077922E-3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A-4B93-8A54-D2BF2084D64C}"/>
            </c:ext>
          </c:extLst>
        </c:ser>
        <c:ser>
          <c:idx val="1"/>
          <c:order val="1"/>
          <c:tx>
            <c:v>DSC m=25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cdf4channel!$E$112:$E$121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cdf4channel!$J$112:$J$121</c:f>
              <c:numCache>
                <c:formatCode>General</c:formatCode>
                <c:ptCount val="10"/>
                <c:pt idx="0">
                  <c:v>0</c:v>
                </c:pt>
                <c:pt idx="1">
                  <c:v>5.1948051948051951E-2</c:v>
                </c:pt>
                <c:pt idx="2">
                  <c:v>0.65454545454545454</c:v>
                </c:pt>
                <c:pt idx="3">
                  <c:v>0.2883116883116883</c:v>
                </c:pt>
                <c:pt idx="4">
                  <c:v>5.1948051948051948E-3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0A-4B93-8A54-D2BF2084D64C}"/>
            </c:ext>
          </c:extLst>
        </c:ser>
        <c:ser>
          <c:idx val="2"/>
          <c:order val="2"/>
          <c:tx>
            <c:v>DSC m=35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cdf4channel!$E$112:$E$121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cdf4channel!$L$112:$L$121</c:f>
              <c:numCache>
                <c:formatCode>General</c:formatCode>
                <c:ptCount val="10"/>
                <c:pt idx="0">
                  <c:v>0.40759493670886077</c:v>
                </c:pt>
                <c:pt idx="1">
                  <c:v>6.7532467532467527E-2</c:v>
                </c:pt>
                <c:pt idx="2">
                  <c:v>7.5324675324675322E-2</c:v>
                </c:pt>
                <c:pt idx="3">
                  <c:v>0.11688311688311688</c:v>
                </c:pt>
                <c:pt idx="4">
                  <c:v>5.9740259740259739E-2</c:v>
                </c:pt>
                <c:pt idx="5">
                  <c:v>5.1948051948051951E-2</c:v>
                </c:pt>
                <c:pt idx="6">
                  <c:v>4.6753246753246755E-2</c:v>
                </c:pt>
                <c:pt idx="7">
                  <c:v>1.5584415584415584E-2</c:v>
                </c:pt>
                <c:pt idx="8">
                  <c:v>3.1168831168831169E-2</c:v>
                </c:pt>
                <c:pt idx="9">
                  <c:v>0.11688311688311688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0A-4B93-8A54-D2BF2084D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0632760"/>
        <c:axId val="810161264"/>
      </c:barChart>
      <c:catAx>
        <c:axId val="79063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161264"/>
        <c:crosses val="autoZero"/>
        <c:auto val="1"/>
        <c:lblAlgn val="ctr"/>
        <c:lblOffset val="100"/>
        <c:noMultiLvlLbl val="0"/>
      </c:catAx>
      <c:valAx>
        <c:axId val="81016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63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Aggregated</a:t>
            </a:r>
            <a:r>
              <a:rPr lang="en-US" baseline="0"/>
              <a:t> Throughput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Sheet14!$A$9:$A$17</c:f>
              <c:strCache>
                <c:ptCount val="9"/>
                <c:pt idx="0">
                  <c:v>Legacy CCA</c:v>
                </c:pt>
                <c:pt idx="1">
                  <c:v>DSC (m=5)</c:v>
                </c:pt>
                <c:pt idx="2">
                  <c:v>DSC(m=10)</c:v>
                </c:pt>
                <c:pt idx="3">
                  <c:v>DSC (m=15)</c:v>
                </c:pt>
                <c:pt idx="4">
                  <c:v>DSC (m=20)</c:v>
                </c:pt>
                <c:pt idx="5">
                  <c:v>DSC (m=25)</c:v>
                </c:pt>
                <c:pt idx="6">
                  <c:v>DSC (m=30)</c:v>
                </c:pt>
                <c:pt idx="7">
                  <c:v>DSC (m=35)</c:v>
                </c:pt>
                <c:pt idx="8">
                  <c:v>DSC (m=40)</c:v>
                </c:pt>
              </c:strCache>
            </c:strRef>
          </c:cat>
          <c:val>
            <c:numRef>
              <c:f>Sheet14!$C$9:$C$17</c:f>
              <c:numCache>
                <c:formatCode>General</c:formatCode>
                <c:ptCount val="9"/>
                <c:pt idx="0">
                  <c:v>2120</c:v>
                </c:pt>
                <c:pt idx="1">
                  <c:v>1313.0119999999999</c:v>
                </c:pt>
                <c:pt idx="2">
                  <c:v>2321.04</c:v>
                </c:pt>
                <c:pt idx="3">
                  <c:v>3467.56</c:v>
                </c:pt>
                <c:pt idx="4">
                  <c:v>3644.04</c:v>
                </c:pt>
                <c:pt idx="5">
                  <c:v>3813.68</c:v>
                </c:pt>
                <c:pt idx="6">
                  <c:v>2837.44</c:v>
                </c:pt>
                <c:pt idx="7">
                  <c:v>2322.6</c:v>
                </c:pt>
                <c:pt idx="8">
                  <c:v>2072.1320000000001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9-4EAE-9A02-473A60307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638560"/>
        <c:axId val="595638888"/>
      </c:barChart>
      <c:catAx>
        <c:axId val="5956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638888"/>
        <c:crosses val="autoZero"/>
        <c:auto val="1"/>
        <c:lblAlgn val="ctr"/>
        <c:lblOffset val="100"/>
        <c:noMultiLvlLbl val="0"/>
      </c:catAx>
      <c:valAx>
        <c:axId val="595638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Aggreagted</a:t>
                </a:r>
                <a:r>
                  <a:rPr lang="en-US" baseline="0"/>
                  <a:t> Throughput (Mbps)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9444444444444445E-2"/>
              <c:y val="0.176342592592592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6385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%</a:t>
            </a:r>
            <a:r>
              <a:rPr lang="en-US" sz="1100" baseline="0" dirty="0"/>
              <a:t> of throughput increase regarding to Legacy CCA threshold</a:t>
            </a:r>
            <a:endParaRPr lang="en-US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Sheet14!$A$10:$A$17</c:f>
              <c:strCache>
                <c:ptCount val="8"/>
                <c:pt idx="0">
                  <c:v>DSC (m=5)</c:v>
                </c:pt>
                <c:pt idx="1">
                  <c:v>DSC(m=10)</c:v>
                </c:pt>
                <c:pt idx="2">
                  <c:v>DSC (m=15)</c:v>
                </c:pt>
                <c:pt idx="3">
                  <c:v>DSC (m=20)</c:v>
                </c:pt>
                <c:pt idx="4">
                  <c:v>DSC (m=25)</c:v>
                </c:pt>
                <c:pt idx="5">
                  <c:v>DSC (m=30)</c:v>
                </c:pt>
                <c:pt idx="6">
                  <c:v>DSC (m=35)</c:v>
                </c:pt>
                <c:pt idx="7">
                  <c:v>DSC (m=40)</c:v>
                </c:pt>
              </c:strCache>
            </c:strRef>
          </c:cat>
          <c:val>
            <c:numRef>
              <c:f>Sheet14!$E$10:$E$17</c:f>
              <c:numCache>
                <c:formatCode>General</c:formatCode>
                <c:ptCount val="8"/>
                <c:pt idx="0">
                  <c:v>-0.38065471698113212</c:v>
                </c:pt>
                <c:pt idx="1">
                  <c:v>9.4830188679245267E-2</c:v>
                </c:pt>
                <c:pt idx="2">
                  <c:v>0.63564150943396225</c:v>
                </c:pt>
                <c:pt idx="3">
                  <c:v>0.71888679245283016</c:v>
                </c:pt>
                <c:pt idx="4">
                  <c:v>0.79890566037735844</c:v>
                </c:pt>
                <c:pt idx="5">
                  <c:v>0.33841509433962269</c:v>
                </c:pt>
                <c:pt idx="6">
                  <c:v>9.5566037735849013E-2</c:v>
                </c:pt>
                <c:pt idx="7">
                  <c:v>-2.2579245283018839E-2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6-4432-B5E6-963166CF0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5070040"/>
        <c:axId val="775077256"/>
      </c:barChart>
      <c:catAx>
        <c:axId val="77507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077256"/>
        <c:crosses val="autoZero"/>
        <c:auto val="1"/>
        <c:lblAlgn val="ctr"/>
        <c:lblOffset val="100"/>
        <c:noMultiLvlLbl val="0"/>
      </c:catAx>
      <c:valAx>
        <c:axId val="775077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throughput increase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070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Jain's</a:t>
            </a:r>
            <a:r>
              <a:rPr lang="en-US" baseline="0"/>
              <a:t> fairness index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Sheet14!$A$9:$A$17</c:f>
              <c:strCache>
                <c:ptCount val="9"/>
                <c:pt idx="0">
                  <c:v>Legacy CCA</c:v>
                </c:pt>
                <c:pt idx="1">
                  <c:v>DSC (m=5)</c:v>
                </c:pt>
                <c:pt idx="2">
                  <c:v>DSC(m=10)</c:v>
                </c:pt>
                <c:pt idx="3">
                  <c:v>DSC (m=15)</c:v>
                </c:pt>
                <c:pt idx="4">
                  <c:v>DSC (m=20)</c:v>
                </c:pt>
                <c:pt idx="5">
                  <c:v>DSC (m=25)</c:v>
                </c:pt>
                <c:pt idx="6">
                  <c:v>DSC (m=30)</c:v>
                </c:pt>
                <c:pt idx="7">
                  <c:v>DSC (m=35)</c:v>
                </c:pt>
                <c:pt idx="8">
                  <c:v>DSC (m=40)</c:v>
                </c:pt>
              </c:strCache>
            </c:strRef>
          </c:cat>
          <c:val>
            <c:numRef>
              <c:f>Sheet14!$D$9:$D$17</c:f>
              <c:numCache>
                <c:formatCode>General</c:formatCode>
                <c:ptCount val="9"/>
                <c:pt idx="0">
                  <c:v>0.75</c:v>
                </c:pt>
                <c:pt idx="1">
                  <c:v>0.42</c:v>
                </c:pt>
                <c:pt idx="2">
                  <c:v>0.6</c:v>
                </c:pt>
                <c:pt idx="3">
                  <c:v>0.88</c:v>
                </c:pt>
                <c:pt idx="4">
                  <c:v>0.91</c:v>
                </c:pt>
                <c:pt idx="5">
                  <c:v>0.75</c:v>
                </c:pt>
                <c:pt idx="6">
                  <c:v>0.6</c:v>
                </c:pt>
                <c:pt idx="7">
                  <c:v>0.64</c:v>
                </c:pt>
                <c:pt idx="8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8-437E-AB2A-9A2BAADD2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2808256"/>
        <c:axId val="572807600"/>
      </c:barChart>
      <c:catAx>
        <c:axId val="57280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807600"/>
        <c:crosses val="autoZero"/>
        <c:auto val="1"/>
        <c:lblAlgn val="ctr"/>
        <c:lblOffset val="100"/>
        <c:noMultiLvlLbl val="0"/>
      </c:catAx>
      <c:valAx>
        <c:axId val="57280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80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 smtClean="0"/>
              <a:t>% of Jain's</a:t>
            </a:r>
            <a:r>
              <a:rPr lang="en-US" sz="1100" baseline="0" dirty="0" smtClean="0"/>
              <a:t> </a:t>
            </a:r>
            <a:r>
              <a:rPr lang="en-US" sz="1100" baseline="0" dirty="0"/>
              <a:t>fairness index </a:t>
            </a:r>
            <a:r>
              <a:rPr lang="en-US" sz="1100" baseline="0" dirty="0" smtClean="0"/>
              <a:t>increase and </a:t>
            </a:r>
            <a:r>
              <a:rPr lang="en-US" sz="1100" baseline="0" dirty="0"/>
              <a:t>associated % of throughput increase</a:t>
            </a:r>
            <a:endParaRPr lang="en-US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 of throughput increase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Sheet14!$A$10:$A$17</c:f>
              <c:strCache>
                <c:ptCount val="8"/>
                <c:pt idx="0">
                  <c:v>DSC (m=5)</c:v>
                </c:pt>
                <c:pt idx="1">
                  <c:v>DSC(m=10)</c:v>
                </c:pt>
                <c:pt idx="2">
                  <c:v>DSC (m=15)</c:v>
                </c:pt>
                <c:pt idx="3">
                  <c:v>DSC (m=20)</c:v>
                </c:pt>
                <c:pt idx="4">
                  <c:v>DSC (m=25)</c:v>
                </c:pt>
                <c:pt idx="5">
                  <c:v>DSC (m=30)</c:v>
                </c:pt>
                <c:pt idx="6">
                  <c:v>DSC (m=35)</c:v>
                </c:pt>
                <c:pt idx="7">
                  <c:v>DSC (m=40)</c:v>
                </c:pt>
              </c:strCache>
            </c:strRef>
          </c:cat>
          <c:val>
            <c:numRef>
              <c:f>Sheet14!$E$10:$E$17</c:f>
              <c:numCache>
                <c:formatCode>General</c:formatCode>
                <c:ptCount val="8"/>
                <c:pt idx="0">
                  <c:v>-0.38065471698113212</c:v>
                </c:pt>
                <c:pt idx="1">
                  <c:v>9.4830188679245267E-2</c:v>
                </c:pt>
                <c:pt idx="2">
                  <c:v>0.63564150943396225</c:v>
                </c:pt>
                <c:pt idx="3">
                  <c:v>0.71888679245283016</c:v>
                </c:pt>
                <c:pt idx="4">
                  <c:v>0.79890566037735844</c:v>
                </c:pt>
                <c:pt idx="5">
                  <c:v>0.33841509433962269</c:v>
                </c:pt>
                <c:pt idx="6">
                  <c:v>9.5566037735849013E-2</c:v>
                </c:pt>
                <c:pt idx="7">
                  <c:v>-2.2579245283018839E-2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B-40B8-ADAF-641CA9B5E49F}"/>
            </c:ext>
          </c:extLst>
        </c:ser>
        <c:ser>
          <c:idx val="1"/>
          <c:order val="1"/>
          <c:tx>
            <c:v>% of Jain's fairness increase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Sheet14!$A$10:$A$17</c:f>
              <c:strCache>
                <c:ptCount val="8"/>
                <c:pt idx="0">
                  <c:v>DSC (m=5)</c:v>
                </c:pt>
                <c:pt idx="1">
                  <c:v>DSC(m=10)</c:v>
                </c:pt>
                <c:pt idx="2">
                  <c:v>DSC (m=15)</c:v>
                </c:pt>
                <c:pt idx="3">
                  <c:v>DSC (m=20)</c:v>
                </c:pt>
                <c:pt idx="4">
                  <c:v>DSC (m=25)</c:v>
                </c:pt>
                <c:pt idx="5">
                  <c:v>DSC (m=30)</c:v>
                </c:pt>
                <c:pt idx="6">
                  <c:v>DSC (m=35)</c:v>
                </c:pt>
                <c:pt idx="7">
                  <c:v>DSC (m=40)</c:v>
                </c:pt>
              </c:strCache>
            </c:strRef>
          </c:cat>
          <c:val>
            <c:numRef>
              <c:f>Sheet14!$F$10:$F$17</c:f>
              <c:numCache>
                <c:formatCode>General</c:formatCode>
                <c:ptCount val="8"/>
                <c:pt idx="0">
                  <c:v>-0.44</c:v>
                </c:pt>
                <c:pt idx="1">
                  <c:v>-0.20000000000000004</c:v>
                </c:pt>
                <c:pt idx="2">
                  <c:v>0.17333333333333334</c:v>
                </c:pt>
                <c:pt idx="3">
                  <c:v>0.21333333333333337</c:v>
                </c:pt>
                <c:pt idx="4">
                  <c:v>0</c:v>
                </c:pt>
                <c:pt idx="5">
                  <c:v>-0.20000000000000004</c:v>
                </c:pt>
                <c:pt idx="6">
                  <c:v>-0.14666666666666664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3B-40B8-ADAF-641CA9B5E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983240"/>
        <c:axId val="517986520"/>
      </c:barChart>
      <c:catAx>
        <c:axId val="51798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986520"/>
        <c:crosses val="autoZero"/>
        <c:auto val="1"/>
        <c:lblAlgn val="ctr"/>
        <c:lblOffset val="100"/>
        <c:noMultiLvlLbl val="0"/>
      </c:catAx>
      <c:valAx>
        <c:axId val="51798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98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PDF of goodput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cdf4channel!$N$37</c:f>
              <c:strCache>
                <c:ptCount val="1"/>
                <c:pt idx="0">
                  <c:v>Legacy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cdf4channel!$M$38:$M$47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0.79999999999999993</c:v>
                </c:pt>
                <c:pt idx="8">
                  <c:v>0.89999999999999991</c:v>
                </c:pt>
                <c:pt idx="9">
                  <c:v>0.99999999999999989</c:v>
                </c:pt>
              </c:numCache>
            </c:numRef>
          </c:cat>
          <c:val>
            <c:numRef>
              <c:f>cdf4channel!$N$38:$N$47</c:f>
              <c:numCache>
                <c:formatCode>General</c:formatCode>
                <c:ptCount val="10"/>
                <c:pt idx="0">
                  <c:v>1.9493177387914229E-3</c:v>
                </c:pt>
                <c:pt idx="1">
                  <c:v>0.24171539961013644</c:v>
                </c:pt>
                <c:pt idx="2">
                  <c:v>0.30409356725146197</c:v>
                </c:pt>
                <c:pt idx="3">
                  <c:v>0.20272904483430798</c:v>
                </c:pt>
                <c:pt idx="4">
                  <c:v>0.13060428849902533</c:v>
                </c:pt>
                <c:pt idx="5">
                  <c:v>4.6783625730994149E-2</c:v>
                </c:pt>
                <c:pt idx="6">
                  <c:v>4.8732943469785572E-2</c:v>
                </c:pt>
                <c:pt idx="7">
                  <c:v>1.9493177387914229E-2</c:v>
                </c:pt>
                <c:pt idx="8">
                  <c:v>3.8986354775828458E-3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32E-8215-EAF0BC542581}"/>
            </c:ext>
          </c:extLst>
        </c:ser>
        <c:ser>
          <c:idx val="1"/>
          <c:order val="1"/>
          <c:tx>
            <c:strRef>
              <c:f>cdf4channel!$O$37</c:f>
              <c:strCache>
                <c:ptCount val="1"/>
                <c:pt idx="0">
                  <c:v>m=20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cdf4channel!$M$38:$M$47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0.79999999999999993</c:v>
                </c:pt>
                <c:pt idx="8">
                  <c:v>0.89999999999999991</c:v>
                </c:pt>
                <c:pt idx="9">
                  <c:v>0.99999999999999989</c:v>
                </c:pt>
              </c:numCache>
            </c:numRef>
          </c:cat>
          <c:val>
            <c:numRef>
              <c:f>cdf4channel!$O$38:$O$47</c:f>
              <c:numCache>
                <c:formatCode>General</c:formatCode>
                <c:ptCount val="10"/>
                <c:pt idx="0">
                  <c:v>3.1189083820662766E-2</c:v>
                </c:pt>
                <c:pt idx="1">
                  <c:v>2.9239766081871343E-2</c:v>
                </c:pt>
                <c:pt idx="2">
                  <c:v>1.5594541910331383E-2</c:v>
                </c:pt>
                <c:pt idx="3">
                  <c:v>5.6530214424951264E-2</c:v>
                </c:pt>
                <c:pt idx="4">
                  <c:v>0.10916179337231968</c:v>
                </c:pt>
                <c:pt idx="5">
                  <c:v>0.27095516569200778</c:v>
                </c:pt>
                <c:pt idx="6">
                  <c:v>0.47173489278752434</c:v>
                </c:pt>
                <c:pt idx="7">
                  <c:v>1.5594541910331383E-2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32E-8215-EAF0BC542581}"/>
            </c:ext>
          </c:extLst>
        </c:ser>
        <c:ser>
          <c:idx val="2"/>
          <c:order val="2"/>
          <c:tx>
            <c:strRef>
              <c:f>cdf4channel!$P$37</c:f>
              <c:strCache>
                <c:ptCount val="1"/>
                <c:pt idx="0">
                  <c:v>m=25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cdf4channel!$M$38:$M$47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0.79999999999999993</c:v>
                </c:pt>
                <c:pt idx="8">
                  <c:v>0.89999999999999991</c:v>
                </c:pt>
                <c:pt idx="9">
                  <c:v>0.99999999999999989</c:v>
                </c:pt>
              </c:numCache>
            </c:numRef>
          </c:cat>
          <c:val>
            <c:numRef>
              <c:f>cdf4channel!$P$38:$P$47</c:f>
              <c:numCache>
                <c:formatCode>General</c:formatCode>
                <c:ptCount val="10"/>
                <c:pt idx="0">
                  <c:v>0.13255360623781676</c:v>
                </c:pt>
                <c:pt idx="1">
                  <c:v>5.8479532163742687E-2</c:v>
                </c:pt>
                <c:pt idx="2">
                  <c:v>5.2631578947368418E-2</c:v>
                </c:pt>
                <c:pt idx="3">
                  <c:v>6.8226120857699801E-2</c:v>
                </c:pt>
                <c:pt idx="4">
                  <c:v>8.9668615984405453E-2</c:v>
                </c:pt>
                <c:pt idx="5">
                  <c:v>7.6023391812865493E-2</c:v>
                </c:pt>
                <c:pt idx="6">
                  <c:v>8.5769980506822607E-2</c:v>
                </c:pt>
                <c:pt idx="7">
                  <c:v>0.10136452241715399</c:v>
                </c:pt>
                <c:pt idx="8">
                  <c:v>0.11500974658869395</c:v>
                </c:pt>
                <c:pt idx="9">
                  <c:v>0.22027290448343079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42-432E-8215-EAF0BC542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5551464"/>
        <c:axId val="805554416"/>
      </c:barChart>
      <c:catAx>
        <c:axId val="80555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554416"/>
        <c:crosses val="autoZero"/>
        <c:auto val="1"/>
        <c:lblAlgn val="ctr"/>
        <c:lblOffset val="100"/>
        <c:noMultiLvlLbl val="0"/>
      </c:catAx>
      <c:valAx>
        <c:axId val="80555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551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Aggregated</a:t>
            </a:r>
            <a:r>
              <a:rPr lang="en-US" baseline="0"/>
              <a:t> Throughput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Sheet14!$M$9:$M$17</c:f>
              <c:strCache>
                <c:ptCount val="9"/>
                <c:pt idx="0">
                  <c:v>Legacy CCA</c:v>
                </c:pt>
                <c:pt idx="1">
                  <c:v>DSC (m=5)</c:v>
                </c:pt>
                <c:pt idx="2">
                  <c:v>DSC(m=10)</c:v>
                </c:pt>
                <c:pt idx="3">
                  <c:v>DSC (m=15)</c:v>
                </c:pt>
                <c:pt idx="4">
                  <c:v>DSC (m=20)</c:v>
                </c:pt>
                <c:pt idx="5">
                  <c:v>DSC (m=25)</c:v>
                </c:pt>
                <c:pt idx="6">
                  <c:v>DSC (m=30)</c:v>
                </c:pt>
                <c:pt idx="7">
                  <c:v>DSC (m=35)</c:v>
                </c:pt>
                <c:pt idx="8">
                  <c:v>DSC (m=40)</c:v>
                </c:pt>
              </c:strCache>
            </c:strRef>
          </c:cat>
          <c:val>
            <c:numRef>
              <c:f>Sheet14!$O$9:$O$17</c:f>
              <c:numCache>
                <c:formatCode>General</c:formatCode>
                <c:ptCount val="9"/>
                <c:pt idx="0">
                  <c:v>1461.3333333333333</c:v>
                </c:pt>
                <c:pt idx="1">
                  <c:v>576.21333333333337</c:v>
                </c:pt>
                <c:pt idx="2">
                  <c:v>1143.7333333333333</c:v>
                </c:pt>
                <c:pt idx="3">
                  <c:v>1740.9066666666668</c:v>
                </c:pt>
                <c:pt idx="4">
                  <c:v>1820.9066666666668</c:v>
                </c:pt>
                <c:pt idx="5">
                  <c:v>1816.96</c:v>
                </c:pt>
                <c:pt idx="6">
                  <c:v>1896</c:v>
                </c:pt>
                <c:pt idx="7">
                  <c:v>2134.56</c:v>
                </c:pt>
                <c:pt idx="8">
                  <c:v>1715.5200000000002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D-4B32-9997-A87D44461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7267296"/>
        <c:axId val="537270248"/>
      </c:barChart>
      <c:catAx>
        <c:axId val="53726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270248"/>
        <c:crosses val="autoZero"/>
        <c:auto val="1"/>
        <c:lblAlgn val="ctr"/>
        <c:lblOffset val="100"/>
        <c:noMultiLvlLbl val="0"/>
      </c:catAx>
      <c:valAx>
        <c:axId val="537270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Aggregated Throughput (Mbps)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26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baseline="0" dirty="0" smtClean="0">
                <a:effectLst/>
              </a:rPr>
              <a:t>% of throughput increase regarding to Legacy CCA threshold</a:t>
            </a:r>
            <a:endParaRPr lang="en-US" sz="10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endParaRPr lang="en-US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Sheet14!$M$10:$M$17</c:f>
              <c:strCache>
                <c:ptCount val="8"/>
                <c:pt idx="0">
                  <c:v>DSC (m=5)</c:v>
                </c:pt>
                <c:pt idx="1">
                  <c:v>DSC(m=10)</c:v>
                </c:pt>
                <c:pt idx="2">
                  <c:v>DSC (m=15)</c:v>
                </c:pt>
                <c:pt idx="3">
                  <c:v>DSC (m=20)</c:v>
                </c:pt>
                <c:pt idx="4">
                  <c:v>DSC (m=25)</c:v>
                </c:pt>
                <c:pt idx="5">
                  <c:v>DSC (m=30)</c:v>
                </c:pt>
                <c:pt idx="6">
                  <c:v>DSC (m=35)</c:v>
                </c:pt>
                <c:pt idx="7">
                  <c:v>DSC (m=40)</c:v>
                </c:pt>
              </c:strCache>
            </c:strRef>
          </c:cat>
          <c:val>
            <c:numRef>
              <c:f>Sheet14!$Q$10:$Q$17</c:f>
              <c:numCache>
                <c:formatCode>General</c:formatCode>
                <c:ptCount val="8"/>
                <c:pt idx="0">
                  <c:v>-0.60569343065693426</c:v>
                </c:pt>
                <c:pt idx="1">
                  <c:v>-0.21733576642335761</c:v>
                </c:pt>
                <c:pt idx="2">
                  <c:v>0.19131386861313882</c:v>
                </c:pt>
                <c:pt idx="3">
                  <c:v>0.24605839416058406</c:v>
                </c:pt>
                <c:pt idx="4">
                  <c:v>0.24335766423357674</c:v>
                </c:pt>
                <c:pt idx="5">
                  <c:v>0.29744525547445261</c:v>
                </c:pt>
                <c:pt idx="6">
                  <c:v>0.46069343065693436</c:v>
                </c:pt>
                <c:pt idx="7">
                  <c:v>0.17394160583941626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5B-44D7-A5F1-B5F2A04B2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1093712"/>
        <c:axId val="821105192"/>
      </c:barChart>
      <c:catAx>
        <c:axId val="82109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105192"/>
        <c:crosses val="autoZero"/>
        <c:auto val="1"/>
        <c:lblAlgn val="ctr"/>
        <c:lblOffset val="100"/>
        <c:noMultiLvlLbl val="0"/>
      </c:catAx>
      <c:valAx>
        <c:axId val="821105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09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Jain</a:t>
            </a:r>
            <a:r>
              <a:rPr lang="en-US" baseline="0"/>
              <a:t> Fairness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Sheet14!$M$9:$M$17</c:f>
              <c:strCache>
                <c:ptCount val="9"/>
                <c:pt idx="0">
                  <c:v>Legacy CCA</c:v>
                </c:pt>
                <c:pt idx="1">
                  <c:v>DSC (m=5)</c:v>
                </c:pt>
                <c:pt idx="2">
                  <c:v>DSC(m=10)</c:v>
                </c:pt>
                <c:pt idx="3">
                  <c:v>DSC (m=15)</c:v>
                </c:pt>
                <c:pt idx="4">
                  <c:v>DSC (m=20)</c:v>
                </c:pt>
                <c:pt idx="5">
                  <c:v>DSC (m=25)</c:v>
                </c:pt>
                <c:pt idx="6">
                  <c:v>DSC (m=30)</c:v>
                </c:pt>
                <c:pt idx="7">
                  <c:v>DSC (m=35)</c:v>
                </c:pt>
                <c:pt idx="8">
                  <c:v>DSC (m=40)</c:v>
                </c:pt>
              </c:strCache>
            </c:strRef>
          </c:cat>
          <c:val>
            <c:numRef>
              <c:f>Sheet14!$P$9:$P$17</c:f>
              <c:numCache>
                <c:formatCode>General</c:formatCode>
                <c:ptCount val="9"/>
                <c:pt idx="0">
                  <c:v>0.55000000000000004</c:v>
                </c:pt>
                <c:pt idx="1">
                  <c:v>0.43</c:v>
                </c:pt>
                <c:pt idx="2">
                  <c:v>0.54</c:v>
                </c:pt>
                <c:pt idx="3">
                  <c:v>0.82</c:v>
                </c:pt>
                <c:pt idx="4">
                  <c:v>0.79</c:v>
                </c:pt>
                <c:pt idx="5">
                  <c:v>0.85</c:v>
                </c:pt>
                <c:pt idx="6">
                  <c:v>0.79</c:v>
                </c:pt>
                <c:pt idx="7">
                  <c:v>0.48</c:v>
                </c:pt>
                <c:pt idx="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8-454C-ADD7-08671191C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6602256"/>
        <c:axId val="596608160"/>
      </c:barChart>
      <c:catAx>
        <c:axId val="59660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608160"/>
        <c:crosses val="autoZero"/>
        <c:auto val="1"/>
        <c:lblAlgn val="ctr"/>
        <c:lblOffset val="100"/>
        <c:noMultiLvlLbl val="0"/>
      </c:catAx>
      <c:valAx>
        <c:axId val="59660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60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April 2013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Graham Smith, DSP Group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3519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a-ES" dirty="0" smtClean="0"/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a-ES"/>
              <a:t>Page </a:t>
            </a:r>
            <a:fld id="{1A2078D5-A973-4865-BF81-5C81A92CC903}" type="slidenum">
              <a:rPr lang="en-US" altLang="ca-ES"/>
              <a:pPr>
                <a:spcBef>
                  <a:spcPct val="0"/>
                </a:spcBef>
              </a:pPr>
              <a:t>7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271816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a-ES" dirty="0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a-ES"/>
              <a:t>Page </a:t>
            </a:r>
            <a:fld id="{55972BAE-E051-4254-9A49-5DFC8BD8B919}" type="slidenum">
              <a:rPr lang="en-US" altLang="ca-ES"/>
              <a:pPr>
                <a:spcBef>
                  <a:spcPct val="0"/>
                </a:spcBef>
              </a:pPr>
              <a:t>8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739469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a-ES" dirty="0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a-ES"/>
              <a:t>Page </a:t>
            </a:r>
            <a:fld id="{55972BAE-E051-4254-9A49-5DFC8BD8B919}" type="slidenum">
              <a:rPr lang="en-US" altLang="ca-ES"/>
              <a:pPr>
                <a:spcBef>
                  <a:spcPct val="0"/>
                </a:spcBef>
              </a:pPr>
              <a:t>9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243472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a-ES" dirty="0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a-ES"/>
              <a:t>Page </a:t>
            </a:r>
            <a:fld id="{55972BAE-E051-4254-9A49-5DFC8BD8B919}" type="slidenum">
              <a:rPr lang="en-US" altLang="ca-ES"/>
              <a:pPr>
                <a:spcBef>
                  <a:spcPct val="0"/>
                </a:spcBef>
              </a:pPr>
              <a:t>10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766777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a-ES" dirty="0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a-ES"/>
              <a:t>Page </a:t>
            </a:r>
            <a:fld id="{55972BAE-E051-4254-9A49-5DFC8BD8B919}" type="slidenum">
              <a:rPr lang="en-US" altLang="ca-ES"/>
              <a:pPr>
                <a:spcBef>
                  <a:spcPct val="0"/>
                </a:spcBef>
              </a:pPr>
              <a:t>11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56470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a-ES" dirty="0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a-ES"/>
              <a:t>Page </a:t>
            </a:r>
            <a:fld id="{55972BAE-E051-4254-9A49-5DFC8BD8B919}" type="slidenum">
              <a:rPr lang="en-US" altLang="ca-ES"/>
              <a:pPr>
                <a:spcBef>
                  <a:spcPct val="0"/>
                </a:spcBef>
              </a:pPr>
              <a:t>12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294223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a-ES" dirty="0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a-ES"/>
              <a:t>Page </a:t>
            </a:r>
            <a:fld id="{55972BAE-E051-4254-9A49-5DFC8BD8B919}" type="slidenum">
              <a:rPr lang="en-US" altLang="ca-ES"/>
              <a:pPr>
                <a:spcBef>
                  <a:spcPct val="0"/>
                </a:spcBef>
              </a:pPr>
              <a:t>13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186734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a-ES" dirty="0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a-ES"/>
              <a:t>Page </a:t>
            </a:r>
            <a:fld id="{55972BAE-E051-4254-9A49-5DFC8BD8B919}" type="slidenum">
              <a:rPr lang="en-US" altLang="ca-ES"/>
              <a:pPr>
                <a:spcBef>
                  <a:spcPct val="0"/>
                </a:spcBef>
              </a:pPr>
              <a:t>14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33610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919392" y="6475413"/>
            <a:ext cx="1767408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>
          <a:xfrm>
            <a:off x="696913" y="180201"/>
            <a:ext cx="1340110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January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919392" y="6475413"/>
            <a:ext cx="176740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228600"/>
            <a:ext cx="860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600" smtClean="0"/>
            </a:lvl1pPr>
          </a:lstStyle>
          <a:p>
            <a:pPr>
              <a:defRPr/>
            </a:pPr>
            <a:r>
              <a:rPr lang="en-US" dirty="0" smtClean="0"/>
              <a:t>May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68096" y="6475413"/>
            <a:ext cx="18187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87863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475263" y="228600"/>
            <a:ext cx="29702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600" dirty="0"/>
              <a:t>doc.: IEEE </a:t>
            </a:r>
            <a:r>
              <a:rPr lang="en-US" sz="1600" dirty="0" smtClean="0"/>
              <a:t>802.11-16/</a:t>
            </a:r>
            <a:r>
              <a:rPr lang="en-US" sz="1600" b="1" dirty="0" smtClean="0">
                <a:effectLst/>
              </a:rPr>
              <a:t>0604</a:t>
            </a:r>
            <a:r>
              <a:rPr lang="en-US" sz="1600" dirty="0" smtClean="0"/>
              <a:t>r1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474821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96913" y="6475412"/>
            <a:ext cx="798988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cid:image002.png@01CF1805.46D6A950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96913" y="180201"/>
            <a:ext cx="968214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May 2016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76" y="838200"/>
            <a:ext cx="8040624" cy="1066800"/>
          </a:xfrm>
          <a:noFill/>
        </p:spPr>
        <p:txBody>
          <a:bodyPr/>
          <a:lstStyle/>
          <a:p>
            <a:r>
              <a:rPr lang="en-US" altLang="ca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Simulation-based evaluation of DSC in </a:t>
            </a:r>
            <a:r>
              <a:rPr lang="en-US" altLang="ca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 scenario</a:t>
            </a:r>
            <a:endParaRPr lang="en-US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904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2016-May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69976" y="2895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Authors:</a:t>
            </a:r>
            <a:endParaRPr lang="en-US" sz="2000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9392" y="6475413"/>
            <a:ext cx="176740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319832"/>
              </p:ext>
            </p:extLst>
          </p:nvPr>
        </p:nvGraphicFramePr>
        <p:xfrm>
          <a:off x="223838" y="3349625"/>
          <a:ext cx="8724900" cy="386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8" name="Document" r:id="rId4" imgW="9488635" imgH="4209148" progId="Word.Document.8">
                  <p:embed/>
                </p:oleObj>
              </mc:Choice>
              <mc:Fallback>
                <p:oleObj name="Document" r:id="rId4" imgW="9488635" imgH="4209148" progId="Word.Document.8">
                  <p:embed/>
                  <p:pic>
                    <p:nvPicPr>
                      <p:cNvPr id="0" name="Object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3349625"/>
                        <a:ext cx="8724900" cy="386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066800"/>
          </a:xfrm>
        </p:spPr>
        <p:txBody>
          <a:bodyPr/>
          <a:lstStyle/>
          <a:p>
            <a:pPr eaLnBrk="1" hangingPunct="1"/>
            <a:r>
              <a:rPr lang="en-US" altLang="ca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CA" altLang="ca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80MHz </a:t>
            </a:r>
            <a:r>
              <a:rPr lang="en-CA" altLang="ca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(3/4)</a:t>
            </a:r>
            <a:endParaRPr lang="en-US" altLang="ca-E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828800"/>
          </a:xfrm>
        </p:spPr>
        <p:txBody>
          <a:bodyPr/>
          <a:lstStyle/>
          <a:p>
            <a:pPr eaLnBrk="1" hangingPunct="1"/>
            <a:r>
              <a:rPr lang="en-US" altLang="ca-E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Observations:</a:t>
            </a:r>
          </a:p>
          <a:p>
            <a:pPr lvl="1" eaLnBrk="1" hangingPunct="1"/>
            <a:r>
              <a:rPr lang="en-US" altLang="ca-E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Legacy CCA threshold: at least a ratio of 0.10 for each STA</a:t>
            </a:r>
          </a:p>
          <a:p>
            <a:pPr lvl="1" eaLnBrk="1" hangingPunct="1"/>
            <a:r>
              <a:rPr lang="en-US" altLang="ca-E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DSC: a non-insignificant percentage of STAs has a ratio close to 0</a:t>
            </a:r>
          </a:p>
          <a:p>
            <a:pPr lvl="1" eaLnBrk="1" hangingPunct="1"/>
            <a:r>
              <a:rPr lang="en-US" altLang="ca-E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Legacy STA, the closest STA has a low </a:t>
            </a:r>
            <a:r>
              <a:rPr lang="en-US" altLang="ca-E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goodput</a:t>
            </a:r>
            <a:r>
              <a:rPr lang="en-US" altLang="ca-E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ratio while it’s the opposite for DSC with a margin of 25</a:t>
            </a:r>
          </a:p>
          <a:p>
            <a:pPr eaLnBrk="1" hangingPunct="1"/>
            <a:r>
              <a:rPr lang="en-US" altLang="ca-E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Conclusions:</a:t>
            </a:r>
          </a:p>
          <a:p>
            <a:pPr lvl="1" eaLnBrk="1" hangingPunct="1"/>
            <a:r>
              <a:rPr lang="en-US" altLang="ca-E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DSC could worsen the situation even if aggregated throughput is increased</a:t>
            </a:r>
          </a:p>
          <a:p>
            <a:pPr lvl="1" eaLnBrk="1" hangingPunct="1"/>
            <a:r>
              <a:rPr lang="en-US" altLang="ca-E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Jain’s fairness does not represent completely the fairness as CCA Legacy fairness is the same than DSC m=25</a:t>
            </a:r>
          </a:p>
          <a:p>
            <a:pPr lvl="1" eaLnBrk="1" hangingPunct="1"/>
            <a:r>
              <a:rPr lang="en-US" altLang="ca-E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DSC with m=25 is not the best candidate</a:t>
            </a:r>
            <a:endParaRPr lang="en-CA" altLang="ca-E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a-E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ca-E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1684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ca-ES" sz="1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Goodput</a:t>
            </a:r>
            <a:r>
              <a:rPr lang="en-US" altLang="ca-ES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ratio GR: </a:t>
            </a:r>
            <a:r>
              <a:rPr lang="en-US" altLang="ca-ES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 </a:t>
            </a:r>
            <a:r>
              <a:rPr lang="en-US" altLang="ca-ES" sz="1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Goodput</a:t>
            </a:r>
            <a:r>
              <a:rPr lang="en-US" altLang="ca-ES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Ratio: </a:t>
            </a:r>
            <a:r>
              <a:rPr lang="en-US" altLang="ca-ES" sz="1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en-US" altLang="ca-ES" sz="1200" kern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a-ES" sz="12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a-ES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#</a:t>
            </a:r>
            <a:r>
              <a:rPr lang="en-US" altLang="ca-ES" sz="1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APUDPReceived</a:t>
            </a:r>
            <a:r>
              <a:rPr lang="en-US" altLang="ca-ES" sz="1200" kern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a-ES" sz="12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a-ES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#</a:t>
            </a:r>
            <a:r>
              <a:rPr lang="en-US" altLang="ca-ES" sz="1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STAUDPSent</a:t>
            </a:r>
            <a:r>
              <a:rPr lang="en-US" altLang="ca-ES" sz="1200" kern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ca-ES" sz="1600" b="0" kern="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ca-ES" sz="1600" b="0" kern="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605267" y="4615190"/>
            <a:ext cx="15456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-76dBm (One </a:t>
            </a:r>
            <a:r>
              <a:rPr lang="fr-FR" sz="1100" dirty="0" err="1" smtClean="0"/>
              <a:t>channel</a:t>
            </a:r>
            <a:r>
              <a:rPr lang="fr-FR" sz="1100" dirty="0" smtClean="0"/>
              <a:t>)</a:t>
            </a:r>
            <a:endParaRPr lang="fr-FR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4615190"/>
            <a:ext cx="20265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DSC </a:t>
            </a:r>
            <a:r>
              <a:rPr lang="fr-FR" sz="1100" dirty="0" err="1" smtClean="0"/>
              <a:t>with</a:t>
            </a:r>
            <a:r>
              <a:rPr lang="fr-FR" sz="1100" dirty="0" smtClean="0"/>
              <a:t> m=25 (One </a:t>
            </a:r>
            <a:r>
              <a:rPr lang="fr-FR" sz="1100" dirty="0" err="1" smtClean="0"/>
              <a:t>channel</a:t>
            </a:r>
            <a:r>
              <a:rPr lang="fr-FR" sz="1100" dirty="0" smtClean="0"/>
              <a:t>)</a:t>
            </a:r>
            <a:endParaRPr lang="fr-FR" sz="110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9392" y="6475413"/>
            <a:ext cx="176740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  <p:sp>
        <p:nvSpPr>
          <p:cNvPr id="15" name="Date Placeholder 1"/>
          <p:cNvSpPr txBox="1">
            <a:spLocks/>
          </p:cNvSpPr>
          <p:nvPr/>
        </p:nvSpPr>
        <p:spPr bwMode="auto">
          <a:xfrm>
            <a:off x="696913" y="205987"/>
            <a:ext cx="860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20320" y="1464164"/>
            <a:ext cx="455168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6"/>
          <a:stretch/>
        </p:blipFill>
        <p:spPr>
          <a:xfrm>
            <a:off x="4730115" y="1459697"/>
            <a:ext cx="4553712" cy="31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066800"/>
          </a:xfrm>
        </p:spPr>
        <p:txBody>
          <a:bodyPr/>
          <a:lstStyle/>
          <a:p>
            <a:pPr eaLnBrk="1" hangingPunct="1"/>
            <a:r>
              <a:rPr lang="en-US" altLang="ca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CA" altLang="ca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80MHz </a:t>
            </a:r>
            <a:r>
              <a:rPr lang="en-CA" altLang="ca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(4/4)</a:t>
            </a:r>
            <a:endParaRPr lang="en-US" altLang="ca-E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828800"/>
          </a:xfrm>
        </p:spPr>
        <p:txBody>
          <a:bodyPr/>
          <a:lstStyle/>
          <a:p>
            <a:pPr eaLnBrk="1" hangingPunct="1"/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Observations:</a:t>
            </a:r>
            <a:endParaRPr lang="en-US" altLang="ca-E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Legacy CCA: No STA has a </a:t>
            </a:r>
            <a:r>
              <a:rPr lang="en-US" altLang="ca-E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goodput</a:t>
            </a:r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ratio less than 0.10</a:t>
            </a:r>
          </a:p>
          <a:p>
            <a:pPr lvl="1" eaLnBrk="1" hangingPunct="1"/>
            <a:r>
              <a:rPr lang="en-US" altLang="ca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 m=20 (best Jain Fairness): 45% of STA has a </a:t>
            </a:r>
            <a:r>
              <a:rPr lang="en-US" altLang="ca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goodput</a:t>
            </a:r>
            <a:r>
              <a:rPr lang="en-US" altLang="ca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 of </a:t>
            </a:r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</a:t>
            </a:r>
          </a:p>
          <a:p>
            <a:pPr lvl="1" eaLnBrk="1" hangingPunct="1"/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DSC m=25: 12% of STAs has a </a:t>
            </a:r>
            <a:r>
              <a:rPr lang="en-US" altLang="ca-E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goodput</a:t>
            </a:r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ratio less than 0.1</a:t>
            </a:r>
          </a:p>
          <a:p>
            <a:pPr eaLnBrk="1" hangingPunct="1"/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Conclusions:</a:t>
            </a:r>
          </a:p>
          <a:p>
            <a:pPr lvl="1" eaLnBrk="1" hangingPunct="1"/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DSC margin of 20dB is recommended for the four 80MHz scenario</a:t>
            </a:r>
          </a:p>
          <a:p>
            <a:pPr lvl="1" eaLnBrk="1" hangingPunct="1"/>
            <a:r>
              <a:rPr lang="en-US" altLang="ca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 must be studied regarding both to fairness and </a:t>
            </a:r>
            <a:r>
              <a:rPr lang="en-US" altLang="ca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goodput</a:t>
            </a:r>
            <a:r>
              <a:rPr lang="en-US" altLang="ca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only for aggregated throughput</a:t>
            </a:r>
          </a:p>
          <a:p>
            <a:pPr lvl="1" eaLnBrk="1" hangingPunct="1"/>
            <a:endParaRPr lang="en-CA" altLang="ca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a-E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ca-E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ca-ES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 of </a:t>
            </a:r>
            <a:r>
              <a:rPr lang="en-US" altLang="ca-ES" sz="1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goodput</a:t>
            </a:r>
            <a:r>
              <a:rPr lang="en-US" altLang="ca-ES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Ratio </a:t>
            </a:r>
          </a:p>
          <a:p>
            <a:pPr lvl="1" eaLnBrk="1" hangingPunct="1"/>
            <a:endParaRPr lang="en-US" altLang="ca-ES" sz="1600" b="0" kern="0" dirty="0" smtClean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9392" y="6475413"/>
            <a:ext cx="176740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  <p:sp>
        <p:nvSpPr>
          <p:cNvPr id="15" name="Date Placeholder 1"/>
          <p:cNvSpPr txBox="1">
            <a:spLocks/>
          </p:cNvSpPr>
          <p:nvPr/>
        </p:nvSpPr>
        <p:spPr bwMode="auto">
          <a:xfrm>
            <a:off x="696913" y="205987"/>
            <a:ext cx="860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028693"/>
              </p:ext>
            </p:extLst>
          </p:nvPr>
        </p:nvGraphicFramePr>
        <p:xfrm>
          <a:off x="-19868" y="1816100"/>
          <a:ext cx="5638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932" y="2006600"/>
            <a:ext cx="3525068" cy="2590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54773" y="4572646"/>
            <a:ext cx="20265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DSC </a:t>
            </a:r>
            <a:r>
              <a:rPr lang="fr-FR" sz="1100" dirty="0" err="1" smtClean="0"/>
              <a:t>with</a:t>
            </a:r>
            <a:r>
              <a:rPr lang="fr-FR" sz="1100" dirty="0" smtClean="0"/>
              <a:t> m=20 (One </a:t>
            </a:r>
            <a:r>
              <a:rPr lang="fr-FR" sz="1100" dirty="0" err="1" smtClean="0"/>
              <a:t>channel</a:t>
            </a:r>
            <a:r>
              <a:rPr lang="fr-FR" sz="1100" dirty="0" smtClean="0"/>
              <a:t>)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6298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066800"/>
          </a:xfrm>
        </p:spPr>
        <p:txBody>
          <a:bodyPr/>
          <a:lstStyle/>
          <a:p>
            <a:pPr eaLnBrk="1" hangingPunct="1"/>
            <a:r>
              <a:rPr lang="en-US" altLang="ca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CA" altLang="ca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Nine 40MHz </a:t>
            </a:r>
            <a:r>
              <a:rPr lang="en-CA" altLang="ca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 </a:t>
            </a:r>
            <a:r>
              <a:rPr lang="en-CA" altLang="ca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(1/3)</a:t>
            </a:r>
            <a:endParaRPr lang="en-US" altLang="ca-E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9392" y="6475413"/>
            <a:ext cx="176740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  <p:sp>
        <p:nvSpPr>
          <p:cNvPr id="15" name="Date Placeholder 1"/>
          <p:cNvSpPr txBox="1">
            <a:spLocks/>
          </p:cNvSpPr>
          <p:nvPr/>
        </p:nvSpPr>
        <p:spPr bwMode="auto">
          <a:xfrm>
            <a:off x="696913" y="205987"/>
            <a:ext cx="860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828800"/>
          </a:xfrm>
        </p:spPr>
        <p:txBody>
          <a:bodyPr/>
          <a:lstStyle/>
          <a:p>
            <a:pPr eaLnBrk="1" hangingPunct="1"/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Observations:</a:t>
            </a:r>
          </a:p>
          <a:p>
            <a:pPr lvl="1" eaLnBrk="1" hangingPunct="1"/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behavior than for four 80Mhz Channel: Margin highly influences throughput</a:t>
            </a:r>
          </a:p>
          <a:p>
            <a:pPr lvl="1" eaLnBrk="1" hangingPunct="1"/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DSC margin of -35dBm is giving the best results of </a:t>
            </a:r>
            <a:r>
              <a:rPr lang="en-US" alt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tested </a:t>
            </a:r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margins for aggregated throughput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a-E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ca-ES" sz="1600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45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CA" altLang="zh-TW" sz="1800" kern="0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Aggregated throughput</a:t>
            </a:r>
            <a:endParaRPr lang="en-CA" altLang="zh-TW" sz="1100" kern="0" dirty="0" smtClean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539051"/>
              </p:ext>
            </p:extLst>
          </p:nvPr>
        </p:nvGraphicFramePr>
        <p:xfrm>
          <a:off x="0" y="18400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115809"/>
              </p:ext>
            </p:extLst>
          </p:nvPr>
        </p:nvGraphicFramePr>
        <p:xfrm>
          <a:off x="4572000" y="18930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389888" y="6215390"/>
            <a:ext cx="2826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* 40MHz: </a:t>
            </a:r>
            <a:r>
              <a:rPr lang="fr-FR" sz="1100" dirty="0" err="1" smtClean="0"/>
              <a:t>Legacy</a:t>
            </a:r>
            <a:r>
              <a:rPr lang="fr-FR" sz="1100" dirty="0" smtClean="0"/>
              <a:t> CCA </a:t>
            </a:r>
            <a:r>
              <a:rPr lang="fr-FR" sz="1100" dirty="0" err="1" smtClean="0"/>
              <a:t>threshold</a:t>
            </a:r>
            <a:r>
              <a:rPr lang="fr-FR" sz="1100" dirty="0" smtClean="0"/>
              <a:t> = -79dBm</a:t>
            </a:r>
            <a:endParaRPr lang="fr-FR" sz="1100" dirty="0"/>
          </a:p>
        </p:txBody>
      </p:sp>
      <p:sp>
        <p:nvSpPr>
          <p:cNvPr id="3" name="Rectangle 2"/>
          <p:cNvSpPr/>
          <p:nvPr/>
        </p:nvSpPr>
        <p:spPr>
          <a:xfrm>
            <a:off x="809581" y="3810000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586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066800"/>
          </a:xfrm>
        </p:spPr>
        <p:txBody>
          <a:bodyPr/>
          <a:lstStyle/>
          <a:p>
            <a:pPr eaLnBrk="1" hangingPunct="1"/>
            <a:r>
              <a:rPr lang="en-US" altLang="ca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CA" altLang="ca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Nine 40MHz </a:t>
            </a:r>
            <a:r>
              <a:rPr lang="en-CA" altLang="ca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 </a:t>
            </a:r>
            <a:r>
              <a:rPr lang="en-CA" altLang="ca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(2/3)</a:t>
            </a:r>
            <a:endParaRPr lang="en-US" altLang="ca-E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9392" y="6475413"/>
            <a:ext cx="176740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  <p:sp>
        <p:nvSpPr>
          <p:cNvPr id="15" name="Date Placeholder 1"/>
          <p:cNvSpPr txBox="1">
            <a:spLocks/>
          </p:cNvSpPr>
          <p:nvPr/>
        </p:nvSpPr>
        <p:spPr bwMode="auto">
          <a:xfrm>
            <a:off x="696913" y="205987"/>
            <a:ext cx="860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748192" cy="1828800"/>
          </a:xfrm>
        </p:spPr>
        <p:txBody>
          <a:bodyPr/>
          <a:lstStyle/>
          <a:p>
            <a:pPr eaLnBrk="1" hangingPunct="1"/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Observations:</a:t>
            </a:r>
          </a:p>
          <a:p>
            <a:pPr lvl="1" eaLnBrk="1" hangingPunct="1"/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DSC could increase fairness compared to CCA Legacy Threshold</a:t>
            </a:r>
          </a:p>
          <a:p>
            <a:pPr lvl="1" eaLnBrk="1" hangingPunct="1"/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if DSC with 35 margin is giving the best aggregated throughput, it does not seem to be the best candidate regarding to Jain’s fairness (m=25 seems to be as it increases both fairness and throughput)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CA" altLang="zh-TW" sz="1800" kern="0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Fairness: Jain’s Fairness Index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CA" altLang="zh-TW" sz="1800" kern="0" dirty="0" smtClean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CA" altLang="zh-TW" sz="1100" kern="0" dirty="0" smtClean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868355"/>
              </p:ext>
            </p:extLst>
          </p:nvPr>
        </p:nvGraphicFramePr>
        <p:xfrm>
          <a:off x="0" y="17476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034701"/>
              </p:ext>
            </p:extLst>
          </p:nvPr>
        </p:nvGraphicFramePr>
        <p:xfrm>
          <a:off x="4658792" y="16864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62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066800"/>
          </a:xfrm>
        </p:spPr>
        <p:txBody>
          <a:bodyPr/>
          <a:lstStyle/>
          <a:p>
            <a:pPr eaLnBrk="1" hangingPunct="1"/>
            <a:r>
              <a:rPr lang="en-US" altLang="ca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CA" altLang="ca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Nine 40MHz channels (3/3)</a:t>
            </a:r>
            <a:endParaRPr lang="en-US" altLang="ca-E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828800"/>
          </a:xfrm>
        </p:spPr>
        <p:txBody>
          <a:bodyPr/>
          <a:lstStyle/>
          <a:p>
            <a:pPr eaLnBrk="1" hangingPunct="1"/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Observations:</a:t>
            </a:r>
            <a:endParaRPr lang="en-US" altLang="ca-E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ca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Legacy CCA: 23% of STAs has a </a:t>
            </a:r>
            <a:r>
              <a:rPr lang="en-US" altLang="ca-E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goodput</a:t>
            </a:r>
            <a:r>
              <a:rPr lang="en-US" altLang="ca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ratio less than 0.10</a:t>
            </a:r>
          </a:p>
          <a:p>
            <a:pPr lvl="1" eaLnBrk="1" hangingPunct="1"/>
            <a:r>
              <a:rPr lang="en-US" altLang="ca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 </a:t>
            </a:r>
            <a:r>
              <a:rPr lang="en-US" altLang="ca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m=25 </a:t>
            </a:r>
            <a:r>
              <a:rPr lang="en-US" altLang="ca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(best Jain Fairness): </a:t>
            </a:r>
            <a:r>
              <a:rPr lang="en-US" altLang="ca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65% </a:t>
            </a:r>
            <a:r>
              <a:rPr lang="en-US" altLang="ca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STA has a </a:t>
            </a:r>
            <a:r>
              <a:rPr lang="en-US" altLang="ca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goodput</a:t>
            </a:r>
            <a:r>
              <a:rPr lang="en-US" altLang="ca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 of </a:t>
            </a:r>
            <a:r>
              <a:rPr lang="en-US" altLang="ca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0.3. No STA has a ratio less than 0.1</a:t>
            </a:r>
          </a:p>
          <a:p>
            <a:pPr lvl="1" eaLnBrk="1" hangingPunct="1"/>
            <a:r>
              <a:rPr lang="en-US" altLang="ca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DSC m=35: 40% of STAs has a </a:t>
            </a:r>
            <a:r>
              <a:rPr lang="en-US" altLang="ca-E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goodput</a:t>
            </a:r>
            <a:r>
              <a:rPr lang="en-US" altLang="ca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ratio less than 0.1</a:t>
            </a:r>
          </a:p>
          <a:p>
            <a:pPr eaLnBrk="1" hangingPunct="1"/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Conclusions:</a:t>
            </a:r>
          </a:p>
          <a:p>
            <a:pPr lvl="1" eaLnBrk="1" hangingPunct="1"/>
            <a:r>
              <a:rPr lang="en-US" altLang="ca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DSC must be studied regarding to fairness and </a:t>
            </a:r>
            <a:r>
              <a:rPr lang="en-US" altLang="ca-E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goodput</a:t>
            </a:r>
            <a:r>
              <a:rPr lang="en-US" altLang="ca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not only for aggregated throughput</a:t>
            </a:r>
          </a:p>
          <a:p>
            <a:pPr lvl="1" eaLnBrk="1" hangingPunct="1"/>
            <a:r>
              <a:rPr lang="en-US" altLang="ca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DSC margin of 25dB is recommended for the nine 40MHz scenario</a:t>
            </a:r>
            <a:endParaRPr lang="en-CA" altLang="ca-E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a-E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ca-E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ca-ES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 of </a:t>
            </a:r>
            <a:r>
              <a:rPr lang="en-US" altLang="ca-ES" sz="1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goodput</a:t>
            </a:r>
            <a:r>
              <a:rPr lang="en-US" altLang="ca-ES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Ratio </a:t>
            </a:r>
          </a:p>
          <a:p>
            <a:pPr lvl="1" eaLnBrk="1" hangingPunct="1"/>
            <a:endParaRPr lang="en-US" altLang="ca-ES" sz="1600" b="0" kern="0" dirty="0" smtClean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9392" y="6475413"/>
            <a:ext cx="176740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  <p:sp>
        <p:nvSpPr>
          <p:cNvPr id="15" name="Date Placeholder 1"/>
          <p:cNvSpPr txBox="1">
            <a:spLocks/>
          </p:cNvSpPr>
          <p:nvPr/>
        </p:nvSpPr>
        <p:spPr bwMode="auto">
          <a:xfrm>
            <a:off x="696913" y="205987"/>
            <a:ext cx="860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060483"/>
              </p:ext>
            </p:extLst>
          </p:nvPr>
        </p:nvGraphicFramePr>
        <p:xfrm>
          <a:off x="1371600" y="1676400"/>
          <a:ext cx="6477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3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ca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ca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Conclusions/next steps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DSC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more generally SR mechanisms must be studied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not only regarding to aggregated throughput but also for STAs fairness and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goodput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 stated in the SFD, “</a:t>
            </a:r>
            <a:r>
              <a:rPr lang="en-GB" sz="1600" i="1" dirty="0" smtClean="0"/>
              <a:t>include </a:t>
            </a:r>
            <a:r>
              <a:rPr lang="en-GB" sz="1600" i="1" dirty="0"/>
              <a:t>one or more mechanisms to improve spatial reuse by allowing adjustments to one or more of the CCA-ED, 802.11 Signal Detect CCA, OBSS_PD or TXPWR threshold values. </a:t>
            </a:r>
            <a:r>
              <a:rPr lang="en-GB" sz="1600" b="1" i="1" u="sng" dirty="0"/>
              <a:t>The constraints on selecting threshold values are TBD</a:t>
            </a:r>
            <a:r>
              <a:rPr lang="en-GB" sz="1600" i="1" u="sng" dirty="0"/>
              <a:t>”</a:t>
            </a:r>
          </a:p>
          <a:p>
            <a:pPr marL="685800" lvl="2" indent="-342900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DSC scheme provides improvements in </a:t>
            </a:r>
            <a:r>
              <a:rPr lang="en-CA" sz="1400" dirty="0" smtClean="0">
                <a:latin typeface="Times New Roman" pitchFamily="18" charset="0"/>
                <a:cs typeface="Times New Roman" pitchFamily="18" charset="0"/>
              </a:rPr>
              <a:t>throughput but not always regarding to fairness and </a:t>
            </a:r>
            <a:r>
              <a:rPr lang="en-CA" sz="1400" dirty="0" err="1" smtClean="0">
                <a:latin typeface="Times New Roman" pitchFamily="18" charset="0"/>
                <a:cs typeface="Times New Roman" pitchFamily="18" charset="0"/>
              </a:rPr>
              <a:t>goodput</a:t>
            </a:r>
            <a:r>
              <a:rPr lang="en-CA" sz="1400" dirty="0" smtClean="0">
                <a:latin typeface="Times New Roman" pitchFamily="18" charset="0"/>
                <a:cs typeface="Times New Roman" pitchFamily="18" charset="0"/>
              </a:rPr>
              <a:t>. However, there is still a DSC margin value that allows increase in fairness, </a:t>
            </a:r>
            <a:r>
              <a:rPr lang="en-CA" sz="1400" dirty="0" err="1" smtClean="0">
                <a:latin typeface="Times New Roman" pitchFamily="18" charset="0"/>
                <a:cs typeface="Times New Roman" pitchFamily="18" charset="0"/>
              </a:rPr>
              <a:t>goodput</a:t>
            </a:r>
            <a:r>
              <a:rPr lang="en-CA" sz="1400" dirty="0" smtClean="0">
                <a:latin typeface="Times New Roman" pitchFamily="18" charset="0"/>
                <a:cs typeface="Times New Roman" pitchFamily="18" charset="0"/>
              </a:rPr>
              <a:t> and aggregated throughput (-20dB for four 80MHz channels and -25dB for nine 40MHz channels). </a:t>
            </a:r>
            <a:r>
              <a:rPr lang="en-CA" sz="1400" b="1" dirty="0" smtClean="0">
                <a:latin typeface="Times New Roman" pitchFamily="18" charset="0"/>
                <a:cs typeface="Times New Roman" pitchFamily="18" charset="0"/>
              </a:rPr>
              <a:t>DSC is a good candidate</a:t>
            </a:r>
            <a:r>
              <a:rPr lang="en-CA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0" lvl="2" indent="-342900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DSC parametrization is of crucial importance</a:t>
            </a:r>
          </a:p>
          <a:p>
            <a:pPr marL="342900" lvl="1" indent="-342900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  <a:defRPr/>
            </a:pPr>
            <a:endParaRPr lang="en-C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DSC draft proposal [15]:</a:t>
            </a:r>
          </a:p>
          <a:p>
            <a:pPr marL="685800" lvl="2" indent="-342900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dirty="0" smtClean="0"/>
              <a:t>A </a:t>
            </a:r>
            <a:r>
              <a:rPr lang="en-US" sz="1600" dirty="0"/>
              <a:t>variety of methods could be used for the AP to determine these </a:t>
            </a:r>
            <a:r>
              <a:rPr lang="en-US" sz="1600" dirty="0" smtClean="0"/>
              <a:t>values (i.e. DSC algorithm parameter), </a:t>
            </a:r>
            <a:r>
              <a:rPr lang="en-US" sz="1600" dirty="0"/>
              <a:t>either by pre-setting them based upon the location and environment of the network, or by a learning </a:t>
            </a:r>
            <a:r>
              <a:rPr lang="en-US" sz="1600" dirty="0" smtClean="0"/>
              <a:t>process”</a:t>
            </a:r>
            <a:endParaRPr lang="en-CA" sz="1100" dirty="0">
              <a:latin typeface="Times New Roman" pitchFamily="18" charset="0"/>
              <a:cs typeface="Times New Roman" pitchFamily="18" charset="0"/>
            </a:endParaRPr>
          </a:p>
          <a:p>
            <a:pPr marL="742950" lvl="2" indent="-342900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  <a:defRPr/>
            </a:pPr>
            <a:endParaRPr lang="en-CA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lvl="2" indent="-342900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The learning process should be investigated cause poor static DSC parameters configuration could lead to worse results than the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Legacy CCA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96913" y="205987"/>
            <a:ext cx="860813" cy="24622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9392" y="6475413"/>
            <a:ext cx="176740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algn="l" eaLnBrk="1" hangingPunct="1"/>
            <a:r>
              <a:rPr lang="en-US" altLang="ca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02919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300"/>
              </a:spcAft>
              <a:buFont typeface="+mj-lt"/>
              <a:buAutoNum type="arabicParenR"/>
              <a:defRPr/>
            </a:pPr>
            <a:r>
              <a:rPr lang="en-US" altLang="en-US" sz="1200" b="0" dirty="0" smtClean="0">
                <a:latin typeface="Times New Roman" pitchFamily="18" charset="0"/>
                <a:cs typeface="Times New Roman" pitchFamily="18" charset="0"/>
              </a:rPr>
              <a:t>Graham Smith, DSP Group, 11-13-1290-01 Dynamic Sensitivity Control for HEW</a:t>
            </a:r>
          </a:p>
          <a:p>
            <a:pPr marL="457200" indent="-457200" eaLnBrk="1" fontAlgn="auto" hangingPunct="1">
              <a:spcAft>
                <a:spcPts val="300"/>
              </a:spcAft>
              <a:buFont typeface="+mj-lt"/>
              <a:buAutoNum type="arabicParenR"/>
              <a:defRPr/>
            </a:pPr>
            <a:r>
              <a:rPr lang="en-US" altLang="en-US" sz="1200" b="0" dirty="0" smtClean="0">
                <a:latin typeface="Times New Roman" pitchFamily="18" charset="0"/>
                <a:cs typeface="Times New Roman" pitchFamily="18" charset="0"/>
              </a:rPr>
              <a:t>Graham Smith, DSP Group, 11-13-1487-02 </a:t>
            </a:r>
            <a:r>
              <a:rPr lang="en-US" altLang="ja-JP" sz="1200" b="0" dirty="0" smtClean="0">
                <a:latin typeface="Times New Roman" pitchFamily="18" charset="0"/>
                <a:cs typeface="Times New Roman" pitchFamily="18" charset="0"/>
              </a:rPr>
              <a:t>Dense Apartment Complex Capacity </a:t>
            </a:r>
            <a:br>
              <a:rPr lang="en-US" altLang="ja-JP" sz="1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1200" b="0" dirty="0" smtClean="0">
                <a:latin typeface="Times New Roman" pitchFamily="18" charset="0"/>
                <a:cs typeface="Times New Roman" pitchFamily="18" charset="0"/>
              </a:rPr>
              <a:t>Improvements with Channel selection and Dynamic Sensitivity Control</a:t>
            </a:r>
          </a:p>
          <a:p>
            <a:pPr marL="457200" indent="-457200" eaLnBrk="1" fontAlgn="auto" hangingPunct="1">
              <a:spcAft>
                <a:spcPts val="300"/>
              </a:spcAft>
              <a:buFont typeface="+mj-lt"/>
              <a:buAutoNum type="arabicParenR"/>
              <a:defRPr/>
            </a:pPr>
            <a:r>
              <a:rPr lang="en-US" altLang="en-US" sz="1200" b="0" dirty="0" smtClean="0">
                <a:latin typeface="Times New Roman" pitchFamily="18" charset="0"/>
                <a:cs typeface="Times New Roman" pitchFamily="18" charset="0"/>
              </a:rPr>
              <a:t>Graham Smith, DSP Group, 11-13-1489-05 Airport Capacity Analysis</a:t>
            </a:r>
          </a:p>
          <a:p>
            <a:pPr marL="457200" indent="-457200" eaLnBrk="1" fontAlgn="auto" hangingPunct="1">
              <a:spcAft>
                <a:spcPts val="300"/>
              </a:spcAft>
              <a:buFont typeface="+mj-lt"/>
              <a:buAutoNum type="arabicParenR"/>
              <a:defRPr/>
            </a:pPr>
            <a:r>
              <a:rPr lang="en-US" altLang="en-US" sz="1200" b="0" dirty="0" smtClean="0">
                <a:latin typeface="Times New Roman" pitchFamily="18" charset="0"/>
                <a:cs typeface="Times New Roman" pitchFamily="18" charset="0"/>
              </a:rPr>
              <a:t>Graham Smith, DSP Group, 11-14-0045-02 E-Education Analysis</a:t>
            </a:r>
          </a:p>
          <a:p>
            <a:pPr marL="457200" indent="-457200" eaLnBrk="1" fontAlgn="auto" hangingPunct="1">
              <a:spcAft>
                <a:spcPts val="300"/>
              </a:spcAft>
              <a:buFont typeface="+mj-lt"/>
              <a:buAutoNum type="arabicParenR"/>
              <a:defRPr/>
            </a:pPr>
            <a:r>
              <a:rPr lang="en-US" altLang="en-US" sz="1200" b="0" dirty="0" smtClean="0">
                <a:latin typeface="Times New Roman" pitchFamily="18" charset="0"/>
                <a:cs typeface="Times New Roman" pitchFamily="18" charset="0"/>
              </a:rPr>
              <a:t>Graham Smith, DSP Group, 11-14-0058-01 Pico Cell Use Case Analysis</a:t>
            </a:r>
          </a:p>
          <a:p>
            <a:pPr marL="457200" indent="-457200" eaLnBrk="1" fontAlgn="auto" hangingPunct="1">
              <a:spcAft>
                <a:spcPts val="300"/>
              </a:spcAft>
              <a:buFont typeface="+mj-lt"/>
              <a:buAutoNum type="arabicParenR"/>
              <a:defRPr/>
            </a:pPr>
            <a:r>
              <a:rPr lang="en-US" altLang="en-US" sz="1200" b="0" dirty="0" smtClean="0">
                <a:latin typeface="Times New Roman" pitchFamily="18" charset="0"/>
                <a:cs typeface="Times New Roman" pitchFamily="18" charset="0"/>
              </a:rPr>
              <a:t>Graham Smith, DSP Group, 11-14-0294-02 Dynamic Sensitivity Control Channel Selection and Legacy Sharing</a:t>
            </a:r>
          </a:p>
          <a:p>
            <a:pPr marL="457200" indent="-457200" eaLnBrk="1" fontAlgn="auto" hangingPunct="1">
              <a:spcAft>
                <a:spcPts val="300"/>
              </a:spcAft>
              <a:buFont typeface="+mj-lt"/>
              <a:buAutoNum type="arabicParenR"/>
              <a:defRPr/>
            </a:pPr>
            <a:r>
              <a:rPr kumimoji="1" lang="en-US" altLang="ja-JP" sz="1200" b="0" dirty="0" smtClean="0">
                <a:latin typeface="Times New Roman" pitchFamily="18" charset="0"/>
                <a:cs typeface="Times New Roman" pitchFamily="18" charset="0"/>
              </a:rPr>
              <a:t>Graham Smith, DSP Group, 11-14-0365-01 Dynamic Sensitivity Control Implementation</a:t>
            </a:r>
            <a:endParaRPr lang="en-US" altLang="en-US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300"/>
              </a:spcAft>
              <a:buFont typeface="+mj-lt"/>
              <a:buAutoNum type="arabicParenR"/>
              <a:defRPr/>
            </a:pPr>
            <a:r>
              <a:rPr lang="en-US" altLang="en-US" sz="1200" b="0" dirty="0" smtClean="0">
                <a:latin typeface="Times New Roman" pitchFamily="18" charset="0"/>
                <a:cs typeface="Times New Roman" pitchFamily="18" charset="0"/>
              </a:rPr>
              <a:t>Graham Smith, DSP Group, 11-14-0328-02 Dense Apartment Complex Throughput Calculations</a:t>
            </a:r>
          </a:p>
          <a:p>
            <a:pPr marL="457200" indent="-457200" eaLnBrk="1" fontAlgn="auto" hangingPunct="1">
              <a:spcAft>
                <a:spcPts val="300"/>
              </a:spcAft>
              <a:buFont typeface="+mj-lt"/>
              <a:buAutoNum type="arabicParenR"/>
              <a:defRPr/>
            </a:pPr>
            <a:r>
              <a:rPr kumimoji="1" lang="en-US" altLang="ja-JP" sz="1200" b="0" dirty="0" smtClean="0">
                <a:latin typeface="Times New Roman" pitchFamily="18" charset="0"/>
                <a:cs typeface="Times New Roman" pitchFamily="18" charset="0"/>
              </a:rPr>
              <a:t>Graham Smith, DSP Group, 11-14-0779-00 Dynamic Sensitivity Control Practical Usage</a:t>
            </a:r>
          </a:p>
          <a:p>
            <a:pPr marL="457200" indent="-457200" eaLnBrk="1" fontAlgn="auto" hangingPunct="1">
              <a:spcAft>
                <a:spcPts val="300"/>
              </a:spcAft>
              <a:buFont typeface="+mj-lt"/>
              <a:buAutoNum type="arabicParenR"/>
              <a:defRPr/>
            </a:pPr>
            <a:r>
              <a:rPr lang="en-US" altLang="en-US" sz="1200" b="0" dirty="0" err="1" smtClean="0">
                <a:latin typeface="Times New Roman" pitchFamily="18" charset="0"/>
                <a:cs typeface="Times New Roman" pitchFamily="18" charset="0"/>
              </a:rPr>
              <a:t>Imad</a:t>
            </a:r>
            <a:r>
              <a:rPr lang="en-US" altLang="en-US" sz="1200" b="0" dirty="0" smtClean="0">
                <a:latin typeface="Times New Roman" pitchFamily="18" charset="0"/>
                <a:cs typeface="Times New Roman" pitchFamily="18" charset="0"/>
              </a:rPr>
              <a:t> Jamil, Orange, 11-14-0523-00 Mac Simulation Results for DSC and TPC</a:t>
            </a:r>
          </a:p>
          <a:p>
            <a:pPr marL="457200" indent="-457200" eaLnBrk="1" fontAlgn="auto" hangingPunct="1">
              <a:spcAft>
                <a:spcPts val="300"/>
              </a:spcAft>
              <a:buFont typeface="+mj-lt"/>
              <a:buAutoNum type="arabicParenR"/>
              <a:defRPr/>
            </a:pPr>
            <a:r>
              <a:rPr lang="en-US" altLang="ja-JP" sz="1200" b="0" dirty="0">
                <a:latin typeface="Times New Roman" pitchFamily="18" charset="0"/>
                <a:cs typeface="Times New Roman" pitchFamily="18" charset="0"/>
              </a:rPr>
              <a:t>William Carney, Sony, 11-14-0854-00 DSC and Legacy Coexistence</a:t>
            </a:r>
          </a:p>
          <a:p>
            <a:pPr marL="457200" indent="-457200" eaLnBrk="1" fontAlgn="auto" hangingPunct="1">
              <a:spcAft>
                <a:spcPts val="300"/>
              </a:spcAft>
              <a:buFont typeface="+mj-lt"/>
              <a:buAutoNum type="arabicParenR"/>
              <a:defRPr/>
            </a:pP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Shahwaiz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Afaqui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sz="1200" b="0" dirty="0" smtClean="0">
                <a:latin typeface="Times New Roman" pitchFamily="18" charset="0"/>
                <a:cs typeface="Times New Roman" pitchFamily="18" charset="0"/>
              </a:rPr>
              <a:t>11-15-0027-1 </a:t>
            </a:r>
            <a:r>
              <a:rPr kumimoji="1" lang="en-US" sz="1200" b="0" dirty="0">
                <a:latin typeface="Times New Roman" pitchFamily="18" charset="0"/>
                <a:cs typeface="Times New Roman" pitchFamily="18" charset="0"/>
              </a:rPr>
              <a:t>Simulation-based evaluation of DSC in residential </a:t>
            </a:r>
            <a:r>
              <a:rPr kumimoji="1" lang="en-US" sz="1200" b="0" dirty="0" smtClean="0">
                <a:latin typeface="Times New Roman" pitchFamily="18" charset="0"/>
                <a:cs typeface="Times New Roman" pitchFamily="18" charset="0"/>
              </a:rPr>
              <a:t>scenario</a:t>
            </a:r>
          </a:p>
          <a:p>
            <a:pPr marL="457200" indent="-457200" eaLnBrk="1" fontAlgn="auto" hangingPunct="1">
              <a:spcAft>
                <a:spcPts val="300"/>
              </a:spcAft>
              <a:buFont typeface="+mj-lt"/>
              <a:buAutoNum type="arabicParenR"/>
              <a:defRPr/>
            </a:pPr>
            <a:r>
              <a:rPr kumimoji="1" lang="en-GB" sz="1200" b="0" dirty="0">
                <a:latin typeface="Times New Roman" pitchFamily="18" charset="0"/>
                <a:cs typeface="Times New Roman" pitchFamily="18" charset="0"/>
              </a:rPr>
              <a:t>Graham Smith, 11-15-0548-1 Enterprise scenario and </a:t>
            </a:r>
            <a:r>
              <a:rPr kumimoji="1" lang="en-GB" sz="1200" b="0" dirty="0" smtClean="0">
                <a:latin typeface="Times New Roman" pitchFamily="18" charset="0"/>
                <a:cs typeface="Times New Roman" pitchFamily="18" charset="0"/>
              </a:rPr>
              <a:t>DSC</a:t>
            </a:r>
          </a:p>
          <a:p>
            <a:pPr marL="457200" indent="-457200" eaLnBrk="1" fontAlgn="auto" hangingPunct="1">
              <a:spcAft>
                <a:spcPts val="300"/>
              </a:spcAft>
              <a:buFont typeface="+mj-lt"/>
              <a:buAutoNum type="arabicParenR"/>
              <a:defRPr/>
            </a:pPr>
            <a:r>
              <a:rPr lang="en-CA" sz="1200" b="0" dirty="0">
                <a:latin typeface="Times New Roman" pitchFamily="18" charset="0"/>
                <a:cs typeface="Times New Roman" pitchFamily="18" charset="0"/>
              </a:rPr>
              <a:t>J. R., “Fairness: How to measure quantitatively</a:t>
            </a:r>
            <a:r>
              <a:rPr lang="en-CA" sz="1200" b="0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kumimoji="1" lang="en-US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300"/>
              </a:spcAft>
              <a:buFont typeface="+mj-lt"/>
              <a:buAutoNum type="arabicParenR"/>
              <a:defRPr/>
            </a:pPr>
            <a:r>
              <a:rPr kumimoji="1" lang="en-US" altLang="ja-JP" sz="1200" b="0" dirty="0">
                <a:latin typeface="Times New Roman" pitchFamily="18" charset="0"/>
                <a:cs typeface="Times New Roman" pitchFamily="18" charset="0"/>
              </a:rPr>
              <a:t>Graham Smith, DSP Group, </a:t>
            </a:r>
            <a:r>
              <a:rPr lang="en-US" sz="1200" b="0" dirty="0">
                <a:latin typeface="Times New Roman" pitchFamily="18" charset="0"/>
                <a:cs typeface="Times New Roman" pitchFamily="18" charset="0"/>
              </a:rPr>
              <a:t>11-16-0310-1-00 CCA Proposal DSC 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Text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96913" y="205987"/>
            <a:ext cx="963405" cy="246221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JMay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9392" y="6475413"/>
            <a:ext cx="176740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ca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Context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ca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reuse in the SFD</a:t>
            </a:r>
          </a:p>
          <a:p>
            <a:pPr lvl="1" eaLnBrk="1" hangingPunct="1">
              <a:defRPr/>
            </a:pPr>
            <a:r>
              <a:rPr lang="en-GB" sz="1400" i="1" dirty="0"/>
              <a:t>The amendment shall include one or more mechanisms to improve spatial reuse by allowing adjustments to one or more of the CCA-ED, 802.11 Signal Detect CCA, OBSS_PD or TXPWR threshold values. </a:t>
            </a:r>
            <a:r>
              <a:rPr lang="en-GB" sz="1400" b="1" i="1" u="sng" dirty="0"/>
              <a:t>The constraints on selecting threshold values are TBD</a:t>
            </a:r>
            <a:r>
              <a:rPr lang="en-GB" sz="1400" i="1" u="sng" dirty="0"/>
              <a:t>”</a:t>
            </a:r>
          </a:p>
          <a:p>
            <a:pPr lvl="1" eaLnBrk="1" hangingPunct="1">
              <a:defRPr/>
            </a:pPr>
            <a:r>
              <a:rPr lang="en-GB" altLang="ca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 could be used to select these threshold </a:t>
            </a:r>
            <a:r>
              <a:rPr lang="en-GB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endParaRPr lang="en-US" altLang="ca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ca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DSC: Dynamic Sensitivity Control</a:t>
            </a:r>
          </a:p>
          <a:p>
            <a:pPr lvl="1" eaLnBrk="1" hangingPunct="1">
              <a:defRPr/>
            </a:pPr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DSC widely studied in </a:t>
            </a:r>
            <a:r>
              <a:rPr lang="en-US" altLang="ca-E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TGax</a:t>
            </a:r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WG: DSC increases per-user throughput in dense scenarios [1-12] but what about fairness? More than 20 contributions about DSC since July 2013 and only [12] studies fairness</a:t>
            </a:r>
            <a:endParaRPr lang="en-US" alt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ca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submission we, </a:t>
            </a:r>
          </a:p>
          <a:p>
            <a:pPr lvl="1" eaLnBrk="1" hangingPunct="1">
              <a:defRPr/>
            </a:pPr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the performance of DSC in </a:t>
            </a:r>
            <a:r>
              <a:rPr lang="en-US" altLang="ca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scenario and recommend DSC parameters to use</a:t>
            </a:r>
          </a:p>
          <a:p>
            <a:pPr lvl="1" eaLnBrk="1" hangingPunct="1">
              <a:defRPr/>
            </a:pPr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Highlight the importance of fairness study while analyzing mechanisms supposed to increase spatial reuse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9392" y="6475413"/>
            <a:ext cx="176740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  <p:sp>
        <p:nvSpPr>
          <p:cNvPr id="10" name="Date Placeholder 1"/>
          <p:cNvSpPr txBox="1">
            <a:spLocks/>
          </p:cNvSpPr>
          <p:nvPr/>
        </p:nvSpPr>
        <p:spPr bwMode="auto">
          <a:xfrm>
            <a:off x="696913" y="205987"/>
            <a:ext cx="860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ca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ca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DSC: The big picture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064141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ca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DSC varies CST levels for each station</a:t>
            </a:r>
          </a:p>
          <a:p>
            <a:pPr lvl="1" eaLnBrk="1" hangingPunct="1">
              <a:defRPr/>
            </a:pPr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beacons RSSI: R</a:t>
            </a:r>
          </a:p>
          <a:p>
            <a:pPr lvl="1" eaLnBrk="1" hangingPunct="1">
              <a:defRPr/>
            </a:pPr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Stations close to the AP have a higher CST</a:t>
            </a:r>
          </a:p>
          <a:p>
            <a:pPr lvl="1" eaLnBrk="1" hangingPunct="1">
              <a:defRPr/>
            </a:pPr>
            <a:endParaRPr lang="en-US" altLang="ca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a margin M: CST = R – M</a:t>
            </a:r>
          </a:p>
          <a:p>
            <a:pPr lvl="2" eaLnBrk="1" hangingPunct="1">
              <a:defRPr/>
            </a:pPr>
            <a:r>
              <a:rPr lang="en-US" altLang="ca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to take into account sudden </a:t>
            </a:r>
          </a:p>
          <a:p>
            <a:pPr marL="857250" lvl="2" indent="0" eaLnBrk="1" hangingPunct="1">
              <a:buNone/>
              <a:defRPr/>
            </a:pPr>
            <a:r>
              <a:rPr lang="en-US" altLang="ca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change in beacon signals</a:t>
            </a:r>
          </a:p>
          <a:p>
            <a:pPr marL="857250" lvl="2" indent="0" eaLnBrk="1" hangingPunct="1">
              <a:buNone/>
              <a:defRPr/>
            </a:pPr>
            <a:endParaRPr lang="en-US" altLang="ca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2" indent="0" eaLnBrk="1" hangingPunct="1">
              <a:buNone/>
              <a:defRPr/>
            </a:pPr>
            <a:endParaRPr lang="en-US" altLang="ca-E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DSC decreases number of exposed nodes but increases hidden nodes </a:t>
            </a:r>
          </a:p>
          <a:p>
            <a:pPr marL="457200" lvl="1" indent="0" eaLnBrk="1" hangingPunct="1">
              <a:buNone/>
              <a:defRPr/>
            </a:pPr>
            <a:endParaRPr lang="en-US" altLang="ca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  <a:defRPr/>
            </a:pPr>
            <a:endParaRPr lang="en-US" altLang="ca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ca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9392" y="6475413"/>
            <a:ext cx="176740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  <p:sp>
        <p:nvSpPr>
          <p:cNvPr id="10" name="Date Placeholder 1"/>
          <p:cNvSpPr txBox="1">
            <a:spLocks/>
          </p:cNvSpPr>
          <p:nvPr/>
        </p:nvSpPr>
        <p:spPr bwMode="auto">
          <a:xfrm>
            <a:off x="696913" y="205987"/>
            <a:ext cx="860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29775" y="2367893"/>
            <a:ext cx="285471" cy="1704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2842" y="1783511"/>
            <a:ext cx="1534119" cy="1339212"/>
          </a:xfrm>
          <a:prstGeom prst="ellipse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29470" y="1431601"/>
            <a:ext cx="2257477" cy="1978627"/>
          </a:xfrm>
          <a:prstGeom prst="ellipse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52452" y="2335691"/>
            <a:ext cx="285471" cy="170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193" name="Oval 8192"/>
          <p:cNvSpPr/>
          <p:nvPr/>
        </p:nvSpPr>
        <p:spPr bwMode="auto">
          <a:xfrm>
            <a:off x="8839200" y="2107338"/>
            <a:ext cx="228600" cy="20156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8839200" y="2431689"/>
            <a:ext cx="228600" cy="20156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95" name="TextBox 8194"/>
          <p:cNvSpPr txBox="1"/>
          <p:nvPr/>
        </p:nvSpPr>
        <p:spPr>
          <a:xfrm>
            <a:off x="7924800" y="2089470"/>
            <a:ext cx="9268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CST STA1 = R</a:t>
            </a:r>
            <a:endParaRPr lang="fr-FR" sz="900" dirty="0"/>
          </a:p>
        </p:txBody>
      </p:sp>
      <p:sp>
        <p:nvSpPr>
          <p:cNvPr id="39" name="TextBox 38"/>
          <p:cNvSpPr txBox="1"/>
          <p:nvPr/>
        </p:nvSpPr>
        <p:spPr>
          <a:xfrm>
            <a:off x="7924800" y="2395963"/>
            <a:ext cx="9268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CST STA2 = R</a:t>
            </a:r>
            <a:endParaRPr lang="fr-FR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6284078" y="2313193"/>
            <a:ext cx="436338" cy="21544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800" dirty="0"/>
              <a:t>STA2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50276" y="2347841"/>
            <a:ext cx="436338" cy="21544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800" dirty="0" smtClean="0"/>
              <a:t>STA1</a:t>
            </a:r>
            <a:endParaRPr lang="fr-FR" sz="800" dirty="0"/>
          </a:p>
        </p:txBody>
      </p:sp>
      <p:sp>
        <p:nvSpPr>
          <p:cNvPr id="64" name="Rectangle 63"/>
          <p:cNvSpPr/>
          <p:nvPr/>
        </p:nvSpPr>
        <p:spPr>
          <a:xfrm>
            <a:off x="4785056" y="4771313"/>
            <a:ext cx="285471" cy="1704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208123" y="4186931"/>
            <a:ext cx="1534119" cy="1339212"/>
          </a:xfrm>
          <a:prstGeom prst="ellipse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284751" y="3835021"/>
            <a:ext cx="2257477" cy="1978627"/>
          </a:xfrm>
          <a:prstGeom prst="ellipse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307733" y="4739111"/>
            <a:ext cx="285471" cy="170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8839200" y="4287561"/>
            <a:ext cx="228600" cy="20156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8839200" y="4611912"/>
            <a:ext cx="228600" cy="20156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96076" y="4269693"/>
            <a:ext cx="9268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CST STA1 = R</a:t>
            </a:r>
            <a:endParaRPr lang="fr-FR" sz="900" dirty="0"/>
          </a:p>
        </p:txBody>
      </p:sp>
      <p:sp>
        <p:nvSpPr>
          <p:cNvPr id="72" name="TextBox 71"/>
          <p:cNvSpPr txBox="1"/>
          <p:nvPr/>
        </p:nvSpPr>
        <p:spPr>
          <a:xfrm>
            <a:off x="7996076" y="4576186"/>
            <a:ext cx="9268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CST STA2 = R</a:t>
            </a:r>
            <a:endParaRPr lang="fr-FR" sz="900" dirty="0"/>
          </a:p>
        </p:txBody>
      </p:sp>
      <p:sp>
        <p:nvSpPr>
          <p:cNvPr id="73" name="TextBox 72"/>
          <p:cNvSpPr txBox="1"/>
          <p:nvPr/>
        </p:nvSpPr>
        <p:spPr>
          <a:xfrm>
            <a:off x="6239359" y="4716613"/>
            <a:ext cx="436338" cy="21544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800" dirty="0"/>
              <a:t>STA2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05557" y="4751261"/>
            <a:ext cx="436338" cy="21544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800" dirty="0" smtClean="0"/>
              <a:t>STA1</a:t>
            </a:r>
            <a:endParaRPr lang="fr-FR" sz="800" dirty="0"/>
          </a:p>
        </p:txBody>
      </p:sp>
      <p:sp>
        <p:nvSpPr>
          <p:cNvPr id="75" name="Oval 74"/>
          <p:cNvSpPr/>
          <p:nvPr/>
        </p:nvSpPr>
        <p:spPr>
          <a:xfrm>
            <a:off x="3862162" y="3882045"/>
            <a:ext cx="2239831" cy="1931603"/>
          </a:xfrm>
          <a:prstGeom prst="ellipse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018088" y="3546429"/>
            <a:ext cx="2859732" cy="2505908"/>
          </a:xfrm>
          <a:prstGeom prst="ellipse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 bwMode="auto">
          <a:xfrm>
            <a:off x="8839200" y="4990875"/>
            <a:ext cx="228600" cy="20156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8839200" y="5315226"/>
            <a:ext cx="228600" cy="20156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48600" y="4973007"/>
            <a:ext cx="10743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CST STA1 = R-M</a:t>
            </a:r>
            <a:endParaRPr lang="fr-FR" sz="900" dirty="0"/>
          </a:p>
        </p:txBody>
      </p:sp>
      <p:sp>
        <p:nvSpPr>
          <p:cNvPr id="80" name="TextBox 79"/>
          <p:cNvSpPr txBox="1"/>
          <p:nvPr/>
        </p:nvSpPr>
        <p:spPr>
          <a:xfrm>
            <a:off x="7848600" y="5279500"/>
            <a:ext cx="10743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CST STA2 = R-M</a:t>
            </a:r>
            <a:endParaRPr lang="fr-FR" sz="900" dirty="0"/>
          </a:p>
        </p:txBody>
      </p:sp>
      <p:sp>
        <p:nvSpPr>
          <p:cNvPr id="65" name="Oval 64"/>
          <p:cNvSpPr/>
          <p:nvPr/>
        </p:nvSpPr>
        <p:spPr>
          <a:xfrm>
            <a:off x="5336062" y="4473489"/>
            <a:ext cx="299508" cy="24767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80781" y="2070069"/>
            <a:ext cx="299508" cy="24767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70074" y="2086185"/>
            <a:ext cx="320922" cy="21544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800" dirty="0" smtClean="0"/>
              <a:t>AP</a:t>
            </a:r>
            <a:endParaRPr lang="fr-FR" sz="800" dirty="0"/>
          </a:p>
        </p:txBody>
      </p:sp>
      <p:sp>
        <p:nvSpPr>
          <p:cNvPr id="82" name="TextBox 81"/>
          <p:cNvSpPr txBox="1"/>
          <p:nvPr/>
        </p:nvSpPr>
        <p:spPr>
          <a:xfrm>
            <a:off x="5339245" y="4493568"/>
            <a:ext cx="320922" cy="21544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800" dirty="0" smtClean="0"/>
              <a:t>AP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0385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ca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Scenarios and assumptions</a:t>
            </a:r>
            <a:r>
              <a:rPr lang="en-US" altLang="ca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(1/3)</a:t>
            </a:r>
            <a:endParaRPr lang="en-US" altLang="ca-E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690544" cy="5181600"/>
          </a:xfrm>
        </p:spPr>
        <p:txBody>
          <a:bodyPr/>
          <a:lstStyle/>
          <a:p>
            <a:pPr algn="just" eaLnBrk="1" hangingPunct="1"/>
            <a:r>
              <a:rPr lang="en-US" altLang="ca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Topology</a:t>
            </a:r>
          </a:p>
          <a:p>
            <a:pPr lvl="1" algn="just" eaLnBrk="1" hangingPunct="1"/>
            <a:r>
              <a:rPr lang="en-US" altLang="ca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floor office building,</a:t>
            </a:r>
          </a:p>
          <a:p>
            <a:pPr lvl="2" algn="just" eaLnBrk="1" hangingPunct="1"/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offices: 4 APs per office i.e. 32 APs</a:t>
            </a:r>
          </a:p>
          <a:p>
            <a:pPr lvl="2" algn="just" eaLnBrk="1" hangingPunct="1"/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 cubicles per office</a:t>
            </a:r>
          </a:p>
          <a:p>
            <a:pPr lvl="2" algn="just" eaLnBrk="1" hangingPunct="1"/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cubicle has 4 STAs so 8*64*4 = 2048 STAs</a:t>
            </a:r>
          </a:p>
          <a:p>
            <a:pPr lvl="2" algn="just" eaLnBrk="1" hangingPunct="1"/>
            <a:endParaRPr lang="en-US" altLang="ca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endParaRPr lang="en-US" altLang="ca-E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endParaRPr lang="en-US" alt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endParaRPr lang="en-US" altLang="ca-E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endParaRPr lang="en-US" alt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endParaRPr lang="en-US" altLang="ca-E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endParaRPr lang="en-US" alt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29875"/>
              </p:ext>
            </p:extLst>
          </p:nvPr>
        </p:nvGraphicFramePr>
        <p:xfrm>
          <a:off x="321227" y="2982912"/>
          <a:ext cx="283527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" r:id="rId3" imgW="4776011" imgH="2654779" progId="Visio.Drawing.11">
                  <p:embed/>
                </p:oleObj>
              </mc:Choice>
              <mc:Fallback>
                <p:oleObj r:id="rId3" imgW="4776011" imgH="265477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27" y="2982912"/>
                        <a:ext cx="2835275" cy="165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Toplogy_dense.png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59" y="2958528"/>
            <a:ext cx="3143885" cy="30848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99901" y="29829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37883"/>
              </p:ext>
            </p:extLst>
          </p:nvPr>
        </p:nvGraphicFramePr>
        <p:xfrm>
          <a:off x="6912092" y="2855913"/>
          <a:ext cx="127952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" r:id="rId7" imgW="2196721" imgH="2221689" progId="Visio.Drawing.11">
                  <p:embed/>
                </p:oleObj>
              </mc:Choice>
              <mc:Fallback>
                <p:oleObj r:id="rId7" imgW="2196721" imgH="222168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092" y="2855913"/>
                        <a:ext cx="1279525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 bwMode="auto">
          <a:xfrm>
            <a:off x="2853284" y="3171888"/>
            <a:ext cx="609600" cy="242889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6290301" y="3166809"/>
            <a:ext cx="609600" cy="242889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461849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8 offices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5502" y="5986046"/>
            <a:ext cx="3482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1 Office = 64 </a:t>
            </a:r>
            <a:r>
              <a:rPr lang="fr-FR" sz="1600" dirty="0" err="1" smtClean="0"/>
              <a:t>cubicles</a:t>
            </a:r>
            <a:endParaRPr lang="fr-FR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610450" y="3930057"/>
            <a:ext cx="1847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 </a:t>
            </a:r>
            <a:r>
              <a:rPr lang="fr-FR" sz="1600" dirty="0" err="1" smtClean="0"/>
              <a:t>Cubicle</a:t>
            </a:r>
            <a:r>
              <a:rPr lang="fr-FR" sz="1600" dirty="0" smtClean="0"/>
              <a:t> = 4 </a:t>
            </a:r>
            <a:r>
              <a:rPr lang="fr-FR" sz="1600" dirty="0" err="1" smtClean="0"/>
              <a:t>STAs</a:t>
            </a:r>
            <a:endParaRPr lang="fr-FR" sz="1600" dirty="0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9392" y="6475413"/>
            <a:ext cx="176740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  <p:sp>
        <p:nvSpPr>
          <p:cNvPr id="20" name="Date Placeholder 1"/>
          <p:cNvSpPr txBox="1">
            <a:spLocks/>
          </p:cNvSpPr>
          <p:nvPr/>
        </p:nvSpPr>
        <p:spPr bwMode="auto">
          <a:xfrm>
            <a:off x="696913" y="205987"/>
            <a:ext cx="860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ca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Scenarios and assumptions</a:t>
            </a:r>
            <a:r>
              <a:rPr lang="en-US" altLang="ca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(2/3)</a:t>
            </a:r>
            <a:endParaRPr lang="en-US" altLang="ca-E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0999" y="1219201"/>
            <a:ext cx="8525793" cy="1295399"/>
          </a:xfrm>
        </p:spPr>
        <p:txBody>
          <a:bodyPr/>
          <a:lstStyle/>
          <a:p>
            <a:pPr algn="just" eaLnBrk="1" hangingPunct="1"/>
            <a:r>
              <a:rPr lang="en-US" altLang="ca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 allocation: 5GHz (based on [13])</a:t>
            </a:r>
          </a:p>
          <a:p>
            <a:pPr lvl="1" algn="just" eaLnBrk="1" hangingPunct="1"/>
            <a:r>
              <a:rPr lang="en-US" altLang="ca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80MHz channels (Ch1 to Ch4)</a:t>
            </a:r>
            <a:endParaRPr lang="en-US" alt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n-US" altLang="ca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Nine 40Mhz channels </a:t>
            </a:r>
            <a:r>
              <a:rPr lang="en-US" alt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a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Ch1 to Ch</a:t>
            </a:r>
            <a:r>
              <a:rPr lang="en-US" alt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ca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 eaLnBrk="1" hangingPunct="1"/>
            <a:endParaRPr lang="en-US" alt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 eaLnBrk="1" hangingPunct="1">
              <a:buNone/>
            </a:pPr>
            <a:endParaRPr lang="en-US" alt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endParaRPr lang="en-US" altLang="ca-E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endParaRPr lang="en-US" alt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1304882" y="5486789"/>
            <a:ext cx="1886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Four 80MHz </a:t>
            </a:r>
            <a:r>
              <a:rPr lang="fr-FR" sz="1400" dirty="0" err="1" smtClean="0"/>
              <a:t>channels</a:t>
            </a:r>
            <a:endParaRPr lang="fr-FR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816475" y="5445861"/>
            <a:ext cx="1871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Nine</a:t>
            </a:r>
            <a:r>
              <a:rPr lang="fr-FR" sz="1400" dirty="0" smtClean="0"/>
              <a:t> 40MHz </a:t>
            </a:r>
            <a:r>
              <a:rPr lang="fr-FR" sz="1400" dirty="0" err="1" smtClean="0"/>
              <a:t>channels</a:t>
            </a:r>
            <a:endParaRPr lang="fr-FR" sz="14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9392" y="6475413"/>
            <a:ext cx="176740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  <p:sp>
        <p:nvSpPr>
          <p:cNvPr id="13" name="Date Placeholder 1"/>
          <p:cNvSpPr txBox="1">
            <a:spLocks/>
          </p:cNvSpPr>
          <p:nvPr/>
        </p:nvSpPr>
        <p:spPr bwMode="auto">
          <a:xfrm>
            <a:off x="696913" y="205987"/>
            <a:ext cx="860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97543" y="2362201"/>
            <a:ext cx="685800" cy="685800"/>
            <a:chOff x="797543" y="2362201"/>
            <a:chExt cx="685800" cy="6858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97543" y="2362201"/>
              <a:ext cx="685800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891886" y="2444880"/>
              <a:ext cx="462214" cy="519882"/>
              <a:chOff x="891886" y="2444880"/>
              <a:chExt cx="462214" cy="519882"/>
            </a:xfrm>
          </p:grpSpPr>
          <p:sp>
            <p:nvSpPr>
              <p:cNvPr id="26" name="Isosceles Triangle 25"/>
              <p:cNvSpPr/>
              <p:nvPr/>
            </p:nvSpPr>
            <p:spPr>
              <a:xfrm>
                <a:off x="891886" y="2444880"/>
                <a:ext cx="113071" cy="11798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1241029" y="2444880"/>
                <a:ext cx="113071" cy="117988"/>
              </a:xfrm>
              <a:prstGeom prst="triangl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1241029" y="2846774"/>
                <a:ext cx="113071" cy="11798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891886" y="2846774"/>
                <a:ext cx="113071" cy="117988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1483343" y="2362203"/>
            <a:ext cx="685800" cy="685800"/>
            <a:chOff x="797543" y="2362201"/>
            <a:chExt cx="685800" cy="685800"/>
          </a:xfrm>
        </p:grpSpPr>
        <p:sp>
          <p:nvSpPr>
            <p:cNvPr id="61" name="Rectangle 60"/>
            <p:cNvSpPr/>
            <p:nvPr/>
          </p:nvSpPr>
          <p:spPr bwMode="auto">
            <a:xfrm>
              <a:off x="797543" y="2362201"/>
              <a:ext cx="685800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891886" y="2444880"/>
              <a:ext cx="462214" cy="519882"/>
              <a:chOff x="891886" y="2444880"/>
              <a:chExt cx="462214" cy="519882"/>
            </a:xfrm>
          </p:grpSpPr>
          <p:sp>
            <p:nvSpPr>
              <p:cNvPr id="63" name="Isosceles Triangle 62"/>
              <p:cNvSpPr/>
              <p:nvPr/>
            </p:nvSpPr>
            <p:spPr>
              <a:xfrm>
                <a:off x="891886" y="2444880"/>
                <a:ext cx="113071" cy="11798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1241029" y="2444880"/>
                <a:ext cx="113071" cy="117988"/>
              </a:xfrm>
              <a:prstGeom prst="triangl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1241029" y="2846774"/>
                <a:ext cx="113071" cy="11798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891886" y="2846774"/>
                <a:ext cx="113071" cy="117988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2169143" y="2362201"/>
            <a:ext cx="685800" cy="685800"/>
            <a:chOff x="797543" y="2362201"/>
            <a:chExt cx="685800" cy="6858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797543" y="2362201"/>
              <a:ext cx="685800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891886" y="2444880"/>
              <a:ext cx="462214" cy="519882"/>
              <a:chOff x="891886" y="2444880"/>
              <a:chExt cx="462214" cy="519882"/>
            </a:xfrm>
          </p:grpSpPr>
          <p:sp>
            <p:nvSpPr>
              <p:cNvPr id="70" name="Isosceles Triangle 69"/>
              <p:cNvSpPr/>
              <p:nvPr/>
            </p:nvSpPr>
            <p:spPr>
              <a:xfrm>
                <a:off x="891886" y="2444880"/>
                <a:ext cx="113071" cy="11798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1241029" y="2444880"/>
                <a:ext cx="113071" cy="117988"/>
              </a:xfrm>
              <a:prstGeom prst="triangl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1241029" y="2846774"/>
                <a:ext cx="113071" cy="11798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891886" y="2846774"/>
                <a:ext cx="113071" cy="117988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2849880" y="2362201"/>
            <a:ext cx="685800" cy="685800"/>
            <a:chOff x="797543" y="2362201"/>
            <a:chExt cx="685800" cy="68580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797543" y="2362201"/>
              <a:ext cx="685800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891886" y="2444880"/>
              <a:ext cx="462214" cy="519882"/>
              <a:chOff x="891886" y="2444880"/>
              <a:chExt cx="462214" cy="519882"/>
            </a:xfrm>
          </p:grpSpPr>
          <p:sp>
            <p:nvSpPr>
              <p:cNvPr id="77" name="Isosceles Triangle 76"/>
              <p:cNvSpPr/>
              <p:nvPr/>
            </p:nvSpPr>
            <p:spPr>
              <a:xfrm>
                <a:off x="891886" y="2444880"/>
                <a:ext cx="113071" cy="11798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1241029" y="2444880"/>
                <a:ext cx="113071" cy="117988"/>
              </a:xfrm>
              <a:prstGeom prst="triangl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>
                <a:off x="1241029" y="2846774"/>
                <a:ext cx="113071" cy="11798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>
                <a:off x="891886" y="2846774"/>
                <a:ext cx="113071" cy="117988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797543" y="3048001"/>
            <a:ext cx="685800" cy="685800"/>
            <a:chOff x="797543" y="2362201"/>
            <a:chExt cx="685800" cy="685800"/>
          </a:xfrm>
        </p:grpSpPr>
        <p:sp>
          <p:nvSpPr>
            <p:cNvPr id="82" name="Rectangle 81"/>
            <p:cNvSpPr/>
            <p:nvPr/>
          </p:nvSpPr>
          <p:spPr bwMode="auto">
            <a:xfrm>
              <a:off x="797543" y="2362201"/>
              <a:ext cx="685800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891886" y="2444880"/>
              <a:ext cx="462214" cy="519882"/>
              <a:chOff x="891886" y="2444880"/>
              <a:chExt cx="462214" cy="519882"/>
            </a:xfrm>
          </p:grpSpPr>
          <p:sp>
            <p:nvSpPr>
              <p:cNvPr id="84" name="Isosceles Triangle 83"/>
              <p:cNvSpPr/>
              <p:nvPr/>
            </p:nvSpPr>
            <p:spPr>
              <a:xfrm>
                <a:off x="891886" y="2444880"/>
                <a:ext cx="113071" cy="11798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1241029" y="2444880"/>
                <a:ext cx="113071" cy="117988"/>
              </a:xfrm>
              <a:prstGeom prst="triangl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1241029" y="2846774"/>
                <a:ext cx="113071" cy="11798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>
                <a:off x="891886" y="2846774"/>
                <a:ext cx="113071" cy="117988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1483343" y="3048001"/>
            <a:ext cx="685800" cy="685800"/>
            <a:chOff x="797543" y="2362201"/>
            <a:chExt cx="685800" cy="685800"/>
          </a:xfrm>
        </p:grpSpPr>
        <p:sp>
          <p:nvSpPr>
            <p:cNvPr id="89" name="Rectangle 88"/>
            <p:cNvSpPr/>
            <p:nvPr/>
          </p:nvSpPr>
          <p:spPr bwMode="auto">
            <a:xfrm>
              <a:off x="797543" y="2362201"/>
              <a:ext cx="685800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891886" y="2444880"/>
              <a:ext cx="462214" cy="519882"/>
              <a:chOff x="891886" y="2444880"/>
              <a:chExt cx="462214" cy="519882"/>
            </a:xfrm>
          </p:grpSpPr>
          <p:sp>
            <p:nvSpPr>
              <p:cNvPr id="91" name="Isosceles Triangle 90"/>
              <p:cNvSpPr/>
              <p:nvPr/>
            </p:nvSpPr>
            <p:spPr>
              <a:xfrm>
                <a:off x="891886" y="2444880"/>
                <a:ext cx="113071" cy="11798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Isosceles Triangle 91"/>
              <p:cNvSpPr/>
              <p:nvPr/>
            </p:nvSpPr>
            <p:spPr>
              <a:xfrm>
                <a:off x="1241029" y="2444880"/>
                <a:ext cx="113071" cy="117988"/>
              </a:xfrm>
              <a:prstGeom prst="triangl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>
                <a:off x="1241029" y="2846774"/>
                <a:ext cx="113071" cy="11798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Isosceles Triangle 93"/>
              <p:cNvSpPr/>
              <p:nvPr/>
            </p:nvSpPr>
            <p:spPr>
              <a:xfrm>
                <a:off x="891886" y="2846774"/>
                <a:ext cx="113071" cy="117988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2169143" y="3048001"/>
            <a:ext cx="685800" cy="685800"/>
            <a:chOff x="797543" y="2362201"/>
            <a:chExt cx="685800" cy="685800"/>
          </a:xfrm>
        </p:grpSpPr>
        <p:sp>
          <p:nvSpPr>
            <p:cNvPr id="96" name="Rectangle 95"/>
            <p:cNvSpPr/>
            <p:nvPr/>
          </p:nvSpPr>
          <p:spPr bwMode="auto">
            <a:xfrm>
              <a:off x="797543" y="2362201"/>
              <a:ext cx="685800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891886" y="2444880"/>
              <a:ext cx="462214" cy="519882"/>
              <a:chOff x="891886" y="2444880"/>
              <a:chExt cx="462214" cy="519882"/>
            </a:xfrm>
          </p:grpSpPr>
          <p:sp>
            <p:nvSpPr>
              <p:cNvPr id="98" name="Isosceles Triangle 97"/>
              <p:cNvSpPr/>
              <p:nvPr/>
            </p:nvSpPr>
            <p:spPr>
              <a:xfrm>
                <a:off x="891886" y="2444880"/>
                <a:ext cx="113071" cy="11798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" name="Isosceles Triangle 98"/>
              <p:cNvSpPr/>
              <p:nvPr/>
            </p:nvSpPr>
            <p:spPr>
              <a:xfrm>
                <a:off x="1241029" y="2444880"/>
                <a:ext cx="113071" cy="117988"/>
              </a:xfrm>
              <a:prstGeom prst="triangl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Isosceles Triangle 99"/>
              <p:cNvSpPr/>
              <p:nvPr/>
            </p:nvSpPr>
            <p:spPr>
              <a:xfrm>
                <a:off x="1241029" y="2846774"/>
                <a:ext cx="113071" cy="11798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Isosceles Triangle 100"/>
              <p:cNvSpPr/>
              <p:nvPr/>
            </p:nvSpPr>
            <p:spPr>
              <a:xfrm>
                <a:off x="891886" y="2846774"/>
                <a:ext cx="113071" cy="117988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2849880" y="3048001"/>
            <a:ext cx="685800" cy="685800"/>
            <a:chOff x="797543" y="2362201"/>
            <a:chExt cx="685800" cy="685800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797543" y="2362201"/>
              <a:ext cx="685800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891886" y="2444880"/>
              <a:ext cx="462214" cy="519882"/>
              <a:chOff x="891886" y="2444880"/>
              <a:chExt cx="462214" cy="519882"/>
            </a:xfrm>
          </p:grpSpPr>
          <p:sp>
            <p:nvSpPr>
              <p:cNvPr id="105" name="Isosceles Triangle 104"/>
              <p:cNvSpPr/>
              <p:nvPr/>
            </p:nvSpPr>
            <p:spPr>
              <a:xfrm>
                <a:off x="891886" y="2444880"/>
                <a:ext cx="113071" cy="11798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Isosceles Triangle 105"/>
              <p:cNvSpPr/>
              <p:nvPr/>
            </p:nvSpPr>
            <p:spPr>
              <a:xfrm>
                <a:off x="1241029" y="2444880"/>
                <a:ext cx="113071" cy="117988"/>
              </a:xfrm>
              <a:prstGeom prst="triangl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Isosceles Triangle 106"/>
              <p:cNvSpPr/>
              <p:nvPr/>
            </p:nvSpPr>
            <p:spPr>
              <a:xfrm>
                <a:off x="1241029" y="2846774"/>
                <a:ext cx="113071" cy="11798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" name="Isosceles Triangle 107"/>
              <p:cNvSpPr/>
              <p:nvPr/>
            </p:nvSpPr>
            <p:spPr>
              <a:xfrm>
                <a:off x="891886" y="2846774"/>
                <a:ext cx="113071" cy="117988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6" name="Oval 5"/>
          <p:cNvSpPr/>
          <p:nvPr/>
        </p:nvSpPr>
        <p:spPr bwMode="auto">
          <a:xfrm>
            <a:off x="696913" y="3464564"/>
            <a:ext cx="797365" cy="35191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3318" name="Group 13317"/>
          <p:cNvGrpSpPr/>
          <p:nvPr/>
        </p:nvGrpSpPr>
        <p:grpSpPr>
          <a:xfrm>
            <a:off x="838200" y="4172069"/>
            <a:ext cx="566928" cy="568810"/>
            <a:chOff x="981235" y="4058993"/>
            <a:chExt cx="566928" cy="568810"/>
          </a:xfrm>
        </p:grpSpPr>
        <p:sp>
          <p:nvSpPr>
            <p:cNvPr id="7" name="Rectangle 6"/>
            <p:cNvSpPr/>
            <p:nvPr/>
          </p:nvSpPr>
          <p:spPr bwMode="auto">
            <a:xfrm>
              <a:off x="981652" y="4058995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1195310" y="4178337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1195310" y="4279395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1117150" y="4081233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1015320" y="4081233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981235" y="4343398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1195310" y="4367124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1195310" y="4462192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1117150" y="4563798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1015320" y="4563798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1264699" y="4058993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1264699" y="4343398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1297140" y="4178337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1297140" y="4279395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1478281" y="4081233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1376451" y="4081233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1264491" y="4342848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1296932" y="4462192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376451" y="4563250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1478073" y="4563798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1297140" y="4365088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317" name="Group 13316"/>
          <p:cNvGrpSpPr/>
          <p:nvPr/>
        </p:nvGrpSpPr>
        <p:grpSpPr>
          <a:xfrm>
            <a:off x="842135" y="4841390"/>
            <a:ext cx="566928" cy="568810"/>
            <a:chOff x="985170" y="4728314"/>
            <a:chExt cx="566928" cy="568810"/>
          </a:xfrm>
        </p:grpSpPr>
        <p:sp>
          <p:nvSpPr>
            <p:cNvPr id="176" name="Rectangle 175"/>
            <p:cNvSpPr/>
            <p:nvPr/>
          </p:nvSpPr>
          <p:spPr bwMode="auto">
            <a:xfrm>
              <a:off x="985587" y="4728316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1199245" y="4847658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1199245" y="4948716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1121085" y="4750554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1019255" y="4750554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985170" y="5012719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1199245" y="5036445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1199245" y="5131513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1121085" y="5233119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1019255" y="5233119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1268634" y="4728314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1268634" y="5012719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1301075" y="4847658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1301075" y="4948716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1482216" y="4750554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1380386" y="4750554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1268426" y="5012169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1300867" y="5131513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1380386" y="5232571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1482008" y="5233119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6" name="Oval 195"/>
            <p:cNvSpPr/>
            <p:nvPr/>
          </p:nvSpPr>
          <p:spPr bwMode="auto">
            <a:xfrm>
              <a:off x="1301075" y="5034409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319" name="Group 13318"/>
          <p:cNvGrpSpPr/>
          <p:nvPr/>
        </p:nvGrpSpPr>
        <p:grpSpPr>
          <a:xfrm>
            <a:off x="1529231" y="4172069"/>
            <a:ext cx="566928" cy="568810"/>
            <a:chOff x="1672266" y="4055432"/>
            <a:chExt cx="566928" cy="568810"/>
          </a:xfrm>
        </p:grpSpPr>
        <p:sp>
          <p:nvSpPr>
            <p:cNvPr id="197" name="Rectangle 196"/>
            <p:cNvSpPr/>
            <p:nvPr/>
          </p:nvSpPr>
          <p:spPr bwMode="auto">
            <a:xfrm>
              <a:off x="1672683" y="4055434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1886341" y="4174776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1886341" y="4275834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1808181" y="4077672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1706351" y="4077672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672266" y="4339837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1886341" y="4363563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1886341" y="4458631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1808181" y="4560237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1706351" y="4560237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1955730" y="4055432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1955730" y="4339837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1988171" y="4174776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1988171" y="4275834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2169312" y="4077672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2067482" y="4077672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1955522" y="4339287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1987963" y="4458631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2067482" y="4559689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2169104" y="4560237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1988171" y="4361527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320" name="Group 13319"/>
          <p:cNvGrpSpPr/>
          <p:nvPr/>
        </p:nvGrpSpPr>
        <p:grpSpPr>
          <a:xfrm>
            <a:off x="1533166" y="4841390"/>
            <a:ext cx="566928" cy="568810"/>
            <a:chOff x="1676201" y="4724753"/>
            <a:chExt cx="566928" cy="568810"/>
          </a:xfrm>
        </p:grpSpPr>
        <p:sp>
          <p:nvSpPr>
            <p:cNvPr id="218" name="Rectangle 217"/>
            <p:cNvSpPr/>
            <p:nvPr/>
          </p:nvSpPr>
          <p:spPr bwMode="auto">
            <a:xfrm>
              <a:off x="1676618" y="4724755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1890276" y="4844097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1890276" y="4945155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1812116" y="4746993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1710286" y="4746993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1676201" y="5009158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1890276" y="5032884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1890276" y="5127952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1812116" y="5229558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1710286" y="5229558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1959665" y="4724753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1959665" y="5009158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1992106" y="4844097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1992106" y="4945155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2173247" y="4746993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2071417" y="4746993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1959457" y="5008608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1991898" y="5127952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2071417" y="5229010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2173039" y="5229558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1992106" y="5030848"/>
              <a:ext cx="45719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39" name="Isosceles Triangle 238"/>
          <p:cNvSpPr/>
          <p:nvPr/>
        </p:nvSpPr>
        <p:spPr>
          <a:xfrm>
            <a:off x="1425049" y="4736653"/>
            <a:ext cx="86042" cy="86199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321" name="Group 13320"/>
          <p:cNvGrpSpPr/>
          <p:nvPr/>
        </p:nvGrpSpPr>
        <p:grpSpPr>
          <a:xfrm>
            <a:off x="2191434" y="4172069"/>
            <a:ext cx="566928" cy="568810"/>
            <a:chOff x="2334469" y="4050754"/>
            <a:chExt cx="566928" cy="568810"/>
          </a:xfrm>
        </p:grpSpPr>
        <p:sp>
          <p:nvSpPr>
            <p:cNvPr id="240" name="Rectangle 239"/>
            <p:cNvSpPr/>
            <p:nvPr/>
          </p:nvSpPr>
          <p:spPr bwMode="auto">
            <a:xfrm>
              <a:off x="2334886" y="4050756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2548544" y="417009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2548544" y="4271156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2470384" y="4072994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2368554" y="4072994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2334469" y="4335159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2548544" y="4358885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2548544" y="4453953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2470384" y="4555559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2368554" y="4555559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2617933" y="4050754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2617933" y="4335159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2" name="Oval 251"/>
            <p:cNvSpPr/>
            <p:nvPr/>
          </p:nvSpPr>
          <p:spPr bwMode="auto">
            <a:xfrm>
              <a:off x="2650374" y="417009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3" name="Oval 252"/>
            <p:cNvSpPr/>
            <p:nvPr/>
          </p:nvSpPr>
          <p:spPr bwMode="auto">
            <a:xfrm>
              <a:off x="2650374" y="4271156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2831515" y="4072994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5" name="Oval 254"/>
            <p:cNvSpPr/>
            <p:nvPr/>
          </p:nvSpPr>
          <p:spPr bwMode="auto">
            <a:xfrm>
              <a:off x="2729685" y="4072994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2617725" y="4334609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2650166" y="4453953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8" name="Oval 257"/>
            <p:cNvSpPr/>
            <p:nvPr/>
          </p:nvSpPr>
          <p:spPr bwMode="auto">
            <a:xfrm>
              <a:off x="2729685" y="4555011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9" name="Oval 258"/>
            <p:cNvSpPr/>
            <p:nvPr/>
          </p:nvSpPr>
          <p:spPr bwMode="auto">
            <a:xfrm>
              <a:off x="2831307" y="4555559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0" name="Oval 259"/>
            <p:cNvSpPr/>
            <p:nvPr/>
          </p:nvSpPr>
          <p:spPr bwMode="auto">
            <a:xfrm>
              <a:off x="2650374" y="4356849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324" name="Group 13323"/>
          <p:cNvGrpSpPr/>
          <p:nvPr/>
        </p:nvGrpSpPr>
        <p:grpSpPr>
          <a:xfrm>
            <a:off x="2195369" y="4841390"/>
            <a:ext cx="566928" cy="568810"/>
            <a:chOff x="2338404" y="4720075"/>
            <a:chExt cx="566928" cy="568810"/>
          </a:xfrm>
        </p:grpSpPr>
        <p:sp>
          <p:nvSpPr>
            <p:cNvPr id="261" name="Rectangle 260"/>
            <p:cNvSpPr/>
            <p:nvPr/>
          </p:nvSpPr>
          <p:spPr bwMode="auto">
            <a:xfrm>
              <a:off x="2338821" y="4720077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2552479" y="4839419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3" name="Oval 262"/>
            <p:cNvSpPr/>
            <p:nvPr/>
          </p:nvSpPr>
          <p:spPr bwMode="auto">
            <a:xfrm>
              <a:off x="2552479" y="4940477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2474319" y="4742315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2372489" y="4742315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2338404" y="5004480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7" name="Oval 266"/>
            <p:cNvSpPr/>
            <p:nvPr/>
          </p:nvSpPr>
          <p:spPr bwMode="auto">
            <a:xfrm>
              <a:off x="2552479" y="5028206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8" name="Oval 267"/>
            <p:cNvSpPr/>
            <p:nvPr/>
          </p:nvSpPr>
          <p:spPr bwMode="auto">
            <a:xfrm>
              <a:off x="2552479" y="5123274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9" name="Oval 268"/>
            <p:cNvSpPr/>
            <p:nvPr/>
          </p:nvSpPr>
          <p:spPr bwMode="auto">
            <a:xfrm>
              <a:off x="2474319" y="5224880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0" name="Oval 269"/>
            <p:cNvSpPr/>
            <p:nvPr/>
          </p:nvSpPr>
          <p:spPr bwMode="auto">
            <a:xfrm>
              <a:off x="2372489" y="5224880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2621868" y="4720075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2621868" y="5004480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3" name="Oval 272"/>
            <p:cNvSpPr/>
            <p:nvPr/>
          </p:nvSpPr>
          <p:spPr bwMode="auto">
            <a:xfrm>
              <a:off x="2654309" y="4839419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4" name="Oval 273"/>
            <p:cNvSpPr/>
            <p:nvPr/>
          </p:nvSpPr>
          <p:spPr bwMode="auto">
            <a:xfrm>
              <a:off x="2654309" y="4940477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5" name="Oval 274"/>
            <p:cNvSpPr/>
            <p:nvPr/>
          </p:nvSpPr>
          <p:spPr bwMode="auto">
            <a:xfrm>
              <a:off x="2835450" y="4742315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>
              <a:off x="2733620" y="4742315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7" name="Rectangle 276"/>
            <p:cNvSpPr/>
            <p:nvPr/>
          </p:nvSpPr>
          <p:spPr bwMode="auto">
            <a:xfrm>
              <a:off x="2621660" y="5003930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8" name="Oval 277"/>
            <p:cNvSpPr/>
            <p:nvPr/>
          </p:nvSpPr>
          <p:spPr bwMode="auto">
            <a:xfrm>
              <a:off x="2654101" y="5123274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9" name="Oval 278"/>
            <p:cNvSpPr/>
            <p:nvPr/>
          </p:nvSpPr>
          <p:spPr bwMode="auto">
            <a:xfrm>
              <a:off x="2733620" y="5224332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0" name="Oval 279"/>
            <p:cNvSpPr/>
            <p:nvPr/>
          </p:nvSpPr>
          <p:spPr bwMode="auto">
            <a:xfrm>
              <a:off x="2835242" y="5224880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1" name="Oval 280"/>
            <p:cNvSpPr/>
            <p:nvPr/>
          </p:nvSpPr>
          <p:spPr bwMode="auto">
            <a:xfrm>
              <a:off x="2654309" y="5026170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322" name="Group 13321"/>
          <p:cNvGrpSpPr/>
          <p:nvPr/>
        </p:nvGrpSpPr>
        <p:grpSpPr>
          <a:xfrm>
            <a:off x="2882465" y="4172069"/>
            <a:ext cx="566928" cy="568810"/>
            <a:chOff x="3025500" y="4047193"/>
            <a:chExt cx="566928" cy="568810"/>
          </a:xfrm>
        </p:grpSpPr>
        <p:sp>
          <p:nvSpPr>
            <p:cNvPr id="282" name="Rectangle 281"/>
            <p:cNvSpPr/>
            <p:nvPr/>
          </p:nvSpPr>
          <p:spPr bwMode="auto">
            <a:xfrm>
              <a:off x="3025917" y="4047195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3" name="Oval 282"/>
            <p:cNvSpPr/>
            <p:nvPr/>
          </p:nvSpPr>
          <p:spPr bwMode="auto">
            <a:xfrm>
              <a:off x="3239575" y="4166537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4" name="Oval 283"/>
            <p:cNvSpPr/>
            <p:nvPr/>
          </p:nvSpPr>
          <p:spPr bwMode="auto">
            <a:xfrm>
              <a:off x="3239575" y="4267595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5" name="Oval 284"/>
            <p:cNvSpPr/>
            <p:nvPr/>
          </p:nvSpPr>
          <p:spPr bwMode="auto">
            <a:xfrm>
              <a:off x="3161415" y="4069433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6" name="Oval 285"/>
            <p:cNvSpPr/>
            <p:nvPr/>
          </p:nvSpPr>
          <p:spPr bwMode="auto">
            <a:xfrm>
              <a:off x="3059585" y="4069433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3025500" y="4331598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8" name="Oval 287"/>
            <p:cNvSpPr/>
            <p:nvPr/>
          </p:nvSpPr>
          <p:spPr bwMode="auto">
            <a:xfrm>
              <a:off x="3239575" y="4355324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9" name="Oval 288"/>
            <p:cNvSpPr/>
            <p:nvPr/>
          </p:nvSpPr>
          <p:spPr bwMode="auto">
            <a:xfrm>
              <a:off x="3239575" y="4450392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0" name="Oval 289"/>
            <p:cNvSpPr/>
            <p:nvPr/>
          </p:nvSpPr>
          <p:spPr bwMode="auto">
            <a:xfrm>
              <a:off x="3161415" y="455199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1" name="Oval 290"/>
            <p:cNvSpPr/>
            <p:nvPr/>
          </p:nvSpPr>
          <p:spPr bwMode="auto">
            <a:xfrm>
              <a:off x="3059585" y="455199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2" name="Rectangle 291"/>
            <p:cNvSpPr/>
            <p:nvPr/>
          </p:nvSpPr>
          <p:spPr bwMode="auto">
            <a:xfrm>
              <a:off x="3308964" y="4047193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3" name="Rectangle 292"/>
            <p:cNvSpPr/>
            <p:nvPr/>
          </p:nvSpPr>
          <p:spPr bwMode="auto">
            <a:xfrm>
              <a:off x="3308964" y="4331598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3341405" y="4166537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3341405" y="4267595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6" name="Oval 295"/>
            <p:cNvSpPr/>
            <p:nvPr/>
          </p:nvSpPr>
          <p:spPr bwMode="auto">
            <a:xfrm>
              <a:off x="3522546" y="4069433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7" name="Oval 296"/>
            <p:cNvSpPr/>
            <p:nvPr/>
          </p:nvSpPr>
          <p:spPr bwMode="auto">
            <a:xfrm>
              <a:off x="3420716" y="4069433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8" name="Rectangle 297"/>
            <p:cNvSpPr/>
            <p:nvPr/>
          </p:nvSpPr>
          <p:spPr bwMode="auto">
            <a:xfrm>
              <a:off x="3308756" y="4331048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9" name="Oval 298"/>
            <p:cNvSpPr/>
            <p:nvPr/>
          </p:nvSpPr>
          <p:spPr bwMode="auto">
            <a:xfrm>
              <a:off x="3341197" y="4450392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3420716" y="4551450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3522338" y="455199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3341405" y="435328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323" name="Group 13322"/>
          <p:cNvGrpSpPr/>
          <p:nvPr/>
        </p:nvGrpSpPr>
        <p:grpSpPr>
          <a:xfrm>
            <a:off x="2886400" y="4841390"/>
            <a:ext cx="566928" cy="568810"/>
            <a:chOff x="3029435" y="4716514"/>
            <a:chExt cx="566928" cy="568810"/>
          </a:xfrm>
        </p:grpSpPr>
        <p:sp>
          <p:nvSpPr>
            <p:cNvPr id="303" name="Rectangle 302"/>
            <p:cNvSpPr/>
            <p:nvPr/>
          </p:nvSpPr>
          <p:spPr bwMode="auto">
            <a:xfrm>
              <a:off x="3029852" y="4716516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3243510" y="483585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3243510" y="4936916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6" name="Oval 305"/>
            <p:cNvSpPr/>
            <p:nvPr/>
          </p:nvSpPr>
          <p:spPr bwMode="auto">
            <a:xfrm>
              <a:off x="3165350" y="4738754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7" name="Oval 306"/>
            <p:cNvSpPr/>
            <p:nvPr/>
          </p:nvSpPr>
          <p:spPr bwMode="auto">
            <a:xfrm>
              <a:off x="3063520" y="4738754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3029435" y="5000919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9" name="Oval 308"/>
            <p:cNvSpPr/>
            <p:nvPr/>
          </p:nvSpPr>
          <p:spPr bwMode="auto">
            <a:xfrm>
              <a:off x="3243510" y="5024645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0" name="Oval 309"/>
            <p:cNvSpPr/>
            <p:nvPr/>
          </p:nvSpPr>
          <p:spPr bwMode="auto">
            <a:xfrm>
              <a:off x="3243510" y="5119713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1" name="Oval 310"/>
            <p:cNvSpPr/>
            <p:nvPr/>
          </p:nvSpPr>
          <p:spPr bwMode="auto">
            <a:xfrm>
              <a:off x="3165350" y="5221319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2" name="Oval 311"/>
            <p:cNvSpPr/>
            <p:nvPr/>
          </p:nvSpPr>
          <p:spPr bwMode="auto">
            <a:xfrm>
              <a:off x="3063520" y="5221319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3312899" y="4716514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3312899" y="5000919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5" name="Oval 314"/>
            <p:cNvSpPr/>
            <p:nvPr/>
          </p:nvSpPr>
          <p:spPr bwMode="auto">
            <a:xfrm>
              <a:off x="3345340" y="483585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6" name="Oval 315"/>
            <p:cNvSpPr/>
            <p:nvPr/>
          </p:nvSpPr>
          <p:spPr bwMode="auto">
            <a:xfrm>
              <a:off x="3345340" y="4936916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7" name="Oval 316"/>
            <p:cNvSpPr/>
            <p:nvPr/>
          </p:nvSpPr>
          <p:spPr bwMode="auto">
            <a:xfrm>
              <a:off x="3526481" y="4738754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8" name="Oval 317"/>
            <p:cNvSpPr/>
            <p:nvPr/>
          </p:nvSpPr>
          <p:spPr bwMode="auto">
            <a:xfrm>
              <a:off x="3424651" y="4738754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3312691" y="5000369"/>
              <a:ext cx="283464" cy="28440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0" name="Oval 319"/>
            <p:cNvSpPr/>
            <p:nvPr/>
          </p:nvSpPr>
          <p:spPr bwMode="auto">
            <a:xfrm>
              <a:off x="3345132" y="5119713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1" name="Oval 320"/>
            <p:cNvSpPr/>
            <p:nvPr/>
          </p:nvSpPr>
          <p:spPr bwMode="auto">
            <a:xfrm>
              <a:off x="3424651" y="5220771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2" name="Oval 321"/>
            <p:cNvSpPr/>
            <p:nvPr/>
          </p:nvSpPr>
          <p:spPr bwMode="auto">
            <a:xfrm>
              <a:off x="3526273" y="5221319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3" name="Oval 322"/>
            <p:cNvSpPr/>
            <p:nvPr/>
          </p:nvSpPr>
          <p:spPr bwMode="auto">
            <a:xfrm>
              <a:off x="3345340" y="5022609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3326" name="Straight Arrow Connector 13325"/>
          <p:cNvCxnSpPr>
            <a:stCxn id="6" idx="4"/>
          </p:cNvCxnSpPr>
          <p:nvPr/>
        </p:nvCxnSpPr>
        <p:spPr bwMode="auto">
          <a:xfrm>
            <a:off x="1095596" y="3816480"/>
            <a:ext cx="433635" cy="2921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0" name="Isosceles Triangle 339"/>
          <p:cNvSpPr/>
          <p:nvPr/>
        </p:nvSpPr>
        <p:spPr>
          <a:xfrm>
            <a:off x="2777184" y="4730534"/>
            <a:ext cx="86042" cy="861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2" name="Group 341"/>
          <p:cNvGrpSpPr/>
          <p:nvPr/>
        </p:nvGrpSpPr>
        <p:grpSpPr>
          <a:xfrm>
            <a:off x="5181600" y="2362201"/>
            <a:ext cx="685800" cy="685800"/>
            <a:chOff x="797543" y="2362201"/>
            <a:chExt cx="685800" cy="685800"/>
          </a:xfrm>
        </p:grpSpPr>
        <p:sp>
          <p:nvSpPr>
            <p:cNvPr id="343" name="Rectangle 342"/>
            <p:cNvSpPr/>
            <p:nvPr/>
          </p:nvSpPr>
          <p:spPr bwMode="auto">
            <a:xfrm>
              <a:off x="797543" y="2362201"/>
              <a:ext cx="685800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44" name="Group 343"/>
            <p:cNvGrpSpPr/>
            <p:nvPr/>
          </p:nvGrpSpPr>
          <p:grpSpPr>
            <a:xfrm>
              <a:off x="891886" y="2444880"/>
              <a:ext cx="462214" cy="519882"/>
              <a:chOff x="891886" y="2444880"/>
              <a:chExt cx="462214" cy="519882"/>
            </a:xfrm>
          </p:grpSpPr>
          <p:sp>
            <p:nvSpPr>
              <p:cNvPr id="345" name="Isosceles Triangle 344"/>
              <p:cNvSpPr/>
              <p:nvPr/>
            </p:nvSpPr>
            <p:spPr>
              <a:xfrm>
                <a:off x="891886" y="2444880"/>
                <a:ext cx="113071" cy="11798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6" name="Isosceles Triangle 345"/>
              <p:cNvSpPr/>
              <p:nvPr/>
            </p:nvSpPr>
            <p:spPr>
              <a:xfrm>
                <a:off x="1241029" y="2444880"/>
                <a:ext cx="113071" cy="117988"/>
              </a:xfrm>
              <a:prstGeom prst="triangl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7" name="Isosceles Triangle 346"/>
              <p:cNvSpPr/>
              <p:nvPr/>
            </p:nvSpPr>
            <p:spPr>
              <a:xfrm>
                <a:off x="1241029" y="2846774"/>
                <a:ext cx="113071" cy="11798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8" name="Isosceles Triangle 347"/>
              <p:cNvSpPr/>
              <p:nvPr/>
            </p:nvSpPr>
            <p:spPr>
              <a:xfrm>
                <a:off x="891886" y="2846774"/>
                <a:ext cx="113071" cy="117988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49" name="Group 348"/>
          <p:cNvGrpSpPr/>
          <p:nvPr/>
        </p:nvGrpSpPr>
        <p:grpSpPr>
          <a:xfrm>
            <a:off x="5867400" y="2362203"/>
            <a:ext cx="685800" cy="685800"/>
            <a:chOff x="797543" y="2362201"/>
            <a:chExt cx="685800" cy="685800"/>
          </a:xfrm>
        </p:grpSpPr>
        <p:sp>
          <p:nvSpPr>
            <p:cNvPr id="350" name="Rectangle 349"/>
            <p:cNvSpPr/>
            <p:nvPr/>
          </p:nvSpPr>
          <p:spPr bwMode="auto">
            <a:xfrm>
              <a:off x="797543" y="2362201"/>
              <a:ext cx="685800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51" name="Group 350"/>
            <p:cNvGrpSpPr/>
            <p:nvPr/>
          </p:nvGrpSpPr>
          <p:grpSpPr>
            <a:xfrm>
              <a:off x="891886" y="2444880"/>
              <a:ext cx="462214" cy="519882"/>
              <a:chOff x="891886" y="2444880"/>
              <a:chExt cx="462214" cy="519882"/>
            </a:xfrm>
          </p:grpSpPr>
          <p:sp>
            <p:nvSpPr>
              <p:cNvPr id="352" name="Isosceles Triangle 351"/>
              <p:cNvSpPr/>
              <p:nvPr/>
            </p:nvSpPr>
            <p:spPr>
              <a:xfrm>
                <a:off x="891886" y="2444880"/>
                <a:ext cx="113071" cy="117988"/>
              </a:xfrm>
              <a:prstGeom prst="triangle">
                <a:avLst/>
              </a:prstGeom>
              <a:solidFill>
                <a:srgbClr val="990033"/>
              </a:solidFill>
              <a:ln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3" name="Isosceles Triangle 352"/>
              <p:cNvSpPr/>
              <p:nvPr/>
            </p:nvSpPr>
            <p:spPr>
              <a:xfrm>
                <a:off x="1241029" y="2444880"/>
                <a:ext cx="113071" cy="11798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4" name="Isosceles Triangle 353"/>
              <p:cNvSpPr/>
              <p:nvPr/>
            </p:nvSpPr>
            <p:spPr>
              <a:xfrm>
                <a:off x="1241029" y="2846774"/>
                <a:ext cx="113071" cy="117988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5" name="Isosceles Triangle 354"/>
              <p:cNvSpPr/>
              <p:nvPr/>
            </p:nvSpPr>
            <p:spPr>
              <a:xfrm>
                <a:off x="891886" y="2846774"/>
                <a:ext cx="113071" cy="11798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56" name="Group 355"/>
          <p:cNvGrpSpPr/>
          <p:nvPr/>
        </p:nvGrpSpPr>
        <p:grpSpPr>
          <a:xfrm>
            <a:off x="6553200" y="2362201"/>
            <a:ext cx="685800" cy="685800"/>
            <a:chOff x="797543" y="2362201"/>
            <a:chExt cx="685800" cy="685800"/>
          </a:xfrm>
        </p:grpSpPr>
        <p:sp>
          <p:nvSpPr>
            <p:cNvPr id="357" name="Rectangle 356"/>
            <p:cNvSpPr/>
            <p:nvPr/>
          </p:nvSpPr>
          <p:spPr bwMode="auto">
            <a:xfrm>
              <a:off x="797543" y="2362201"/>
              <a:ext cx="685800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58" name="Group 357"/>
            <p:cNvGrpSpPr/>
            <p:nvPr/>
          </p:nvGrpSpPr>
          <p:grpSpPr>
            <a:xfrm>
              <a:off x="891886" y="2444880"/>
              <a:ext cx="462214" cy="519882"/>
              <a:chOff x="891886" y="2444880"/>
              <a:chExt cx="462214" cy="519882"/>
            </a:xfrm>
          </p:grpSpPr>
          <p:sp>
            <p:nvSpPr>
              <p:cNvPr id="359" name="Isosceles Triangle 358"/>
              <p:cNvSpPr/>
              <p:nvPr/>
            </p:nvSpPr>
            <p:spPr>
              <a:xfrm>
                <a:off x="891886" y="2444880"/>
                <a:ext cx="113071" cy="117988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0" name="Isosceles Triangle 359"/>
              <p:cNvSpPr/>
              <p:nvPr/>
            </p:nvSpPr>
            <p:spPr>
              <a:xfrm>
                <a:off x="1241029" y="2444880"/>
                <a:ext cx="113071" cy="117988"/>
              </a:xfrm>
              <a:prstGeom prst="triangle">
                <a:avLst/>
              </a:prstGeom>
              <a:solidFill>
                <a:srgbClr val="990033"/>
              </a:solidFill>
              <a:ln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1" name="Isosceles Triangle 360"/>
              <p:cNvSpPr/>
              <p:nvPr/>
            </p:nvSpPr>
            <p:spPr>
              <a:xfrm>
                <a:off x="1241029" y="2846774"/>
                <a:ext cx="113071" cy="11798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2" name="Isosceles Triangle 361"/>
              <p:cNvSpPr/>
              <p:nvPr/>
            </p:nvSpPr>
            <p:spPr>
              <a:xfrm>
                <a:off x="891886" y="2846774"/>
                <a:ext cx="113071" cy="11798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63" name="Group 362"/>
          <p:cNvGrpSpPr/>
          <p:nvPr/>
        </p:nvGrpSpPr>
        <p:grpSpPr>
          <a:xfrm>
            <a:off x="7233937" y="2362201"/>
            <a:ext cx="685800" cy="685800"/>
            <a:chOff x="797543" y="2362201"/>
            <a:chExt cx="685800" cy="685800"/>
          </a:xfrm>
        </p:grpSpPr>
        <p:sp>
          <p:nvSpPr>
            <p:cNvPr id="364" name="Rectangle 363"/>
            <p:cNvSpPr/>
            <p:nvPr/>
          </p:nvSpPr>
          <p:spPr bwMode="auto">
            <a:xfrm>
              <a:off x="797543" y="2362201"/>
              <a:ext cx="685800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65" name="Group 364"/>
            <p:cNvGrpSpPr/>
            <p:nvPr/>
          </p:nvGrpSpPr>
          <p:grpSpPr>
            <a:xfrm>
              <a:off x="891886" y="2444880"/>
              <a:ext cx="462214" cy="519882"/>
              <a:chOff x="891886" y="2444880"/>
              <a:chExt cx="462214" cy="519882"/>
            </a:xfrm>
          </p:grpSpPr>
          <p:sp>
            <p:nvSpPr>
              <p:cNvPr id="366" name="Isosceles Triangle 365"/>
              <p:cNvSpPr/>
              <p:nvPr/>
            </p:nvSpPr>
            <p:spPr>
              <a:xfrm>
                <a:off x="891886" y="2444880"/>
                <a:ext cx="113071" cy="11798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7" name="Isosceles Triangle 366"/>
              <p:cNvSpPr/>
              <p:nvPr/>
            </p:nvSpPr>
            <p:spPr>
              <a:xfrm>
                <a:off x="1241029" y="2444880"/>
                <a:ext cx="113071" cy="117988"/>
              </a:xfrm>
              <a:prstGeom prst="triangl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8" name="Isosceles Triangle 367"/>
              <p:cNvSpPr/>
              <p:nvPr/>
            </p:nvSpPr>
            <p:spPr>
              <a:xfrm>
                <a:off x="1241029" y="2846774"/>
                <a:ext cx="113071" cy="11798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9" name="Isosceles Triangle 368"/>
              <p:cNvSpPr/>
              <p:nvPr/>
            </p:nvSpPr>
            <p:spPr>
              <a:xfrm>
                <a:off x="891886" y="2846774"/>
                <a:ext cx="113071" cy="117988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70" name="Group 369"/>
          <p:cNvGrpSpPr/>
          <p:nvPr/>
        </p:nvGrpSpPr>
        <p:grpSpPr>
          <a:xfrm>
            <a:off x="5181600" y="3048001"/>
            <a:ext cx="685800" cy="685800"/>
            <a:chOff x="797543" y="2362201"/>
            <a:chExt cx="685800" cy="685800"/>
          </a:xfrm>
        </p:grpSpPr>
        <p:sp>
          <p:nvSpPr>
            <p:cNvPr id="371" name="Rectangle 370"/>
            <p:cNvSpPr/>
            <p:nvPr/>
          </p:nvSpPr>
          <p:spPr bwMode="auto">
            <a:xfrm>
              <a:off x="797543" y="2362201"/>
              <a:ext cx="685800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72" name="Group 371"/>
            <p:cNvGrpSpPr/>
            <p:nvPr/>
          </p:nvGrpSpPr>
          <p:grpSpPr>
            <a:xfrm>
              <a:off x="891886" y="2444880"/>
              <a:ext cx="462214" cy="519882"/>
              <a:chOff x="891886" y="2444880"/>
              <a:chExt cx="462214" cy="519882"/>
            </a:xfrm>
          </p:grpSpPr>
          <p:sp>
            <p:nvSpPr>
              <p:cNvPr id="373" name="Isosceles Triangle 372"/>
              <p:cNvSpPr/>
              <p:nvPr/>
            </p:nvSpPr>
            <p:spPr>
              <a:xfrm>
                <a:off x="891886" y="2444880"/>
                <a:ext cx="113071" cy="117988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4" name="Isosceles Triangle 373"/>
              <p:cNvSpPr/>
              <p:nvPr/>
            </p:nvSpPr>
            <p:spPr>
              <a:xfrm>
                <a:off x="1241029" y="2444880"/>
                <a:ext cx="113071" cy="117988"/>
              </a:xfrm>
              <a:prstGeom prst="triangle">
                <a:avLst/>
              </a:prstGeom>
              <a:solidFill>
                <a:srgbClr val="777549"/>
              </a:solidFill>
              <a:ln>
                <a:solidFill>
                  <a:srgbClr val="7775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5" name="Isosceles Triangle 374"/>
              <p:cNvSpPr/>
              <p:nvPr/>
            </p:nvSpPr>
            <p:spPr>
              <a:xfrm>
                <a:off x="1241029" y="2846774"/>
                <a:ext cx="113071" cy="117988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6" name="Isosceles Triangle 375"/>
              <p:cNvSpPr/>
              <p:nvPr/>
            </p:nvSpPr>
            <p:spPr>
              <a:xfrm>
                <a:off x="891886" y="2846774"/>
                <a:ext cx="113071" cy="11798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77" name="Group 376"/>
          <p:cNvGrpSpPr/>
          <p:nvPr/>
        </p:nvGrpSpPr>
        <p:grpSpPr>
          <a:xfrm>
            <a:off x="5867400" y="3048001"/>
            <a:ext cx="685800" cy="685800"/>
            <a:chOff x="797543" y="2362201"/>
            <a:chExt cx="685800" cy="685800"/>
          </a:xfrm>
        </p:grpSpPr>
        <p:sp>
          <p:nvSpPr>
            <p:cNvPr id="378" name="Rectangle 377"/>
            <p:cNvSpPr/>
            <p:nvPr/>
          </p:nvSpPr>
          <p:spPr bwMode="auto">
            <a:xfrm>
              <a:off x="797543" y="2362201"/>
              <a:ext cx="685800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79" name="Group 378"/>
            <p:cNvGrpSpPr/>
            <p:nvPr/>
          </p:nvGrpSpPr>
          <p:grpSpPr>
            <a:xfrm>
              <a:off x="891886" y="2444880"/>
              <a:ext cx="462214" cy="519882"/>
              <a:chOff x="891886" y="2444880"/>
              <a:chExt cx="462214" cy="519882"/>
            </a:xfrm>
          </p:grpSpPr>
          <p:sp>
            <p:nvSpPr>
              <p:cNvPr id="380" name="Isosceles Triangle 379"/>
              <p:cNvSpPr/>
              <p:nvPr/>
            </p:nvSpPr>
            <p:spPr>
              <a:xfrm>
                <a:off x="891886" y="2444880"/>
                <a:ext cx="113071" cy="117988"/>
              </a:xfrm>
              <a:prstGeom prst="triangle">
                <a:avLst/>
              </a:prstGeom>
              <a:solidFill>
                <a:schemeClr val="accent3">
                  <a:lumMod val="85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1" name="Isosceles Triangle 380"/>
              <p:cNvSpPr/>
              <p:nvPr/>
            </p:nvSpPr>
            <p:spPr>
              <a:xfrm>
                <a:off x="1241029" y="2444880"/>
                <a:ext cx="113071" cy="117988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2" name="Isosceles Triangle 381"/>
              <p:cNvSpPr/>
              <p:nvPr/>
            </p:nvSpPr>
            <p:spPr>
              <a:xfrm>
                <a:off x="1241029" y="2846774"/>
                <a:ext cx="113071" cy="11798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3" name="Isosceles Triangle 382"/>
              <p:cNvSpPr/>
              <p:nvPr/>
            </p:nvSpPr>
            <p:spPr>
              <a:xfrm>
                <a:off x="891886" y="2846774"/>
                <a:ext cx="113071" cy="117988"/>
              </a:xfrm>
              <a:prstGeom prst="triangle">
                <a:avLst/>
              </a:prstGeom>
              <a:solidFill>
                <a:srgbClr val="990033"/>
              </a:solidFill>
              <a:ln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84" name="Group 383"/>
          <p:cNvGrpSpPr/>
          <p:nvPr/>
        </p:nvGrpSpPr>
        <p:grpSpPr>
          <a:xfrm>
            <a:off x="6553200" y="3048001"/>
            <a:ext cx="685800" cy="685800"/>
            <a:chOff x="797543" y="2362201"/>
            <a:chExt cx="685800" cy="685800"/>
          </a:xfrm>
        </p:grpSpPr>
        <p:sp>
          <p:nvSpPr>
            <p:cNvPr id="385" name="Rectangle 384"/>
            <p:cNvSpPr/>
            <p:nvPr/>
          </p:nvSpPr>
          <p:spPr bwMode="auto">
            <a:xfrm>
              <a:off x="797543" y="2362201"/>
              <a:ext cx="685800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86" name="Group 385"/>
            <p:cNvGrpSpPr/>
            <p:nvPr/>
          </p:nvGrpSpPr>
          <p:grpSpPr>
            <a:xfrm>
              <a:off x="891886" y="2444880"/>
              <a:ext cx="462214" cy="519882"/>
              <a:chOff x="891886" y="2444880"/>
              <a:chExt cx="462214" cy="519882"/>
            </a:xfrm>
          </p:grpSpPr>
          <p:sp>
            <p:nvSpPr>
              <p:cNvPr id="387" name="Isosceles Triangle 386"/>
              <p:cNvSpPr/>
              <p:nvPr/>
            </p:nvSpPr>
            <p:spPr>
              <a:xfrm>
                <a:off x="891886" y="2444880"/>
                <a:ext cx="113071" cy="117988"/>
              </a:xfrm>
              <a:prstGeom prst="triangle">
                <a:avLst/>
              </a:prstGeom>
              <a:solidFill>
                <a:srgbClr val="777549"/>
              </a:solidFill>
              <a:ln>
                <a:solidFill>
                  <a:srgbClr val="7775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8" name="Isosceles Triangle 387"/>
              <p:cNvSpPr/>
              <p:nvPr/>
            </p:nvSpPr>
            <p:spPr>
              <a:xfrm>
                <a:off x="1241029" y="2444880"/>
                <a:ext cx="113071" cy="117988"/>
              </a:xfrm>
              <a:prstGeom prst="triangl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9" name="Isosceles Triangle 388"/>
              <p:cNvSpPr/>
              <p:nvPr/>
            </p:nvSpPr>
            <p:spPr>
              <a:xfrm>
                <a:off x="1241029" y="2846774"/>
                <a:ext cx="113071" cy="117988"/>
              </a:xfrm>
              <a:prstGeom prst="triangle">
                <a:avLst/>
              </a:prstGeom>
              <a:solidFill>
                <a:srgbClr val="990033"/>
              </a:solidFill>
              <a:ln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0" name="Isosceles Triangle 389"/>
              <p:cNvSpPr/>
              <p:nvPr/>
            </p:nvSpPr>
            <p:spPr>
              <a:xfrm>
                <a:off x="891886" y="2846774"/>
                <a:ext cx="113071" cy="117988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91" name="Group 390"/>
          <p:cNvGrpSpPr/>
          <p:nvPr/>
        </p:nvGrpSpPr>
        <p:grpSpPr>
          <a:xfrm>
            <a:off x="7233937" y="3048001"/>
            <a:ext cx="685800" cy="685800"/>
            <a:chOff x="797543" y="2362201"/>
            <a:chExt cx="685800" cy="685800"/>
          </a:xfrm>
        </p:grpSpPr>
        <p:sp>
          <p:nvSpPr>
            <p:cNvPr id="392" name="Rectangle 391"/>
            <p:cNvSpPr/>
            <p:nvPr/>
          </p:nvSpPr>
          <p:spPr bwMode="auto">
            <a:xfrm>
              <a:off x="797543" y="2362201"/>
              <a:ext cx="685800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93" name="Group 392"/>
            <p:cNvGrpSpPr/>
            <p:nvPr/>
          </p:nvGrpSpPr>
          <p:grpSpPr>
            <a:xfrm>
              <a:off x="891886" y="2444880"/>
              <a:ext cx="462214" cy="519882"/>
              <a:chOff x="891886" y="2444880"/>
              <a:chExt cx="462214" cy="519882"/>
            </a:xfrm>
          </p:grpSpPr>
          <p:sp>
            <p:nvSpPr>
              <p:cNvPr id="394" name="Isosceles Triangle 393"/>
              <p:cNvSpPr/>
              <p:nvPr/>
            </p:nvSpPr>
            <p:spPr>
              <a:xfrm>
                <a:off x="891886" y="2444880"/>
                <a:ext cx="113071" cy="117988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5" name="Isosceles Triangle 394"/>
              <p:cNvSpPr/>
              <p:nvPr/>
            </p:nvSpPr>
            <p:spPr>
              <a:xfrm>
                <a:off x="1241029" y="2444880"/>
                <a:ext cx="113071" cy="117988"/>
              </a:xfrm>
              <a:prstGeom prst="triangle">
                <a:avLst/>
              </a:prstGeom>
              <a:solidFill>
                <a:srgbClr val="777549"/>
              </a:solidFill>
              <a:ln>
                <a:solidFill>
                  <a:srgbClr val="7775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6" name="Isosceles Triangle 395"/>
              <p:cNvSpPr/>
              <p:nvPr/>
            </p:nvSpPr>
            <p:spPr>
              <a:xfrm>
                <a:off x="1241029" y="2846774"/>
                <a:ext cx="113071" cy="117988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7" name="Isosceles Triangle 396"/>
              <p:cNvSpPr/>
              <p:nvPr/>
            </p:nvSpPr>
            <p:spPr>
              <a:xfrm>
                <a:off x="891886" y="2846774"/>
                <a:ext cx="113071" cy="11798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98" name="Rectangle 397"/>
          <p:cNvSpPr/>
          <p:nvPr/>
        </p:nvSpPr>
        <p:spPr bwMode="auto">
          <a:xfrm>
            <a:off x="5222674" y="4172071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9" name="Oval 398"/>
          <p:cNvSpPr/>
          <p:nvPr/>
        </p:nvSpPr>
        <p:spPr bwMode="auto">
          <a:xfrm>
            <a:off x="5436332" y="4291413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0" name="Oval 399"/>
          <p:cNvSpPr/>
          <p:nvPr/>
        </p:nvSpPr>
        <p:spPr bwMode="auto">
          <a:xfrm>
            <a:off x="5436332" y="4392471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1" name="Oval 400"/>
          <p:cNvSpPr/>
          <p:nvPr/>
        </p:nvSpPr>
        <p:spPr bwMode="auto">
          <a:xfrm>
            <a:off x="5358172" y="4194309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2" name="Oval 401"/>
          <p:cNvSpPr/>
          <p:nvPr/>
        </p:nvSpPr>
        <p:spPr bwMode="auto">
          <a:xfrm>
            <a:off x="5256342" y="4194309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3" name="Rectangle 402"/>
          <p:cNvSpPr/>
          <p:nvPr/>
        </p:nvSpPr>
        <p:spPr bwMode="auto">
          <a:xfrm>
            <a:off x="5222257" y="4456474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4" name="Oval 403"/>
          <p:cNvSpPr/>
          <p:nvPr/>
        </p:nvSpPr>
        <p:spPr bwMode="auto">
          <a:xfrm>
            <a:off x="5436332" y="4480200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5" name="Oval 404"/>
          <p:cNvSpPr/>
          <p:nvPr/>
        </p:nvSpPr>
        <p:spPr bwMode="auto">
          <a:xfrm>
            <a:off x="5436332" y="4575268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6" name="Oval 405"/>
          <p:cNvSpPr/>
          <p:nvPr/>
        </p:nvSpPr>
        <p:spPr bwMode="auto">
          <a:xfrm>
            <a:off x="5358172" y="4676874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7" name="Oval 406"/>
          <p:cNvSpPr/>
          <p:nvPr/>
        </p:nvSpPr>
        <p:spPr bwMode="auto">
          <a:xfrm>
            <a:off x="5256342" y="4676874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8" name="Rectangle 407"/>
          <p:cNvSpPr/>
          <p:nvPr/>
        </p:nvSpPr>
        <p:spPr bwMode="auto">
          <a:xfrm>
            <a:off x="5505721" y="4172069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9" name="Rectangle 408"/>
          <p:cNvSpPr/>
          <p:nvPr/>
        </p:nvSpPr>
        <p:spPr bwMode="auto">
          <a:xfrm>
            <a:off x="5505721" y="4456474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0" name="Oval 409"/>
          <p:cNvSpPr/>
          <p:nvPr/>
        </p:nvSpPr>
        <p:spPr bwMode="auto">
          <a:xfrm>
            <a:off x="5538162" y="4291413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/>
          <p:nvPr/>
        </p:nvSpPr>
        <p:spPr bwMode="auto">
          <a:xfrm>
            <a:off x="5538162" y="4392471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2" name="Oval 411"/>
          <p:cNvSpPr/>
          <p:nvPr/>
        </p:nvSpPr>
        <p:spPr bwMode="auto">
          <a:xfrm>
            <a:off x="5719303" y="4194309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3" name="Oval 412"/>
          <p:cNvSpPr/>
          <p:nvPr/>
        </p:nvSpPr>
        <p:spPr bwMode="auto">
          <a:xfrm>
            <a:off x="5617473" y="4194309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4" name="Rectangle 413"/>
          <p:cNvSpPr/>
          <p:nvPr/>
        </p:nvSpPr>
        <p:spPr bwMode="auto">
          <a:xfrm>
            <a:off x="5505513" y="4455924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5" name="Oval 414"/>
          <p:cNvSpPr/>
          <p:nvPr/>
        </p:nvSpPr>
        <p:spPr bwMode="auto">
          <a:xfrm>
            <a:off x="5537954" y="4575268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6" name="Oval 415"/>
          <p:cNvSpPr/>
          <p:nvPr/>
        </p:nvSpPr>
        <p:spPr bwMode="auto">
          <a:xfrm>
            <a:off x="5617473" y="4676326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7" name="Oval 416"/>
          <p:cNvSpPr/>
          <p:nvPr/>
        </p:nvSpPr>
        <p:spPr bwMode="auto">
          <a:xfrm>
            <a:off x="5719095" y="4676874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8" name="Oval 417"/>
          <p:cNvSpPr/>
          <p:nvPr/>
        </p:nvSpPr>
        <p:spPr bwMode="auto">
          <a:xfrm>
            <a:off x="5538162" y="4478164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9" name="Rectangle 418"/>
          <p:cNvSpPr/>
          <p:nvPr/>
        </p:nvSpPr>
        <p:spPr bwMode="auto">
          <a:xfrm>
            <a:off x="5226609" y="4841392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0" name="Oval 419"/>
          <p:cNvSpPr/>
          <p:nvPr/>
        </p:nvSpPr>
        <p:spPr bwMode="auto">
          <a:xfrm>
            <a:off x="5440267" y="4960734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1" name="Oval 420"/>
          <p:cNvSpPr/>
          <p:nvPr/>
        </p:nvSpPr>
        <p:spPr bwMode="auto">
          <a:xfrm>
            <a:off x="5440267" y="5061792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2" name="Oval 421"/>
          <p:cNvSpPr/>
          <p:nvPr/>
        </p:nvSpPr>
        <p:spPr bwMode="auto">
          <a:xfrm>
            <a:off x="5362107" y="4863630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3" name="Oval 422"/>
          <p:cNvSpPr/>
          <p:nvPr/>
        </p:nvSpPr>
        <p:spPr bwMode="auto">
          <a:xfrm>
            <a:off x="5260277" y="4863630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4" name="Rectangle 423"/>
          <p:cNvSpPr/>
          <p:nvPr/>
        </p:nvSpPr>
        <p:spPr bwMode="auto">
          <a:xfrm>
            <a:off x="5226192" y="5125795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5" name="Oval 424"/>
          <p:cNvSpPr/>
          <p:nvPr/>
        </p:nvSpPr>
        <p:spPr bwMode="auto">
          <a:xfrm>
            <a:off x="5440267" y="5149521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6" name="Oval 425"/>
          <p:cNvSpPr/>
          <p:nvPr/>
        </p:nvSpPr>
        <p:spPr bwMode="auto">
          <a:xfrm>
            <a:off x="5440267" y="5244589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7" name="Oval 426"/>
          <p:cNvSpPr/>
          <p:nvPr/>
        </p:nvSpPr>
        <p:spPr bwMode="auto">
          <a:xfrm>
            <a:off x="5362107" y="5346195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8" name="Oval 427"/>
          <p:cNvSpPr/>
          <p:nvPr/>
        </p:nvSpPr>
        <p:spPr bwMode="auto">
          <a:xfrm>
            <a:off x="5260277" y="5346195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9" name="Rectangle 428"/>
          <p:cNvSpPr/>
          <p:nvPr/>
        </p:nvSpPr>
        <p:spPr bwMode="auto">
          <a:xfrm>
            <a:off x="5509656" y="4841390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0" name="Rectangle 429"/>
          <p:cNvSpPr/>
          <p:nvPr/>
        </p:nvSpPr>
        <p:spPr bwMode="auto">
          <a:xfrm>
            <a:off x="5509656" y="5125795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1" name="Oval 430"/>
          <p:cNvSpPr/>
          <p:nvPr/>
        </p:nvSpPr>
        <p:spPr bwMode="auto">
          <a:xfrm>
            <a:off x="5542097" y="4960734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2" name="Oval 431"/>
          <p:cNvSpPr/>
          <p:nvPr/>
        </p:nvSpPr>
        <p:spPr bwMode="auto">
          <a:xfrm>
            <a:off x="5542097" y="5061792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3" name="Oval 432"/>
          <p:cNvSpPr/>
          <p:nvPr/>
        </p:nvSpPr>
        <p:spPr bwMode="auto">
          <a:xfrm>
            <a:off x="5723238" y="4863630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4" name="Oval 433"/>
          <p:cNvSpPr/>
          <p:nvPr/>
        </p:nvSpPr>
        <p:spPr bwMode="auto">
          <a:xfrm>
            <a:off x="5621408" y="4863630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5" name="Rectangle 434"/>
          <p:cNvSpPr/>
          <p:nvPr/>
        </p:nvSpPr>
        <p:spPr bwMode="auto">
          <a:xfrm>
            <a:off x="5509448" y="5125245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6" name="Oval 435"/>
          <p:cNvSpPr/>
          <p:nvPr/>
        </p:nvSpPr>
        <p:spPr bwMode="auto">
          <a:xfrm>
            <a:off x="5541889" y="5244589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7" name="Oval 436"/>
          <p:cNvSpPr/>
          <p:nvPr/>
        </p:nvSpPr>
        <p:spPr bwMode="auto">
          <a:xfrm>
            <a:off x="5621408" y="5345647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8" name="Oval 437"/>
          <p:cNvSpPr/>
          <p:nvPr/>
        </p:nvSpPr>
        <p:spPr bwMode="auto">
          <a:xfrm>
            <a:off x="5723030" y="5346195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9" name="Oval 438"/>
          <p:cNvSpPr/>
          <p:nvPr/>
        </p:nvSpPr>
        <p:spPr bwMode="auto">
          <a:xfrm>
            <a:off x="5542097" y="5147485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0" name="Rectangle 439"/>
          <p:cNvSpPr/>
          <p:nvPr/>
        </p:nvSpPr>
        <p:spPr bwMode="auto">
          <a:xfrm>
            <a:off x="5913705" y="4172071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1" name="Oval 440"/>
          <p:cNvSpPr/>
          <p:nvPr/>
        </p:nvSpPr>
        <p:spPr bwMode="auto">
          <a:xfrm>
            <a:off x="6127363" y="4291413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2" name="Oval 441"/>
          <p:cNvSpPr/>
          <p:nvPr/>
        </p:nvSpPr>
        <p:spPr bwMode="auto">
          <a:xfrm>
            <a:off x="6127363" y="4392471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3" name="Oval 442"/>
          <p:cNvSpPr/>
          <p:nvPr/>
        </p:nvSpPr>
        <p:spPr bwMode="auto">
          <a:xfrm>
            <a:off x="6049203" y="4194309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4" name="Oval 443"/>
          <p:cNvSpPr/>
          <p:nvPr/>
        </p:nvSpPr>
        <p:spPr bwMode="auto">
          <a:xfrm>
            <a:off x="5947373" y="4194309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5" name="Rectangle 444"/>
          <p:cNvSpPr/>
          <p:nvPr/>
        </p:nvSpPr>
        <p:spPr bwMode="auto">
          <a:xfrm>
            <a:off x="5913288" y="4456474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6" name="Oval 445"/>
          <p:cNvSpPr/>
          <p:nvPr/>
        </p:nvSpPr>
        <p:spPr bwMode="auto">
          <a:xfrm>
            <a:off x="6127363" y="4480200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7" name="Oval 446"/>
          <p:cNvSpPr/>
          <p:nvPr/>
        </p:nvSpPr>
        <p:spPr bwMode="auto">
          <a:xfrm>
            <a:off x="6127363" y="4575268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8" name="Oval 447"/>
          <p:cNvSpPr/>
          <p:nvPr/>
        </p:nvSpPr>
        <p:spPr bwMode="auto">
          <a:xfrm>
            <a:off x="6049203" y="4676874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9" name="Oval 448"/>
          <p:cNvSpPr/>
          <p:nvPr/>
        </p:nvSpPr>
        <p:spPr bwMode="auto">
          <a:xfrm>
            <a:off x="5947373" y="4676874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0" name="Rectangle 449"/>
          <p:cNvSpPr/>
          <p:nvPr/>
        </p:nvSpPr>
        <p:spPr bwMode="auto">
          <a:xfrm>
            <a:off x="6196752" y="4172069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1" name="Rectangle 450"/>
          <p:cNvSpPr/>
          <p:nvPr/>
        </p:nvSpPr>
        <p:spPr bwMode="auto">
          <a:xfrm>
            <a:off x="6196752" y="4456474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2" name="Oval 451"/>
          <p:cNvSpPr/>
          <p:nvPr/>
        </p:nvSpPr>
        <p:spPr bwMode="auto">
          <a:xfrm>
            <a:off x="6229193" y="4291413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3" name="Oval 452"/>
          <p:cNvSpPr/>
          <p:nvPr/>
        </p:nvSpPr>
        <p:spPr bwMode="auto">
          <a:xfrm>
            <a:off x="6229193" y="4392471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4" name="Oval 453"/>
          <p:cNvSpPr/>
          <p:nvPr/>
        </p:nvSpPr>
        <p:spPr bwMode="auto">
          <a:xfrm>
            <a:off x="6410334" y="4194309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5" name="Oval 454"/>
          <p:cNvSpPr/>
          <p:nvPr/>
        </p:nvSpPr>
        <p:spPr bwMode="auto">
          <a:xfrm>
            <a:off x="6308504" y="4194309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6" name="Rectangle 455"/>
          <p:cNvSpPr/>
          <p:nvPr/>
        </p:nvSpPr>
        <p:spPr bwMode="auto">
          <a:xfrm>
            <a:off x="6196544" y="4455924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7" name="Oval 456"/>
          <p:cNvSpPr/>
          <p:nvPr/>
        </p:nvSpPr>
        <p:spPr bwMode="auto">
          <a:xfrm>
            <a:off x="6228985" y="4575268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8" name="Oval 457"/>
          <p:cNvSpPr/>
          <p:nvPr/>
        </p:nvSpPr>
        <p:spPr bwMode="auto">
          <a:xfrm>
            <a:off x="6308504" y="4676326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9" name="Oval 458"/>
          <p:cNvSpPr/>
          <p:nvPr/>
        </p:nvSpPr>
        <p:spPr bwMode="auto">
          <a:xfrm>
            <a:off x="6410126" y="4676874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0" name="Oval 459"/>
          <p:cNvSpPr/>
          <p:nvPr/>
        </p:nvSpPr>
        <p:spPr bwMode="auto">
          <a:xfrm>
            <a:off x="6229193" y="4478164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1" name="Rectangle 460"/>
          <p:cNvSpPr/>
          <p:nvPr/>
        </p:nvSpPr>
        <p:spPr bwMode="auto">
          <a:xfrm>
            <a:off x="5917640" y="4841392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2" name="Oval 461"/>
          <p:cNvSpPr/>
          <p:nvPr/>
        </p:nvSpPr>
        <p:spPr bwMode="auto">
          <a:xfrm>
            <a:off x="6131298" y="4960734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3" name="Oval 462"/>
          <p:cNvSpPr/>
          <p:nvPr/>
        </p:nvSpPr>
        <p:spPr bwMode="auto">
          <a:xfrm>
            <a:off x="6131298" y="5061792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4" name="Oval 463"/>
          <p:cNvSpPr/>
          <p:nvPr/>
        </p:nvSpPr>
        <p:spPr bwMode="auto">
          <a:xfrm>
            <a:off x="6053138" y="4863630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5" name="Oval 464"/>
          <p:cNvSpPr/>
          <p:nvPr/>
        </p:nvSpPr>
        <p:spPr bwMode="auto">
          <a:xfrm>
            <a:off x="5951308" y="4863630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6" name="Rectangle 465"/>
          <p:cNvSpPr/>
          <p:nvPr/>
        </p:nvSpPr>
        <p:spPr bwMode="auto">
          <a:xfrm>
            <a:off x="5917223" y="5125795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7" name="Oval 466"/>
          <p:cNvSpPr/>
          <p:nvPr/>
        </p:nvSpPr>
        <p:spPr bwMode="auto">
          <a:xfrm>
            <a:off x="6131298" y="5149521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8" name="Oval 467"/>
          <p:cNvSpPr/>
          <p:nvPr/>
        </p:nvSpPr>
        <p:spPr bwMode="auto">
          <a:xfrm>
            <a:off x="6131298" y="5244589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9" name="Oval 468"/>
          <p:cNvSpPr/>
          <p:nvPr/>
        </p:nvSpPr>
        <p:spPr bwMode="auto">
          <a:xfrm>
            <a:off x="6053138" y="5346195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0" name="Oval 469"/>
          <p:cNvSpPr/>
          <p:nvPr/>
        </p:nvSpPr>
        <p:spPr bwMode="auto">
          <a:xfrm>
            <a:off x="5951308" y="5346195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1" name="Rectangle 470"/>
          <p:cNvSpPr/>
          <p:nvPr/>
        </p:nvSpPr>
        <p:spPr bwMode="auto">
          <a:xfrm>
            <a:off x="6200687" y="4841390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2" name="Rectangle 471"/>
          <p:cNvSpPr/>
          <p:nvPr/>
        </p:nvSpPr>
        <p:spPr bwMode="auto">
          <a:xfrm>
            <a:off x="6200687" y="5125795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3" name="Oval 472"/>
          <p:cNvSpPr/>
          <p:nvPr/>
        </p:nvSpPr>
        <p:spPr bwMode="auto">
          <a:xfrm>
            <a:off x="6233128" y="4960734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4" name="Oval 473"/>
          <p:cNvSpPr/>
          <p:nvPr/>
        </p:nvSpPr>
        <p:spPr bwMode="auto">
          <a:xfrm>
            <a:off x="6233128" y="5061792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5" name="Oval 474"/>
          <p:cNvSpPr/>
          <p:nvPr/>
        </p:nvSpPr>
        <p:spPr bwMode="auto">
          <a:xfrm>
            <a:off x="6414269" y="4863630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6" name="Oval 475"/>
          <p:cNvSpPr/>
          <p:nvPr/>
        </p:nvSpPr>
        <p:spPr bwMode="auto">
          <a:xfrm>
            <a:off x="6312439" y="4863630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7" name="Rectangle 476"/>
          <p:cNvSpPr/>
          <p:nvPr/>
        </p:nvSpPr>
        <p:spPr bwMode="auto">
          <a:xfrm>
            <a:off x="6200479" y="5125245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8" name="Oval 477"/>
          <p:cNvSpPr/>
          <p:nvPr/>
        </p:nvSpPr>
        <p:spPr bwMode="auto">
          <a:xfrm>
            <a:off x="6232920" y="5244589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9" name="Oval 478"/>
          <p:cNvSpPr/>
          <p:nvPr/>
        </p:nvSpPr>
        <p:spPr bwMode="auto">
          <a:xfrm>
            <a:off x="6312439" y="5345647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0" name="Oval 479"/>
          <p:cNvSpPr/>
          <p:nvPr/>
        </p:nvSpPr>
        <p:spPr bwMode="auto">
          <a:xfrm>
            <a:off x="6414061" y="5346195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1" name="Oval 480"/>
          <p:cNvSpPr/>
          <p:nvPr/>
        </p:nvSpPr>
        <p:spPr bwMode="auto">
          <a:xfrm>
            <a:off x="6233128" y="5147485"/>
            <a:ext cx="45719" cy="457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2" name="Isosceles Triangle 481"/>
          <p:cNvSpPr/>
          <p:nvPr/>
        </p:nvSpPr>
        <p:spPr>
          <a:xfrm>
            <a:off x="5809106" y="4736653"/>
            <a:ext cx="86042" cy="8619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3" name="Rectangle 482"/>
          <p:cNvSpPr/>
          <p:nvPr/>
        </p:nvSpPr>
        <p:spPr bwMode="auto">
          <a:xfrm>
            <a:off x="6575908" y="4172071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4" name="Oval 483"/>
          <p:cNvSpPr/>
          <p:nvPr/>
        </p:nvSpPr>
        <p:spPr bwMode="auto">
          <a:xfrm>
            <a:off x="6789566" y="4291413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5" name="Oval 484"/>
          <p:cNvSpPr/>
          <p:nvPr/>
        </p:nvSpPr>
        <p:spPr bwMode="auto">
          <a:xfrm>
            <a:off x="6789566" y="4392471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6" name="Oval 485"/>
          <p:cNvSpPr/>
          <p:nvPr/>
        </p:nvSpPr>
        <p:spPr bwMode="auto">
          <a:xfrm>
            <a:off x="6711406" y="4194309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7" name="Oval 486"/>
          <p:cNvSpPr/>
          <p:nvPr/>
        </p:nvSpPr>
        <p:spPr bwMode="auto">
          <a:xfrm>
            <a:off x="6609576" y="4194309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8" name="Rectangle 487"/>
          <p:cNvSpPr/>
          <p:nvPr/>
        </p:nvSpPr>
        <p:spPr bwMode="auto">
          <a:xfrm>
            <a:off x="6575908" y="4456474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9" name="Oval 488"/>
          <p:cNvSpPr/>
          <p:nvPr/>
        </p:nvSpPr>
        <p:spPr bwMode="auto">
          <a:xfrm>
            <a:off x="6789566" y="4480200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0" name="Oval 489"/>
          <p:cNvSpPr/>
          <p:nvPr/>
        </p:nvSpPr>
        <p:spPr bwMode="auto">
          <a:xfrm>
            <a:off x="6789566" y="4575268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1" name="Oval 490"/>
          <p:cNvSpPr/>
          <p:nvPr/>
        </p:nvSpPr>
        <p:spPr bwMode="auto">
          <a:xfrm>
            <a:off x="6711406" y="4676874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2" name="Oval 491"/>
          <p:cNvSpPr/>
          <p:nvPr/>
        </p:nvSpPr>
        <p:spPr bwMode="auto">
          <a:xfrm>
            <a:off x="6609576" y="4676874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3" name="Rectangle 492"/>
          <p:cNvSpPr/>
          <p:nvPr/>
        </p:nvSpPr>
        <p:spPr bwMode="auto">
          <a:xfrm>
            <a:off x="6858955" y="4172069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4" name="Rectangle 493"/>
          <p:cNvSpPr/>
          <p:nvPr/>
        </p:nvSpPr>
        <p:spPr bwMode="auto">
          <a:xfrm>
            <a:off x="6858955" y="4456474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5" name="Oval 494"/>
          <p:cNvSpPr/>
          <p:nvPr/>
        </p:nvSpPr>
        <p:spPr bwMode="auto">
          <a:xfrm>
            <a:off x="6891396" y="4291413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6" name="Oval 495"/>
          <p:cNvSpPr/>
          <p:nvPr/>
        </p:nvSpPr>
        <p:spPr bwMode="auto">
          <a:xfrm>
            <a:off x="6891396" y="4392471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7" name="Oval 496"/>
          <p:cNvSpPr/>
          <p:nvPr/>
        </p:nvSpPr>
        <p:spPr bwMode="auto">
          <a:xfrm>
            <a:off x="7072537" y="4194309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8" name="Oval 497"/>
          <p:cNvSpPr/>
          <p:nvPr/>
        </p:nvSpPr>
        <p:spPr bwMode="auto">
          <a:xfrm>
            <a:off x="6970707" y="4194309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9" name="Rectangle 498"/>
          <p:cNvSpPr/>
          <p:nvPr/>
        </p:nvSpPr>
        <p:spPr bwMode="auto">
          <a:xfrm>
            <a:off x="6858747" y="4455924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0" name="Oval 499"/>
          <p:cNvSpPr/>
          <p:nvPr/>
        </p:nvSpPr>
        <p:spPr bwMode="auto">
          <a:xfrm>
            <a:off x="6891188" y="4575268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1" name="Oval 500"/>
          <p:cNvSpPr/>
          <p:nvPr/>
        </p:nvSpPr>
        <p:spPr bwMode="auto">
          <a:xfrm>
            <a:off x="6970707" y="4676326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2" name="Oval 501"/>
          <p:cNvSpPr/>
          <p:nvPr/>
        </p:nvSpPr>
        <p:spPr bwMode="auto">
          <a:xfrm>
            <a:off x="7072329" y="4676874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3" name="Oval 502"/>
          <p:cNvSpPr/>
          <p:nvPr/>
        </p:nvSpPr>
        <p:spPr bwMode="auto">
          <a:xfrm>
            <a:off x="6891396" y="4478164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4" name="Rectangle 503"/>
          <p:cNvSpPr/>
          <p:nvPr/>
        </p:nvSpPr>
        <p:spPr bwMode="auto">
          <a:xfrm>
            <a:off x="6579843" y="4841392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5" name="Oval 504"/>
          <p:cNvSpPr/>
          <p:nvPr/>
        </p:nvSpPr>
        <p:spPr bwMode="auto">
          <a:xfrm>
            <a:off x="6793501" y="4960734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6" name="Oval 505"/>
          <p:cNvSpPr/>
          <p:nvPr/>
        </p:nvSpPr>
        <p:spPr bwMode="auto">
          <a:xfrm>
            <a:off x="6793501" y="5061792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7" name="Oval 506"/>
          <p:cNvSpPr/>
          <p:nvPr/>
        </p:nvSpPr>
        <p:spPr bwMode="auto">
          <a:xfrm>
            <a:off x="6715341" y="4863630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8" name="Oval 507"/>
          <p:cNvSpPr/>
          <p:nvPr/>
        </p:nvSpPr>
        <p:spPr bwMode="auto">
          <a:xfrm>
            <a:off x="6613511" y="4863630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9" name="Rectangle 508"/>
          <p:cNvSpPr/>
          <p:nvPr/>
        </p:nvSpPr>
        <p:spPr bwMode="auto">
          <a:xfrm>
            <a:off x="6579426" y="5125795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0" name="Oval 509"/>
          <p:cNvSpPr/>
          <p:nvPr/>
        </p:nvSpPr>
        <p:spPr bwMode="auto">
          <a:xfrm>
            <a:off x="6793501" y="5149521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1" name="Oval 510"/>
          <p:cNvSpPr/>
          <p:nvPr/>
        </p:nvSpPr>
        <p:spPr bwMode="auto">
          <a:xfrm>
            <a:off x="6793501" y="5244589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2" name="Oval 511"/>
          <p:cNvSpPr/>
          <p:nvPr/>
        </p:nvSpPr>
        <p:spPr bwMode="auto">
          <a:xfrm>
            <a:off x="6715341" y="5346195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3" name="Oval 512"/>
          <p:cNvSpPr/>
          <p:nvPr/>
        </p:nvSpPr>
        <p:spPr bwMode="auto">
          <a:xfrm>
            <a:off x="6613511" y="5346195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4" name="Rectangle 513"/>
          <p:cNvSpPr/>
          <p:nvPr/>
        </p:nvSpPr>
        <p:spPr bwMode="auto">
          <a:xfrm>
            <a:off x="6862890" y="4841390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5" name="Rectangle 514"/>
          <p:cNvSpPr/>
          <p:nvPr/>
        </p:nvSpPr>
        <p:spPr bwMode="auto">
          <a:xfrm>
            <a:off x="6862890" y="5125795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6" name="Oval 515"/>
          <p:cNvSpPr/>
          <p:nvPr/>
        </p:nvSpPr>
        <p:spPr bwMode="auto">
          <a:xfrm>
            <a:off x="6895331" y="4960734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7" name="Oval 516"/>
          <p:cNvSpPr/>
          <p:nvPr/>
        </p:nvSpPr>
        <p:spPr bwMode="auto">
          <a:xfrm>
            <a:off x="6895331" y="5061792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8" name="Oval 517"/>
          <p:cNvSpPr/>
          <p:nvPr/>
        </p:nvSpPr>
        <p:spPr bwMode="auto">
          <a:xfrm>
            <a:off x="7076472" y="4863630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9" name="Oval 518"/>
          <p:cNvSpPr/>
          <p:nvPr/>
        </p:nvSpPr>
        <p:spPr bwMode="auto">
          <a:xfrm>
            <a:off x="6974642" y="4863630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0" name="Rectangle 519"/>
          <p:cNvSpPr/>
          <p:nvPr/>
        </p:nvSpPr>
        <p:spPr bwMode="auto">
          <a:xfrm>
            <a:off x="6862682" y="5125245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1" name="Oval 520"/>
          <p:cNvSpPr/>
          <p:nvPr/>
        </p:nvSpPr>
        <p:spPr bwMode="auto">
          <a:xfrm>
            <a:off x="6895123" y="5244589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2" name="Oval 521"/>
          <p:cNvSpPr/>
          <p:nvPr/>
        </p:nvSpPr>
        <p:spPr bwMode="auto">
          <a:xfrm>
            <a:off x="6974642" y="5345647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3" name="Oval 522"/>
          <p:cNvSpPr/>
          <p:nvPr/>
        </p:nvSpPr>
        <p:spPr bwMode="auto">
          <a:xfrm>
            <a:off x="7076264" y="5346195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4" name="Oval 523"/>
          <p:cNvSpPr/>
          <p:nvPr/>
        </p:nvSpPr>
        <p:spPr bwMode="auto">
          <a:xfrm>
            <a:off x="6895331" y="5147485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5" name="Rectangle 524"/>
          <p:cNvSpPr/>
          <p:nvPr/>
        </p:nvSpPr>
        <p:spPr bwMode="auto">
          <a:xfrm>
            <a:off x="7266939" y="4172071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6" name="Oval 525"/>
          <p:cNvSpPr/>
          <p:nvPr/>
        </p:nvSpPr>
        <p:spPr bwMode="auto">
          <a:xfrm>
            <a:off x="7480597" y="4291413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7" name="Oval 526"/>
          <p:cNvSpPr/>
          <p:nvPr/>
        </p:nvSpPr>
        <p:spPr bwMode="auto">
          <a:xfrm>
            <a:off x="7480597" y="4392471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8" name="Oval 527"/>
          <p:cNvSpPr/>
          <p:nvPr/>
        </p:nvSpPr>
        <p:spPr bwMode="auto">
          <a:xfrm>
            <a:off x="7402437" y="4194309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9" name="Oval 528"/>
          <p:cNvSpPr/>
          <p:nvPr/>
        </p:nvSpPr>
        <p:spPr bwMode="auto">
          <a:xfrm>
            <a:off x="7300607" y="4194309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0" name="Rectangle 529"/>
          <p:cNvSpPr/>
          <p:nvPr/>
        </p:nvSpPr>
        <p:spPr bwMode="auto">
          <a:xfrm>
            <a:off x="7266522" y="4456474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1" name="Oval 530"/>
          <p:cNvSpPr/>
          <p:nvPr/>
        </p:nvSpPr>
        <p:spPr bwMode="auto">
          <a:xfrm>
            <a:off x="7480597" y="4480200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2" name="Oval 531"/>
          <p:cNvSpPr/>
          <p:nvPr/>
        </p:nvSpPr>
        <p:spPr bwMode="auto">
          <a:xfrm>
            <a:off x="7480597" y="4575268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3" name="Oval 532"/>
          <p:cNvSpPr/>
          <p:nvPr/>
        </p:nvSpPr>
        <p:spPr bwMode="auto">
          <a:xfrm>
            <a:off x="7402437" y="4676874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4" name="Oval 533"/>
          <p:cNvSpPr/>
          <p:nvPr/>
        </p:nvSpPr>
        <p:spPr bwMode="auto">
          <a:xfrm>
            <a:off x="7300607" y="4676874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5" name="Rectangle 534"/>
          <p:cNvSpPr/>
          <p:nvPr/>
        </p:nvSpPr>
        <p:spPr bwMode="auto">
          <a:xfrm>
            <a:off x="7549986" y="4172069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6" name="Rectangle 535"/>
          <p:cNvSpPr/>
          <p:nvPr/>
        </p:nvSpPr>
        <p:spPr bwMode="auto">
          <a:xfrm>
            <a:off x="7549986" y="4456474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7" name="Oval 536"/>
          <p:cNvSpPr/>
          <p:nvPr/>
        </p:nvSpPr>
        <p:spPr bwMode="auto">
          <a:xfrm>
            <a:off x="7582427" y="4291413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8" name="Oval 537"/>
          <p:cNvSpPr/>
          <p:nvPr/>
        </p:nvSpPr>
        <p:spPr bwMode="auto">
          <a:xfrm>
            <a:off x="7582427" y="4392471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9" name="Oval 538"/>
          <p:cNvSpPr/>
          <p:nvPr/>
        </p:nvSpPr>
        <p:spPr bwMode="auto">
          <a:xfrm>
            <a:off x="7763568" y="4194309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0" name="Oval 539"/>
          <p:cNvSpPr/>
          <p:nvPr/>
        </p:nvSpPr>
        <p:spPr bwMode="auto">
          <a:xfrm>
            <a:off x="7661738" y="4194309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1" name="Rectangle 540"/>
          <p:cNvSpPr/>
          <p:nvPr/>
        </p:nvSpPr>
        <p:spPr bwMode="auto">
          <a:xfrm>
            <a:off x="7549778" y="4455924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2" name="Oval 541"/>
          <p:cNvSpPr/>
          <p:nvPr/>
        </p:nvSpPr>
        <p:spPr bwMode="auto">
          <a:xfrm>
            <a:off x="7582219" y="4575268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3" name="Oval 542"/>
          <p:cNvSpPr/>
          <p:nvPr/>
        </p:nvSpPr>
        <p:spPr bwMode="auto">
          <a:xfrm>
            <a:off x="7661738" y="4676326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4" name="Oval 543"/>
          <p:cNvSpPr/>
          <p:nvPr/>
        </p:nvSpPr>
        <p:spPr bwMode="auto">
          <a:xfrm>
            <a:off x="7763360" y="4676874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5" name="Oval 544"/>
          <p:cNvSpPr/>
          <p:nvPr/>
        </p:nvSpPr>
        <p:spPr bwMode="auto">
          <a:xfrm>
            <a:off x="7582427" y="4478164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6" name="Rectangle 545"/>
          <p:cNvSpPr/>
          <p:nvPr/>
        </p:nvSpPr>
        <p:spPr bwMode="auto">
          <a:xfrm>
            <a:off x="7270874" y="4841392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7" name="Oval 546"/>
          <p:cNvSpPr/>
          <p:nvPr/>
        </p:nvSpPr>
        <p:spPr bwMode="auto">
          <a:xfrm>
            <a:off x="7484532" y="4960734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8" name="Oval 547"/>
          <p:cNvSpPr/>
          <p:nvPr/>
        </p:nvSpPr>
        <p:spPr bwMode="auto">
          <a:xfrm>
            <a:off x="7484532" y="5061792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9" name="Oval 548"/>
          <p:cNvSpPr/>
          <p:nvPr/>
        </p:nvSpPr>
        <p:spPr bwMode="auto">
          <a:xfrm>
            <a:off x="7406372" y="4863630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0" name="Oval 549"/>
          <p:cNvSpPr/>
          <p:nvPr/>
        </p:nvSpPr>
        <p:spPr bwMode="auto">
          <a:xfrm>
            <a:off x="7304542" y="4863630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1" name="Rectangle 550"/>
          <p:cNvSpPr/>
          <p:nvPr/>
        </p:nvSpPr>
        <p:spPr bwMode="auto">
          <a:xfrm>
            <a:off x="7270874" y="5125795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2" name="Oval 551"/>
          <p:cNvSpPr/>
          <p:nvPr/>
        </p:nvSpPr>
        <p:spPr bwMode="auto">
          <a:xfrm>
            <a:off x="7484532" y="5149521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3" name="Oval 552"/>
          <p:cNvSpPr/>
          <p:nvPr/>
        </p:nvSpPr>
        <p:spPr bwMode="auto">
          <a:xfrm>
            <a:off x="7484532" y="5244589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4" name="Oval 553"/>
          <p:cNvSpPr/>
          <p:nvPr/>
        </p:nvSpPr>
        <p:spPr bwMode="auto">
          <a:xfrm>
            <a:off x="7406372" y="5346195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5" name="Oval 554"/>
          <p:cNvSpPr/>
          <p:nvPr/>
        </p:nvSpPr>
        <p:spPr bwMode="auto">
          <a:xfrm>
            <a:off x="7304542" y="5346195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6" name="Rectangle 555"/>
          <p:cNvSpPr/>
          <p:nvPr/>
        </p:nvSpPr>
        <p:spPr bwMode="auto">
          <a:xfrm>
            <a:off x="7553921" y="4841390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7" name="Rectangle 556"/>
          <p:cNvSpPr/>
          <p:nvPr/>
        </p:nvSpPr>
        <p:spPr bwMode="auto">
          <a:xfrm>
            <a:off x="7553921" y="5125795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8" name="Oval 557"/>
          <p:cNvSpPr/>
          <p:nvPr/>
        </p:nvSpPr>
        <p:spPr bwMode="auto">
          <a:xfrm>
            <a:off x="7586362" y="4960734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9" name="Oval 558"/>
          <p:cNvSpPr/>
          <p:nvPr/>
        </p:nvSpPr>
        <p:spPr bwMode="auto">
          <a:xfrm>
            <a:off x="7586362" y="5061792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0" name="Oval 559"/>
          <p:cNvSpPr/>
          <p:nvPr/>
        </p:nvSpPr>
        <p:spPr bwMode="auto">
          <a:xfrm>
            <a:off x="7767503" y="4863630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1" name="Oval 560"/>
          <p:cNvSpPr/>
          <p:nvPr/>
        </p:nvSpPr>
        <p:spPr bwMode="auto">
          <a:xfrm>
            <a:off x="7665673" y="4863630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2" name="Rectangle 561"/>
          <p:cNvSpPr/>
          <p:nvPr/>
        </p:nvSpPr>
        <p:spPr bwMode="auto">
          <a:xfrm>
            <a:off x="7553713" y="5125245"/>
            <a:ext cx="283464" cy="2844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" name="Oval 562"/>
          <p:cNvSpPr/>
          <p:nvPr/>
        </p:nvSpPr>
        <p:spPr bwMode="auto">
          <a:xfrm>
            <a:off x="7586154" y="5244589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4" name="Oval 563"/>
          <p:cNvSpPr/>
          <p:nvPr/>
        </p:nvSpPr>
        <p:spPr bwMode="auto">
          <a:xfrm>
            <a:off x="7665673" y="5345647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5" name="Oval 564"/>
          <p:cNvSpPr/>
          <p:nvPr/>
        </p:nvSpPr>
        <p:spPr bwMode="auto">
          <a:xfrm>
            <a:off x="7767295" y="5346195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6" name="Oval 565"/>
          <p:cNvSpPr/>
          <p:nvPr/>
        </p:nvSpPr>
        <p:spPr bwMode="auto">
          <a:xfrm>
            <a:off x="7586362" y="5147485"/>
            <a:ext cx="45719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7" name="Straight Arrow Connector 566"/>
          <p:cNvCxnSpPr/>
          <p:nvPr/>
        </p:nvCxnSpPr>
        <p:spPr bwMode="auto">
          <a:xfrm>
            <a:off x="5479653" y="3816480"/>
            <a:ext cx="433635" cy="2921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68" name="Isosceles Triangle 567"/>
          <p:cNvSpPr/>
          <p:nvPr/>
        </p:nvSpPr>
        <p:spPr>
          <a:xfrm>
            <a:off x="7161241" y="4730534"/>
            <a:ext cx="86042" cy="8619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0" name="Oval 569"/>
          <p:cNvSpPr/>
          <p:nvPr/>
        </p:nvSpPr>
        <p:spPr bwMode="auto">
          <a:xfrm>
            <a:off x="5080970" y="3449446"/>
            <a:ext cx="797365" cy="35191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Isosceles Triangle 570"/>
          <p:cNvSpPr/>
          <p:nvPr/>
        </p:nvSpPr>
        <p:spPr>
          <a:xfrm>
            <a:off x="3479144" y="6019800"/>
            <a:ext cx="113071" cy="11798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2" name="Isosceles Triangle 571"/>
          <p:cNvSpPr/>
          <p:nvPr/>
        </p:nvSpPr>
        <p:spPr>
          <a:xfrm>
            <a:off x="3702746" y="6019800"/>
            <a:ext cx="113071" cy="117988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3" name="Isosceles Triangle 572"/>
          <p:cNvSpPr/>
          <p:nvPr/>
        </p:nvSpPr>
        <p:spPr>
          <a:xfrm>
            <a:off x="4149950" y="6019800"/>
            <a:ext cx="113071" cy="11798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4" name="Isosceles Triangle 573"/>
          <p:cNvSpPr/>
          <p:nvPr/>
        </p:nvSpPr>
        <p:spPr>
          <a:xfrm>
            <a:off x="3926348" y="6019800"/>
            <a:ext cx="113071" cy="117988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29" name="TextBox 13328"/>
          <p:cNvSpPr txBox="1"/>
          <p:nvPr/>
        </p:nvSpPr>
        <p:spPr>
          <a:xfrm>
            <a:off x="3099360" y="595424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AP</a:t>
            </a:r>
            <a:endParaRPr lang="fr-FR" sz="1100" dirty="0"/>
          </a:p>
        </p:txBody>
      </p:sp>
      <p:sp>
        <p:nvSpPr>
          <p:cNvPr id="578" name="Isosceles Triangle 577"/>
          <p:cNvSpPr/>
          <p:nvPr/>
        </p:nvSpPr>
        <p:spPr>
          <a:xfrm>
            <a:off x="4373552" y="6019800"/>
            <a:ext cx="113071" cy="117988"/>
          </a:xfrm>
          <a:prstGeom prst="triangl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9" name="Isosceles Triangle 578"/>
          <p:cNvSpPr/>
          <p:nvPr/>
        </p:nvSpPr>
        <p:spPr>
          <a:xfrm>
            <a:off x="4597154" y="6019800"/>
            <a:ext cx="113071" cy="117988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0" name="Isosceles Triangle 579"/>
          <p:cNvSpPr/>
          <p:nvPr/>
        </p:nvSpPr>
        <p:spPr>
          <a:xfrm>
            <a:off x="4820756" y="6019800"/>
            <a:ext cx="113071" cy="11798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1" name="Isosceles Triangle 580"/>
          <p:cNvSpPr/>
          <p:nvPr/>
        </p:nvSpPr>
        <p:spPr>
          <a:xfrm>
            <a:off x="5044358" y="6019800"/>
            <a:ext cx="113071" cy="117988"/>
          </a:xfrm>
          <a:prstGeom prst="triangle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2" name="Isosceles Triangle 581"/>
          <p:cNvSpPr/>
          <p:nvPr/>
        </p:nvSpPr>
        <p:spPr>
          <a:xfrm>
            <a:off x="5267960" y="6019800"/>
            <a:ext cx="113071" cy="117988"/>
          </a:xfrm>
          <a:prstGeom prst="triangle">
            <a:avLst/>
          </a:prstGeom>
          <a:solidFill>
            <a:srgbClr val="777549"/>
          </a:solidFill>
          <a:ln>
            <a:solidFill>
              <a:srgbClr val="777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3" name="TextBox 582"/>
          <p:cNvSpPr txBox="1"/>
          <p:nvPr/>
        </p:nvSpPr>
        <p:spPr>
          <a:xfrm>
            <a:off x="2743200" y="6160617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Channel</a:t>
            </a:r>
            <a:endParaRPr lang="fr-FR" sz="1100" dirty="0"/>
          </a:p>
        </p:txBody>
      </p:sp>
      <p:sp>
        <p:nvSpPr>
          <p:cNvPr id="586" name="TextBox 585"/>
          <p:cNvSpPr txBox="1"/>
          <p:nvPr/>
        </p:nvSpPr>
        <p:spPr>
          <a:xfrm>
            <a:off x="3408080" y="617757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1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3618742" y="617757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2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3855284" y="617757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3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4073675" y="617757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4</a:t>
            </a:r>
            <a:endParaRPr lang="fr-FR" sz="1100" dirty="0"/>
          </a:p>
        </p:txBody>
      </p:sp>
      <p:sp>
        <p:nvSpPr>
          <p:cNvPr id="590" name="TextBox 589"/>
          <p:cNvSpPr txBox="1"/>
          <p:nvPr/>
        </p:nvSpPr>
        <p:spPr>
          <a:xfrm>
            <a:off x="4310217" y="617757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5</a:t>
            </a:r>
            <a:endParaRPr lang="fr-FR" sz="1100" dirty="0"/>
          </a:p>
        </p:txBody>
      </p:sp>
      <p:sp>
        <p:nvSpPr>
          <p:cNvPr id="591" name="TextBox 590"/>
          <p:cNvSpPr txBox="1"/>
          <p:nvPr/>
        </p:nvSpPr>
        <p:spPr>
          <a:xfrm>
            <a:off x="4535874" y="617757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6</a:t>
            </a:r>
            <a:endParaRPr lang="fr-FR" sz="1100" dirty="0"/>
          </a:p>
        </p:txBody>
      </p:sp>
      <p:sp>
        <p:nvSpPr>
          <p:cNvPr id="592" name="TextBox 591"/>
          <p:cNvSpPr txBox="1"/>
          <p:nvPr/>
        </p:nvSpPr>
        <p:spPr>
          <a:xfrm>
            <a:off x="4750811" y="617757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7</a:t>
            </a:r>
            <a:endParaRPr lang="fr-FR" sz="1100" dirty="0"/>
          </a:p>
        </p:txBody>
      </p:sp>
      <p:sp>
        <p:nvSpPr>
          <p:cNvPr id="593" name="TextBox 592"/>
          <p:cNvSpPr txBox="1"/>
          <p:nvPr/>
        </p:nvSpPr>
        <p:spPr>
          <a:xfrm>
            <a:off x="4972151" y="617757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8</a:t>
            </a:r>
            <a:endParaRPr lang="fr-FR" sz="1100" dirty="0"/>
          </a:p>
        </p:txBody>
      </p:sp>
      <p:sp>
        <p:nvSpPr>
          <p:cNvPr id="594" name="TextBox 593"/>
          <p:cNvSpPr txBox="1"/>
          <p:nvPr/>
        </p:nvSpPr>
        <p:spPr>
          <a:xfrm>
            <a:off x="5213290" y="617757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9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7084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ca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Scenarios and assumptions</a:t>
            </a:r>
            <a:r>
              <a:rPr lang="en-US" altLang="ca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(3/3)</a:t>
            </a:r>
            <a:endParaRPr lang="en-US" altLang="ca-E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0999" y="1219201"/>
            <a:ext cx="8525793" cy="1295399"/>
          </a:xfrm>
        </p:spPr>
        <p:txBody>
          <a:bodyPr/>
          <a:lstStyle/>
          <a:p>
            <a:pPr algn="just" eaLnBrk="1" hangingPunct="1"/>
            <a:endParaRPr lang="en-US" alt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ca-E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endParaRPr lang="en-US" alt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 eaLnBrk="1" hangingPunct="1">
              <a:buNone/>
            </a:pPr>
            <a:endParaRPr lang="en-US" alt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endParaRPr lang="en-US" altLang="ca-E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endParaRPr lang="en-US" alt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9392" y="6475413"/>
            <a:ext cx="176740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  <p:sp>
        <p:nvSpPr>
          <p:cNvPr id="13" name="Date Placeholder 1"/>
          <p:cNvSpPr txBox="1">
            <a:spLocks/>
          </p:cNvSpPr>
          <p:nvPr/>
        </p:nvSpPr>
        <p:spPr bwMode="auto">
          <a:xfrm>
            <a:off x="696913" y="205987"/>
            <a:ext cx="860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graphicFrame>
        <p:nvGraphicFramePr>
          <p:cNvPr id="569" name="コンテンツ プレースホルダー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82319"/>
              </p:ext>
            </p:extLst>
          </p:nvPr>
        </p:nvGraphicFramePr>
        <p:xfrm>
          <a:off x="1027426" y="1761647"/>
          <a:ext cx="6744974" cy="4411025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144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0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297">
                <a:tc>
                  <a:txBody>
                    <a:bodyPr/>
                    <a:lstStyle/>
                    <a:p>
                      <a:pPr marL="0" marR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Parameters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Values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081">
                <a:tc>
                  <a:txBody>
                    <a:bodyPr/>
                    <a:lstStyle/>
                    <a:p>
                      <a:pPr marL="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Traffic type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effectLst/>
                        </a:rPr>
                        <a:t>UDP CBR uplink transmissions</a:t>
                      </a:r>
                      <a:r>
                        <a:rPr lang="en-US" altLang="ja-JP" sz="1400" baseline="0" dirty="0" smtClean="0">
                          <a:effectLst/>
                        </a:rPr>
                        <a:t> in saturation conditions</a:t>
                      </a:r>
                      <a:endParaRPr lang="en-US" altLang="ja-JP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98">
                <a:tc>
                  <a:txBody>
                    <a:bodyPr/>
                    <a:lstStyle/>
                    <a:p>
                      <a:pPr marL="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MPDU size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1538 Bytes (from SSD) (1544 Bytes in total</a:t>
                      </a:r>
                      <a:r>
                        <a:rPr lang="en-US" sz="1400" baseline="0" dirty="0" smtClean="0">
                          <a:effectLst/>
                        </a:rPr>
                        <a:t> incl. all overhead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635">
                <a:tc>
                  <a:txBody>
                    <a:bodyPr/>
                    <a:lstStyle/>
                    <a:p>
                      <a:pPr marL="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Aggregation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Aggregation: 32 MPDUs with 4-byte MPDU delimiter per A-MPDU</a:t>
                      </a:r>
                    </a:p>
                    <a:p>
                      <a:pPr marL="0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  A-MSDU</a:t>
                      </a:r>
                    </a:p>
                    <a:p>
                      <a:pPr marL="0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Implicit immediate BA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44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kern="1200" dirty="0" smtClean="0">
                          <a:effectLst/>
                        </a:rPr>
                        <a:t>PPDU of Data frame</a:t>
                      </a:r>
                      <a:endParaRPr lang="en-US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400" kern="1200" dirty="0" smtClean="0">
                          <a:effectLst/>
                        </a:rPr>
                        <a:t>VHT PPDU (MCS 5, fixed)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944625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pPr marL="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400" kern="1200" dirty="0" smtClean="0">
                          <a:effectLst/>
                        </a:rPr>
                        <a:t>Guard Interval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US" altLang="ja-JP" sz="1400" kern="1200" dirty="0" smtClean="0">
                          <a:effectLst/>
                        </a:rPr>
                        <a:t>Short</a:t>
                      </a:r>
                      <a:endParaRPr lang="en-US" altLang="ja-JP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pPr marL="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400" kern="1200" dirty="0" smtClean="0">
                          <a:effectLst/>
                        </a:rPr>
                        <a:t>CCA Threshold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kern="1200" dirty="0" smtClean="0">
                          <a:effectLst/>
                        </a:rPr>
                        <a:t>-76</a:t>
                      </a:r>
                      <a:r>
                        <a:rPr lang="en-US" altLang="ja-JP" sz="1400" kern="1200" baseline="0" dirty="0" smtClean="0">
                          <a:effectLst/>
                        </a:rPr>
                        <a:t> for 80MHz</a:t>
                      </a:r>
                    </a:p>
                    <a:p>
                      <a:r>
                        <a:rPr lang="en-US" altLang="ja-JP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-79 for 40MHz</a:t>
                      </a:r>
                      <a:endParaRPr lang="ja-JP" altLang="ja-JP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pPr marL="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Simulator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ns-3</a:t>
                      </a:r>
                      <a:endParaRPr lang="ja-JP" altLang="ja-JP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24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7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ca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ca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  <a:r>
              <a:rPr lang="en-US" altLang="ca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used for evaluation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534400" cy="18276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zh-TW" sz="1800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Aggregated throughput i.e. sum of STAs UDP throughputs observed at AP level</a:t>
            </a:r>
          </a:p>
          <a:p>
            <a:pPr eaLnBrk="1" hangingPunct="1">
              <a:lnSpc>
                <a:spcPct val="90000"/>
              </a:lnSpc>
            </a:pPr>
            <a:endParaRPr lang="en-CA" altLang="zh-TW" sz="1400" dirty="0" smtClean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CA" altLang="zh-TW" sz="1800" dirty="0" smtClean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CA" altLang="zh-TW" sz="1800" dirty="0" smtClean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CA" altLang="zh-TW" sz="1800" dirty="0" smtClean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CA" altLang="zh-TW" sz="1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CA" altLang="zh-TW" sz="1800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Fairness </a:t>
            </a:r>
            <a:r>
              <a:rPr lang="en-CA" altLang="zh-TW" sz="18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(</a:t>
            </a:r>
            <a:r>
              <a:rPr lang="en-CA" altLang="zh-TW" sz="1800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Jain’s index [14])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CA" altLang="zh-TW" sz="1400" b="0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Measure </a:t>
            </a:r>
            <a:r>
              <a:rPr lang="en-CA" altLang="zh-TW" sz="1400" b="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per STA throughput fairness i.e. a </a:t>
            </a:r>
            <a:r>
              <a:rPr lang="en-CA" altLang="zh-TW" sz="1400" b="0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Jain’s </a:t>
            </a:r>
            <a:r>
              <a:rPr lang="en-CA" altLang="zh-TW" sz="1400" b="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fairness index of 1 means an equal portioning of throughput among </a:t>
            </a:r>
            <a:r>
              <a:rPr lang="en-CA" altLang="zh-TW" sz="1400" b="0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STA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CA" altLang="zh-TW" sz="1400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Jain’s fairness has to be studied conjointly with the aggregated throughput</a:t>
            </a:r>
            <a:endParaRPr lang="en-CA" altLang="zh-TW" sz="14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CA" altLang="zh-TW" sz="1800" dirty="0" smtClean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CA" altLang="zh-TW" sz="1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CA" altLang="zh-TW" sz="1800" dirty="0" smtClean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CA" altLang="zh-TW" sz="1800" dirty="0" smtClean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CA" altLang="zh-TW" sz="1800" dirty="0" err="1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Goodput</a:t>
            </a:r>
            <a:r>
              <a:rPr lang="en-CA" altLang="zh-TW" sz="1800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Ratio </a:t>
            </a:r>
          </a:p>
          <a:p>
            <a:pPr lvl="1" eaLnBrk="1" hangingPunct="1"/>
            <a:r>
              <a:rPr lang="en-US" alt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illustration of fairness: </a:t>
            </a:r>
            <a:r>
              <a:rPr lang="en-US" altLang="ca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Goodput</a:t>
            </a:r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Ratio GR</a:t>
            </a:r>
            <a:endParaRPr lang="en-US" altLang="ca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 </a:t>
            </a:r>
            <a:r>
              <a:rPr lang="en-US" altLang="ca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Goodput</a:t>
            </a:r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Ratio: </a:t>
            </a:r>
            <a:r>
              <a:rPr lang="en-US" altLang="ca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en-US" altLang="ca-E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a-E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#</a:t>
            </a:r>
            <a:r>
              <a:rPr lang="en-US" altLang="ca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APUDPReceived</a:t>
            </a:r>
            <a:r>
              <a:rPr lang="en-US" altLang="ca-E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a-E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#</a:t>
            </a:r>
            <a:r>
              <a:rPr lang="en-US" altLang="ca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STAUDPSent</a:t>
            </a:r>
            <a:r>
              <a:rPr lang="en-US" altLang="ca-E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ca-ES" sz="1600" b="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CA" altLang="zh-TW" sz="1400" dirty="0" smtClean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CA" altLang="zh-TW" sz="1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CA" altLang="zh-TW" sz="1100" dirty="0" smtClean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auto">
          <a:xfrm>
            <a:off x="696913" y="205987"/>
            <a:ext cx="860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pic>
        <p:nvPicPr>
          <p:cNvPr id="9" name="Picture 2" descr="\mathcal{J} (x_1, x_2, \dots, x_n) = \frac{( \sum_{i=1}^n x_i )^2}{n \cdot \sum_{i=1}^n {x_i}^2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45" y="3124200"/>
            <a:ext cx="1924910" cy="35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157736"/>
              </p:ext>
            </p:extLst>
          </p:nvPr>
        </p:nvGraphicFramePr>
        <p:xfrm>
          <a:off x="1353065" y="1656369"/>
          <a:ext cx="2590800" cy="134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4572000" y="1987341"/>
            <a:ext cx="4267200" cy="6034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Aggregated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Throughput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is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a good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indicator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but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should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not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be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the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only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one: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what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if the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throughput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gain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is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obtained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only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for few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nodes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at the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expense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of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numberous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others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 </a:t>
            </a:r>
            <a:r>
              <a:rPr lang="fr-FR" sz="1100" dirty="0" err="1" smtClean="0"/>
              <a:t>Fairness</a:t>
            </a:r>
            <a:r>
              <a:rPr lang="fr-FR" sz="1100" dirty="0" smtClean="0"/>
              <a:t> </a:t>
            </a:r>
            <a:r>
              <a:rPr lang="fr-FR" sz="1100" dirty="0" err="1" smtClean="0"/>
              <a:t>is</a:t>
            </a:r>
            <a:r>
              <a:rPr lang="fr-FR" sz="1100" dirty="0" smtClean="0"/>
              <a:t> </a:t>
            </a:r>
            <a:r>
              <a:rPr lang="fr-FR" sz="1100" dirty="0" err="1" smtClean="0"/>
              <a:t>needed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943865" y="2177841"/>
            <a:ext cx="457200" cy="3048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ight Arrow 17"/>
          <p:cNvSpPr/>
          <p:nvPr/>
        </p:nvSpPr>
        <p:spPr bwMode="auto">
          <a:xfrm>
            <a:off x="6562788" y="4656818"/>
            <a:ext cx="457200" cy="3048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7062915" y="4617386"/>
            <a:ext cx="1928685" cy="4419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Is case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1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really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better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than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case 2?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9392" y="6475413"/>
            <a:ext cx="176740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 bwMode="auto">
          <a:xfrm>
            <a:off x="1302574" y="4343400"/>
            <a:ext cx="373748" cy="381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35901" y="4724400"/>
            <a:ext cx="2215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Case 1: </a:t>
            </a:r>
            <a:r>
              <a:rPr lang="fr-FR" sz="1400" dirty="0" err="1" smtClean="0"/>
              <a:t>Jain’s</a:t>
            </a:r>
            <a:r>
              <a:rPr lang="fr-FR" sz="1400" dirty="0" smtClean="0"/>
              <a:t> index = 0.75</a:t>
            </a:r>
            <a:endParaRPr lang="fr-FR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728995" y="4705738"/>
            <a:ext cx="2215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Case 2: </a:t>
            </a:r>
            <a:r>
              <a:rPr lang="fr-FR" sz="1400" dirty="0" err="1" smtClean="0"/>
              <a:t>Jain’s</a:t>
            </a:r>
            <a:r>
              <a:rPr lang="fr-FR" sz="1400" dirty="0" smtClean="0"/>
              <a:t> index = 0.70</a:t>
            </a:r>
            <a:endParaRPr lang="fr-FR" sz="1400" dirty="0"/>
          </a:p>
        </p:txBody>
      </p:sp>
      <p:sp>
        <p:nvSpPr>
          <p:cNvPr id="40" name="Oval 39"/>
          <p:cNvSpPr/>
          <p:nvPr/>
        </p:nvSpPr>
        <p:spPr bwMode="auto">
          <a:xfrm>
            <a:off x="1789566" y="4343400"/>
            <a:ext cx="373748" cy="3810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45598" y="44166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75</a:t>
            </a:r>
            <a:endParaRPr lang="fr-FR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1401966" y="441662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43" name="Oval 42"/>
          <p:cNvSpPr/>
          <p:nvPr/>
        </p:nvSpPr>
        <p:spPr bwMode="auto">
          <a:xfrm>
            <a:off x="2287171" y="4343400"/>
            <a:ext cx="373748" cy="3810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2798" y="44166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75</a:t>
            </a:r>
            <a:endParaRPr lang="fr-FR" sz="1400" dirty="0"/>
          </a:p>
        </p:txBody>
      </p:sp>
      <p:sp>
        <p:nvSpPr>
          <p:cNvPr id="45" name="Oval 44"/>
          <p:cNvSpPr/>
          <p:nvPr/>
        </p:nvSpPr>
        <p:spPr bwMode="auto">
          <a:xfrm>
            <a:off x="2781761" y="4343400"/>
            <a:ext cx="373748" cy="3810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36198" y="44166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75</a:t>
            </a:r>
            <a:endParaRPr lang="fr-FR" sz="1400" dirty="0"/>
          </a:p>
        </p:txBody>
      </p:sp>
      <p:sp>
        <p:nvSpPr>
          <p:cNvPr id="47" name="Oval 46"/>
          <p:cNvSpPr/>
          <p:nvPr/>
        </p:nvSpPr>
        <p:spPr bwMode="auto">
          <a:xfrm>
            <a:off x="3901244" y="4337713"/>
            <a:ext cx="373748" cy="38100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4388236" y="4337713"/>
            <a:ext cx="373748" cy="381000"/>
          </a:xfrm>
          <a:prstGeom prst="ellipse">
            <a:avLst/>
          </a:prstGeom>
          <a:solidFill>
            <a:srgbClr val="FF0000">
              <a:alpha val="17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44268" y="441093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20</a:t>
            </a:r>
            <a:endParaRPr lang="fr-FR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3902998" y="441093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10</a:t>
            </a:r>
            <a:endParaRPr lang="fr-FR" sz="1400" dirty="0"/>
          </a:p>
        </p:txBody>
      </p:sp>
      <p:sp>
        <p:nvSpPr>
          <p:cNvPr id="51" name="Oval 50"/>
          <p:cNvSpPr/>
          <p:nvPr/>
        </p:nvSpPr>
        <p:spPr bwMode="auto">
          <a:xfrm>
            <a:off x="4885841" y="4337713"/>
            <a:ext cx="373748" cy="381000"/>
          </a:xfrm>
          <a:prstGeom prst="ellipse">
            <a:avLst/>
          </a:prstGeom>
          <a:solidFill>
            <a:srgbClr val="00B050">
              <a:alpha val="37000"/>
            </a:srgbClr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01468" y="441093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50</a:t>
            </a:r>
            <a:endParaRPr lang="fr-FR" sz="1400" dirty="0"/>
          </a:p>
        </p:txBody>
      </p:sp>
      <p:sp>
        <p:nvSpPr>
          <p:cNvPr id="53" name="Oval 52"/>
          <p:cNvSpPr/>
          <p:nvPr/>
        </p:nvSpPr>
        <p:spPr bwMode="auto">
          <a:xfrm>
            <a:off x="5380431" y="4337713"/>
            <a:ext cx="373748" cy="3810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34868" y="441093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75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870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066800"/>
          </a:xfrm>
        </p:spPr>
        <p:txBody>
          <a:bodyPr/>
          <a:lstStyle/>
          <a:p>
            <a:pPr eaLnBrk="1" hangingPunct="1"/>
            <a:r>
              <a:rPr lang="en-US" altLang="ca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CA" altLang="ca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80MHz channels (1/4)</a:t>
            </a:r>
            <a:endParaRPr lang="en-US" altLang="ca-E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7360" y="4377051"/>
            <a:ext cx="8229600" cy="1828800"/>
          </a:xfrm>
        </p:spPr>
        <p:txBody>
          <a:bodyPr/>
          <a:lstStyle/>
          <a:p>
            <a:pPr eaLnBrk="1" hangingPunct="1"/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Observations:</a:t>
            </a:r>
          </a:p>
          <a:p>
            <a:pPr lvl="1" eaLnBrk="1" hangingPunct="1"/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Margin </a:t>
            </a:r>
            <a:r>
              <a:rPr lang="en-US" altLang="ca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</a:t>
            </a:r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affects DSC performances</a:t>
            </a:r>
          </a:p>
          <a:p>
            <a:pPr lvl="1" eaLnBrk="1" hangingPunct="1"/>
            <a:r>
              <a:rPr lang="en-US" altLang="ca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 </a:t>
            </a:r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allow </a:t>
            </a:r>
            <a:r>
              <a:rPr lang="en-US" altLang="ca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 aggregated throughput compared to Legacy CCA </a:t>
            </a:r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(up to 80%)</a:t>
            </a:r>
          </a:p>
          <a:p>
            <a:pPr lvl="1" eaLnBrk="1" hangingPunct="1"/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DSC margin of 25dBm is giving the best results of all the CST tested for aggregated throughput</a:t>
            </a:r>
          </a:p>
          <a:p>
            <a:pPr eaLnBrk="1" hangingPunct="1"/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Conclusions:</a:t>
            </a:r>
          </a:p>
          <a:p>
            <a:pPr lvl="1" eaLnBrk="1" hangingPunct="1"/>
            <a:r>
              <a:rPr lang="en-US" altLang="ca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Margin is a crucial parameter for the DSC as an incorrect margin parametrization could result in negative gain</a:t>
            </a:r>
            <a:endParaRPr lang="en-CA" altLang="ca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a-E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ca-E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9392" y="6475413"/>
            <a:ext cx="176740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  <p:sp>
        <p:nvSpPr>
          <p:cNvPr id="12" name="Date Placeholder 1"/>
          <p:cNvSpPr txBox="1">
            <a:spLocks/>
          </p:cNvSpPr>
          <p:nvPr/>
        </p:nvSpPr>
        <p:spPr bwMode="auto">
          <a:xfrm>
            <a:off x="696913" y="205987"/>
            <a:ext cx="860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1295400"/>
            <a:ext cx="8229600" cy="45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CA" altLang="zh-TW" sz="1800" kern="0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Aggregated Throughput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65462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*</a:t>
            </a:r>
            <a:endParaRPr lang="fr-FR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0" y="6248400"/>
            <a:ext cx="23471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* 80MHz: </a:t>
            </a:r>
            <a:r>
              <a:rPr lang="fr-FR" sz="900" dirty="0" err="1" smtClean="0"/>
              <a:t>Legacy</a:t>
            </a:r>
            <a:r>
              <a:rPr lang="fr-FR" sz="900" dirty="0" smtClean="0"/>
              <a:t> CCA </a:t>
            </a:r>
            <a:r>
              <a:rPr lang="fr-FR" sz="900" dirty="0" err="1" smtClean="0"/>
              <a:t>threshold</a:t>
            </a:r>
            <a:r>
              <a:rPr lang="fr-FR" sz="900" dirty="0" smtClean="0"/>
              <a:t> = -76dBm</a:t>
            </a:r>
            <a:endParaRPr lang="fr-FR" sz="9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744644"/>
              </p:ext>
            </p:extLst>
          </p:nvPr>
        </p:nvGraphicFramePr>
        <p:xfrm>
          <a:off x="-84137" y="1638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522190"/>
              </p:ext>
            </p:extLst>
          </p:nvPr>
        </p:nvGraphicFramePr>
        <p:xfrm>
          <a:off x="4510723" y="17042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19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066800"/>
          </a:xfrm>
        </p:spPr>
        <p:txBody>
          <a:bodyPr/>
          <a:lstStyle/>
          <a:p>
            <a:pPr eaLnBrk="1" hangingPunct="1"/>
            <a:r>
              <a:rPr lang="en-US" altLang="ca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CA" altLang="ca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80MHz </a:t>
            </a:r>
            <a:r>
              <a:rPr lang="en-CA" altLang="ca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(2/4)</a:t>
            </a:r>
            <a:endParaRPr lang="en-US" altLang="ca-E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153400" cy="1828800"/>
          </a:xfrm>
        </p:spPr>
        <p:txBody>
          <a:bodyPr/>
          <a:lstStyle/>
          <a:p>
            <a:pPr eaLnBrk="1" hangingPunct="1"/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Observations:</a:t>
            </a:r>
          </a:p>
          <a:p>
            <a:pPr lvl="1" eaLnBrk="1" hangingPunct="1"/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DSC is not always increasing the fairness compared to Legacy CCA threshold ([12] observed the opposite for the residential scenario case whatever the tested margin)</a:t>
            </a:r>
          </a:p>
          <a:p>
            <a:pPr lvl="1" eaLnBrk="1" hangingPunct="1"/>
            <a:r>
              <a:rPr lang="en-US" altLang="ca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DSC margin of 25 seems the best compromise </a:t>
            </a:r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(same fairness than Legacy and 80% of aggregated throughput increase)</a:t>
            </a:r>
          </a:p>
          <a:p>
            <a:pPr eaLnBrk="1" hangingPunct="1"/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Conclusions:</a:t>
            </a:r>
          </a:p>
          <a:p>
            <a:pPr lvl="1" eaLnBrk="1" hangingPunct="1"/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DSC may increase fairness and aggregated throughput at the same time</a:t>
            </a:r>
          </a:p>
          <a:p>
            <a:pPr lvl="1" eaLnBrk="1" hangingPunct="1"/>
            <a:r>
              <a:rPr lang="en-US" altLang="ca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Jain’s fairness representing everything? Let’s compare Legacy CCA with DSC m=25</a:t>
            </a:r>
            <a:endParaRPr lang="en-CA" altLang="ca-E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a-E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ca-E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9392" y="6475413"/>
            <a:ext cx="176740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Tanguy Ropitault (NIST)</a:t>
            </a:r>
            <a:endParaRPr lang="en-US" dirty="0"/>
          </a:p>
        </p:txBody>
      </p:sp>
      <p:sp>
        <p:nvSpPr>
          <p:cNvPr id="13" name="Date Placeholder 1"/>
          <p:cNvSpPr txBox="1">
            <a:spLocks/>
          </p:cNvSpPr>
          <p:nvPr/>
        </p:nvSpPr>
        <p:spPr bwMode="auto">
          <a:xfrm>
            <a:off x="696913" y="205987"/>
            <a:ext cx="860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13716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CA" altLang="zh-TW" sz="1800" kern="0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Fairness: Jain’s Fairness Index</a:t>
            </a:r>
          </a:p>
          <a:p>
            <a:pPr eaLnBrk="1" hangingPunct="1">
              <a:lnSpc>
                <a:spcPct val="90000"/>
              </a:lnSpc>
            </a:pPr>
            <a:endParaRPr lang="en-CA" altLang="zh-TW" sz="1100" kern="0" dirty="0" smtClean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386730"/>
              </p:ext>
            </p:extLst>
          </p:nvPr>
        </p:nvGraphicFramePr>
        <p:xfrm>
          <a:off x="114300" y="1600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84713"/>
              </p:ext>
            </p:extLst>
          </p:nvPr>
        </p:nvGraphicFramePr>
        <p:xfrm>
          <a:off x="4660900" y="1676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62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103607</TotalTime>
  <Words>1686</Words>
  <Application>Microsoft Office PowerPoint</Application>
  <PresentationFormat>On-screen Show (4:3)</PresentationFormat>
  <Paragraphs>314</Paragraphs>
  <Slides>16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굴림</vt:lpstr>
      <vt:lpstr>Arial</vt:lpstr>
      <vt:lpstr>Times New Roman</vt:lpstr>
      <vt:lpstr>Default Design</vt:lpstr>
      <vt:lpstr>Document</vt:lpstr>
      <vt:lpstr>Visio.Drawing.11</vt:lpstr>
      <vt:lpstr>Simulation-based evaluation of DSC in enterprise scenario</vt:lpstr>
      <vt:lpstr>1. Context</vt:lpstr>
      <vt:lpstr>2. DSC: The big picture</vt:lpstr>
      <vt:lpstr>3. Scenarios and assumptions (1/3)</vt:lpstr>
      <vt:lpstr>3. Scenarios and assumptions (2/3)</vt:lpstr>
      <vt:lpstr>3. Scenarios and assumptions (3/3)</vt:lpstr>
      <vt:lpstr>4. Metrics used for evaluation</vt:lpstr>
      <vt:lpstr>5. Four 80MHz channels (1/4)</vt:lpstr>
      <vt:lpstr>5. Four 80MHz channels (2/4)</vt:lpstr>
      <vt:lpstr>5. Four 80MHz channels (3/4)</vt:lpstr>
      <vt:lpstr>5. Four 80MHz channels (4/4)</vt:lpstr>
      <vt:lpstr>6. Nine 40MHz channel (1/3)</vt:lpstr>
      <vt:lpstr>6. Nine 40MHz channel (2/3)</vt:lpstr>
      <vt:lpstr>6. Nine 40MHz channels (3/3)</vt:lpstr>
      <vt:lpstr>7. Conclusions/next steps</vt:lpstr>
      <vt:lpstr>8. References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Motions</dc:title>
  <dc:creator>Adrian Stephens</dc:creator>
  <cp:lastModifiedBy>Gentile, Camillo (Fed)</cp:lastModifiedBy>
  <cp:revision>1717</cp:revision>
  <cp:lastPrinted>1998-02-10T13:28:06Z</cp:lastPrinted>
  <dcterms:created xsi:type="dcterms:W3CDTF">1998-02-10T13:07:52Z</dcterms:created>
  <dcterms:modified xsi:type="dcterms:W3CDTF">2016-05-17T21:15:50Z</dcterms:modified>
</cp:coreProperties>
</file>