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9" r:id="rId2"/>
    <p:sldId id="270" r:id="rId3"/>
    <p:sldId id="271" r:id="rId4"/>
    <p:sldId id="303" r:id="rId5"/>
    <p:sldId id="275" r:id="rId6"/>
    <p:sldId id="304" r:id="rId7"/>
    <p:sldId id="306" r:id="rId8"/>
    <p:sldId id="277" r:id="rId9"/>
    <p:sldId id="301" r:id="rId10"/>
    <p:sldId id="302" r:id="rId11"/>
    <p:sldId id="298" r:id="rId12"/>
    <p:sldId id="308" r:id="rId13"/>
    <p:sldId id="299" r:id="rId14"/>
    <p:sldId id="300" r:id="rId15"/>
    <p:sldId id="309" r:id="rId16"/>
    <p:sldId id="290" r:id="rId17"/>
    <p:sldId id="291" r:id="rId18"/>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549"/>
    <a:srgbClr val="990033"/>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7" autoAdjust="0"/>
    <p:restoredTop sz="86380" autoAdjust="0"/>
  </p:normalViewPr>
  <p:slideViewPr>
    <p:cSldViewPr>
      <p:cViewPr>
        <p:scale>
          <a:sx n="75" d="100"/>
          <a:sy n="75" d="100"/>
        </p:scale>
        <p:origin x="1080" y="341"/>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2400" y="-84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Aggregated Throughput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Throughput!$G$181:$G$182</c:f>
              <c:strCache>
                <c:ptCount val="2"/>
                <c:pt idx="0">
                  <c:v>Legacy CCA</c:v>
                </c:pt>
                <c:pt idx="1">
                  <c:v>DSC</c:v>
                </c:pt>
              </c:strCache>
            </c:strRef>
          </c:cat>
          <c:val>
            <c:numRef>
              <c:f>Throughput!$H$181:$H$182</c:f>
              <c:numCache>
                <c:formatCode>General</c:formatCode>
                <c:ptCount val="2"/>
                <c:pt idx="0">
                  <c:v>150</c:v>
                </c:pt>
                <c:pt idx="1">
                  <c:v>300</c:v>
                </c:pt>
              </c:numCache>
            </c:numRef>
          </c:val>
          <c:extLst>
            <c:ext xmlns:c16="http://schemas.microsoft.com/office/drawing/2014/chart" uri="{C3380CC4-5D6E-409C-BE32-E72D297353CC}">
              <c16:uniqueId val="{00000000-003E-45BC-B6DC-8829FAF9A57D}"/>
            </c:ext>
          </c:extLst>
        </c:ser>
        <c:dLbls>
          <c:showLegendKey val="0"/>
          <c:showVal val="0"/>
          <c:showCatName val="0"/>
          <c:showSerName val="0"/>
          <c:showPercent val="0"/>
          <c:showBubbleSize val="0"/>
        </c:dLbls>
        <c:gapWidth val="219"/>
        <c:overlap val="-27"/>
        <c:axId val="578964368"/>
        <c:axId val="578963384"/>
      </c:barChart>
      <c:catAx>
        <c:axId val="57896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63384"/>
        <c:crosses val="autoZero"/>
        <c:auto val="1"/>
        <c:lblAlgn val="ctr"/>
        <c:lblOffset val="100"/>
        <c:noMultiLvlLbl val="0"/>
      </c:catAx>
      <c:valAx>
        <c:axId val="578963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6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0" i="0" baseline="0" dirty="0" smtClean="0">
                <a:effectLst/>
              </a:rPr>
              <a:t>% of Jain's fairness index increase and associated % of throughput increase</a:t>
            </a:r>
            <a:endParaRPr lang="en-US" sz="10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891294838145234E-2"/>
          <c:y val="0.13472222222222222"/>
          <c:w val="0.81820909886264215"/>
          <c:h val="0.81435185185185188"/>
        </c:manualLayout>
      </c:layout>
      <c:barChart>
        <c:barDir val="col"/>
        <c:grouping val="clustered"/>
        <c:varyColors val="0"/>
        <c:ser>
          <c:idx val="0"/>
          <c:order val="0"/>
          <c:tx>
            <c:v>% of throughput increase</c:v>
          </c:tx>
          <c:spPr>
            <a:solidFill>
              <a:schemeClr val="accent1"/>
            </a:solidFill>
            <a:ln>
              <a:noFill/>
            </a:ln>
            <a:effectLst/>
          </c:spPr>
          <c:invertIfNegative val="0"/>
          <c:cat>
            <c:strRef>
              <c:f>Sheet14!$M$10:$M$17</c:f>
              <c:strCache>
                <c:ptCount val="8"/>
                <c:pt idx="0">
                  <c:v>DSC (m=5)</c:v>
                </c:pt>
                <c:pt idx="1">
                  <c:v>DSC(m=10)</c:v>
                </c:pt>
                <c:pt idx="2">
                  <c:v>DSC (m=15)</c:v>
                </c:pt>
                <c:pt idx="3">
                  <c:v>DSC (m=20)</c:v>
                </c:pt>
                <c:pt idx="4">
                  <c:v>DSC (m=25)</c:v>
                </c:pt>
                <c:pt idx="5">
                  <c:v>DSC (m=30)</c:v>
                </c:pt>
                <c:pt idx="6">
                  <c:v>DSC (m=35)</c:v>
                </c:pt>
                <c:pt idx="7">
                  <c:v>DSC (m=40)</c:v>
                </c:pt>
              </c:strCache>
            </c:strRef>
          </c:cat>
          <c:val>
            <c:numRef>
              <c:f>Sheet14!$Q$10:$Q$17</c:f>
              <c:numCache>
                <c:formatCode>General</c:formatCode>
                <c:ptCount val="8"/>
                <c:pt idx="0">
                  <c:v>-0.60569343065693426</c:v>
                </c:pt>
                <c:pt idx="1">
                  <c:v>-0.21733576642335761</c:v>
                </c:pt>
                <c:pt idx="2">
                  <c:v>0.19131386861313882</c:v>
                </c:pt>
                <c:pt idx="3">
                  <c:v>0.24605839416058406</c:v>
                </c:pt>
                <c:pt idx="4">
                  <c:v>0.24335766423357674</c:v>
                </c:pt>
                <c:pt idx="5">
                  <c:v>0.29744525547445261</c:v>
                </c:pt>
                <c:pt idx="6">
                  <c:v>0.46069343065693436</c:v>
                </c:pt>
                <c:pt idx="7">
                  <c:v>0.17394160583941626</c:v>
                </c:pt>
              </c:numCache>
            </c:numRef>
          </c:val>
          <c:extLst>
            <c:ext xmlns:c16="http://schemas.microsoft.com/office/drawing/2014/chart" uri="{C3380CC4-5D6E-409C-BE32-E72D297353CC}">
              <c16:uniqueId val="{00000000-3844-4065-B0B8-D16AE3FF5C07}"/>
            </c:ext>
          </c:extLst>
        </c:ser>
        <c:ser>
          <c:idx val="1"/>
          <c:order val="1"/>
          <c:tx>
            <c:v>% of Jain's index increase</c:v>
          </c:tx>
          <c:spPr>
            <a:solidFill>
              <a:schemeClr val="accent2"/>
            </a:solidFill>
            <a:ln>
              <a:noFill/>
            </a:ln>
            <a:effectLst/>
          </c:spPr>
          <c:invertIfNegative val="0"/>
          <c:val>
            <c:numRef>
              <c:f>Sheet14!$R$10:$R$17</c:f>
              <c:numCache>
                <c:formatCode>General</c:formatCode>
                <c:ptCount val="8"/>
                <c:pt idx="0">
                  <c:v>-0.21818181818181825</c:v>
                </c:pt>
                <c:pt idx="1">
                  <c:v>-1.8181818181818195E-2</c:v>
                </c:pt>
                <c:pt idx="2">
                  <c:v>0.49090909090909068</c:v>
                </c:pt>
                <c:pt idx="3">
                  <c:v>0.43636363636363629</c:v>
                </c:pt>
                <c:pt idx="4">
                  <c:v>0.5454545454545453</c:v>
                </c:pt>
                <c:pt idx="5">
                  <c:v>0.43636363636363629</c:v>
                </c:pt>
                <c:pt idx="6">
                  <c:v>-0.12727272727272737</c:v>
                </c:pt>
                <c:pt idx="7">
                  <c:v>-9.0909090909090981E-2</c:v>
                </c:pt>
              </c:numCache>
            </c:numRef>
          </c:val>
          <c:extLst>
            <c:ext xmlns:c16="http://schemas.microsoft.com/office/drawing/2014/chart" uri="{C3380CC4-5D6E-409C-BE32-E72D297353CC}">
              <c16:uniqueId val="{00000001-3844-4065-B0B8-D16AE3FF5C07}"/>
            </c:ext>
          </c:extLst>
        </c:ser>
        <c:dLbls>
          <c:showLegendKey val="0"/>
          <c:showVal val="0"/>
          <c:showCatName val="0"/>
          <c:showSerName val="0"/>
          <c:showPercent val="0"/>
          <c:showBubbleSize val="0"/>
        </c:dLbls>
        <c:gapWidth val="219"/>
        <c:overlap val="-27"/>
        <c:axId val="575611088"/>
        <c:axId val="575608792"/>
      </c:barChart>
      <c:catAx>
        <c:axId val="57561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608792"/>
        <c:crosses val="autoZero"/>
        <c:auto val="1"/>
        <c:lblAlgn val="ctr"/>
        <c:lblOffset val="100"/>
        <c:noMultiLvlLbl val="0"/>
      </c:catAx>
      <c:valAx>
        <c:axId val="575608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611088"/>
        <c:crosses val="autoZero"/>
        <c:crossBetween val="between"/>
      </c:valAx>
      <c:spPr>
        <a:noFill/>
        <a:ln>
          <a:noFill/>
        </a:ln>
        <a:effectLst/>
      </c:spPr>
    </c:plotArea>
    <c:legend>
      <c:legendPos val="r"/>
      <c:layout>
        <c:manualLayout>
          <c:xMode val="edge"/>
          <c:yMode val="edge"/>
          <c:x val="0.46654483814523184"/>
          <c:y val="0.80409558180227469"/>
          <c:w val="0.30012182852143482"/>
          <c:h val="0.146901428988043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PDF of goodput ratio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Legacy CCA</c:v>
          </c:tx>
          <c:spPr>
            <a:solidFill>
              <a:schemeClr val="accent6"/>
            </a:solidFill>
            <a:ln>
              <a:noFill/>
            </a:ln>
            <a:effectLst/>
          </c:spPr>
          <c:invertIfNegative val="0"/>
          <c:cat>
            <c:numRef>
              <c:f>cdf4channel!$E$112:$E$121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cdf4channel!$F$112:$F$121</c:f>
              <c:numCache>
                <c:formatCode>General</c:formatCode>
                <c:ptCount val="10"/>
                <c:pt idx="0">
                  <c:v>0.23797468354430379</c:v>
                </c:pt>
                <c:pt idx="1">
                  <c:v>0.37142857142857144</c:v>
                </c:pt>
                <c:pt idx="2">
                  <c:v>0.16103896103896104</c:v>
                </c:pt>
                <c:pt idx="3">
                  <c:v>7.5324675324675322E-2</c:v>
                </c:pt>
                <c:pt idx="4">
                  <c:v>5.1948051948051951E-2</c:v>
                </c:pt>
                <c:pt idx="5">
                  <c:v>3.896103896103896E-2</c:v>
                </c:pt>
                <c:pt idx="6">
                  <c:v>3.1168831168831169E-2</c:v>
                </c:pt>
                <c:pt idx="7">
                  <c:v>7.7922077922077922E-3</c:v>
                </c:pt>
                <c:pt idx="8">
                  <c:v>1.038961038961039E-2</c:v>
                </c:pt>
                <c:pt idx="9">
                  <c:v>7.7922077922077922E-3</c:v>
                </c:pt>
              </c:numCache>
            </c:numRef>
          </c:val>
          <c:extLst>
            <c:ext xmlns:c16="http://schemas.microsoft.com/office/drawing/2014/chart" uri="{C3380CC4-5D6E-409C-BE32-E72D297353CC}">
              <c16:uniqueId val="{00000000-320A-4B93-8A54-D2BF2084D64C}"/>
            </c:ext>
          </c:extLst>
        </c:ser>
        <c:ser>
          <c:idx val="1"/>
          <c:order val="1"/>
          <c:tx>
            <c:v>DSC m=25</c:v>
          </c:tx>
          <c:spPr>
            <a:solidFill>
              <a:schemeClr val="accent5"/>
            </a:solidFill>
            <a:ln>
              <a:noFill/>
            </a:ln>
            <a:effectLst/>
          </c:spPr>
          <c:invertIfNegative val="0"/>
          <c:cat>
            <c:numRef>
              <c:f>cdf4channel!$E$112:$E$121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cdf4channel!$J$112:$J$121</c:f>
              <c:numCache>
                <c:formatCode>General</c:formatCode>
                <c:ptCount val="10"/>
                <c:pt idx="0">
                  <c:v>0</c:v>
                </c:pt>
                <c:pt idx="1">
                  <c:v>5.1948051948051951E-2</c:v>
                </c:pt>
                <c:pt idx="2">
                  <c:v>0.65454545454545454</c:v>
                </c:pt>
                <c:pt idx="3">
                  <c:v>0.2883116883116883</c:v>
                </c:pt>
                <c:pt idx="4">
                  <c:v>5.1948051948051948E-3</c:v>
                </c:pt>
                <c:pt idx="5">
                  <c:v>0</c:v>
                </c:pt>
                <c:pt idx="6">
                  <c:v>0</c:v>
                </c:pt>
                <c:pt idx="7">
                  <c:v>0</c:v>
                </c:pt>
                <c:pt idx="8">
                  <c:v>0</c:v>
                </c:pt>
                <c:pt idx="9">
                  <c:v>0</c:v>
                </c:pt>
              </c:numCache>
            </c:numRef>
          </c:val>
          <c:extLst>
            <c:ext xmlns:c16="http://schemas.microsoft.com/office/drawing/2014/chart" uri="{C3380CC4-5D6E-409C-BE32-E72D297353CC}">
              <c16:uniqueId val="{00000001-320A-4B93-8A54-D2BF2084D64C}"/>
            </c:ext>
          </c:extLst>
        </c:ser>
        <c:ser>
          <c:idx val="2"/>
          <c:order val="2"/>
          <c:tx>
            <c:v>DSC m=35</c:v>
          </c:tx>
          <c:spPr>
            <a:solidFill>
              <a:schemeClr val="accent4"/>
            </a:solidFill>
            <a:ln>
              <a:noFill/>
            </a:ln>
            <a:effectLst/>
          </c:spPr>
          <c:invertIfNegative val="0"/>
          <c:cat>
            <c:numRef>
              <c:f>cdf4channel!$E$112:$E$121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cdf4channel!$L$112:$L$121</c:f>
              <c:numCache>
                <c:formatCode>General</c:formatCode>
                <c:ptCount val="10"/>
                <c:pt idx="0">
                  <c:v>0.40759493670886077</c:v>
                </c:pt>
                <c:pt idx="1">
                  <c:v>6.7532467532467527E-2</c:v>
                </c:pt>
                <c:pt idx="2">
                  <c:v>7.5324675324675322E-2</c:v>
                </c:pt>
                <c:pt idx="3">
                  <c:v>0.11688311688311688</c:v>
                </c:pt>
                <c:pt idx="4">
                  <c:v>5.9740259740259739E-2</c:v>
                </c:pt>
                <c:pt idx="5">
                  <c:v>5.1948051948051951E-2</c:v>
                </c:pt>
                <c:pt idx="6">
                  <c:v>4.6753246753246755E-2</c:v>
                </c:pt>
                <c:pt idx="7">
                  <c:v>1.5584415584415584E-2</c:v>
                </c:pt>
                <c:pt idx="8">
                  <c:v>3.1168831168831169E-2</c:v>
                </c:pt>
                <c:pt idx="9">
                  <c:v>0.11688311688311688</c:v>
                </c:pt>
              </c:numCache>
            </c:numRef>
          </c:val>
          <c:extLst>
            <c:ext xmlns:c16="http://schemas.microsoft.com/office/drawing/2014/chart" uri="{C3380CC4-5D6E-409C-BE32-E72D297353CC}">
              <c16:uniqueId val="{00000002-320A-4B93-8A54-D2BF2084D64C}"/>
            </c:ext>
          </c:extLst>
        </c:ser>
        <c:dLbls>
          <c:showLegendKey val="0"/>
          <c:showVal val="0"/>
          <c:showCatName val="0"/>
          <c:showSerName val="0"/>
          <c:showPercent val="0"/>
          <c:showBubbleSize val="0"/>
        </c:dLbls>
        <c:gapWidth val="219"/>
        <c:overlap val="-27"/>
        <c:axId val="790632760"/>
        <c:axId val="810161264"/>
      </c:barChart>
      <c:catAx>
        <c:axId val="79063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161264"/>
        <c:crosses val="autoZero"/>
        <c:auto val="1"/>
        <c:lblAlgn val="ctr"/>
        <c:lblOffset val="100"/>
        <c:noMultiLvlLbl val="0"/>
      </c:catAx>
      <c:valAx>
        <c:axId val="81016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632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Aggregated</a:t>
            </a:r>
            <a:r>
              <a:rPr lang="en-US" baseline="0"/>
              <a:t> Throughput</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Sheet14!$A$9:$A$17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Sheet14!$C$9:$C$17</c:f>
              <c:numCache>
                <c:formatCode>General</c:formatCode>
                <c:ptCount val="9"/>
                <c:pt idx="0">
                  <c:v>2120</c:v>
                </c:pt>
                <c:pt idx="1">
                  <c:v>1313.0119999999999</c:v>
                </c:pt>
                <c:pt idx="2">
                  <c:v>2321.04</c:v>
                </c:pt>
                <c:pt idx="3">
                  <c:v>3467.56</c:v>
                </c:pt>
                <c:pt idx="4">
                  <c:v>3644.04</c:v>
                </c:pt>
                <c:pt idx="5">
                  <c:v>3813.68</c:v>
                </c:pt>
                <c:pt idx="6">
                  <c:v>2837.44</c:v>
                </c:pt>
                <c:pt idx="7">
                  <c:v>2322.6</c:v>
                </c:pt>
                <c:pt idx="8">
                  <c:v>2072.1320000000001</c:v>
                </c:pt>
              </c:numCache>
            </c:numRef>
          </c:val>
          <c:extLst>
            <c:ext xmlns:c16="http://schemas.microsoft.com/office/drawing/2014/chart" uri="{C3380CC4-5D6E-409C-BE32-E72D297353CC}">
              <c16:uniqueId val="{00000000-1439-4EAE-9A02-473A60307971}"/>
            </c:ext>
          </c:extLst>
        </c:ser>
        <c:dLbls>
          <c:showLegendKey val="0"/>
          <c:showVal val="0"/>
          <c:showCatName val="0"/>
          <c:showSerName val="0"/>
          <c:showPercent val="0"/>
          <c:showBubbleSize val="0"/>
        </c:dLbls>
        <c:gapWidth val="219"/>
        <c:overlap val="-27"/>
        <c:axId val="595638560"/>
        <c:axId val="595638888"/>
      </c:barChart>
      <c:catAx>
        <c:axId val="59563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638888"/>
        <c:crosses val="autoZero"/>
        <c:auto val="1"/>
        <c:lblAlgn val="ctr"/>
        <c:lblOffset val="100"/>
        <c:noMultiLvlLbl val="0"/>
      </c:catAx>
      <c:valAx>
        <c:axId val="595638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Aggreagted</a:t>
                </a:r>
                <a:r>
                  <a:rPr lang="en-US" baseline="0"/>
                  <a:t> Throughput (Mbps)</a:t>
                </a:r>
                <a:endParaRPr lang="en-US"/>
              </a:p>
            </c:rich>
          </c:tx>
          <c:layout>
            <c:manualLayout>
              <c:xMode val="edge"/>
              <c:yMode val="edge"/>
              <c:x val="1.9444444444444445E-2"/>
              <c:y val="0.176342592592592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6385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a:t>
            </a:r>
            <a:r>
              <a:rPr lang="en-US" sz="1100" baseline="0" dirty="0"/>
              <a:t> of throughput increase regarding to Legacy CCA threshold</a:t>
            </a:r>
            <a:endParaRPr lang="en-US" sz="11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Sheet14!$A$10:$A$17</c:f>
              <c:strCache>
                <c:ptCount val="8"/>
                <c:pt idx="0">
                  <c:v>DSC (m=5)</c:v>
                </c:pt>
                <c:pt idx="1">
                  <c:v>DSC(m=10)</c:v>
                </c:pt>
                <c:pt idx="2">
                  <c:v>DSC (m=15)</c:v>
                </c:pt>
                <c:pt idx="3">
                  <c:v>DSC (m=20)</c:v>
                </c:pt>
                <c:pt idx="4">
                  <c:v>DSC (m=25)</c:v>
                </c:pt>
                <c:pt idx="5">
                  <c:v>DSC (m=30)</c:v>
                </c:pt>
                <c:pt idx="6">
                  <c:v>DSC (m=35)</c:v>
                </c:pt>
                <c:pt idx="7">
                  <c:v>DSC (m=40)</c:v>
                </c:pt>
              </c:strCache>
            </c:strRef>
          </c:cat>
          <c:val>
            <c:numRef>
              <c:f>Sheet14!$E$10:$E$17</c:f>
              <c:numCache>
                <c:formatCode>General</c:formatCode>
                <c:ptCount val="8"/>
                <c:pt idx="0">
                  <c:v>-0.38065471698113212</c:v>
                </c:pt>
                <c:pt idx="1">
                  <c:v>9.4830188679245267E-2</c:v>
                </c:pt>
                <c:pt idx="2">
                  <c:v>0.63564150943396225</c:v>
                </c:pt>
                <c:pt idx="3">
                  <c:v>0.71888679245283016</c:v>
                </c:pt>
                <c:pt idx="4">
                  <c:v>0.79890566037735844</c:v>
                </c:pt>
                <c:pt idx="5">
                  <c:v>0.33841509433962269</c:v>
                </c:pt>
                <c:pt idx="6">
                  <c:v>9.5566037735849013E-2</c:v>
                </c:pt>
                <c:pt idx="7">
                  <c:v>-2.2579245283018839E-2</c:v>
                </c:pt>
              </c:numCache>
            </c:numRef>
          </c:val>
          <c:extLst>
            <c:ext xmlns:c16="http://schemas.microsoft.com/office/drawing/2014/chart" uri="{C3380CC4-5D6E-409C-BE32-E72D297353CC}">
              <c16:uniqueId val="{00000000-3496-4432-B5E6-963166CF0961}"/>
            </c:ext>
          </c:extLst>
        </c:ser>
        <c:dLbls>
          <c:showLegendKey val="0"/>
          <c:showVal val="0"/>
          <c:showCatName val="0"/>
          <c:showSerName val="0"/>
          <c:showPercent val="0"/>
          <c:showBubbleSize val="0"/>
        </c:dLbls>
        <c:gapWidth val="219"/>
        <c:overlap val="-27"/>
        <c:axId val="775070040"/>
        <c:axId val="775077256"/>
      </c:barChart>
      <c:catAx>
        <c:axId val="77507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077256"/>
        <c:crosses val="autoZero"/>
        <c:auto val="1"/>
        <c:lblAlgn val="ctr"/>
        <c:lblOffset val="100"/>
        <c:noMultiLvlLbl val="0"/>
      </c:catAx>
      <c:valAx>
        <c:axId val="775077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throughput increase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070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Jain's</a:t>
            </a:r>
            <a:r>
              <a:rPr lang="en-US" baseline="0"/>
              <a:t> fairness index</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Sheet14!$A$9:$A$17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Sheet14!$D$9:$D$17</c:f>
              <c:numCache>
                <c:formatCode>General</c:formatCode>
                <c:ptCount val="9"/>
                <c:pt idx="0">
                  <c:v>0.75</c:v>
                </c:pt>
                <c:pt idx="1">
                  <c:v>0.42</c:v>
                </c:pt>
                <c:pt idx="2">
                  <c:v>0.6</c:v>
                </c:pt>
                <c:pt idx="3">
                  <c:v>0.88</c:v>
                </c:pt>
                <c:pt idx="4">
                  <c:v>0.91</c:v>
                </c:pt>
                <c:pt idx="5">
                  <c:v>0.75</c:v>
                </c:pt>
                <c:pt idx="6">
                  <c:v>0.6</c:v>
                </c:pt>
                <c:pt idx="7">
                  <c:v>0.64</c:v>
                </c:pt>
                <c:pt idx="8">
                  <c:v>0.75</c:v>
                </c:pt>
              </c:numCache>
            </c:numRef>
          </c:val>
          <c:extLst>
            <c:ext xmlns:c16="http://schemas.microsoft.com/office/drawing/2014/chart" uri="{C3380CC4-5D6E-409C-BE32-E72D297353CC}">
              <c16:uniqueId val="{00000000-EFE8-437E-AB2A-9A2BAADD2A48}"/>
            </c:ext>
          </c:extLst>
        </c:ser>
        <c:dLbls>
          <c:showLegendKey val="0"/>
          <c:showVal val="0"/>
          <c:showCatName val="0"/>
          <c:showSerName val="0"/>
          <c:showPercent val="0"/>
          <c:showBubbleSize val="0"/>
        </c:dLbls>
        <c:gapWidth val="219"/>
        <c:overlap val="-27"/>
        <c:axId val="572808256"/>
        <c:axId val="572807600"/>
      </c:barChart>
      <c:catAx>
        <c:axId val="57280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807600"/>
        <c:crosses val="autoZero"/>
        <c:auto val="1"/>
        <c:lblAlgn val="ctr"/>
        <c:lblOffset val="100"/>
        <c:noMultiLvlLbl val="0"/>
      </c:catAx>
      <c:valAx>
        <c:axId val="57280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80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smtClean="0"/>
              <a:t>% of Jain's</a:t>
            </a:r>
            <a:r>
              <a:rPr lang="en-US" sz="1100" baseline="0" dirty="0" smtClean="0"/>
              <a:t> </a:t>
            </a:r>
            <a:r>
              <a:rPr lang="en-US" sz="1100" baseline="0" dirty="0"/>
              <a:t>fairness index </a:t>
            </a:r>
            <a:r>
              <a:rPr lang="en-US" sz="1100" baseline="0" dirty="0" smtClean="0"/>
              <a:t>increase and </a:t>
            </a:r>
            <a:r>
              <a:rPr lang="en-US" sz="1100" baseline="0" dirty="0"/>
              <a:t>associated % of throughput increase</a:t>
            </a:r>
            <a:endParaRPr lang="en-US" sz="11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 of throughput increase</c:v>
          </c:tx>
          <c:spPr>
            <a:solidFill>
              <a:schemeClr val="accent1"/>
            </a:solidFill>
            <a:ln>
              <a:noFill/>
            </a:ln>
            <a:effectLst/>
          </c:spPr>
          <c:invertIfNegative val="0"/>
          <c:cat>
            <c:strRef>
              <c:f>Sheet14!$A$10:$A$17</c:f>
              <c:strCache>
                <c:ptCount val="8"/>
                <c:pt idx="0">
                  <c:v>DSC (m=5)</c:v>
                </c:pt>
                <c:pt idx="1">
                  <c:v>DSC(m=10)</c:v>
                </c:pt>
                <c:pt idx="2">
                  <c:v>DSC (m=15)</c:v>
                </c:pt>
                <c:pt idx="3">
                  <c:v>DSC (m=20)</c:v>
                </c:pt>
                <c:pt idx="4">
                  <c:v>DSC (m=25)</c:v>
                </c:pt>
                <c:pt idx="5">
                  <c:v>DSC (m=30)</c:v>
                </c:pt>
                <c:pt idx="6">
                  <c:v>DSC (m=35)</c:v>
                </c:pt>
                <c:pt idx="7">
                  <c:v>DSC (m=40)</c:v>
                </c:pt>
              </c:strCache>
            </c:strRef>
          </c:cat>
          <c:val>
            <c:numRef>
              <c:f>Sheet14!$E$10:$E$17</c:f>
              <c:numCache>
                <c:formatCode>General</c:formatCode>
                <c:ptCount val="8"/>
                <c:pt idx="0">
                  <c:v>-0.38065471698113212</c:v>
                </c:pt>
                <c:pt idx="1">
                  <c:v>9.4830188679245267E-2</c:v>
                </c:pt>
                <c:pt idx="2">
                  <c:v>0.63564150943396225</c:v>
                </c:pt>
                <c:pt idx="3">
                  <c:v>0.71888679245283016</c:v>
                </c:pt>
                <c:pt idx="4">
                  <c:v>0.79890566037735844</c:v>
                </c:pt>
                <c:pt idx="5">
                  <c:v>0.33841509433962269</c:v>
                </c:pt>
                <c:pt idx="6">
                  <c:v>9.5566037735849013E-2</c:v>
                </c:pt>
                <c:pt idx="7">
                  <c:v>-2.2579245283018839E-2</c:v>
                </c:pt>
              </c:numCache>
            </c:numRef>
          </c:val>
          <c:extLst>
            <c:ext xmlns:c16="http://schemas.microsoft.com/office/drawing/2014/chart" uri="{C3380CC4-5D6E-409C-BE32-E72D297353CC}">
              <c16:uniqueId val="{00000000-783B-40B8-ADAF-641CA9B5E49F}"/>
            </c:ext>
          </c:extLst>
        </c:ser>
        <c:ser>
          <c:idx val="1"/>
          <c:order val="1"/>
          <c:tx>
            <c:v>% of Jain's fairness increase</c:v>
          </c:tx>
          <c:spPr>
            <a:solidFill>
              <a:schemeClr val="accent2"/>
            </a:solidFill>
            <a:ln>
              <a:noFill/>
            </a:ln>
            <a:effectLst/>
          </c:spPr>
          <c:invertIfNegative val="0"/>
          <c:cat>
            <c:strRef>
              <c:f>Sheet14!$A$10:$A$17</c:f>
              <c:strCache>
                <c:ptCount val="8"/>
                <c:pt idx="0">
                  <c:v>DSC (m=5)</c:v>
                </c:pt>
                <c:pt idx="1">
                  <c:v>DSC(m=10)</c:v>
                </c:pt>
                <c:pt idx="2">
                  <c:v>DSC (m=15)</c:v>
                </c:pt>
                <c:pt idx="3">
                  <c:v>DSC (m=20)</c:v>
                </c:pt>
                <c:pt idx="4">
                  <c:v>DSC (m=25)</c:v>
                </c:pt>
                <c:pt idx="5">
                  <c:v>DSC (m=30)</c:v>
                </c:pt>
                <c:pt idx="6">
                  <c:v>DSC (m=35)</c:v>
                </c:pt>
                <c:pt idx="7">
                  <c:v>DSC (m=40)</c:v>
                </c:pt>
              </c:strCache>
            </c:strRef>
          </c:cat>
          <c:val>
            <c:numRef>
              <c:f>Sheet14!$F$10:$F$17</c:f>
              <c:numCache>
                <c:formatCode>General</c:formatCode>
                <c:ptCount val="8"/>
                <c:pt idx="0">
                  <c:v>-0.44</c:v>
                </c:pt>
                <c:pt idx="1">
                  <c:v>-0.20000000000000004</c:v>
                </c:pt>
                <c:pt idx="2">
                  <c:v>0.17333333333333334</c:v>
                </c:pt>
                <c:pt idx="3">
                  <c:v>0.21333333333333337</c:v>
                </c:pt>
                <c:pt idx="4">
                  <c:v>0</c:v>
                </c:pt>
                <c:pt idx="5">
                  <c:v>-0.20000000000000004</c:v>
                </c:pt>
                <c:pt idx="6">
                  <c:v>-0.14666666666666664</c:v>
                </c:pt>
                <c:pt idx="7">
                  <c:v>0</c:v>
                </c:pt>
              </c:numCache>
            </c:numRef>
          </c:val>
          <c:extLst>
            <c:ext xmlns:c16="http://schemas.microsoft.com/office/drawing/2014/chart" uri="{C3380CC4-5D6E-409C-BE32-E72D297353CC}">
              <c16:uniqueId val="{00000001-783B-40B8-ADAF-641CA9B5E49F}"/>
            </c:ext>
          </c:extLst>
        </c:ser>
        <c:dLbls>
          <c:showLegendKey val="0"/>
          <c:showVal val="0"/>
          <c:showCatName val="0"/>
          <c:showSerName val="0"/>
          <c:showPercent val="0"/>
          <c:showBubbleSize val="0"/>
        </c:dLbls>
        <c:gapWidth val="219"/>
        <c:overlap val="-27"/>
        <c:axId val="517983240"/>
        <c:axId val="517986520"/>
      </c:barChart>
      <c:catAx>
        <c:axId val="51798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86520"/>
        <c:crosses val="autoZero"/>
        <c:auto val="1"/>
        <c:lblAlgn val="ctr"/>
        <c:lblOffset val="100"/>
        <c:noMultiLvlLbl val="0"/>
      </c:catAx>
      <c:valAx>
        <c:axId val="51798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83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PDF of goodput ratio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cdf4channel!$N$37</c:f>
              <c:strCache>
                <c:ptCount val="1"/>
                <c:pt idx="0">
                  <c:v>Legacy</c:v>
                </c:pt>
              </c:strCache>
            </c:strRef>
          </c:tx>
          <c:spPr>
            <a:solidFill>
              <a:schemeClr val="accent6"/>
            </a:solidFill>
            <a:ln>
              <a:noFill/>
            </a:ln>
            <a:effectLst/>
          </c:spPr>
          <c:invertIfNegative val="0"/>
          <c:cat>
            <c:numRef>
              <c:f>cdf4channel!$M$38:$M$47</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cat>
          <c:val>
            <c:numRef>
              <c:f>cdf4channel!$N$38:$N$47</c:f>
              <c:numCache>
                <c:formatCode>General</c:formatCode>
                <c:ptCount val="10"/>
                <c:pt idx="0">
                  <c:v>1.9493177387914229E-3</c:v>
                </c:pt>
                <c:pt idx="1">
                  <c:v>0.24171539961013644</c:v>
                </c:pt>
                <c:pt idx="2">
                  <c:v>0.30409356725146197</c:v>
                </c:pt>
                <c:pt idx="3">
                  <c:v>0.20272904483430798</c:v>
                </c:pt>
                <c:pt idx="4">
                  <c:v>0.13060428849902533</c:v>
                </c:pt>
                <c:pt idx="5">
                  <c:v>4.6783625730994149E-2</c:v>
                </c:pt>
                <c:pt idx="6">
                  <c:v>4.8732943469785572E-2</c:v>
                </c:pt>
                <c:pt idx="7">
                  <c:v>1.9493177387914229E-2</c:v>
                </c:pt>
                <c:pt idx="8">
                  <c:v>3.8986354775828458E-3</c:v>
                </c:pt>
                <c:pt idx="9">
                  <c:v>0</c:v>
                </c:pt>
              </c:numCache>
            </c:numRef>
          </c:val>
          <c:extLst>
            <c:ext xmlns:c16="http://schemas.microsoft.com/office/drawing/2014/chart" uri="{C3380CC4-5D6E-409C-BE32-E72D297353CC}">
              <c16:uniqueId val="{00000000-DC42-432E-8215-EAF0BC542581}"/>
            </c:ext>
          </c:extLst>
        </c:ser>
        <c:ser>
          <c:idx val="1"/>
          <c:order val="1"/>
          <c:tx>
            <c:strRef>
              <c:f>cdf4channel!$O$37</c:f>
              <c:strCache>
                <c:ptCount val="1"/>
                <c:pt idx="0">
                  <c:v>m=20</c:v>
                </c:pt>
              </c:strCache>
            </c:strRef>
          </c:tx>
          <c:spPr>
            <a:solidFill>
              <a:schemeClr val="accent5"/>
            </a:solidFill>
            <a:ln>
              <a:noFill/>
            </a:ln>
            <a:effectLst/>
          </c:spPr>
          <c:invertIfNegative val="0"/>
          <c:cat>
            <c:numRef>
              <c:f>cdf4channel!$M$38:$M$47</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cat>
          <c:val>
            <c:numRef>
              <c:f>cdf4channel!$O$38:$O$47</c:f>
              <c:numCache>
                <c:formatCode>General</c:formatCode>
                <c:ptCount val="10"/>
                <c:pt idx="0">
                  <c:v>3.1189083820662766E-2</c:v>
                </c:pt>
                <c:pt idx="1">
                  <c:v>2.9239766081871343E-2</c:v>
                </c:pt>
                <c:pt idx="2">
                  <c:v>1.5594541910331383E-2</c:v>
                </c:pt>
                <c:pt idx="3">
                  <c:v>5.6530214424951264E-2</c:v>
                </c:pt>
                <c:pt idx="4">
                  <c:v>0.10916179337231968</c:v>
                </c:pt>
                <c:pt idx="5">
                  <c:v>0.27095516569200778</c:v>
                </c:pt>
                <c:pt idx="6">
                  <c:v>0.47173489278752434</c:v>
                </c:pt>
                <c:pt idx="7">
                  <c:v>1.5594541910331383E-2</c:v>
                </c:pt>
                <c:pt idx="8">
                  <c:v>0</c:v>
                </c:pt>
                <c:pt idx="9">
                  <c:v>0</c:v>
                </c:pt>
              </c:numCache>
            </c:numRef>
          </c:val>
          <c:extLst>
            <c:ext xmlns:c16="http://schemas.microsoft.com/office/drawing/2014/chart" uri="{C3380CC4-5D6E-409C-BE32-E72D297353CC}">
              <c16:uniqueId val="{00000001-DC42-432E-8215-EAF0BC542581}"/>
            </c:ext>
          </c:extLst>
        </c:ser>
        <c:ser>
          <c:idx val="2"/>
          <c:order val="2"/>
          <c:tx>
            <c:strRef>
              <c:f>cdf4channel!$P$37</c:f>
              <c:strCache>
                <c:ptCount val="1"/>
                <c:pt idx="0">
                  <c:v>m=25</c:v>
                </c:pt>
              </c:strCache>
            </c:strRef>
          </c:tx>
          <c:spPr>
            <a:solidFill>
              <a:schemeClr val="accent4"/>
            </a:solidFill>
            <a:ln>
              <a:noFill/>
            </a:ln>
            <a:effectLst/>
          </c:spPr>
          <c:invertIfNegative val="0"/>
          <c:cat>
            <c:numRef>
              <c:f>cdf4channel!$M$38:$M$47</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cat>
          <c:val>
            <c:numRef>
              <c:f>cdf4channel!$P$38:$P$47</c:f>
              <c:numCache>
                <c:formatCode>General</c:formatCode>
                <c:ptCount val="10"/>
                <c:pt idx="0">
                  <c:v>0.13255360623781676</c:v>
                </c:pt>
                <c:pt idx="1">
                  <c:v>5.8479532163742687E-2</c:v>
                </c:pt>
                <c:pt idx="2">
                  <c:v>5.2631578947368418E-2</c:v>
                </c:pt>
                <c:pt idx="3">
                  <c:v>6.8226120857699801E-2</c:v>
                </c:pt>
                <c:pt idx="4">
                  <c:v>8.9668615984405453E-2</c:v>
                </c:pt>
                <c:pt idx="5">
                  <c:v>7.6023391812865493E-2</c:v>
                </c:pt>
                <c:pt idx="6">
                  <c:v>8.5769980506822607E-2</c:v>
                </c:pt>
                <c:pt idx="7">
                  <c:v>0.10136452241715399</c:v>
                </c:pt>
                <c:pt idx="8">
                  <c:v>0.11500974658869395</c:v>
                </c:pt>
                <c:pt idx="9">
                  <c:v>0.22027290448343079</c:v>
                </c:pt>
              </c:numCache>
            </c:numRef>
          </c:val>
          <c:extLst>
            <c:ext xmlns:c16="http://schemas.microsoft.com/office/drawing/2014/chart" uri="{C3380CC4-5D6E-409C-BE32-E72D297353CC}">
              <c16:uniqueId val="{00000002-DC42-432E-8215-EAF0BC542581}"/>
            </c:ext>
          </c:extLst>
        </c:ser>
        <c:dLbls>
          <c:showLegendKey val="0"/>
          <c:showVal val="0"/>
          <c:showCatName val="0"/>
          <c:showSerName val="0"/>
          <c:showPercent val="0"/>
          <c:showBubbleSize val="0"/>
        </c:dLbls>
        <c:gapWidth val="219"/>
        <c:overlap val="-27"/>
        <c:axId val="805551464"/>
        <c:axId val="805554416"/>
      </c:barChart>
      <c:catAx>
        <c:axId val="80555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554416"/>
        <c:crosses val="autoZero"/>
        <c:auto val="1"/>
        <c:lblAlgn val="ctr"/>
        <c:lblOffset val="100"/>
        <c:noMultiLvlLbl val="0"/>
      </c:catAx>
      <c:valAx>
        <c:axId val="80555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551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Aggregated</a:t>
            </a:r>
            <a:r>
              <a:rPr lang="en-US" baseline="0"/>
              <a:t> Throughput</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Sheet14!$M$9:$M$17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Sheet14!$O$9:$O$17</c:f>
              <c:numCache>
                <c:formatCode>General</c:formatCode>
                <c:ptCount val="9"/>
                <c:pt idx="0">
                  <c:v>1461.3333333333333</c:v>
                </c:pt>
                <c:pt idx="1">
                  <c:v>576.21333333333337</c:v>
                </c:pt>
                <c:pt idx="2">
                  <c:v>1143.7333333333333</c:v>
                </c:pt>
                <c:pt idx="3">
                  <c:v>1740.9066666666668</c:v>
                </c:pt>
                <c:pt idx="4">
                  <c:v>1820.9066666666668</c:v>
                </c:pt>
                <c:pt idx="5">
                  <c:v>1816.96</c:v>
                </c:pt>
                <c:pt idx="6">
                  <c:v>1896</c:v>
                </c:pt>
                <c:pt idx="7">
                  <c:v>2134.56</c:v>
                </c:pt>
                <c:pt idx="8">
                  <c:v>1715.5200000000002</c:v>
                </c:pt>
              </c:numCache>
            </c:numRef>
          </c:val>
          <c:extLst>
            <c:ext xmlns:c16="http://schemas.microsoft.com/office/drawing/2014/chart" uri="{C3380CC4-5D6E-409C-BE32-E72D297353CC}">
              <c16:uniqueId val="{00000000-294D-4B32-9997-A87D444615DA}"/>
            </c:ext>
          </c:extLst>
        </c:ser>
        <c:dLbls>
          <c:showLegendKey val="0"/>
          <c:showVal val="0"/>
          <c:showCatName val="0"/>
          <c:showSerName val="0"/>
          <c:showPercent val="0"/>
          <c:showBubbleSize val="0"/>
        </c:dLbls>
        <c:gapWidth val="219"/>
        <c:overlap val="-27"/>
        <c:axId val="537267296"/>
        <c:axId val="537270248"/>
      </c:barChart>
      <c:catAx>
        <c:axId val="53726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70248"/>
        <c:crosses val="autoZero"/>
        <c:auto val="1"/>
        <c:lblAlgn val="ctr"/>
        <c:lblOffset val="100"/>
        <c:noMultiLvlLbl val="0"/>
      </c:catAx>
      <c:valAx>
        <c:axId val="537270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Aggregated Throughput (Mbps)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6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100" b="0" i="0" baseline="0" dirty="0" smtClean="0">
                <a:effectLst/>
              </a:rPr>
              <a:t>% of throughput increase regarding to Legacy CCA threshold</a:t>
            </a:r>
            <a:endParaRPr lang="en-US" sz="10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sz="1000"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Sheet14!$M$10:$M$17</c:f>
              <c:strCache>
                <c:ptCount val="8"/>
                <c:pt idx="0">
                  <c:v>DSC (m=5)</c:v>
                </c:pt>
                <c:pt idx="1">
                  <c:v>DSC(m=10)</c:v>
                </c:pt>
                <c:pt idx="2">
                  <c:v>DSC (m=15)</c:v>
                </c:pt>
                <c:pt idx="3">
                  <c:v>DSC (m=20)</c:v>
                </c:pt>
                <c:pt idx="4">
                  <c:v>DSC (m=25)</c:v>
                </c:pt>
                <c:pt idx="5">
                  <c:v>DSC (m=30)</c:v>
                </c:pt>
                <c:pt idx="6">
                  <c:v>DSC (m=35)</c:v>
                </c:pt>
                <c:pt idx="7">
                  <c:v>DSC (m=40)</c:v>
                </c:pt>
              </c:strCache>
            </c:strRef>
          </c:cat>
          <c:val>
            <c:numRef>
              <c:f>Sheet14!$Q$10:$Q$17</c:f>
              <c:numCache>
                <c:formatCode>General</c:formatCode>
                <c:ptCount val="8"/>
                <c:pt idx="0">
                  <c:v>-0.60569343065693426</c:v>
                </c:pt>
                <c:pt idx="1">
                  <c:v>-0.21733576642335761</c:v>
                </c:pt>
                <c:pt idx="2">
                  <c:v>0.19131386861313882</c:v>
                </c:pt>
                <c:pt idx="3">
                  <c:v>0.24605839416058406</c:v>
                </c:pt>
                <c:pt idx="4">
                  <c:v>0.24335766423357674</c:v>
                </c:pt>
                <c:pt idx="5">
                  <c:v>0.29744525547445261</c:v>
                </c:pt>
                <c:pt idx="6">
                  <c:v>0.46069343065693436</c:v>
                </c:pt>
                <c:pt idx="7">
                  <c:v>0.17394160583941626</c:v>
                </c:pt>
              </c:numCache>
            </c:numRef>
          </c:val>
          <c:extLst>
            <c:ext xmlns:c16="http://schemas.microsoft.com/office/drawing/2014/chart" uri="{C3380CC4-5D6E-409C-BE32-E72D297353CC}">
              <c16:uniqueId val="{00000000-045B-44D7-A5F1-B5F2A04B2EE0}"/>
            </c:ext>
          </c:extLst>
        </c:ser>
        <c:dLbls>
          <c:showLegendKey val="0"/>
          <c:showVal val="0"/>
          <c:showCatName val="0"/>
          <c:showSerName val="0"/>
          <c:showPercent val="0"/>
          <c:showBubbleSize val="0"/>
        </c:dLbls>
        <c:gapWidth val="219"/>
        <c:overlap val="-27"/>
        <c:axId val="821093712"/>
        <c:axId val="821105192"/>
      </c:barChart>
      <c:catAx>
        <c:axId val="8210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105192"/>
        <c:crosses val="autoZero"/>
        <c:auto val="1"/>
        <c:lblAlgn val="ctr"/>
        <c:lblOffset val="100"/>
        <c:noMultiLvlLbl val="0"/>
      </c:catAx>
      <c:valAx>
        <c:axId val="82110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09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Jain</a:t>
            </a:r>
            <a:r>
              <a:rPr lang="en-US" baseline="0"/>
              <a:t> Fairness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Sheet14!$M$9:$M$17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Sheet14!$P$9:$P$17</c:f>
              <c:numCache>
                <c:formatCode>General</c:formatCode>
                <c:ptCount val="9"/>
                <c:pt idx="0">
                  <c:v>0.55000000000000004</c:v>
                </c:pt>
                <c:pt idx="1">
                  <c:v>0.43</c:v>
                </c:pt>
                <c:pt idx="2">
                  <c:v>0.54</c:v>
                </c:pt>
                <c:pt idx="3">
                  <c:v>0.82</c:v>
                </c:pt>
                <c:pt idx="4">
                  <c:v>0.79</c:v>
                </c:pt>
                <c:pt idx="5">
                  <c:v>0.85</c:v>
                </c:pt>
                <c:pt idx="6">
                  <c:v>0.79</c:v>
                </c:pt>
                <c:pt idx="7">
                  <c:v>0.48</c:v>
                </c:pt>
                <c:pt idx="8">
                  <c:v>0.5</c:v>
                </c:pt>
              </c:numCache>
            </c:numRef>
          </c:val>
          <c:extLst>
            <c:ext xmlns:c16="http://schemas.microsoft.com/office/drawing/2014/chart" uri="{C3380CC4-5D6E-409C-BE32-E72D297353CC}">
              <c16:uniqueId val="{00000000-8578-454C-ADD7-08671191CA06}"/>
            </c:ext>
          </c:extLst>
        </c:ser>
        <c:dLbls>
          <c:showLegendKey val="0"/>
          <c:showVal val="0"/>
          <c:showCatName val="0"/>
          <c:showSerName val="0"/>
          <c:showPercent val="0"/>
          <c:showBubbleSize val="0"/>
        </c:dLbls>
        <c:gapWidth val="219"/>
        <c:overlap val="-27"/>
        <c:axId val="596602256"/>
        <c:axId val="596608160"/>
      </c:barChart>
      <c:catAx>
        <c:axId val="59660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608160"/>
        <c:crosses val="autoZero"/>
        <c:auto val="1"/>
        <c:lblAlgn val="ctr"/>
        <c:lblOffset val="100"/>
        <c:noMultiLvlLbl val="0"/>
      </c:catAx>
      <c:valAx>
        <c:axId val="59660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60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43519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6628" name="Date Placeholder 3"/>
          <p:cNvSpPr>
            <a:spLocks noGrp="1"/>
          </p:cNvSpPr>
          <p:nvPr>
            <p:ph type="dt" sz="quarter" idx="1"/>
          </p:nvPr>
        </p:nvSpPr>
        <p:spPr/>
        <p:txBody>
          <a:bodyPr/>
          <a:lstStyle/>
          <a:p>
            <a:pPr>
              <a:defRPr/>
            </a:pPr>
            <a:r>
              <a:rPr lang="en-US" smtClean="0"/>
              <a:t>April 2013</a:t>
            </a:r>
          </a:p>
        </p:txBody>
      </p:sp>
      <p:sp>
        <p:nvSpPr>
          <p:cNvPr id="174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1A2078D5-A973-4865-BF81-5C81A92CC903}" type="slidenum">
              <a:rPr lang="en-US" altLang="ca-ES"/>
              <a:pPr>
                <a:spcBef>
                  <a:spcPct val="0"/>
                </a:spcBef>
              </a:pPr>
              <a:t>8</a:t>
            </a:fld>
            <a:endParaRPr lang="en-US" altLang="ca-ES"/>
          </a:p>
        </p:txBody>
      </p:sp>
    </p:spTree>
    <p:extLst>
      <p:ext uri="{BB962C8B-B14F-4D97-AF65-F5344CB8AC3E}">
        <p14:creationId xmlns:p14="http://schemas.microsoft.com/office/powerpoint/2010/main" val="271816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9</a:t>
            </a:fld>
            <a:endParaRPr lang="en-US" altLang="ca-ES"/>
          </a:p>
        </p:txBody>
      </p:sp>
    </p:spTree>
    <p:extLst>
      <p:ext uri="{BB962C8B-B14F-4D97-AF65-F5344CB8AC3E}">
        <p14:creationId xmlns:p14="http://schemas.microsoft.com/office/powerpoint/2010/main" val="373946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10</a:t>
            </a:fld>
            <a:endParaRPr lang="en-US" altLang="ca-ES"/>
          </a:p>
        </p:txBody>
      </p:sp>
    </p:spTree>
    <p:extLst>
      <p:ext uri="{BB962C8B-B14F-4D97-AF65-F5344CB8AC3E}">
        <p14:creationId xmlns:p14="http://schemas.microsoft.com/office/powerpoint/2010/main" val="243472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11</a:t>
            </a:fld>
            <a:endParaRPr lang="en-US" altLang="ca-ES"/>
          </a:p>
        </p:txBody>
      </p:sp>
    </p:spTree>
    <p:extLst>
      <p:ext uri="{BB962C8B-B14F-4D97-AF65-F5344CB8AC3E}">
        <p14:creationId xmlns:p14="http://schemas.microsoft.com/office/powerpoint/2010/main" val="376677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12</a:t>
            </a:fld>
            <a:endParaRPr lang="en-US" altLang="ca-ES"/>
          </a:p>
        </p:txBody>
      </p:sp>
    </p:spTree>
    <p:extLst>
      <p:ext uri="{BB962C8B-B14F-4D97-AF65-F5344CB8AC3E}">
        <p14:creationId xmlns:p14="http://schemas.microsoft.com/office/powerpoint/2010/main" val="56470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13</a:t>
            </a:fld>
            <a:endParaRPr lang="en-US" altLang="ca-ES"/>
          </a:p>
        </p:txBody>
      </p:sp>
    </p:spTree>
    <p:extLst>
      <p:ext uri="{BB962C8B-B14F-4D97-AF65-F5344CB8AC3E}">
        <p14:creationId xmlns:p14="http://schemas.microsoft.com/office/powerpoint/2010/main" val="294223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14</a:t>
            </a:fld>
            <a:endParaRPr lang="en-US" altLang="ca-ES"/>
          </a:p>
        </p:txBody>
      </p:sp>
    </p:spTree>
    <p:extLst>
      <p:ext uri="{BB962C8B-B14F-4D97-AF65-F5344CB8AC3E}">
        <p14:creationId xmlns:p14="http://schemas.microsoft.com/office/powerpoint/2010/main" val="186734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15</a:t>
            </a:fld>
            <a:endParaRPr lang="en-US" altLang="ca-ES"/>
          </a:p>
        </p:txBody>
      </p:sp>
    </p:spTree>
    <p:extLst>
      <p:ext uri="{BB962C8B-B14F-4D97-AF65-F5344CB8AC3E}">
        <p14:creationId xmlns:p14="http://schemas.microsoft.com/office/powerpoint/2010/main" val="333610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xfrm>
            <a:off x="6919392" y="6475413"/>
            <a:ext cx="1767408" cy="184666"/>
          </a:xfrm>
        </p:spPr>
        <p:txBody>
          <a:bodyPr/>
          <a:lstStyle>
            <a:lvl1pPr>
              <a:defRPr/>
            </a:lvl1pPr>
          </a:lstStyle>
          <a:p>
            <a:pPr>
              <a:defRPr/>
            </a:pPr>
            <a:r>
              <a:rPr lang="en-US" dirty="0" smtClean="0"/>
              <a:t>M. Tanguy Ropitault (NIST)</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
        <p:nvSpPr>
          <p:cNvPr id="6" name="Date Placeholder 7"/>
          <p:cNvSpPr>
            <a:spLocks noGrp="1"/>
          </p:cNvSpPr>
          <p:nvPr>
            <p:ph type="dt" sz="half" idx="12"/>
          </p:nvPr>
        </p:nvSpPr>
        <p:spPr>
          <a:xfrm>
            <a:off x="696913" y="180201"/>
            <a:ext cx="1340110" cy="276999"/>
          </a:xfrm>
        </p:spPr>
        <p:txBody>
          <a:bodyPr/>
          <a:lstStyle/>
          <a:p>
            <a:pPr>
              <a:defRPr/>
            </a:pPr>
            <a:r>
              <a:rPr lang="en-US" dirty="0" smtClean="0"/>
              <a:t>January 2015</a:t>
            </a:r>
            <a:endParaRPr lang="en-US" dirty="0"/>
          </a:p>
        </p:txBody>
      </p:sp>
    </p:spTree>
    <p:extLst>
      <p:ext uri="{BB962C8B-B14F-4D97-AF65-F5344CB8AC3E}">
        <p14:creationId xmlns:p14="http://schemas.microsoft.com/office/powerpoint/2010/main" val="2098254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1"/>
          </p:nvPr>
        </p:nvSpPr>
        <p:spPr>
          <a:xfrm>
            <a:off x="6919392" y="6475413"/>
            <a:ext cx="1767408" cy="184666"/>
          </a:xfrm>
        </p:spPr>
        <p:txBody>
          <a:bodyPr/>
          <a:lstStyle/>
          <a:p>
            <a:pPr>
              <a:defRPr/>
            </a:pPr>
            <a:r>
              <a:rPr lang="en-US" dirty="0" smtClean="0"/>
              <a:t>M. Tanguy Ropitault (NIST)</a:t>
            </a:r>
            <a:endParaRPr lang="en-US" dirty="0"/>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228600"/>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600" smtClean="0"/>
            </a:lvl1pPr>
          </a:lstStyle>
          <a:p>
            <a:pPr>
              <a:defRPr/>
            </a:pPr>
            <a:r>
              <a:rPr lang="en-US" dirty="0" smtClean="0"/>
              <a:t>May 2015</a:t>
            </a:r>
            <a:endParaRPr lang="en-US" dirty="0"/>
          </a:p>
        </p:txBody>
      </p:sp>
      <p:sp>
        <p:nvSpPr>
          <p:cNvPr id="1029" name="Rectangle 5"/>
          <p:cNvSpPr>
            <a:spLocks noGrp="1" noChangeArrowheads="1"/>
          </p:cNvSpPr>
          <p:nvPr>
            <p:ph type="ftr" sz="quarter" idx="3"/>
          </p:nvPr>
        </p:nvSpPr>
        <p:spPr bwMode="auto">
          <a:xfrm>
            <a:off x="6868096" y="6475413"/>
            <a:ext cx="181870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dirty="0" smtClean="0"/>
              <a:t>M. Tanguy Ropitault (NIST)</a:t>
            </a:r>
            <a:endParaRPr lang="en-US" dirty="0"/>
          </a:p>
        </p:txBody>
      </p:sp>
      <p:sp>
        <p:nvSpPr>
          <p:cNvPr id="1030" name="Rectangle 6"/>
          <p:cNvSpPr>
            <a:spLocks noGrp="1" noChangeArrowheads="1"/>
          </p:cNvSpPr>
          <p:nvPr>
            <p:ph type="sldNum" sz="quarter" idx="4"/>
          </p:nvPr>
        </p:nvSpPr>
        <p:spPr bwMode="auto">
          <a:xfrm>
            <a:off x="4487863"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406335" y="228600"/>
            <a:ext cx="3039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600" dirty="0"/>
              <a:t>doc.: IEEE </a:t>
            </a:r>
            <a:r>
              <a:rPr lang="en-US" sz="1600" dirty="0" smtClean="0"/>
              <a:t>802.11-16/</a:t>
            </a:r>
            <a:r>
              <a:rPr lang="en-US" sz="1600" b="1" dirty="0" smtClean="0">
                <a:effectLst/>
              </a:rPr>
              <a:t>0604</a:t>
            </a:r>
            <a:r>
              <a:rPr lang="en-US" sz="1600" dirty="0" smtClean="0"/>
              <a:t>r0</a:t>
            </a:r>
            <a:endParaRPr lang="en-US" sz="1600" dirty="0" smtClean="0"/>
          </a:p>
        </p:txBody>
      </p:sp>
      <p:sp>
        <p:nvSpPr>
          <p:cNvPr id="1032" name="Line 8"/>
          <p:cNvSpPr>
            <a:spLocks noChangeShapeType="1"/>
          </p:cNvSpPr>
          <p:nvPr/>
        </p:nvSpPr>
        <p:spPr bwMode="auto">
          <a:xfrm>
            <a:off x="685800" y="474821"/>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dirty="0"/>
              <a:t>Submission</a:t>
            </a:r>
          </a:p>
        </p:txBody>
      </p:sp>
      <p:sp>
        <p:nvSpPr>
          <p:cNvPr id="1034" name="Line 10"/>
          <p:cNvSpPr>
            <a:spLocks noChangeShapeType="1"/>
          </p:cNvSpPr>
          <p:nvPr/>
        </p:nvSpPr>
        <p:spPr bwMode="auto">
          <a:xfrm>
            <a:off x="696913" y="6475412"/>
            <a:ext cx="7989887"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cid:image002.png@01CF1805.46D6A950"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4294967295"/>
          </p:nvPr>
        </p:nvSpPr>
        <p:spPr>
          <a:xfrm>
            <a:off x="696913" y="180201"/>
            <a:ext cx="968214"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dirty="0" smtClean="0"/>
              <a:t>May 2016</a:t>
            </a:r>
          </a:p>
        </p:txBody>
      </p:sp>
      <p:sp>
        <p:nvSpPr>
          <p:cNvPr id="3077" name="Rectangle 2"/>
          <p:cNvSpPr>
            <a:spLocks noGrp="1" noChangeArrowheads="1"/>
          </p:cNvSpPr>
          <p:nvPr>
            <p:ph type="title"/>
          </p:nvPr>
        </p:nvSpPr>
        <p:spPr>
          <a:xfrm>
            <a:off x="569976" y="838200"/>
            <a:ext cx="8040624" cy="1066800"/>
          </a:xfrm>
          <a:noFill/>
        </p:spPr>
        <p:txBody>
          <a:bodyPr/>
          <a:lstStyle/>
          <a:p>
            <a:r>
              <a:rPr lang="en-US" altLang="ca-ES" dirty="0">
                <a:latin typeface="Times New Roman" panose="02020603050405020304" pitchFamily="18" charset="0"/>
                <a:cs typeface="Times New Roman" panose="02020603050405020304" pitchFamily="18" charset="0"/>
              </a:rPr>
              <a:t>Simulation-based evaluation of DSC in </a:t>
            </a:r>
            <a:r>
              <a:rPr lang="en-US" altLang="ca-ES" dirty="0" smtClean="0">
                <a:latin typeface="Times New Roman" panose="02020603050405020304" pitchFamily="18" charset="0"/>
                <a:cs typeface="Times New Roman" panose="02020603050405020304" pitchFamily="18" charset="0"/>
              </a:rPr>
              <a:t>enterprise </a:t>
            </a:r>
            <a:r>
              <a:rPr lang="en-US" altLang="ca-ES" dirty="0" smtClean="0">
                <a:latin typeface="Times New Roman" panose="02020603050405020304" pitchFamily="18" charset="0"/>
                <a:cs typeface="Times New Roman" panose="02020603050405020304" pitchFamily="18" charset="0"/>
              </a:rPr>
              <a:t>scenario </a:t>
            </a:r>
            <a:r>
              <a:rPr lang="en-US" dirty="0"/>
              <a:t>11-16-0604-00-00ax</a:t>
            </a:r>
            <a:endParaRPr lang="en-US" dirty="0" smtClean="0"/>
          </a:p>
        </p:txBody>
      </p:sp>
      <p:sp>
        <p:nvSpPr>
          <p:cNvPr id="3078" name="Rectangle 6"/>
          <p:cNvSpPr>
            <a:spLocks noGrp="1" noChangeArrowheads="1"/>
          </p:cNvSpPr>
          <p:nvPr>
            <p:ph type="body" idx="1"/>
          </p:nvPr>
        </p:nvSpPr>
        <p:spPr>
          <a:xfrm>
            <a:off x="685800" y="2289048"/>
            <a:ext cx="7772400" cy="381000"/>
          </a:xfrm>
          <a:noFill/>
        </p:spPr>
        <p:txBody>
          <a:bodyPr/>
          <a:lstStyle/>
          <a:p>
            <a:pPr algn="ctr">
              <a:lnSpc>
                <a:spcPct val="90000"/>
              </a:lnSpc>
              <a:buFontTx/>
              <a:buNone/>
            </a:pPr>
            <a:r>
              <a:rPr lang="en-US" sz="2000" dirty="0" smtClean="0"/>
              <a:t>Date:</a:t>
            </a:r>
            <a:r>
              <a:rPr lang="en-US" sz="2000" b="0" dirty="0" smtClean="0"/>
              <a:t> 2016-May</a:t>
            </a:r>
          </a:p>
        </p:txBody>
      </p:sp>
      <p:sp>
        <p:nvSpPr>
          <p:cNvPr id="3080" name="Rectangle 12"/>
          <p:cNvSpPr>
            <a:spLocks noChangeArrowheads="1"/>
          </p:cNvSpPr>
          <p:nvPr/>
        </p:nvSpPr>
        <p:spPr bwMode="auto">
          <a:xfrm>
            <a:off x="569976" y="2895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dirty="0"/>
              <a:t>Authors:</a:t>
            </a:r>
            <a:endParaRPr lang="en-US" sz="2000" b="0" dirty="0"/>
          </a:p>
        </p:txBody>
      </p:sp>
      <p:sp>
        <p:nvSpPr>
          <p:cNvPr id="3"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20464093"/>
              </p:ext>
            </p:extLst>
          </p:nvPr>
        </p:nvGraphicFramePr>
        <p:xfrm>
          <a:off x="755650" y="3349625"/>
          <a:ext cx="8194675" cy="3860800"/>
        </p:xfrm>
        <a:graphic>
          <a:graphicData uri="http://schemas.openxmlformats.org/presentationml/2006/ole">
            <mc:AlternateContent xmlns:mc="http://schemas.openxmlformats.org/markup-compatibility/2006">
              <mc:Choice xmlns:v="urn:schemas-microsoft-com:vml" Requires="v">
                <p:oleObj spid="_x0000_s3516" name="Document" r:id="rId4" imgW="8867131" imgH="4184290" progId="Word.Document.8">
                  <p:embed/>
                </p:oleObj>
              </mc:Choice>
              <mc:Fallback>
                <p:oleObj name="Document" r:id="rId4" imgW="8867131" imgH="4184290" progId="Word.Document.8">
                  <p:embed/>
                  <p:pic>
                    <p:nvPicPr>
                      <p:cNvPr id="0" name="Object 238"/>
                      <p:cNvPicPr>
                        <a:picLocks noChangeAspect="1" noChangeArrowheads="1"/>
                      </p:cNvPicPr>
                      <p:nvPr/>
                    </p:nvPicPr>
                    <p:blipFill>
                      <a:blip r:embed="rId5"/>
                      <a:srcRect/>
                      <a:stretch>
                        <a:fillRect/>
                      </a:stretch>
                    </p:blipFill>
                    <p:spPr bwMode="auto">
                      <a:xfrm>
                        <a:off x="755650" y="3349625"/>
                        <a:ext cx="81946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dirty="0">
                <a:latin typeface="Times New Roman" panose="02020603050405020304" pitchFamily="18" charset="0"/>
                <a:cs typeface="Times New Roman" panose="02020603050405020304" pitchFamily="18" charset="0"/>
              </a:rPr>
              <a:t>Four 80MHz </a:t>
            </a:r>
            <a:r>
              <a:rPr lang="en-CA" altLang="ca-ES" dirty="0" smtClean="0">
                <a:latin typeface="Times New Roman" panose="02020603050405020304" pitchFamily="18" charset="0"/>
                <a:cs typeface="Times New Roman" panose="02020603050405020304" pitchFamily="18" charset="0"/>
              </a:rPr>
              <a:t>channels (2/4)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191000"/>
            <a:ext cx="8153400" cy="1828800"/>
          </a:xfrm>
        </p:spPr>
        <p:txBody>
          <a:bodyPr/>
          <a:lstStyle/>
          <a:p>
            <a:pPr eaLnBrk="1" hangingPunct="1"/>
            <a:r>
              <a:rPr lang="en-US" altLang="ca-ES" sz="1600" dirty="0" smtClean="0">
                <a:latin typeface="Times New Roman" panose="02020603050405020304" pitchFamily="18" charset="0"/>
                <a:cs typeface="Times New Roman" panose="02020603050405020304" pitchFamily="18" charset="0"/>
              </a:rPr>
              <a:t>Observations:</a:t>
            </a:r>
          </a:p>
          <a:p>
            <a:pPr lvl="1" eaLnBrk="1" hangingPunct="1"/>
            <a:r>
              <a:rPr lang="en-US" altLang="ca-ES" sz="1600" dirty="0" smtClean="0">
                <a:latin typeface="Times New Roman" panose="02020603050405020304" pitchFamily="18" charset="0"/>
                <a:cs typeface="Times New Roman" panose="02020603050405020304" pitchFamily="18" charset="0"/>
              </a:rPr>
              <a:t>DSC is not always increasing the fairness compared to Legacy CCA threshold ([12] observed the opposite for the residential scenario case whatever the tested margin)</a:t>
            </a:r>
            <a:endParaRPr lang="en-US" altLang="ca-ES" sz="1600" dirty="0" smtClean="0">
              <a:latin typeface="Times New Roman" panose="02020603050405020304" pitchFamily="18" charset="0"/>
              <a:cs typeface="Times New Roman" panose="02020603050405020304" pitchFamily="18" charset="0"/>
            </a:endParaRPr>
          </a:p>
          <a:p>
            <a:pPr lvl="1" eaLnBrk="1" hangingPunct="1"/>
            <a:r>
              <a:rPr lang="en-US" altLang="ca-ES" sz="1600" dirty="0" smtClean="0">
                <a:latin typeface="Times New Roman" panose="02020603050405020304" pitchFamily="18" charset="0"/>
                <a:cs typeface="Times New Roman" panose="02020603050405020304" pitchFamily="18" charset="0"/>
              </a:rPr>
              <a:t>A DSC margin of 25 seems the best compromise (same fairness than Legacy and 80% of aggregated throughput increase)</a:t>
            </a:r>
            <a:endParaRPr lang="en-US" altLang="ca-ES" sz="1600" dirty="0" smtClean="0">
              <a:latin typeface="Times New Roman" panose="02020603050405020304" pitchFamily="18" charset="0"/>
              <a:cs typeface="Times New Roman" panose="02020603050405020304" pitchFamily="18" charset="0"/>
            </a:endParaRPr>
          </a:p>
          <a:p>
            <a:pPr eaLnBrk="1" hangingPunct="1"/>
            <a:r>
              <a:rPr lang="en-US" altLang="ca-ES" sz="1600" dirty="0" smtClean="0">
                <a:latin typeface="Times New Roman" panose="02020603050405020304" pitchFamily="18" charset="0"/>
                <a:cs typeface="Times New Roman" panose="02020603050405020304" pitchFamily="18" charset="0"/>
              </a:rPr>
              <a:t>Conclusions:</a:t>
            </a:r>
          </a:p>
          <a:p>
            <a:pPr lvl="1" eaLnBrk="1" hangingPunct="1"/>
            <a:r>
              <a:rPr lang="en-US" altLang="ca-ES" sz="1600" dirty="0" smtClean="0">
                <a:latin typeface="Times New Roman" panose="02020603050405020304" pitchFamily="18" charset="0"/>
                <a:cs typeface="Times New Roman" panose="02020603050405020304" pitchFamily="18" charset="0"/>
              </a:rPr>
              <a:t>DSC can increase fairness and aggregated throughput at the same time</a:t>
            </a:r>
          </a:p>
          <a:p>
            <a:pPr lvl="1" eaLnBrk="1" hangingPunct="1"/>
            <a:r>
              <a:rPr lang="en-US" altLang="ca-ES" sz="1600" dirty="0" smtClean="0">
                <a:latin typeface="Times New Roman" panose="02020603050405020304" pitchFamily="18" charset="0"/>
                <a:cs typeface="Times New Roman" panose="02020603050405020304" pitchFamily="18" charset="0"/>
              </a:rPr>
              <a:t>Is Jain’s fairness representing everything?</a:t>
            </a:r>
            <a:endParaRPr lang="en-CA" altLang="ca-ES" sz="16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dirty="0"/>
          </a:p>
        </p:txBody>
      </p:sp>
      <p:sp>
        <p:nvSpPr>
          <p:cNvPr id="12"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3"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4" name="Content Placeholder 2"/>
          <p:cNvSpPr txBox="1">
            <a:spLocks/>
          </p:cNvSpPr>
          <p:nvPr/>
        </p:nvSpPr>
        <p:spPr bwMode="auto">
          <a:xfrm>
            <a:off x="457200" y="1371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Fairness: Jain’s Fairness Index</a:t>
            </a:r>
          </a:p>
          <a:p>
            <a:pPr eaLnBrk="1" hangingPunct="1">
              <a:lnSpc>
                <a:spcPct val="90000"/>
              </a:lnSpc>
            </a:pPr>
            <a:endParaRPr lang="en-CA" altLang="zh-TW" sz="1100" kern="0" dirty="0" smtClean="0">
              <a:latin typeface="Times New Roman" panose="02020603050405020304" pitchFamily="18" charset="0"/>
              <a:ea typeface="굴림" panose="020B0600000101010101" pitchFamily="34" charset="-127"/>
              <a:cs typeface="Times New Roman" panose="02020603050405020304"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4131386730"/>
              </p:ext>
            </p:extLst>
          </p:nvPr>
        </p:nvGraphicFramePr>
        <p:xfrm>
          <a:off x="114300" y="1600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08084713"/>
              </p:ext>
            </p:extLst>
          </p:nvPr>
        </p:nvGraphicFramePr>
        <p:xfrm>
          <a:off x="4660900" y="1676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620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dirty="0">
                <a:latin typeface="Times New Roman" panose="02020603050405020304" pitchFamily="18" charset="0"/>
                <a:cs typeface="Times New Roman" panose="02020603050405020304" pitchFamily="18" charset="0"/>
              </a:rPr>
              <a:t>Four 80MHz </a:t>
            </a:r>
            <a:r>
              <a:rPr lang="en-CA" altLang="ca-ES" dirty="0" smtClean="0">
                <a:latin typeface="Times New Roman" panose="02020603050405020304" pitchFamily="18" charset="0"/>
                <a:cs typeface="Times New Roman" panose="02020603050405020304" pitchFamily="18" charset="0"/>
              </a:rPr>
              <a:t>channels (3/4)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800600"/>
            <a:ext cx="8229600" cy="1828800"/>
          </a:xfrm>
        </p:spPr>
        <p:txBody>
          <a:bodyPr/>
          <a:lstStyle/>
          <a:p>
            <a:pPr eaLnBrk="1" hangingPunct="1"/>
            <a:r>
              <a:rPr lang="en-US" altLang="ca-ES" sz="1100" dirty="0" smtClean="0">
                <a:latin typeface="Times New Roman" panose="02020603050405020304" pitchFamily="18" charset="0"/>
                <a:cs typeface="Times New Roman" panose="02020603050405020304" pitchFamily="18" charset="0"/>
              </a:rPr>
              <a:t>Observations:</a:t>
            </a:r>
          </a:p>
          <a:p>
            <a:pPr lvl="1" eaLnBrk="1" hangingPunct="1"/>
            <a:r>
              <a:rPr lang="en-US" altLang="ca-ES" sz="1100" dirty="0" smtClean="0">
                <a:latin typeface="Times New Roman" panose="02020603050405020304" pitchFamily="18" charset="0"/>
                <a:cs typeface="Times New Roman" panose="02020603050405020304" pitchFamily="18" charset="0"/>
              </a:rPr>
              <a:t>Legacy CCA threshold: at least a ratio of 0.10 for each STA</a:t>
            </a:r>
            <a:endParaRPr lang="en-US" altLang="ca-ES" sz="1100" dirty="0" smtClean="0">
              <a:latin typeface="Times New Roman" panose="02020603050405020304" pitchFamily="18" charset="0"/>
              <a:cs typeface="Times New Roman" panose="02020603050405020304" pitchFamily="18" charset="0"/>
            </a:endParaRPr>
          </a:p>
          <a:p>
            <a:pPr lvl="1" eaLnBrk="1" hangingPunct="1"/>
            <a:r>
              <a:rPr lang="en-US" altLang="ca-ES" sz="1100" dirty="0" smtClean="0">
                <a:latin typeface="Times New Roman" panose="02020603050405020304" pitchFamily="18" charset="0"/>
                <a:cs typeface="Times New Roman" panose="02020603050405020304" pitchFamily="18" charset="0"/>
              </a:rPr>
              <a:t>DSC: a non-insignificant percentage of STAs has a ratio close to 0</a:t>
            </a:r>
          </a:p>
          <a:p>
            <a:pPr lvl="1" eaLnBrk="1" hangingPunct="1"/>
            <a:r>
              <a:rPr lang="en-US" altLang="ca-ES" sz="1100" dirty="0" smtClean="0">
                <a:latin typeface="Times New Roman" panose="02020603050405020304" pitchFamily="18" charset="0"/>
                <a:cs typeface="Times New Roman" panose="02020603050405020304" pitchFamily="18" charset="0"/>
              </a:rPr>
              <a:t>For Legacy STA, the closest STA has a low </a:t>
            </a:r>
            <a:r>
              <a:rPr lang="en-US" altLang="ca-ES" sz="1100" dirty="0" err="1" smtClean="0">
                <a:latin typeface="Times New Roman" panose="02020603050405020304" pitchFamily="18" charset="0"/>
                <a:cs typeface="Times New Roman" panose="02020603050405020304" pitchFamily="18" charset="0"/>
              </a:rPr>
              <a:t>goodput</a:t>
            </a:r>
            <a:r>
              <a:rPr lang="en-US" altLang="ca-ES" sz="1100" dirty="0" smtClean="0">
                <a:latin typeface="Times New Roman" panose="02020603050405020304" pitchFamily="18" charset="0"/>
                <a:cs typeface="Times New Roman" panose="02020603050405020304" pitchFamily="18" charset="0"/>
              </a:rPr>
              <a:t> ratio while it’s the opposite for DSC with a margin of 25</a:t>
            </a:r>
            <a:endParaRPr lang="en-US" altLang="ca-ES" sz="1100" dirty="0" smtClean="0">
              <a:latin typeface="Times New Roman" panose="02020603050405020304" pitchFamily="18" charset="0"/>
              <a:cs typeface="Times New Roman" panose="02020603050405020304" pitchFamily="18" charset="0"/>
            </a:endParaRPr>
          </a:p>
          <a:p>
            <a:pPr eaLnBrk="1" hangingPunct="1"/>
            <a:r>
              <a:rPr lang="en-US" altLang="ca-ES" sz="1100" dirty="0" smtClean="0">
                <a:latin typeface="Times New Roman" panose="02020603050405020304" pitchFamily="18" charset="0"/>
                <a:cs typeface="Times New Roman" panose="02020603050405020304" pitchFamily="18" charset="0"/>
              </a:rPr>
              <a:t>Conclusions:</a:t>
            </a:r>
          </a:p>
          <a:p>
            <a:pPr lvl="1" eaLnBrk="1" hangingPunct="1"/>
            <a:r>
              <a:rPr lang="en-US" altLang="ca-ES" sz="1100" dirty="0" smtClean="0">
                <a:latin typeface="Times New Roman" panose="02020603050405020304" pitchFamily="18" charset="0"/>
                <a:cs typeface="Times New Roman" panose="02020603050405020304" pitchFamily="18" charset="0"/>
              </a:rPr>
              <a:t>Some STAs are </a:t>
            </a:r>
            <a:r>
              <a:rPr lang="en-US" altLang="ca-ES" sz="1100" dirty="0" smtClean="0">
                <a:latin typeface="Times New Roman" panose="02020603050405020304" pitchFamily="18" charset="0"/>
                <a:cs typeface="Times New Roman" panose="02020603050405020304" pitchFamily="18" charset="0"/>
              </a:rPr>
              <a:t>almost </a:t>
            </a:r>
            <a:r>
              <a:rPr lang="en-US" altLang="ca-ES" sz="1100" dirty="0" smtClean="0">
                <a:latin typeface="Times New Roman" panose="02020603050405020304" pitchFamily="18" charset="0"/>
                <a:cs typeface="Times New Roman" panose="02020603050405020304" pitchFamily="18" charset="0"/>
              </a:rPr>
              <a:t>unable to transmit when using DSC in enterprise scenario with a margin of 25</a:t>
            </a:r>
          </a:p>
          <a:p>
            <a:pPr lvl="1" eaLnBrk="1" hangingPunct="1"/>
            <a:r>
              <a:rPr lang="en-US" altLang="ca-ES" sz="1100" dirty="0" smtClean="0">
                <a:latin typeface="Times New Roman" panose="02020603050405020304" pitchFamily="18" charset="0"/>
                <a:cs typeface="Times New Roman" panose="02020603050405020304" pitchFamily="18" charset="0"/>
              </a:rPr>
              <a:t>DSC could worsen the situation even if aggregated throughput is increased</a:t>
            </a:r>
          </a:p>
          <a:p>
            <a:pPr lvl="1" eaLnBrk="1" hangingPunct="1"/>
            <a:r>
              <a:rPr lang="en-US" altLang="ca-ES" sz="1100" dirty="0" smtClean="0">
                <a:latin typeface="Times New Roman" panose="02020603050405020304" pitchFamily="18" charset="0"/>
                <a:cs typeface="Times New Roman" panose="02020603050405020304" pitchFamily="18" charset="0"/>
              </a:rPr>
              <a:t>Jain’s fairness does not represent completely the fairness as CCA Legacy fairness is the same than DSC m=25</a:t>
            </a:r>
            <a:endParaRPr lang="en-CA" altLang="ca-ES" sz="11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dirty="0"/>
          </a:p>
        </p:txBody>
      </p:sp>
      <p:sp>
        <p:nvSpPr>
          <p:cNvPr id="8" name="Content Placeholder 2"/>
          <p:cNvSpPr txBox="1">
            <a:spLocks/>
          </p:cNvSpPr>
          <p:nvPr/>
        </p:nvSpPr>
        <p:spPr bwMode="auto">
          <a:xfrm>
            <a:off x="457200" y="1168400"/>
            <a:ext cx="822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r>
              <a:rPr lang="en-US" altLang="ca-ES" sz="1600" kern="0" dirty="0" err="1" smtClean="0">
                <a:latin typeface="Times New Roman" panose="02020603050405020304" pitchFamily="18" charset="0"/>
                <a:cs typeface="Times New Roman" panose="02020603050405020304" pitchFamily="18" charset="0"/>
              </a:rPr>
              <a:t>Goodput</a:t>
            </a:r>
            <a:r>
              <a:rPr lang="en-US" altLang="ca-ES" sz="1600" kern="0" dirty="0" smtClean="0">
                <a:latin typeface="Times New Roman" panose="02020603050405020304" pitchFamily="18" charset="0"/>
                <a:cs typeface="Times New Roman" panose="02020603050405020304" pitchFamily="18" charset="0"/>
              </a:rPr>
              <a:t> ratio GR: </a:t>
            </a:r>
            <a:r>
              <a:rPr lang="en-US" altLang="ca-ES" sz="1200" kern="0" dirty="0" smtClean="0">
                <a:latin typeface="Times New Roman" panose="02020603050405020304" pitchFamily="18" charset="0"/>
                <a:cs typeface="Times New Roman" panose="02020603050405020304" pitchFamily="18" charset="0"/>
              </a:rPr>
              <a:t>STA </a:t>
            </a:r>
            <a:r>
              <a:rPr lang="en-US" altLang="ca-ES" sz="1200" kern="0" dirty="0" err="1" smtClean="0">
                <a:latin typeface="Times New Roman" panose="02020603050405020304" pitchFamily="18" charset="0"/>
                <a:cs typeface="Times New Roman" panose="02020603050405020304" pitchFamily="18" charset="0"/>
              </a:rPr>
              <a:t>Goodput</a:t>
            </a:r>
            <a:r>
              <a:rPr lang="en-US" altLang="ca-ES" sz="1200" kern="0" dirty="0" smtClean="0">
                <a:latin typeface="Times New Roman" panose="02020603050405020304" pitchFamily="18" charset="0"/>
                <a:cs typeface="Times New Roman" panose="02020603050405020304" pitchFamily="18" charset="0"/>
              </a:rPr>
              <a:t> Ratio: </a:t>
            </a:r>
            <a:r>
              <a:rPr lang="en-US" altLang="ca-ES" sz="1200" kern="0" dirty="0" err="1" smtClean="0">
                <a:latin typeface="Times New Roman" panose="02020603050405020304" pitchFamily="18" charset="0"/>
                <a:cs typeface="Times New Roman" panose="02020603050405020304" pitchFamily="18" charset="0"/>
              </a:rPr>
              <a:t>GR</a:t>
            </a:r>
            <a:r>
              <a:rPr lang="en-US" altLang="ca-ES" sz="1200" kern="0" baseline="-25000" dirty="0" err="1" smtClean="0">
                <a:latin typeface="Times New Roman" panose="02020603050405020304" pitchFamily="18" charset="0"/>
                <a:cs typeface="Times New Roman" panose="02020603050405020304" pitchFamily="18" charset="0"/>
              </a:rPr>
              <a:t>i</a:t>
            </a:r>
            <a:r>
              <a:rPr lang="en-US" altLang="ca-ES" sz="1200" kern="0" baseline="-25000" dirty="0" smtClean="0">
                <a:latin typeface="Times New Roman" panose="02020603050405020304" pitchFamily="18" charset="0"/>
                <a:cs typeface="Times New Roman" panose="02020603050405020304" pitchFamily="18" charset="0"/>
              </a:rPr>
              <a:t> </a:t>
            </a:r>
            <a:r>
              <a:rPr lang="en-US" altLang="ca-ES" sz="1200" kern="0" dirty="0" smtClean="0">
                <a:latin typeface="Times New Roman" panose="02020603050405020304" pitchFamily="18" charset="0"/>
                <a:cs typeface="Times New Roman" panose="02020603050405020304" pitchFamily="18" charset="0"/>
              </a:rPr>
              <a:t>= #</a:t>
            </a:r>
            <a:r>
              <a:rPr lang="en-US" altLang="ca-ES" sz="1200" kern="0" dirty="0" err="1" smtClean="0">
                <a:latin typeface="Times New Roman" panose="02020603050405020304" pitchFamily="18" charset="0"/>
                <a:cs typeface="Times New Roman" panose="02020603050405020304" pitchFamily="18" charset="0"/>
              </a:rPr>
              <a:t>APUDPReceived</a:t>
            </a:r>
            <a:r>
              <a:rPr lang="en-US" altLang="ca-ES" sz="1200" kern="0" baseline="-25000" dirty="0" err="1" smtClean="0">
                <a:latin typeface="Times New Roman" panose="02020603050405020304" pitchFamily="18" charset="0"/>
                <a:cs typeface="Times New Roman" panose="02020603050405020304" pitchFamily="18" charset="0"/>
              </a:rPr>
              <a:t>i</a:t>
            </a:r>
            <a:r>
              <a:rPr lang="en-US" altLang="ca-ES" sz="1200" kern="0" baseline="-25000" dirty="0" smtClean="0">
                <a:latin typeface="Times New Roman" panose="02020603050405020304" pitchFamily="18" charset="0"/>
                <a:cs typeface="Times New Roman" panose="02020603050405020304" pitchFamily="18" charset="0"/>
              </a:rPr>
              <a:t> </a:t>
            </a:r>
            <a:r>
              <a:rPr lang="en-US" altLang="ca-ES" sz="1200" kern="0" dirty="0" smtClean="0">
                <a:latin typeface="Times New Roman" panose="02020603050405020304" pitchFamily="18" charset="0"/>
                <a:cs typeface="Times New Roman" panose="02020603050405020304" pitchFamily="18" charset="0"/>
              </a:rPr>
              <a:t>/ #</a:t>
            </a:r>
            <a:r>
              <a:rPr lang="en-US" altLang="ca-ES" sz="1200" kern="0" dirty="0" err="1" smtClean="0">
                <a:latin typeface="Times New Roman" panose="02020603050405020304" pitchFamily="18" charset="0"/>
                <a:cs typeface="Times New Roman" panose="02020603050405020304" pitchFamily="18" charset="0"/>
              </a:rPr>
              <a:t>STAUDPSent</a:t>
            </a:r>
            <a:r>
              <a:rPr lang="en-US" altLang="ca-ES" sz="1200" kern="0" baseline="-25000" dirty="0" err="1" smtClean="0">
                <a:latin typeface="Times New Roman" panose="02020603050405020304" pitchFamily="18" charset="0"/>
                <a:cs typeface="Times New Roman" panose="02020603050405020304" pitchFamily="18" charset="0"/>
              </a:rPr>
              <a:t>i</a:t>
            </a:r>
            <a:endParaRPr lang="en-US" altLang="ca-ES" sz="1600" b="0" kern="0" baseline="-25000" dirty="0" smtClean="0">
              <a:latin typeface="Times New Roman" panose="02020603050405020304" pitchFamily="18" charset="0"/>
              <a:cs typeface="Times New Roman" panose="02020603050405020304" pitchFamily="18" charset="0"/>
            </a:endParaRPr>
          </a:p>
          <a:p>
            <a:pPr lvl="1" eaLnBrk="1" hangingPunct="1"/>
            <a:endParaRPr lang="en-US" altLang="ca-ES" sz="1600" b="0" kern="0" dirty="0" smtClean="0"/>
          </a:p>
        </p:txBody>
      </p:sp>
      <p:sp>
        <p:nvSpPr>
          <p:cNvPr id="12" name="TextBox 11"/>
          <p:cNvSpPr txBox="1"/>
          <p:nvPr/>
        </p:nvSpPr>
        <p:spPr>
          <a:xfrm>
            <a:off x="1605267" y="4615190"/>
            <a:ext cx="1545616" cy="261610"/>
          </a:xfrm>
          <a:prstGeom prst="rect">
            <a:avLst/>
          </a:prstGeom>
          <a:noFill/>
        </p:spPr>
        <p:txBody>
          <a:bodyPr wrap="none" rtlCol="0">
            <a:spAutoFit/>
          </a:bodyPr>
          <a:lstStyle/>
          <a:p>
            <a:r>
              <a:rPr lang="fr-FR" sz="1100" dirty="0" smtClean="0"/>
              <a:t>-76dBm (One </a:t>
            </a:r>
            <a:r>
              <a:rPr lang="fr-FR" sz="1100" dirty="0" err="1" smtClean="0"/>
              <a:t>channel</a:t>
            </a:r>
            <a:r>
              <a:rPr lang="fr-FR" sz="1100" dirty="0" smtClean="0"/>
              <a:t>)</a:t>
            </a:r>
            <a:endParaRPr lang="fr-FR" sz="1100" dirty="0"/>
          </a:p>
        </p:txBody>
      </p:sp>
      <p:sp>
        <p:nvSpPr>
          <p:cNvPr id="13" name="TextBox 12"/>
          <p:cNvSpPr txBox="1"/>
          <p:nvPr/>
        </p:nvSpPr>
        <p:spPr>
          <a:xfrm>
            <a:off x="6172200" y="4615190"/>
            <a:ext cx="2026517" cy="261610"/>
          </a:xfrm>
          <a:prstGeom prst="rect">
            <a:avLst/>
          </a:prstGeom>
          <a:noFill/>
        </p:spPr>
        <p:txBody>
          <a:bodyPr wrap="none" rtlCol="0">
            <a:spAutoFit/>
          </a:bodyPr>
          <a:lstStyle/>
          <a:p>
            <a:r>
              <a:rPr lang="fr-FR" sz="1100" dirty="0" smtClean="0"/>
              <a:t>DSC </a:t>
            </a:r>
            <a:r>
              <a:rPr lang="fr-FR" sz="1100" dirty="0" err="1" smtClean="0"/>
              <a:t>with</a:t>
            </a:r>
            <a:r>
              <a:rPr lang="fr-FR" sz="1100" dirty="0" smtClean="0"/>
              <a:t> m=25 (One </a:t>
            </a:r>
            <a:r>
              <a:rPr lang="fr-FR" sz="1100" dirty="0" err="1" smtClean="0"/>
              <a:t>channel</a:t>
            </a:r>
            <a:r>
              <a:rPr lang="fr-FR" sz="1100" dirty="0" smtClean="0"/>
              <a:t>)</a:t>
            </a:r>
            <a:endParaRPr lang="fr-FR" sz="1100" dirty="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250"/>
          <a:stretch/>
        </p:blipFill>
        <p:spPr>
          <a:xfrm>
            <a:off x="20320" y="1464164"/>
            <a:ext cx="4551680" cy="32004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566"/>
          <a:stretch/>
        </p:blipFill>
        <p:spPr>
          <a:xfrm>
            <a:off x="4730115" y="1459697"/>
            <a:ext cx="4553712" cy="3191048"/>
          </a:xfrm>
          <a:prstGeom prst="rect">
            <a:avLst/>
          </a:prstGeom>
        </p:spPr>
      </p:pic>
    </p:spTree>
    <p:extLst>
      <p:ext uri="{BB962C8B-B14F-4D97-AF65-F5344CB8AC3E}">
        <p14:creationId xmlns:p14="http://schemas.microsoft.com/office/powerpoint/2010/main" val="86247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dirty="0">
                <a:latin typeface="Times New Roman" panose="02020603050405020304" pitchFamily="18" charset="0"/>
                <a:cs typeface="Times New Roman" panose="02020603050405020304" pitchFamily="18" charset="0"/>
              </a:rPr>
              <a:t>Four 80MHz </a:t>
            </a:r>
            <a:r>
              <a:rPr lang="en-CA" altLang="ca-ES" dirty="0" smtClean="0">
                <a:latin typeface="Times New Roman" panose="02020603050405020304" pitchFamily="18" charset="0"/>
                <a:cs typeface="Times New Roman" panose="02020603050405020304" pitchFamily="18" charset="0"/>
              </a:rPr>
              <a:t>channels (4/4)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648200"/>
            <a:ext cx="8229600" cy="1828800"/>
          </a:xfrm>
        </p:spPr>
        <p:txBody>
          <a:bodyPr/>
          <a:lstStyle/>
          <a:p>
            <a:pPr eaLnBrk="1" hangingPunct="1"/>
            <a:r>
              <a:rPr lang="en-US" altLang="ca-ES" sz="1400" dirty="0" smtClean="0">
                <a:latin typeface="Times New Roman" panose="02020603050405020304" pitchFamily="18" charset="0"/>
                <a:cs typeface="Times New Roman" panose="02020603050405020304" pitchFamily="18" charset="0"/>
              </a:rPr>
              <a:t>Observations</a:t>
            </a:r>
            <a:r>
              <a:rPr lang="en-US" altLang="ca-ES" sz="1400" dirty="0" smtClean="0">
                <a:latin typeface="Times New Roman" panose="02020603050405020304" pitchFamily="18" charset="0"/>
                <a:cs typeface="Times New Roman" panose="02020603050405020304" pitchFamily="18" charset="0"/>
              </a:rPr>
              <a:t>:</a:t>
            </a:r>
            <a:endParaRPr lang="en-US" altLang="ca-ES" sz="11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Legacy CCA: No STA has a </a:t>
            </a:r>
            <a:r>
              <a:rPr lang="en-US" altLang="ca-ES" sz="1400" dirty="0" err="1" smtClean="0">
                <a:latin typeface="Times New Roman" panose="02020603050405020304" pitchFamily="18" charset="0"/>
                <a:cs typeface="Times New Roman" panose="02020603050405020304" pitchFamily="18" charset="0"/>
              </a:rPr>
              <a:t>goodput</a:t>
            </a:r>
            <a:r>
              <a:rPr lang="en-US" altLang="ca-ES" sz="1400" dirty="0" smtClean="0">
                <a:latin typeface="Times New Roman" panose="02020603050405020304" pitchFamily="18" charset="0"/>
                <a:cs typeface="Times New Roman" panose="02020603050405020304" pitchFamily="18" charset="0"/>
              </a:rPr>
              <a:t> ratio less than 0.10</a:t>
            </a:r>
          </a:p>
          <a:p>
            <a:pPr lvl="1" eaLnBrk="1" hangingPunct="1"/>
            <a:r>
              <a:rPr lang="en-US" altLang="ca-ES" sz="1400" dirty="0">
                <a:latin typeface="Times New Roman" panose="02020603050405020304" pitchFamily="18" charset="0"/>
                <a:cs typeface="Times New Roman" panose="02020603050405020304" pitchFamily="18" charset="0"/>
              </a:rPr>
              <a:t>DSC m=20 (best Jain Fairness): 45% of STA has a </a:t>
            </a:r>
            <a:r>
              <a:rPr lang="en-US" altLang="ca-ES" sz="1400" dirty="0" err="1">
                <a:latin typeface="Times New Roman" panose="02020603050405020304" pitchFamily="18" charset="0"/>
                <a:cs typeface="Times New Roman" panose="02020603050405020304" pitchFamily="18" charset="0"/>
              </a:rPr>
              <a:t>goodput</a:t>
            </a:r>
            <a:r>
              <a:rPr lang="en-US" altLang="ca-ES" sz="1400" dirty="0">
                <a:latin typeface="Times New Roman" panose="02020603050405020304" pitchFamily="18" charset="0"/>
                <a:cs typeface="Times New Roman" panose="02020603050405020304" pitchFamily="18" charset="0"/>
              </a:rPr>
              <a:t> ratio of </a:t>
            </a:r>
            <a:r>
              <a:rPr lang="en-US" altLang="ca-ES" sz="1400" dirty="0" smtClean="0">
                <a:latin typeface="Times New Roman" panose="02020603050405020304" pitchFamily="18" charset="0"/>
                <a:cs typeface="Times New Roman" panose="02020603050405020304" pitchFamily="18" charset="0"/>
              </a:rPr>
              <a:t>0.7</a:t>
            </a:r>
            <a:endParaRPr lang="en-US" altLang="ca-ES" sz="14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DSC m=25: 12% of STAs has a </a:t>
            </a:r>
            <a:r>
              <a:rPr lang="en-US" altLang="ca-ES" sz="1400" dirty="0" err="1" smtClean="0">
                <a:latin typeface="Times New Roman" panose="02020603050405020304" pitchFamily="18" charset="0"/>
                <a:cs typeface="Times New Roman" panose="02020603050405020304" pitchFamily="18" charset="0"/>
              </a:rPr>
              <a:t>goodput</a:t>
            </a:r>
            <a:r>
              <a:rPr lang="en-US" altLang="ca-ES" sz="1400" dirty="0" smtClean="0">
                <a:latin typeface="Times New Roman" panose="02020603050405020304" pitchFamily="18" charset="0"/>
                <a:cs typeface="Times New Roman" panose="02020603050405020304" pitchFamily="18" charset="0"/>
              </a:rPr>
              <a:t> ratio less than 0.1</a:t>
            </a:r>
          </a:p>
          <a:p>
            <a:pPr eaLnBrk="1" hangingPunct="1"/>
            <a:r>
              <a:rPr lang="en-US" altLang="ca-ES" sz="1400" dirty="0" smtClean="0">
                <a:latin typeface="Times New Roman" panose="02020603050405020304" pitchFamily="18" charset="0"/>
                <a:cs typeface="Times New Roman" panose="02020603050405020304" pitchFamily="18" charset="0"/>
              </a:rPr>
              <a:t>Conclusions:</a:t>
            </a:r>
          </a:p>
          <a:p>
            <a:pPr lvl="1" eaLnBrk="1" hangingPunct="1"/>
            <a:r>
              <a:rPr lang="en-US" altLang="ca-ES" sz="1400" dirty="0" smtClean="0">
                <a:latin typeface="Times New Roman" panose="02020603050405020304" pitchFamily="18" charset="0"/>
                <a:cs typeface="Times New Roman" panose="02020603050405020304" pitchFamily="18" charset="0"/>
              </a:rPr>
              <a:t>DSC must be studied regarding both to fairness and </a:t>
            </a:r>
            <a:r>
              <a:rPr lang="en-US" altLang="ca-ES" sz="1400" dirty="0" err="1" smtClean="0">
                <a:latin typeface="Times New Roman" panose="02020603050405020304" pitchFamily="18" charset="0"/>
                <a:cs typeface="Times New Roman" panose="02020603050405020304" pitchFamily="18" charset="0"/>
              </a:rPr>
              <a:t>goodput</a:t>
            </a:r>
            <a:r>
              <a:rPr lang="en-US" altLang="ca-ES" sz="1400" dirty="0" smtClean="0">
                <a:latin typeface="Times New Roman" panose="02020603050405020304" pitchFamily="18" charset="0"/>
                <a:cs typeface="Times New Roman" panose="02020603050405020304" pitchFamily="18" charset="0"/>
              </a:rPr>
              <a:t>, not only for aggregated throughput</a:t>
            </a:r>
          </a:p>
          <a:p>
            <a:pPr lvl="1" eaLnBrk="1" hangingPunct="1"/>
            <a:r>
              <a:rPr lang="en-US" altLang="ca-ES" sz="1400" dirty="0" smtClean="0">
                <a:latin typeface="Times New Roman" panose="02020603050405020304" pitchFamily="18" charset="0"/>
                <a:cs typeface="Times New Roman" panose="02020603050405020304" pitchFamily="18" charset="0"/>
              </a:rPr>
              <a:t>A DSC margin of 20dB is recommended for the four 80MHz scenario</a:t>
            </a:r>
            <a:endParaRPr lang="en-CA" altLang="ca-ES" sz="14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dirty="0"/>
          </a:p>
        </p:txBody>
      </p:sp>
      <p:sp>
        <p:nvSpPr>
          <p:cNvPr id="8" name="Content Placeholder 2"/>
          <p:cNvSpPr txBox="1">
            <a:spLocks/>
          </p:cNvSpPr>
          <p:nvPr/>
        </p:nvSpPr>
        <p:spPr bwMode="auto">
          <a:xfrm>
            <a:off x="457200" y="1447800"/>
            <a:ext cx="822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r>
              <a:rPr lang="en-US" altLang="ca-ES" sz="1600" kern="0" dirty="0" smtClean="0">
                <a:latin typeface="Times New Roman" panose="02020603050405020304" pitchFamily="18" charset="0"/>
                <a:cs typeface="Times New Roman" panose="02020603050405020304" pitchFamily="18" charset="0"/>
              </a:rPr>
              <a:t>Probability Density Function of </a:t>
            </a:r>
            <a:r>
              <a:rPr lang="en-US" altLang="ca-ES" sz="1600" kern="0" dirty="0" err="1" smtClean="0">
                <a:latin typeface="Times New Roman" panose="02020603050405020304" pitchFamily="18" charset="0"/>
                <a:cs typeface="Times New Roman" panose="02020603050405020304" pitchFamily="18" charset="0"/>
              </a:rPr>
              <a:t>goodput</a:t>
            </a:r>
            <a:r>
              <a:rPr lang="en-US" altLang="ca-ES" sz="1600" kern="0" dirty="0" smtClean="0">
                <a:latin typeface="Times New Roman" panose="02020603050405020304" pitchFamily="18" charset="0"/>
                <a:cs typeface="Times New Roman" panose="02020603050405020304" pitchFamily="18" charset="0"/>
              </a:rPr>
              <a:t> Ratio </a:t>
            </a:r>
          </a:p>
          <a:p>
            <a:pPr lvl="1" eaLnBrk="1" hangingPunct="1"/>
            <a:endParaRPr lang="en-US" altLang="ca-ES" sz="1600" b="0" kern="0" dirty="0" smtClean="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1154028693"/>
              </p:ext>
            </p:extLst>
          </p:nvPr>
        </p:nvGraphicFramePr>
        <p:xfrm>
          <a:off x="-19868" y="1816100"/>
          <a:ext cx="56388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p:cNvPicPr>
            <a:picLocks noChangeAspect="1"/>
          </p:cNvPicPr>
          <p:nvPr/>
        </p:nvPicPr>
        <p:blipFill>
          <a:blip r:embed="rId4"/>
          <a:stretch>
            <a:fillRect/>
          </a:stretch>
        </p:blipFill>
        <p:spPr>
          <a:xfrm>
            <a:off x="5618932" y="2006600"/>
            <a:ext cx="3525068" cy="2590800"/>
          </a:xfrm>
          <a:prstGeom prst="rect">
            <a:avLst/>
          </a:prstGeom>
        </p:spPr>
      </p:pic>
      <p:sp>
        <p:nvSpPr>
          <p:cNvPr id="18" name="TextBox 17"/>
          <p:cNvSpPr txBox="1"/>
          <p:nvPr/>
        </p:nvSpPr>
        <p:spPr>
          <a:xfrm>
            <a:off x="6454773" y="4572646"/>
            <a:ext cx="2026517" cy="261610"/>
          </a:xfrm>
          <a:prstGeom prst="rect">
            <a:avLst/>
          </a:prstGeom>
          <a:noFill/>
        </p:spPr>
        <p:txBody>
          <a:bodyPr wrap="none" rtlCol="0">
            <a:spAutoFit/>
          </a:bodyPr>
          <a:lstStyle/>
          <a:p>
            <a:r>
              <a:rPr lang="fr-FR" sz="1100" dirty="0" smtClean="0"/>
              <a:t>DSC </a:t>
            </a:r>
            <a:r>
              <a:rPr lang="fr-FR" sz="1100" dirty="0" err="1" smtClean="0"/>
              <a:t>with</a:t>
            </a:r>
            <a:r>
              <a:rPr lang="fr-FR" sz="1100" dirty="0" smtClean="0"/>
              <a:t> m=20 (One </a:t>
            </a:r>
            <a:r>
              <a:rPr lang="fr-FR" sz="1100" dirty="0" err="1" smtClean="0"/>
              <a:t>channel</a:t>
            </a:r>
            <a:r>
              <a:rPr lang="fr-FR" sz="1100" dirty="0" smtClean="0"/>
              <a:t>)</a:t>
            </a:r>
            <a:endParaRPr lang="fr-FR" sz="1100" dirty="0"/>
          </a:p>
        </p:txBody>
      </p:sp>
    </p:spTree>
    <p:extLst>
      <p:ext uri="{BB962C8B-B14F-4D97-AF65-F5344CB8AC3E}">
        <p14:creationId xmlns:p14="http://schemas.microsoft.com/office/powerpoint/2010/main" val="3629861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6. </a:t>
            </a:r>
            <a:r>
              <a:rPr lang="en-CA" altLang="ca-ES" dirty="0" smtClean="0">
                <a:latin typeface="Times New Roman" panose="02020603050405020304" pitchFamily="18" charset="0"/>
                <a:cs typeface="Times New Roman" panose="02020603050405020304" pitchFamily="18" charset="0"/>
              </a:rPr>
              <a:t>Nine 40MHz </a:t>
            </a:r>
            <a:r>
              <a:rPr lang="en-CA" altLang="ca-ES" dirty="0">
                <a:latin typeface="Times New Roman" panose="02020603050405020304" pitchFamily="18" charset="0"/>
                <a:cs typeface="Times New Roman" panose="02020603050405020304" pitchFamily="18" charset="0"/>
              </a:rPr>
              <a:t>channel </a:t>
            </a:r>
            <a:r>
              <a:rPr lang="en-CA" altLang="ca-ES" dirty="0" smtClean="0">
                <a:latin typeface="Times New Roman" panose="02020603050405020304" pitchFamily="18" charset="0"/>
                <a:cs typeface="Times New Roman" panose="02020603050405020304" pitchFamily="18" charset="0"/>
              </a:rPr>
              <a:t>(1/3)</a:t>
            </a:r>
            <a:endParaRPr lang="en-US" altLang="ca-ES" sz="24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13</a:t>
            </a:fld>
            <a:endParaRPr lang="en-US" dirty="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6" name="Content Placeholder 2"/>
          <p:cNvSpPr>
            <a:spLocks noGrp="1"/>
          </p:cNvSpPr>
          <p:nvPr>
            <p:ph idx="1"/>
          </p:nvPr>
        </p:nvSpPr>
        <p:spPr>
          <a:xfrm>
            <a:off x="457200" y="4876800"/>
            <a:ext cx="8229600" cy="1828800"/>
          </a:xfrm>
        </p:spPr>
        <p:txBody>
          <a:bodyPr/>
          <a:lstStyle/>
          <a:p>
            <a:pPr eaLnBrk="1" hangingPunct="1"/>
            <a:r>
              <a:rPr lang="en-US" altLang="ca-ES" sz="1600" dirty="0" smtClean="0">
                <a:latin typeface="Times New Roman" panose="02020603050405020304" pitchFamily="18" charset="0"/>
                <a:cs typeface="Times New Roman" panose="02020603050405020304" pitchFamily="18" charset="0"/>
              </a:rPr>
              <a:t>Observations:</a:t>
            </a:r>
          </a:p>
          <a:p>
            <a:pPr lvl="1" eaLnBrk="1" hangingPunct="1"/>
            <a:r>
              <a:rPr lang="en-US" altLang="ca-ES" sz="1600" dirty="0" smtClean="0">
                <a:latin typeface="Times New Roman" panose="02020603050405020304" pitchFamily="18" charset="0"/>
                <a:cs typeface="Times New Roman" panose="02020603050405020304" pitchFamily="18" charset="0"/>
              </a:rPr>
              <a:t>Same behavior than for four 80Mhz Channel: Margin highly influences throughput</a:t>
            </a:r>
            <a:endParaRPr lang="en-US" altLang="ca-ES" sz="1600" dirty="0" smtClean="0">
              <a:latin typeface="Times New Roman" panose="02020603050405020304" pitchFamily="18" charset="0"/>
              <a:cs typeface="Times New Roman" panose="02020603050405020304" pitchFamily="18" charset="0"/>
            </a:endParaRPr>
          </a:p>
          <a:p>
            <a:pPr lvl="1" eaLnBrk="1" hangingPunct="1"/>
            <a:r>
              <a:rPr lang="en-US" altLang="ca-ES" sz="1600" dirty="0" smtClean="0">
                <a:latin typeface="Times New Roman" panose="02020603050405020304" pitchFamily="18" charset="0"/>
                <a:cs typeface="Times New Roman" panose="02020603050405020304" pitchFamily="18" charset="0"/>
              </a:rPr>
              <a:t>A DSC margin of -35dBm is giving the best results of </a:t>
            </a:r>
            <a:r>
              <a:rPr lang="en-US" altLang="ca-ES" sz="1600" dirty="0">
                <a:latin typeface="Times New Roman" panose="02020603050405020304" pitchFamily="18" charset="0"/>
                <a:cs typeface="Times New Roman" panose="02020603050405020304" pitchFamily="18" charset="0"/>
              </a:rPr>
              <a:t>all the tested </a:t>
            </a:r>
            <a:r>
              <a:rPr lang="en-US" altLang="ca-ES" sz="1600" dirty="0" smtClean="0">
                <a:latin typeface="Times New Roman" panose="02020603050405020304" pitchFamily="18" charset="0"/>
                <a:cs typeface="Times New Roman" panose="02020603050405020304" pitchFamily="18" charset="0"/>
              </a:rPr>
              <a:t>margins for aggregated throughput</a:t>
            </a:r>
            <a:endParaRPr lang="en-US" altLang="ca-ES" sz="16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19" name="Content Placeholder 2"/>
          <p:cNvSpPr txBox="1">
            <a:spLocks/>
          </p:cNvSpPr>
          <p:nvPr/>
        </p:nvSpPr>
        <p:spPr bwMode="auto">
          <a:xfrm>
            <a:off x="457200" y="1371600"/>
            <a:ext cx="8229600" cy="45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Aggregated throughput</a:t>
            </a:r>
            <a:endParaRPr lang="en-CA" altLang="zh-TW" sz="1100" kern="0" dirty="0" smtClean="0">
              <a:latin typeface="Times New Roman" panose="02020603050405020304" pitchFamily="18" charset="0"/>
              <a:ea typeface="굴림" panose="020B0600000101010101" pitchFamily="34" charset="-127"/>
              <a:cs typeface="Times New Roman" panose="02020603050405020304" pitchFamily="18" charset="0"/>
            </a:endParaRPr>
          </a:p>
        </p:txBody>
      </p:sp>
      <p:graphicFrame>
        <p:nvGraphicFramePr>
          <p:cNvPr id="23" name="Chart 22"/>
          <p:cNvGraphicFramePr>
            <a:graphicFrameLocks/>
          </p:cNvGraphicFramePr>
          <p:nvPr>
            <p:extLst>
              <p:ext uri="{D42A27DB-BD31-4B8C-83A1-F6EECF244321}">
                <p14:modId xmlns:p14="http://schemas.microsoft.com/office/powerpoint/2010/main" val="2764539051"/>
              </p:ext>
            </p:extLst>
          </p:nvPr>
        </p:nvGraphicFramePr>
        <p:xfrm>
          <a:off x="0" y="184005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1250115809"/>
              </p:ext>
            </p:extLst>
          </p:nvPr>
        </p:nvGraphicFramePr>
        <p:xfrm>
          <a:off x="4572000" y="189305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6389888" y="6215390"/>
            <a:ext cx="2826415" cy="261610"/>
          </a:xfrm>
          <a:prstGeom prst="rect">
            <a:avLst/>
          </a:prstGeom>
          <a:noFill/>
        </p:spPr>
        <p:txBody>
          <a:bodyPr wrap="none" rtlCol="0">
            <a:spAutoFit/>
          </a:bodyPr>
          <a:lstStyle/>
          <a:p>
            <a:r>
              <a:rPr lang="fr-FR" sz="1100" dirty="0" smtClean="0"/>
              <a:t>* 40MHz: </a:t>
            </a:r>
            <a:r>
              <a:rPr lang="fr-FR" sz="1100" dirty="0" err="1" smtClean="0"/>
              <a:t>Legacy</a:t>
            </a:r>
            <a:r>
              <a:rPr lang="fr-FR" sz="1100" dirty="0" smtClean="0"/>
              <a:t> CCA </a:t>
            </a:r>
            <a:r>
              <a:rPr lang="fr-FR" sz="1100" dirty="0" err="1" smtClean="0"/>
              <a:t>threshold</a:t>
            </a:r>
            <a:r>
              <a:rPr lang="fr-FR" sz="1100" dirty="0" smtClean="0"/>
              <a:t> = -79dBm</a:t>
            </a:r>
            <a:endParaRPr lang="fr-FR" sz="1100" dirty="0"/>
          </a:p>
        </p:txBody>
      </p:sp>
      <p:sp>
        <p:nvSpPr>
          <p:cNvPr id="3" name="Rectangle 2"/>
          <p:cNvSpPr/>
          <p:nvPr/>
        </p:nvSpPr>
        <p:spPr>
          <a:xfrm>
            <a:off x="809581" y="3810000"/>
            <a:ext cx="287258" cy="338554"/>
          </a:xfrm>
          <a:prstGeom prst="rect">
            <a:avLst/>
          </a:prstGeom>
        </p:spPr>
        <p:txBody>
          <a:bodyPr wrap="none">
            <a:spAutoFit/>
          </a:bodyPr>
          <a:lstStyle/>
          <a:p>
            <a:r>
              <a:rPr lang="fr-FR" sz="1600" dirty="0"/>
              <a:t>*</a:t>
            </a:r>
          </a:p>
        </p:txBody>
      </p:sp>
    </p:spTree>
    <p:extLst>
      <p:ext uri="{BB962C8B-B14F-4D97-AF65-F5344CB8AC3E}">
        <p14:creationId xmlns:p14="http://schemas.microsoft.com/office/powerpoint/2010/main" val="1058624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6. </a:t>
            </a:r>
            <a:r>
              <a:rPr lang="en-CA" altLang="ca-ES" dirty="0" smtClean="0">
                <a:latin typeface="Times New Roman" panose="02020603050405020304" pitchFamily="18" charset="0"/>
                <a:cs typeface="Times New Roman" panose="02020603050405020304" pitchFamily="18" charset="0"/>
              </a:rPr>
              <a:t>Nine 40MHz </a:t>
            </a:r>
            <a:r>
              <a:rPr lang="en-CA" altLang="ca-ES" dirty="0">
                <a:latin typeface="Times New Roman" panose="02020603050405020304" pitchFamily="18" charset="0"/>
                <a:cs typeface="Times New Roman" panose="02020603050405020304" pitchFamily="18" charset="0"/>
              </a:rPr>
              <a:t>channel </a:t>
            </a:r>
            <a:r>
              <a:rPr lang="en-CA" altLang="ca-ES" dirty="0" smtClean="0">
                <a:latin typeface="Times New Roman" panose="02020603050405020304" pitchFamily="18" charset="0"/>
                <a:cs typeface="Times New Roman" panose="02020603050405020304" pitchFamily="18" charset="0"/>
              </a:rPr>
              <a:t>(2/3)</a:t>
            </a:r>
            <a:endParaRPr lang="en-US" altLang="ca-ES" sz="24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7" name="Content Placeholder 2"/>
          <p:cNvSpPr>
            <a:spLocks noGrp="1"/>
          </p:cNvSpPr>
          <p:nvPr>
            <p:ph idx="1"/>
          </p:nvPr>
        </p:nvSpPr>
        <p:spPr>
          <a:xfrm>
            <a:off x="457200" y="4648200"/>
            <a:ext cx="8748192" cy="1828800"/>
          </a:xfrm>
        </p:spPr>
        <p:txBody>
          <a:bodyPr/>
          <a:lstStyle/>
          <a:p>
            <a:pPr eaLnBrk="1" hangingPunct="1"/>
            <a:r>
              <a:rPr lang="en-US" altLang="ca-ES" sz="1400" dirty="0" smtClean="0">
                <a:latin typeface="Times New Roman" panose="02020603050405020304" pitchFamily="18" charset="0"/>
                <a:cs typeface="Times New Roman" panose="02020603050405020304" pitchFamily="18" charset="0"/>
              </a:rPr>
              <a:t>Observations:</a:t>
            </a:r>
          </a:p>
          <a:p>
            <a:pPr lvl="1" eaLnBrk="1" hangingPunct="1"/>
            <a:r>
              <a:rPr lang="en-US" altLang="ca-ES" sz="1400" dirty="0" smtClean="0">
                <a:latin typeface="Times New Roman" panose="02020603050405020304" pitchFamily="18" charset="0"/>
                <a:cs typeface="Times New Roman" panose="02020603050405020304" pitchFamily="18" charset="0"/>
              </a:rPr>
              <a:t>DSC could increase fairness compared to CCA Legacy Threshold</a:t>
            </a:r>
            <a:endParaRPr lang="en-US" altLang="ca-ES" sz="14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Even if DSC with 35 margin is giving the best aggregated throughput, it does not seem to be the best candidate regarding to Jain’s fairness (m=25 seems to be as it increase both fairness and throughput)</a:t>
            </a:r>
            <a:endParaRPr lang="en-US" altLang="ca-ES" sz="1400" dirty="0" smtClean="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bwMode="auto">
          <a:xfrm>
            <a:off x="457200" y="13716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Fairness: Jain’s Fairness Index</a:t>
            </a:r>
          </a:p>
          <a:p>
            <a:pPr marL="0" indent="0" eaLnBrk="1" hangingPunct="1">
              <a:lnSpc>
                <a:spcPct val="90000"/>
              </a:lnSpc>
              <a:buNone/>
            </a:pPr>
            <a:endPar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100" kern="0" dirty="0" smtClean="0">
              <a:latin typeface="Times New Roman" panose="02020603050405020304" pitchFamily="18" charset="0"/>
              <a:ea typeface="굴림" panose="020B0600000101010101" pitchFamily="34" charset="-127"/>
              <a:cs typeface="Times New Roman" panose="02020603050405020304" pitchFamily="18" charset="0"/>
            </a:endParaRPr>
          </a:p>
        </p:txBody>
      </p:sp>
      <p:graphicFrame>
        <p:nvGraphicFramePr>
          <p:cNvPr id="17" name="Chart 16"/>
          <p:cNvGraphicFramePr>
            <a:graphicFrameLocks/>
          </p:cNvGraphicFramePr>
          <p:nvPr>
            <p:extLst>
              <p:ext uri="{D42A27DB-BD31-4B8C-83A1-F6EECF244321}">
                <p14:modId xmlns:p14="http://schemas.microsoft.com/office/powerpoint/2010/main" val="930868355"/>
              </p:ext>
            </p:extLst>
          </p:nvPr>
        </p:nvGraphicFramePr>
        <p:xfrm>
          <a:off x="0" y="174760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3865034701"/>
              </p:ext>
            </p:extLst>
          </p:nvPr>
        </p:nvGraphicFramePr>
        <p:xfrm>
          <a:off x="4658792" y="168647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6264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6. </a:t>
            </a:r>
            <a:r>
              <a:rPr lang="en-CA" altLang="ca-ES" dirty="0" smtClean="0">
                <a:latin typeface="Times New Roman" panose="02020603050405020304" pitchFamily="18" charset="0"/>
                <a:cs typeface="Times New Roman" panose="02020603050405020304" pitchFamily="18" charset="0"/>
              </a:rPr>
              <a:t>Nine</a:t>
            </a:r>
            <a:r>
              <a:rPr lang="en-CA" altLang="ca-ES" dirty="0" smtClean="0">
                <a:latin typeface="Times New Roman" panose="02020603050405020304" pitchFamily="18" charset="0"/>
                <a:cs typeface="Times New Roman" panose="02020603050405020304" pitchFamily="18" charset="0"/>
              </a:rPr>
              <a:t> 40MHz channels (3/3)</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648200"/>
            <a:ext cx="8229600" cy="1828800"/>
          </a:xfrm>
        </p:spPr>
        <p:txBody>
          <a:bodyPr/>
          <a:lstStyle/>
          <a:p>
            <a:pPr eaLnBrk="1" hangingPunct="1"/>
            <a:r>
              <a:rPr lang="en-US" altLang="ca-ES" sz="1400" dirty="0" smtClean="0">
                <a:latin typeface="Times New Roman" panose="02020603050405020304" pitchFamily="18" charset="0"/>
                <a:cs typeface="Times New Roman" panose="02020603050405020304" pitchFamily="18" charset="0"/>
              </a:rPr>
              <a:t>Observations</a:t>
            </a:r>
            <a:r>
              <a:rPr lang="en-US" altLang="ca-ES" sz="1400" dirty="0" smtClean="0">
                <a:latin typeface="Times New Roman" panose="02020603050405020304" pitchFamily="18" charset="0"/>
                <a:cs typeface="Times New Roman" panose="02020603050405020304" pitchFamily="18" charset="0"/>
              </a:rPr>
              <a:t>:</a:t>
            </a:r>
            <a:endParaRPr lang="en-US" altLang="ca-ES" sz="1100" dirty="0" smtClean="0">
              <a:latin typeface="Times New Roman" panose="02020603050405020304" pitchFamily="18" charset="0"/>
              <a:cs typeface="Times New Roman" panose="02020603050405020304" pitchFamily="18" charset="0"/>
            </a:endParaRPr>
          </a:p>
          <a:p>
            <a:pPr lvl="1" eaLnBrk="1" hangingPunct="1"/>
            <a:r>
              <a:rPr lang="en-US" altLang="ca-ES" sz="1200" dirty="0" smtClean="0">
                <a:latin typeface="Times New Roman" panose="02020603050405020304" pitchFamily="18" charset="0"/>
                <a:cs typeface="Times New Roman" panose="02020603050405020304" pitchFamily="18" charset="0"/>
              </a:rPr>
              <a:t>Legacy CCA: 23% of STAs has a </a:t>
            </a:r>
            <a:r>
              <a:rPr lang="en-US" altLang="ca-ES" sz="1200" dirty="0" err="1" smtClean="0">
                <a:latin typeface="Times New Roman" panose="02020603050405020304" pitchFamily="18" charset="0"/>
                <a:cs typeface="Times New Roman" panose="02020603050405020304" pitchFamily="18" charset="0"/>
              </a:rPr>
              <a:t>goodput</a:t>
            </a:r>
            <a:r>
              <a:rPr lang="en-US" altLang="ca-ES" sz="1200" dirty="0" smtClean="0">
                <a:latin typeface="Times New Roman" panose="02020603050405020304" pitchFamily="18" charset="0"/>
                <a:cs typeface="Times New Roman" panose="02020603050405020304" pitchFamily="18" charset="0"/>
              </a:rPr>
              <a:t> ratio less than 0.10</a:t>
            </a:r>
          </a:p>
          <a:p>
            <a:pPr lvl="1" eaLnBrk="1" hangingPunct="1"/>
            <a:r>
              <a:rPr lang="en-US" altLang="ca-ES" sz="1200" dirty="0">
                <a:latin typeface="Times New Roman" panose="02020603050405020304" pitchFamily="18" charset="0"/>
                <a:cs typeface="Times New Roman" panose="02020603050405020304" pitchFamily="18" charset="0"/>
              </a:rPr>
              <a:t>DSC </a:t>
            </a:r>
            <a:r>
              <a:rPr lang="en-US" altLang="ca-ES" sz="1200" dirty="0" smtClean="0">
                <a:latin typeface="Times New Roman" panose="02020603050405020304" pitchFamily="18" charset="0"/>
                <a:cs typeface="Times New Roman" panose="02020603050405020304" pitchFamily="18" charset="0"/>
              </a:rPr>
              <a:t>m=25 </a:t>
            </a:r>
            <a:r>
              <a:rPr lang="en-US" altLang="ca-ES" sz="1200" dirty="0">
                <a:latin typeface="Times New Roman" panose="02020603050405020304" pitchFamily="18" charset="0"/>
                <a:cs typeface="Times New Roman" panose="02020603050405020304" pitchFamily="18" charset="0"/>
              </a:rPr>
              <a:t>(best Jain Fairness): </a:t>
            </a:r>
            <a:r>
              <a:rPr lang="en-US" altLang="ca-ES" sz="1200" dirty="0" smtClean="0">
                <a:latin typeface="Times New Roman" panose="02020603050405020304" pitchFamily="18" charset="0"/>
                <a:cs typeface="Times New Roman" panose="02020603050405020304" pitchFamily="18" charset="0"/>
              </a:rPr>
              <a:t>65% </a:t>
            </a:r>
            <a:r>
              <a:rPr lang="en-US" altLang="ca-ES" sz="1200" dirty="0">
                <a:latin typeface="Times New Roman" panose="02020603050405020304" pitchFamily="18" charset="0"/>
                <a:cs typeface="Times New Roman" panose="02020603050405020304" pitchFamily="18" charset="0"/>
              </a:rPr>
              <a:t>of STA has a </a:t>
            </a:r>
            <a:r>
              <a:rPr lang="en-US" altLang="ca-ES" sz="1200" dirty="0" err="1">
                <a:latin typeface="Times New Roman" panose="02020603050405020304" pitchFamily="18" charset="0"/>
                <a:cs typeface="Times New Roman" panose="02020603050405020304" pitchFamily="18" charset="0"/>
              </a:rPr>
              <a:t>goodput</a:t>
            </a:r>
            <a:r>
              <a:rPr lang="en-US" altLang="ca-ES" sz="1200" dirty="0">
                <a:latin typeface="Times New Roman" panose="02020603050405020304" pitchFamily="18" charset="0"/>
                <a:cs typeface="Times New Roman" panose="02020603050405020304" pitchFamily="18" charset="0"/>
              </a:rPr>
              <a:t> ratio of </a:t>
            </a:r>
            <a:r>
              <a:rPr lang="en-US" altLang="ca-ES" sz="1200" dirty="0" smtClean="0">
                <a:latin typeface="Times New Roman" panose="02020603050405020304" pitchFamily="18" charset="0"/>
                <a:cs typeface="Times New Roman" panose="02020603050405020304" pitchFamily="18" charset="0"/>
              </a:rPr>
              <a:t>0.3. No STA has a ratio less than 0.1</a:t>
            </a:r>
            <a:endParaRPr lang="en-US" altLang="ca-ES" sz="1200" dirty="0" smtClean="0">
              <a:latin typeface="Times New Roman" panose="02020603050405020304" pitchFamily="18" charset="0"/>
              <a:cs typeface="Times New Roman" panose="02020603050405020304" pitchFamily="18" charset="0"/>
            </a:endParaRPr>
          </a:p>
          <a:p>
            <a:pPr lvl="1" eaLnBrk="1" hangingPunct="1"/>
            <a:r>
              <a:rPr lang="en-US" altLang="ca-ES" sz="1200" dirty="0" smtClean="0">
                <a:latin typeface="Times New Roman" panose="02020603050405020304" pitchFamily="18" charset="0"/>
                <a:cs typeface="Times New Roman" panose="02020603050405020304" pitchFamily="18" charset="0"/>
              </a:rPr>
              <a:t>DSC m=35: 40% of STAs has a </a:t>
            </a:r>
            <a:r>
              <a:rPr lang="en-US" altLang="ca-ES" sz="1200" dirty="0" err="1" smtClean="0">
                <a:latin typeface="Times New Roman" panose="02020603050405020304" pitchFamily="18" charset="0"/>
                <a:cs typeface="Times New Roman" panose="02020603050405020304" pitchFamily="18" charset="0"/>
              </a:rPr>
              <a:t>goodput</a:t>
            </a:r>
            <a:r>
              <a:rPr lang="en-US" altLang="ca-ES" sz="1200" dirty="0" smtClean="0">
                <a:latin typeface="Times New Roman" panose="02020603050405020304" pitchFamily="18" charset="0"/>
                <a:cs typeface="Times New Roman" panose="02020603050405020304" pitchFamily="18" charset="0"/>
              </a:rPr>
              <a:t> ratio less than 0.1</a:t>
            </a:r>
          </a:p>
          <a:p>
            <a:pPr eaLnBrk="1" hangingPunct="1"/>
            <a:r>
              <a:rPr lang="en-US" altLang="ca-ES" sz="1400" dirty="0" smtClean="0">
                <a:latin typeface="Times New Roman" panose="02020603050405020304" pitchFamily="18" charset="0"/>
                <a:cs typeface="Times New Roman" panose="02020603050405020304" pitchFamily="18" charset="0"/>
              </a:rPr>
              <a:t>Conclusions:</a:t>
            </a:r>
          </a:p>
          <a:p>
            <a:pPr lvl="1" eaLnBrk="1" hangingPunct="1"/>
            <a:r>
              <a:rPr lang="en-US" altLang="ca-ES" sz="1200" dirty="0" smtClean="0">
                <a:latin typeface="Times New Roman" panose="02020603050405020304" pitchFamily="18" charset="0"/>
                <a:cs typeface="Times New Roman" panose="02020603050405020304" pitchFamily="18" charset="0"/>
              </a:rPr>
              <a:t>DSC must be studied regarding to fairness and </a:t>
            </a:r>
            <a:r>
              <a:rPr lang="en-US" altLang="ca-ES" sz="1200" dirty="0" err="1" smtClean="0">
                <a:latin typeface="Times New Roman" panose="02020603050405020304" pitchFamily="18" charset="0"/>
                <a:cs typeface="Times New Roman" panose="02020603050405020304" pitchFamily="18" charset="0"/>
              </a:rPr>
              <a:t>goodput</a:t>
            </a:r>
            <a:r>
              <a:rPr lang="en-US" altLang="ca-ES" sz="1200" dirty="0" smtClean="0">
                <a:latin typeface="Times New Roman" panose="02020603050405020304" pitchFamily="18" charset="0"/>
                <a:cs typeface="Times New Roman" panose="02020603050405020304" pitchFamily="18" charset="0"/>
              </a:rPr>
              <a:t>, not only for aggregated throughput</a:t>
            </a:r>
          </a:p>
          <a:p>
            <a:pPr lvl="1" eaLnBrk="1" hangingPunct="1"/>
            <a:r>
              <a:rPr lang="en-US" altLang="ca-ES" sz="1200" dirty="0" smtClean="0">
                <a:latin typeface="Times New Roman" panose="02020603050405020304" pitchFamily="18" charset="0"/>
                <a:cs typeface="Times New Roman" panose="02020603050405020304" pitchFamily="18" charset="0"/>
              </a:rPr>
              <a:t>A DSC margin of 25dB is recommended for the nine 40MHz scenario</a:t>
            </a:r>
            <a:endParaRPr lang="en-CA" altLang="ca-ES" sz="12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15</a:t>
            </a:fld>
            <a:endParaRPr lang="en-US" dirty="0"/>
          </a:p>
        </p:txBody>
      </p:sp>
      <p:sp>
        <p:nvSpPr>
          <p:cNvPr id="8" name="Content Placeholder 2"/>
          <p:cNvSpPr txBox="1">
            <a:spLocks/>
          </p:cNvSpPr>
          <p:nvPr/>
        </p:nvSpPr>
        <p:spPr bwMode="auto">
          <a:xfrm>
            <a:off x="457200" y="1447800"/>
            <a:ext cx="822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r>
              <a:rPr lang="en-US" altLang="ca-ES" sz="1600" kern="0" dirty="0" smtClean="0">
                <a:latin typeface="Times New Roman" panose="02020603050405020304" pitchFamily="18" charset="0"/>
                <a:cs typeface="Times New Roman" panose="02020603050405020304" pitchFamily="18" charset="0"/>
              </a:rPr>
              <a:t>Probability Density Function of </a:t>
            </a:r>
            <a:r>
              <a:rPr lang="en-US" altLang="ca-ES" sz="1600" kern="0" dirty="0" err="1" smtClean="0">
                <a:latin typeface="Times New Roman" panose="02020603050405020304" pitchFamily="18" charset="0"/>
                <a:cs typeface="Times New Roman" panose="02020603050405020304" pitchFamily="18" charset="0"/>
              </a:rPr>
              <a:t>goodput</a:t>
            </a:r>
            <a:r>
              <a:rPr lang="en-US" altLang="ca-ES" sz="1600" kern="0" dirty="0" smtClean="0">
                <a:latin typeface="Times New Roman" panose="02020603050405020304" pitchFamily="18" charset="0"/>
                <a:cs typeface="Times New Roman" panose="02020603050405020304" pitchFamily="18" charset="0"/>
              </a:rPr>
              <a:t> Ratio </a:t>
            </a:r>
          </a:p>
          <a:p>
            <a:pPr lvl="1" eaLnBrk="1" hangingPunct="1"/>
            <a:endParaRPr lang="en-US" altLang="ca-ES" sz="1600" b="0" kern="0" dirty="0" smtClean="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635060483"/>
              </p:ext>
            </p:extLst>
          </p:nvPr>
        </p:nvGraphicFramePr>
        <p:xfrm>
          <a:off x="1371600" y="1676400"/>
          <a:ext cx="6477000"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35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457200"/>
            <a:ext cx="7772400" cy="1066800"/>
          </a:xfrm>
        </p:spPr>
        <p:txBody>
          <a:bodyPr/>
          <a:lstStyle/>
          <a:p>
            <a:pPr eaLnBrk="1" hangingPunct="1"/>
            <a:r>
              <a:rPr lang="en-US" altLang="ca-ES" dirty="0" smtClean="0">
                <a:latin typeface="Times New Roman" panose="02020603050405020304" pitchFamily="18" charset="0"/>
                <a:cs typeface="Times New Roman" panose="02020603050405020304" pitchFamily="18" charset="0"/>
              </a:rPr>
              <a:t>7</a:t>
            </a:r>
            <a:r>
              <a:rPr lang="en-US" altLang="ca-ES" sz="3200" b="1" dirty="0" smtClean="0">
                <a:latin typeface="Times New Roman" panose="02020603050405020304" pitchFamily="18" charset="0"/>
                <a:cs typeface="Times New Roman" panose="02020603050405020304" pitchFamily="18" charset="0"/>
              </a:rPr>
              <a:t>. </a:t>
            </a:r>
            <a:r>
              <a:rPr lang="en-US" altLang="ca-ES" sz="3200" b="1" dirty="0" smtClean="0">
                <a:latin typeface="Times New Roman" panose="02020603050405020304" pitchFamily="18" charset="0"/>
                <a:cs typeface="Times New Roman" panose="02020603050405020304" pitchFamily="18" charset="0"/>
              </a:rPr>
              <a:t>Conclusions/next steps</a:t>
            </a:r>
          </a:p>
        </p:txBody>
      </p:sp>
      <p:sp>
        <p:nvSpPr>
          <p:cNvPr id="17411" name="Content Placeholder 2"/>
          <p:cNvSpPr>
            <a:spLocks noGrp="1"/>
          </p:cNvSpPr>
          <p:nvPr>
            <p:ph idx="1"/>
          </p:nvPr>
        </p:nvSpPr>
        <p:spPr>
          <a:xfrm>
            <a:off x="457200" y="1524000"/>
            <a:ext cx="8229600" cy="5257800"/>
          </a:xfrm>
        </p:spPr>
        <p:txBody>
          <a:bodyPr/>
          <a:lstStyle/>
          <a:p>
            <a:pPr marL="342900" lvl="1" indent="-342900" eaLnBrk="1" hangingPunct="1">
              <a:lnSpc>
                <a:spcPct val="80000"/>
              </a:lnSpc>
              <a:spcAft>
                <a:spcPts val="600"/>
              </a:spcAft>
              <a:buFont typeface="Arial" charset="0"/>
              <a:buChar char="•"/>
              <a:defRPr/>
            </a:pPr>
            <a:r>
              <a:rPr lang="en-US" sz="1600" dirty="0" smtClean="0">
                <a:latin typeface="Times New Roman" pitchFamily="18" charset="0"/>
                <a:cs typeface="Times New Roman" pitchFamily="18" charset="0"/>
              </a:rPr>
              <a:t>As stated in the SFD, “</a:t>
            </a:r>
            <a:r>
              <a:rPr lang="en-GB" sz="1600" i="1" dirty="0" smtClean="0"/>
              <a:t>include </a:t>
            </a:r>
            <a:r>
              <a:rPr lang="en-GB" sz="1600" i="1" dirty="0"/>
              <a:t>one or more mechanisms to improve spatial reuse by allowing adjustments to one or more of the CCA-ED, 802.11 Signal Detect CCA, OBSS_PD or TXPWR threshold values. </a:t>
            </a:r>
            <a:r>
              <a:rPr lang="en-GB" sz="1600" b="1" i="1" u="sng" dirty="0"/>
              <a:t>The constraints on selecting threshold values are TBD</a:t>
            </a:r>
            <a:r>
              <a:rPr lang="en-GB" sz="1600" i="1" u="sng" dirty="0"/>
              <a:t>”</a:t>
            </a:r>
          </a:p>
          <a:p>
            <a:pPr marL="685800" lvl="2" indent="-342900" eaLnBrk="1" hangingPunct="1">
              <a:lnSpc>
                <a:spcPct val="80000"/>
              </a:lnSpc>
              <a:spcAft>
                <a:spcPts val="600"/>
              </a:spcAft>
              <a:buFont typeface="Arial" charset="0"/>
              <a:buChar char="•"/>
              <a:defRPr/>
            </a:pPr>
            <a:r>
              <a:rPr lang="en-US" sz="1400" dirty="0" smtClean="0">
                <a:latin typeface="Times New Roman" pitchFamily="18" charset="0"/>
                <a:cs typeface="Times New Roman" pitchFamily="18" charset="0"/>
              </a:rPr>
              <a:t>DSC is a </a:t>
            </a:r>
            <a:r>
              <a:rPr lang="en-US" sz="1400" dirty="0" smtClean="0">
                <a:latin typeface="Times New Roman" pitchFamily="18" charset="0"/>
                <a:cs typeface="Times New Roman" pitchFamily="18" charset="0"/>
              </a:rPr>
              <a:t>good candidate mechanism, however, we </a:t>
            </a:r>
            <a:r>
              <a:rPr lang="en-US" sz="1400" dirty="0">
                <a:latin typeface="Times New Roman" pitchFamily="18" charset="0"/>
                <a:cs typeface="Times New Roman" pitchFamily="18" charset="0"/>
              </a:rPr>
              <a:t>must </a:t>
            </a:r>
            <a:r>
              <a:rPr lang="en-US" sz="1400" dirty="0" smtClean="0">
                <a:latin typeface="Times New Roman" pitchFamily="18" charset="0"/>
                <a:cs typeface="Times New Roman" pitchFamily="18" charset="0"/>
              </a:rPr>
              <a:t>study spatial reuse mechanism not </a:t>
            </a:r>
            <a:r>
              <a:rPr lang="en-US" sz="1400" dirty="0">
                <a:latin typeface="Times New Roman" pitchFamily="18" charset="0"/>
                <a:cs typeface="Times New Roman" pitchFamily="18" charset="0"/>
              </a:rPr>
              <a:t>only regarding to aggregated throughput but also for STA </a:t>
            </a:r>
            <a:r>
              <a:rPr lang="en-US" sz="1400" dirty="0" smtClean="0">
                <a:latin typeface="Times New Roman" pitchFamily="18" charset="0"/>
                <a:cs typeface="Times New Roman" pitchFamily="18" charset="0"/>
              </a:rPr>
              <a:t>fairness and </a:t>
            </a:r>
            <a:r>
              <a:rPr lang="en-US" sz="1400" dirty="0" err="1" smtClean="0">
                <a:latin typeface="Times New Roman" pitchFamily="18" charset="0"/>
                <a:cs typeface="Times New Roman" pitchFamily="18" charset="0"/>
              </a:rPr>
              <a:t>goodput</a:t>
            </a:r>
            <a:endParaRPr lang="en-US" sz="1400" dirty="0">
              <a:latin typeface="Times New Roman" pitchFamily="18" charset="0"/>
              <a:cs typeface="Times New Roman" pitchFamily="18" charset="0"/>
            </a:endParaRPr>
          </a:p>
          <a:p>
            <a:pPr marL="685800" lvl="2" indent="-342900" eaLnBrk="1" hangingPunct="1">
              <a:lnSpc>
                <a:spcPct val="80000"/>
              </a:lnSpc>
              <a:spcAft>
                <a:spcPts val="600"/>
              </a:spcAft>
              <a:buFont typeface="Arial" charset="0"/>
              <a:buChar char="•"/>
              <a:defRPr/>
            </a:pPr>
            <a:r>
              <a:rPr lang="en-US" sz="1400" dirty="0" smtClean="0">
                <a:latin typeface="Times New Roman" pitchFamily="18" charset="0"/>
                <a:cs typeface="Times New Roman" pitchFamily="18" charset="0"/>
              </a:rPr>
              <a:t>DSC scheme </a:t>
            </a:r>
            <a:r>
              <a:rPr lang="en-US" sz="1400" dirty="0" smtClean="0">
                <a:latin typeface="Times New Roman" pitchFamily="18" charset="0"/>
                <a:cs typeface="Times New Roman" pitchFamily="18" charset="0"/>
              </a:rPr>
              <a:t>provides </a:t>
            </a:r>
            <a:r>
              <a:rPr lang="en-US" sz="1400" dirty="0" smtClean="0">
                <a:latin typeface="Times New Roman" pitchFamily="18" charset="0"/>
                <a:cs typeface="Times New Roman" pitchFamily="18" charset="0"/>
              </a:rPr>
              <a:t>improvements in </a:t>
            </a:r>
            <a:r>
              <a:rPr lang="en-CA" sz="1400" dirty="0" smtClean="0">
                <a:latin typeface="Times New Roman" pitchFamily="18" charset="0"/>
                <a:cs typeface="Times New Roman" pitchFamily="18" charset="0"/>
              </a:rPr>
              <a:t>throughput </a:t>
            </a:r>
            <a:r>
              <a:rPr lang="en-CA" sz="1400" dirty="0" smtClean="0">
                <a:latin typeface="Times New Roman" pitchFamily="18" charset="0"/>
                <a:cs typeface="Times New Roman" pitchFamily="18" charset="0"/>
              </a:rPr>
              <a:t>but not always regarding to fairness and </a:t>
            </a:r>
            <a:r>
              <a:rPr lang="en-CA" sz="1400" dirty="0" err="1" smtClean="0">
                <a:latin typeface="Times New Roman" pitchFamily="18" charset="0"/>
                <a:cs typeface="Times New Roman" pitchFamily="18" charset="0"/>
              </a:rPr>
              <a:t>goodput</a:t>
            </a:r>
            <a:r>
              <a:rPr lang="en-CA" sz="1400" dirty="0" smtClean="0">
                <a:latin typeface="Times New Roman" pitchFamily="18" charset="0"/>
                <a:cs typeface="Times New Roman" pitchFamily="18" charset="0"/>
              </a:rPr>
              <a:t>. However</a:t>
            </a:r>
            <a:r>
              <a:rPr lang="en-CA" sz="1400" dirty="0" smtClean="0">
                <a:latin typeface="Times New Roman" pitchFamily="18" charset="0"/>
                <a:cs typeface="Times New Roman" pitchFamily="18" charset="0"/>
              </a:rPr>
              <a:t>, there is still a DSC margin value that allows increase in fairness, </a:t>
            </a:r>
            <a:r>
              <a:rPr lang="en-CA" sz="1400" dirty="0" err="1" smtClean="0">
                <a:latin typeface="Times New Roman" pitchFamily="18" charset="0"/>
                <a:cs typeface="Times New Roman" pitchFamily="18" charset="0"/>
              </a:rPr>
              <a:t>goodput</a:t>
            </a:r>
            <a:r>
              <a:rPr lang="en-CA" sz="1400" dirty="0" smtClean="0">
                <a:latin typeface="Times New Roman" pitchFamily="18" charset="0"/>
                <a:cs typeface="Times New Roman" pitchFamily="18" charset="0"/>
              </a:rPr>
              <a:t> and aggregated throughput</a:t>
            </a:r>
            <a:endParaRPr lang="en-CA" sz="1400" dirty="0" smtClean="0">
              <a:latin typeface="Times New Roman" pitchFamily="18" charset="0"/>
              <a:cs typeface="Times New Roman" pitchFamily="18" charset="0"/>
            </a:endParaRPr>
          </a:p>
          <a:p>
            <a:pPr marL="685800" lvl="2" indent="-342900" eaLnBrk="1" hangingPunct="1">
              <a:lnSpc>
                <a:spcPct val="80000"/>
              </a:lnSpc>
              <a:spcAft>
                <a:spcPts val="600"/>
              </a:spcAft>
              <a:buFont typeface="Arial" charset="0"/>
              <a:buChar char="•"/>
              <a:defRPr/>
            </a:pPr>
            <a:r>
              <a:rPr lang="en-US" sz="1400" dirty="0" smtClean="0">
                <a:latin typeface="Times New Roman" pitchFamily="18" charset="0"/>
                <a:cs typeface="Times New Roman" pitchFamily="18" charset="0"/>
              </a:rPr>
              <a:t>DSC parametrization is of crucial importance</a:t>
            </a:r>
          </a:p>
          <a:p>
            <a:pPr marL="342900" lvl="1" indent="-342900" eaLnBrk="1" hangingPunct="1">
              <a:lnSpc>
                <a:spcPct val="80000"/>
              </a:lnSpc>
              <a:spcAft>
                <a:spcPts val="600"/>
              </a:spcAft>
              <a:buFont typeface="Arial" charset="0"/>
              <a:buChar char="•"/>
              <a:defRPr/>
            </a:pPr>
            <a:endParaRPr lang="en-CA" sz="1600" dirty="0" smtClean="0">
              <a:latin typeface="Times New Roman" pitchFamily="18" charset="0"/>
              <a:cs typeface="Times New Roman" pitchFamily="18" charset="0"/>
            </a:endParaRPr>
          </a:p>
          <a:p>
            <a:pPr marL="342900" lvl="1" indent="-342900" eaLnBrk="1" hangingPunct="1">
              <a:lnSpc>
                <a:spcPct val="80000"/>
              </a:lnSpc>
              <a:spcAft>
                <a:spcPts val="600"/>
              </a:spcAft>
              <a:buFont typeface="Arial" charset="0"/>
              <a:buChar char="•"/>
              <a:defRPr/>
            </a:pPr>
            <a:r>
              <a:rPr lang="en-CA" sz="1600" dirty="0" smtClean="0">
                <a:latin typeface="Times New Roman" pitchFamily="18" charset="0"/>
                <a:cs typeface="Times New Roman" pitchFamily="18" charset="0"/>
              </a:rPr>
              <a:t>DSC draft proposal:</a:t>
            </a:r>
          </a:p>
          <a:p>
            <a:pPr marL="685800" lvl="2" indent="-342900" eaLnBrk="1" hangingPunct="1">
              <a:lnSpc>
                <a:spcPct val="80000"/>
              </a:lnSpc>
              <a:spcAft>
                <a:spcPts val="600"/>
              </a:spcAft>
              <a:buFont typeface="Arial" charset="0"/>
              <a:buChar char="•"/>
              <a:defRPr/>
            </a:pPr>
            <a:r>
              <a:rPr lang="en-CA" sz="1200" dirty="0" smtClean="0">
                <a:latin typeface="Times New Roman" pitchFamily="18" charset="0"/>
                <a:cs typeface="Times New Roman" pitchFamily="18" charset="0"/>
              </a:rPr>
              <a:t>“</a:t>
            </a:r>
            <a:r>
              <a:rPr lang="en-US" sz="1600" dirty="0" smtClean="0"/>
              <a:t>A </a:t>
            </a:r>
            <a:r>
              <a:rPr lang="en-US" sz="1600" dirty="0"/>
              <a:t>variety of methods could be used for the AP to determine these values, either by pre-setting them based upon the location and environment of the network, or by a learning </a:t>
            </a:r>
            <a:r>
              <a:rPr lang="en-US" sz="1600" dirty="0" smtClean="0"/>
              <a:t>process”</a:t>
            </a:r>
            <a:endParaRPr lang="en-CA" sz="1100" dirty="0">
              <a:latin typeface="Times New Roman" pitchFamily="18" charset="0"/>
              <a:cs typeface="Times New Roman" pitchFamily="18" charset="0"/>
            </a:endParaRPr>
          </a:p>
          <a:p>
            <a:pPr marL="742950" lvl="2" indent="-342900" eaLnBrk="1" hangingPunct="1">
              <a:lnSpc>
                <a:spcPct val="80000"/>
              </a:lnSpc>
              <a:spcAft>
                <a:spcPts val="600"/>
              </a:spcAft>
              <a:buFont typeface="Arial" charset="0"/>
              <a:buChar char="•"/>
              <a:defRPr/>
            </a:pPr>
            <a:endParaRPr lang="en-CA" sz="500" dirty="0" smtClean="0">
              <a:latin typeface="Times New Roman" pitchFamily="18" charset="0"/>
              <a:cs typeface="Times New Roman" pitchFamily="18" charset="0"/>
            </a:endParaRPr>
          </a:p>
          <a:p>
            <a:pPr marL="685800" lvl="2" indent="-342900" eaLnBrk="1" hangingPunct="1">
              <a:lnSpc>
                <a:spcPct val="80000"/>
              </a:lnSpc>
              <a:spcAft>
                <a:spcPts val="600"/>
              </a:spcAft>
              <a:buFont typeface="Arial" charset="0"/>
              <a:buChar char="•"/>
              <a:defRPr/>
            </a:pPr>
            <a:r>
              <a:rPr lang="en-US" sz="1400" b="1" dirty="0" smtClean="0">
                <a:latin typeface="Times New Roman" pitchFamily="18" charset="0"/>
                <a:cs typeface="Times New Roman" pitchFamily="18" charset="0"/>
              </a:rPr>
              <a:t>The learning process should be investigated</a:t>
            </a:r>
          </a:p>
        </p:txBody>
      </p:sp>
      <p:sp>
        <p:nvSpPr>
          <p:cNvPr id="2" name="Date Placeholder 1"/>
          <p:cNvSpPr>
            <a:spLocks noGrp="1"/>
          </p:cNvSpPr>
          <p:nvPr>
            <p:ph type="dt" sz="half" idx="4294967295"/>
          </p:nvPr>
        </p:nvSpPr>
        <p:spPr>
          <a:xfrm>
            <a:off x="696913" y="205987"/>
            <a:ext cx="860813" cy="246221"/>
          </a:xfrm>
        </p:spPr>
        <p:txBody>
          <a:bodyPr/>
          <a:lstStyle/>
          <a:p>
            <a:pPr>
              <a:defRPr/>
            </a:pPr>
            <a:r>
              <a:rPr lang="en-US" dirty="0" smtClean="0"/>
              <a:t>May 2016</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16</a:t>
            </a:fld>
            <a:endParaRPr lang="en-US" dirty="0"/>
          </a:p>
        </p:txBody>
      </p:sp>
      <p:sp>
        <p:nvSpPr>
          <p:cNvPr id="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Tree>
    <p:extLst>
      <p:ext uri="{BB962C8B-B14F-4D97-AF65-F5344CB8AC3E}">
        <p14:creationId xmlns:p14="http://schemas.microsoft.com/office/powerpoint/2010/main" val="1329255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457200"/>
            <a:ext cx="7772400" cy="1066800"/>
          </a:xfrm>
        </p:spPr>
        <p:txBody>
          <a:bodyPr/>
          <a:lstStyle/>
          <a:p>
            <a:pPr algn="l" eaLnBrk="1" hangingPunct="1"/>
            <a:r>
              <a:rPr lang="en-US" altLang="ca-ES" sz="3200" b="1" dirty="0" smtClean="0">
                <a:latin typeface="Times New Roman" panose="02020603050405020304" pitchFamily="18" charset="0"/>
                <a:cs typeface="Times New Roman" panose="02020603050405020304" pitchFamily="18" charset="0"/>
              </a:rPr>
              <a:t>8. </a:t>
            </a:r>
            <a:r>
              <a:rPr lang="en-US" altLang="ca-ES" sz="3200" b="1" dirty="0" smtClean="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381000" y="1219200"/>
            <a:ext cx="8305800" cy="5029199"/>
          </a:xfrm>
        </p:spPr>
        <p:txBody>
          <a:bodyPr rtlCol="0">
            <a:noAutofit/>
          </a:bodyPr>
          <a:lstStyle/>
          <a:p>
            <a:pPr eaLnBrk="1" fontAlgn="auto" hangingPunct="1">
              <a:spcAft>
                <a:spcPts val="0"/>
              </a:spcAft>
              <a:defRPr/>
            </a:pPr>
            <a:endParaRPr lang="en-US" sz="1600" dirty="0" smtClean="0">
              <a:latin typeface="Times New Roman" pitchFamily="18" charset="0"/>
              <a:cs typeface="Times New Roman" pitchFamily="18" charset="0"/>
            </a:endParaRP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a:t>
            </a:r>
            <a:r>
              <a:rPr lang="en-US" altLang="en-US" sz="1200" b="0" dirty="0" smtClean="0">
                <a:latin typeface="Times New Roman" pitchFamily="18" charset="0"/>
                <a:cs typeface="Times New Roman" pitchFamily="18" charset="0"/>
              </a:rPr>
              <a:t>Smith, DSP Group, 11-13-1290-01 Dynamic Sensitivity Control for HEW</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11-13-1487-02 </a:t>
            </a:r>
            <a:r>
              <a:rPr lang="en-US" altLang="ja-JP" sz="1200" b="0" dirty="0" smtClean="0">
                <a:latin typeface="Times New Roman" pitchFamily="18" charset="0"/>
                <a:cs typeface="Times New Roman" pitchFamily="18" charset="0"/>
              </a:rPr>
              <a:t>Dense Apartment Complex Capacity </a:t>
            </a:r>
            <a:br>
              <a:rPr lang="en-US" altLang="ja-JP" sz="1200" b="0" dirty="0" smtClean="0">
                <a:latin typeface="Times New Roman" pitchFamily="18" charset="0"/>
                <a:cs typeface="Times New Roman" pitchFamily="18" charset="0"/>
              </a:rPr>
            </a:br>
            <a:r>
              <a:rPr lang="en-US" altLang="ja-JP" sz="1200" b="0" dirty="0" smtClean="0">
                <a:latin typeface="Times New Roman" pitchFamily="18" charset="0"/>
                <a:cs typeface="Times New Roman" pitchFamily="18" charset="0"/>
              </a:rPr>
              <a:t>Improvements with Channel selection and Dynamic Sensitivity Control</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11-13-1489-05 Airport Capacity Analysis</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11-14-0045-02 E-Education Analysis</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11-14-0058-01 Pico Cell Use Case Analysis</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11-14-0294-02 Dynamic Sensitivity Control Channel Selection and Legacy Sharing</a:t>
            </a:r>
          </a:p>
          <a:p>
            <a:pPr marL="457200" indent="-457200" eaLnBrk="1" fontAlgn="auto" hangingPunct="1">
              <a:spcAft>
                <a:spcPts val="300"/>
              </a:spcAft>
              <a:buFont typeface="+mj-lt"/>
              <a:buAutoNum type="arabicParenR"/>
              <a:defRPr/>
            </a:pPr>
            <a:r>
              <a:rPr kumimoji="1" lang="en-US" altLang="ja-JP" sz="1200" b="0" dirty="0" smtClean="0">
                <a:latin typeface="Times New Roman" pitchFamily="18" charset="0"/>
                <a:cs typeface="Times New Roman" pitchFamily="18" charset="0"/>
              </a:rPr>
              <a:t>Graham Smith, DSP Group, 11-14-0365-01 Dynamic Sensitivity Control Implementation</a:t>
            </a:r>
            <a:endParaRPr lang="en-US" altLang="en-US" sz="1200" b="0" dirty="0" smtClean="0">
              <a:latin typeface="Times New Roman" pitchFamily="18" charset="0"/>
              <a:cs typeface="Times New Roman" pitchFamily="18" charset="0"/>
            </a:endParaRP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11-14-0328-02 Dense Apartment Complex Throughput Calculations</a:t>
            </a:r>
          </a:p>
          <a:p>
            <a:pPr marL="457200" indent="-457200" eaLnBrk="1" fontAlgn="auto" hangingPunct="1">
              <a:spcAft>
                <a:spcPts val="300"/>
              </a:spcAft>
              <a:buFont typeface="+mj-lt"/>
              <a:buAutoNum type="arabicParenR"/>
              <a:defRPr/>
            </a:pPr>
            <a:r>
              <a:rPr kumimoji="1" lang="en-US" altLang="ja-JP" sz="1200" b="0" dirty="0" smtClean="0">
                <a:latin typeface="Times New Roman" pitchFamily="18" charset="0"/>
                <a:cs typeface="Times New Roman" pitchFamily="18" charset="0"/>
              </a:rPr>
              <a:t>Graham Smith, DSP Group, 11-14-0779-00 Dynamic Sensitivity Control Practical Usage</a:t>
            </a:r>
          </a:p>
          <a:p>
            <a:pPr marL="457200" indent="-457200" eaLnBrk="1" fontAlgn="auto" hangingPunct="1">
              <a:spcAft>
                <a:spcPts val="300"/>
              </a:spcAft>
              <a:buFont typeface="+mj-lt"/>
              <a:buAutoNum type="arabicParenR"/>
              <a:defRPr/>
            </a:pPr>
            <a:r>
              <a:rPr lang="en-US" altLang="en-US" sz="1200" b="0" dirty="0" err="1" smtClean="0">
                <a:latin typeface="Times New Roman" pitchFamily="18" charset="0"/>
                <a:cs typeface="Times New Roman" pitchFamily="18" charset="0"/>
              </a:rPr>
              <a:t>Imad</a:t>
            </a:r>
            <a:r>
              <a:rPr lang="en-US" altLang="en-US" sz="1200" b="0" dirty="0" smtClean="0">
                <a:latin typeface="Times New Roman" pitchFamily="18" charset="0"/>
                <a:cs typeface="Times New Roman" pitchFamily="18" charset="0"/>
              </a:rPr>
              <a:t> Jamil, Orange, 11-14-0523-00 Mac Simulation Results for DSC and </a:t>
            </a:r>
            <a:r>
              <a:rPr lang="en-US" altLang="en-US" sz="1200" b="0" dirty="0" smtClean="0">
                <a:latin typeface="Times New Roman" pitchFamily="18" charset="0"/>
                <a:cs typeface="Times New Roman" pitchFamily="18" charset="0"/>
              </a:rPr>
              <a:t>TPC</a:t>
            </a:r>
          </a:p>
          <a:p>
            <a:pPr marL="457200" indent="-457200" eaLnBrk="1" fontAlgn="auto" hangingPunct="1">
              <a:spcAft>
                <a:spcPts val="300"/>
              </a:spcAft>
              <a:buFont typeface="+mj-lt"/>
              <a:buAutoNum type="arabicParenR"/>
              <a:defRPr/>
            </a:pPr>
            <a:r>
              <a:rPr lang="en-US" altLang="ja-JP" sz="1200" b="0" dirty="0">
                <a:latin typeface="Times New Roman" pitchFamily="18" charset="0"/>
                <a:cs typeface="Times New Roman" pitchFamily="18" charset="0"/>
              </a:rPr>
              <a:t>William Carney, Sony, 11-14-0854-00 DSC and Legacy Coexistence</a:t>
            </a:r>
          </a:p>
          <a:p>
            <a:pPr marL="457200" indent="-457200" eaLnBrk="1" fontAlgn="auto" hangingPunct="1">
              <a:spcAft>
                <a:spcPts val="300"/>
              </a:spcAft>
              <a:buFont typeface="+mj-lt"/>
              <a:buAutoNum type="arabicParenR"/>
              <a:defRPr/>
            </a:pPr>
            <a:r>
              <a:rPr lang="en-US" sz="1200" b="0" dirty="0" err="1" smtClean="0">
                <a:latin typeface="Times New Roman" pitchFamily="18" charset="0"/>
                <a:cs typeface="Times New Roman" pitchFamily="18" charset="0"/>
              </a:rPr>
              <a:t>Shahwaiz</a:t>
            </a:r>
            <a:r>
              <a:rPr lang="en-US" sz="1200" b="0" dirty="0" smtClean="0">
                <a:latin typeface="Times New Roman" pitchFamily="18" charset="0"/>
                <a:cs typeface="Times New Roman" pitchFamily="18" charset="0"/>
              </a:rPr>
              <a:t> </a:t>
            </a:r>
            <a:r>
              <a:rPr lang="en-US" sz="1200" b="0" dirty="0" err="1" smtClean="0">
                <a:latin typeface="Times New Roman" pitchFamily="18" charset="0"/>
                <a:cs typeface="Times New Roman" pitchFamily="18" charset="0"/>
              </a:rPr>
              <a:t>Afaqui</a:t>
            </a:r>
            <a:r>
              <a:rPr lang="en-US" sz="1200" b="0" dirty="0" smtClean="0">
                <a:latin typeface="Times New Roman" pitchFamily="18" charset="0"/>
                <a:cs typeface="Times New Roman" pitchFamily="18" charset="0"/>
              </a:rPr>
              <a:t>, </a:t>
            </a:r>
            <a:r>
              <a:rPr kumimoji="1" lang="en-US" sz="1200" b="0" dirty="0" smtClean="0">
                <a:latin typeface="Times New Roman" pitchFamily="18" charset="0"/>
                <a:cs typeface="Times New Roman" pitchFamily="18" charset="0"/>
              </a:rPr>
              <a:t>11-15-0027-1 </a:t>
            </a:r>
            <a:r>
              <a:rPr kumimoji="1" lang="en-US" sz="1200" b="0" dirty="0">
                <a:latin typeface="Times New Roman" pitchFamily="18" charset="0"/>
                <a:cs typeface="Times New Roman" pitchFamily="18" charset="0"/>
              </a:rPr>
              <a:t>Simulation-based evaluation of DSC in residential </a:t>
            </a:r>
            <a:r>
              <a:rPr kumimoji="1" lang="en-US" sz="1200" b="0" dirty="0" smtClean="0">
                <a:latin typeface="Times New Roman" pitchFamily="18" charset="0"/>
                <a:cs typeface="Times New Roman" pitchFamily="18" charset="0"/>
              </a:rPr>
              <a:t>scenario</a:t>
            </a:r>
          </a:p>
          <a:p>
            <a:pPr marL="457200" indent="-457200" eaLnBrk="1" fontAlgn="auto" hangingPunct="1">
              <a:spcAft>
                <a:spcPts val="300"/>
              </a:spcAft>
              <a:buFont typeface="+mj-lt"/>
              <a:buAutoNum type="arabicParenR"/>
              <a:defRPr/>
            </a:pPr>
            <a:r>
              <a:rPr kumimoji="1" lang="en-US" altLang="ja-JP" sz="1200" b="0" dirty="0">
                <a:latin typeface="Times New Roman" pitchFamily="18" charset="0"/>
                <a:cs typeface="Times New Roman" pitchFamily="18" charset="0"/>
              </a:rPr>
              <a:t>Graham Smith, DSP Group, </a:t>
            </a:r>
            <a:r>
              <a:rPr lang="en-US" sz="1200" b="0" dirty="0">
                <a:latin typeface="Times New Roman" pitchFamily="18" charset="0"/>
                <a:cs typeface="Times New Roman" pitchFamily="18" charset="0"/>
              </a:rPr>
              <a:t>11-16-0310-1-00 CCA Proposal DSC </a:t>
            </a:r>
            <a:r>
              <a:rPr lang="en-US" sz="1200" b="0" dirty="0" smtClean="0">
                <a:latin typeface="Times New Roman" pitchFamily="18" charset="0"/>
                <a:cs typeface="Times New Roman" pitchFamily="18" charset="0"/>
              </a:rPr>
              <a:t>Text</a:t>
            </a:r>
          </a:p>
          <a:p>
            <a:pPr marL="457200" indent="-457200" eaLnBrk="1" fontAlgn="auto" hangingPunct="1">
              <a:spcAft>
                <a:spcPts val="300"/>
              </a:spcAft>
              <a:buFont typeface="+mj-lt"/>
              <a:buAutoNum type="arabicParenR"/>
              <a:defRPr/>
            </a:pPr>
            <a:r>
              <a:rPr kumimoji="1" lang="en-GB" sz="1200" b="0" dirty="0">
                <a:latin typeface="Times New Roman" pitchFamily="18" charset="0"/>
                <a:cs typeface="Times New Roman" pitchFamily="18" charset="0"/>
              </a:rPr>
              <a:t>11-14-0980-16 </a:t>
            </a:r>
            <a:r>
              <a:rPr kumimoji="1" lang="en-GB" sz="1200" b="0" dirty="0" err="1">
                <a:latin typeface="Times New Roman" pitchFamily="18" charset="0"/>
                <a:cs typeface="Times New Roman" pitchFamily="18" charset="0"/>
              </a:rPr>
              <a:t>TGax</a:t>
            </a:r>
            <a:r>
              <a:rPr kumimoji="1" lang="en-GB" sz="1200" b="0" dirty="0">
                <a:latin typeface="Times New Roman" pitchFamily="18" charset="0"/>
                <a:cs typeface="Times New Roman" pitchFamily="18" charset="0"/>
              </a:rPr>
              <a:t> Simulation </a:t>
            </a:r>
            <a:r>
              <a:rPr kumimoji="1" lang="en-GB" sz="1200" b="0" dirty="0" smtClean="0">
                <a:latin typeface="Times New Roman" pitchFamily="18" charset="0"/>
                <a:cs typeface="Times New Roman" pitchFamily="18" charset="0"/>
              </a:rPr>
              <a:t>scenarios</a:t>
            </a:r>
          </a:p>
          <a:p>
            <a:pPr marL="457200" indent="-457200" eaLnBrk="1" fontAlgn="auto" hangingPunct="1">
              <a:spcAft>
                <a:spcPts val="300"/>
              </a:spcAft>
              <a:buFont typeface="+mj-lt"/>
              <a:buAutoNum type="arabicParenR"/>
              <a:defRPr/>
            </a:pPr>
            <a:r>
              <a:rPr kumimoji="1" lang="en-GB" sz="1200" b="0" dirty="0" smtClean="0">
                <a:latin typeface="Times New Roman" pitchFamily="18" charset="0"/>
                <a:cs typeface="Times New Roman" pitchFamily="18" charset="0"/>
              </a:rPr>
              <a:t>Graham Smith, 11-15-0548-1 Enterprise scenario and DSC</a:t>
            </a:r>
            <a:endParaRPr kumimoji="1" lang="en-US" sz="1200" b="0" dirty="0" smtClean="0">
              <a:latin typeface="Times New Roman" pitchFamily="18" charset="0"/>
              <a:cs typeface="Times New Roman" pitchFamily="18" charset="0"/>
            </a:endParaRPr>
          </a:p>
          <a:p>
            <a:pPr marL="457200" indent="-457200" eaLnBrk="1" fontAlgn="auto" hangingPunct="1">
              <a:spcAft>
                <a:spcPts val="300"/>
              </a:spcAft>
              <a:buFont typeface="+mj-lt"/>
              <a:buAutoNum type="arabicParenR"/>
              <a:defRPr/>
            </a:pPr>
            <a:r>
              <a:rPr lang="en-CA" sz="1200" b="0" dirty="0">
                <a:latin typeface="Times New Roman" pitchFamily="18" charset="0"/>
                <a:cs typeface="Times New Roman" pitchFamily="18" charset="0"/>
              </a:rPr>
              <a:t>J. R., “Fairness: How to measure quantitatively?”</a:t>
            </a:r>
            <a:endParaRPr kumimoji="1" lang="en-US" sz="1200" b="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1400" dirty="0" smtClean="0">
              <a:latin typeface="Times New Roman" pitchFamily="18" charset="0"/>
              <a:cs typeface="Times New Roman" pitchFamily="18" charset="0"/>
            </a:endParaRPr>
          </a:p>
          <a:p>
            <a:pPr eaLnBrk="1" fontAlgn="auto" hangingPunct="1">
              <a:spcAft>
                <a:spcPts val="0"/>
              </a:spcAft>
              <a:defRPr/>
            </a:pPr>
            <a:endParaRPr lang="en-US" sz="1400" dirty="0">
              <a:latin typeface="Times New Roman" pitchFamily="18" charset="0"/>
              <a:cs typeface="Times New Roman" pitchFamily="18" charset="0"/>
            </a:endParaRPr>
          </a:p>
        </p:txBody>
      </p:sp>
      <p:sp>
        <p:nvSpPr>
          <p:cNvPr id="2" name="Date Placeholder 1"/>
          <p:cNvSpPr>
            <a:spLocks noGrp="1"/>
          </p:cNvSpPr>
          <p:nvPr>
            <p:ph type="dt" sz="half" idx="4294967295"/>
          </p:nvPr>
        </p:nvSpPr>
        <p:spPr>
          <a:xfrm>
            <a:off x="696913" y="205987"/>
            <a:ext cx="963405" cy="246221"/>
          </a:xfrm>
        </p:spPr>
        <p:txBody>
          <a:bodyPr/>
          <a:lstStyle/>
          <a:p>
            <a:pPr>
              <a:defRPr/>
            </a:pPr>
            <a:r>
              <a:rPr lang="en-US" dirty="0" err="1" smtClean="0"/>
              <a:t>JMay</a:t>
            </a:r>
            <a:r>
              <a:rPr lang="en-US" dirty="0" smtClean="0"/>
              <a:t> 2016</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31D45EC1-4C6A-4C4C-A230-3BDF24B584F8}" type="slidenum">
              <a:rPr lang="en-US" smtClean="0"/>
              <a:pPr>
                <a:defRPr/>
              </a:pPr>
              <a:t>17</a:t>
            </a:fld>
            <a:endParaRPr lang="en-US" dirty="0"/>
          </a:p>
        </p:txBody>
      </p:sp>
      <p:sp>
        <p:nvSpPr>
          <p:cNvPr id="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Tree>
    <p:extLst>
      <p:ext uri="{BB962C8B-B14F-4D97-AF65-F5344CB8AC3E}">
        <p14:creationId xmlns:p14="http://schemas.microsoft.com/office/powerpoint/2010/main" val="122717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50837"/>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Outline</a:t>
            </a:r>
          </a:p>
        </p:txBody>
      </p:sp>
      <p:sp>
        <p:nvSpPr>
          <p:cNvPr id="7171" name="Content Placeholder 2"/>
          <p:cNvSpPr>
            <a:spLocks noGrp="1"/>
          </p:cNvSpPr>
          <p:nvPr>
            <p:ph idx="1"/>
          </p:nvPr>
        </p:nvSpPr>
        <p:spPr>
          <a:xfrm>
            <a:off x="838200" y="1493837"/>
            <a:ext cx="7162800" cy="4754563"/>
          </a:xfrm>
        </p:spPr>
        <p:txBody>
          <a:bodyPr/>
          <a:lstStyle/>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Context</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DSC: The big picture</a:t>
            </a: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Scenarios and </a:t>
            </a:r>
            <a:r>
              <a:rPr lang="en-US" altLang="ca-ES" sz="1800" dirty="0" smtClean="0">
                <a:latin typeface="Times New Roman" panose="02020603050405020304" pitchFamily="18" charset="0"/>
                <a:cs typeface="Times New Roman" panose="02020603050405020304" pitchFamily="18" charset="0"/>
              </a:rPr>
              <a:t>assumptions</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Metrics used for evaluation</a:t>
            </a:r>
          </a:p>
          <a:p>
            <a:pPr marL="514350" indent="-514350">
              <a:buFont typeface="Calibri" panose="020F0502020204030204" pitchFamily="34" charset="0"/>
              <a:buAutoNum type="arabicPeriod"/>
            </a:pPr>
            <a:r>
              <a:rPr lang="en-CA" altLang="ca-ES" sz="1800" dirty="0" smtClean="0">
                <a:latin typeface="Times New Roman" panose="02020603050405020304" pitchFamily="18" charset="0"/>
                <a:cs typeface="Times New Roman" panose="02020603050405020304" pitchFamily="18" charset="0"/>
              </a:rPr>
              <a:t>Four 80 MHz Channels</a:t>
            </a:r>
          </a:p>
          <a:p>
            <a:pPr marL="514350" indent="-514350">
              <a:buFont typeface="Calibri" panose="020F0502020204030204" pitchFamily="34" charset="0"/>
              <a:buAutoNum type="arabicPeriod"/>
            </a:pPr>
            <a:r>
              <a:rPr lang="en-CA" altLang="ca-ES" sz="1800" dirty="0" smtClean="0">
                <a:latin typeface="Times New Roman" panose="02020603050405020304" pitchFamily="18" charset="0"/>
                <a:cs typeface="Times New Roman" panose="02020603050405020304" pitchFamily="18" charset="0"/>
              </a:rPr>
              <a:t>Nine 40 MHz Channels</a:t>
            </a:r>
            <a:endParaRPr lang="en-CA"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Conclusions/next </a:t>
            </a:r>
            <a:r>
              <a:rPr lang="en-US" altLang="ca-ES" sz="1800" dirty="0" smtClean="0">
                <a:latin typeface="Times New Roman" panose="02020603050405020304" pitchFamily="18" charset="0"/>
                <a:cs typeface="Times New Roman" panose="02020603050405020304" pitchFamily="18" charset="0"/>
              </a:rPr>
              <a:t>steps</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References</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Appendix</a:t>
            </a:r>
            <a:endParaRPr lang="en-CA"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4294967295"/>
          </p:nvPr>
        </p:nvSpPr>
        <p:spPr>
          <a:xfrm>
            <a:off x="696913" y="205987"/>
            <a:ext cx="860813" cy="246221"/>
          </a:xfrm>
        </p:spPr>
        <p:txBody>
          <a:bodyPr/>
          <a:lstStyle/>
          <a:p>
            <a:pPr>
              <a:defRPr/>
            </a:pPr>
            <a:r>
              <a:rPr lang="en-US" dirty="0" smtClean="0"/>
              <a:t>May 2016</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dirty="0"/>
          </a:p>
        </p:txBody>
      </p:sp>
      <p:sp>
        <p:nvSpPr>
          <p:cNvPr id="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Tree>
    <p:extLst>
      <p:ext uri="{BB962C8B-B14F-4D97-AF65-F5344CB8AC3E}">
        <p14:creationId xmlns:p14="http://schemas.microsoft.com/office/powerpoint/2010/main" val="286977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381000"/>
            <a:ext cx="77724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1. Context</a:t>
            </a:r>
          </a:p>
        </p:txBody>
      </p:sp>
      <p:sp>
        <p:nvSpPr>
          <p:cNvPr id="5123" name="Content Placeholder 2"/>
          <p:cNvSpPr>
            <a:spLocks noGrp="1"/>
          </p:cNvSpPr>
          <p:nvPr>
            <p:ph idx="1"/>
          </p:nvPr>
        </p:nvSpPr>
        <p:spPr>
          <a:xfrm>
            <a:off x="304800" y="1295400"/>
            <a:ext cx="8610600" cy="4800600"/>
          </a:xfrm>
        </p:spPr>
        <p:txBody>
          <a:bodyPr/>
          <a:lstStyle/>
          <a:p>
            <a:pPr eaLnBrk="1" hangingPunct="1">
              <a:defRPr/>
            </a:pPr>
            <a:r>
              <a:rPr lang="en-US" altLang="ca-ES" sz="1800" dirty="0" smtClean="0">
                <a:latin typeface="Times New Roman" panose="02020603050405020304" pitchFamily="18" charset="0"/>
                <a:cs typeface="Times New Roman" panose="02020603050405020304" pitchFamily="18" charset="0"/>
              </a:rPr>
              <a:t>Spatial reuse in the SFD</a:t>
            </a:r>
          </a:p>
          <a:p>
            <a:pPr lvl="1" eaLnBrk="1" hangingPunct="1">
              <a:defRPr/>
            </a:pPr>
            <a:r>
              <a:rPr lang="en-GB" sz="1400" i="1" dirty="0"/>
              <a:t>The amendment shall include one or more mechanisms to improve spatial reuse by allowing adjustments to one or more of the CCA-ED, 802.11 Signal Detect CCA, OBSS_PD or TXPWR threshold values. </a:t>
            </a:r>
            <a:r>
              <a:rPr lang="en-GB" sz="1400" b="1" i="1" u="sng" dirty="0"/>
              <a:t>The constraints on selecting threshold values are TBD</a:t>
            </a:r>
            <a:r>
              <a:rPr lang="en-GB" sz="1400" i="1" u="sng" dirty="0"/>
              <a:t>”</a:t>
            </a:r>
          </a:p>
          <a:p>
            <a:pPr lvl="1" eaLnBrk="1" hangingPunct="1">
              <a:defRPr/>
            </a:pPr>
            <a:r>
              <a:rPr lang="en-GB" altLang="ca-ES" sz="1400" dirty="0">
                <a:latin typeface="Times New Roman" panose="02020603050405020304" pitchFamily="18" charset="0"/>
                <a:cs typeface="Times New Roman" panose="02020603050405020304" pitchFamily="18" charset="0"/>
              </a:rPr>
              <a:t>DSC could be used to select these threshold </a:t>
            </a:r>
            <a:r>
              <a:rPr lang="en-GB" altLang="ca-ES" sz="1400" dirty="0" smtClean="0">
                <a:latin typeface="Times New Roman" panose="02020603050405020304" pitchFamily="18" charset="0"/>
                <a:cs typeface="Times New Roman" panose="02020603050405020304" pitchFamily="18" charset="0"/>
              </a:rPr>
              <a:t>values</a:t>
            </a: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800" dirty="0">
              <a:latin typeface="Times New Roman" panose="02020603050405020304" pitchFamily="18" charset="0"/>
              <a:cs typeface="Times New Roman" panose="02020603050405020304" pitchFamily="18" charset="0"/>
            </a:endParaRPr>
          </a:p>
          <a:p>
            <a:pPr eaLnBrk="1" hangingPunct="1">
              <a:defRPr/>
            </a:pPr>
            <a:r>
              <a:rPr lang="en-US" altLang="ca-ES" sz="1800" dirty="0" smtClean="0">
                <a:latin typeface="Times New Roman" panose="02020603050405020304" pitchFamily="18" charset="0"/>
                <a:cs typeface="Times New Roman" panose="02020603050405020304" pitchFamily="18" charset="0"/>
              </a:rPr>
              <a:t>DSC: Dynamic </a:t>
            </a:r>
            <a:r>
              <a:rPr lang="en-US" altLang="ca-ES" sz="1800" dirty="0" smtClean="0">
                <a:latin typeface="Times New Roman" panose="02020603050405020304" pitchFamily="18" charset="0"/>
                <a:cs typeface="Times New Roman" panose="02020603050405020304" pitchFamily="18" charset="0"/>
              </a:rPr>
              <a:t>Sensitivity Control</a:t>
            </a:r>
          </a:p>
          <a:p>
            <a:pPr lvl="1" eaLnBrk="1" hangingPunct="1">
              <a:defRPr/>
            </a:pPr>
            <a:r>
              <a:rPr lang="en-US" altLang="ca-ES" sz="1400" dirty="0" smtClean="0">
                <a:latin typeface="Times New Roman" panose="02020603050405020304" pitchFamily="18" charset="0"/>
                <a:cs typeface="Times New Roman" panose="02020603050405020304" pitchFamily="18" charset="0"/>
              </a:rPr>
              <a:t>DSC widely studied in </a:t>
            </a:r>
            <a:r>
              <a:rPr lang="en-US" altLang="ca-ES" sz="1400" dirty="0" err="1" smtClean="0">
                <a:latin typeface="Times New Roman" panose="02020603050405020304" pitchFamily="18" charset="0"/>
                <a:cs typeface="Times New Roman" panose="02020603050405020304" pitchFamily="18" charset="0"/>
              </a:rPr>
              <a:t>TGax</a:t>
            </a:r>
            <a:r>
              <a:rPr lang="en-US" altLang="ca-ES" sz="1400" dirty="0" smtClean="0">
                <a:latin typeface="Times New Roman" panose="02020603050405020304" pitchFamily="18" charset="0"/>
                <a:cs typeface="Times New Roman" panose="02020603050405020304" pitchFamily="18" charset="0"/>
              </a:rPr>
              <a:t> WG: DSC increases </a:t>
            </a:r>
            <a:r>
              <a:rPr lang="en-US" altLang="ca-ES" sz="1400" dirty="0" smtClean="0">
                <a:latin typeface="Times New Roman" panose="02020603050405020304" pitchFamily="18" charset="0"/>
                <a:cs typeface="Times New Roman" panose="02020603050405020304" pitchFamily="18" charset="0"/>
              </a:rPr>
              <a:t>per-user throughput in dense scenarios </a:t>
            </a:r>
            <a:r>
              <a:rPr lang="en-US" altLang="ca-ES" sz="1400" dirty="0" smtClean="0">
                <a:latin typeface="Times New Roman" panose="02020603050405020304" pitchFamily="18" charset="0"/>
                <a:cs typeface="Times New Roman" panose="02020603050405020304" pitchFamily="18" charset="0"/>
              </a:rPr>
              <a:t>[1-12] but what about fairness? More than 20 contributions about DSC since July 2013 and only [12] studies fairness</a:t>
            </a:r>
            <a:endParaRPr lang="en-US" altLang="ca-ES" sz="1800" dirty="0">
              <a:latin typeface="Times New Roman" panose="02020603050405020304" pitchFamily="18" charset="0"/>
              <a:cs typeface="Times New Roman" panose="02020603050405020304" pitchFamily="18" charset="0"/>
            </a:endParaRPr>
          </a:p>
          <a:p>
            <a:pPr eaLnBrk="1" hangingPunct="1">
              <a:defRPr/>
            </a:pPr>
            <a:endParaRPr lang="en-US" altLang="ca-ES" sz="1800" dirty="0">
              <a:latin typeface="Times New Roman" panose="02020603050405020304" pitchFamily="18" charset="0"/>
              <a:cs typeface="Times New Roman" panose="02020603050405020304" pitchFamily="18" charset="0"/>
            </a:endParaRPr>
          </a:p>
          <a:p>
            <a:pPr marL="342900" lvl="1" indent="-342900" eaLnBrk="1" hangingPunct="1">
              <a:buFontTx/>
              <a:buChar char="•"/>
              <a:defRPr/>
            </a:pPr>
            <a:r>
              <a:rPr lang="en-US" altLang="ca-ES" sz="1800" b="1" dirty="0">
                <a:latin typeface="Times New Roman" panose="02020603050405020304" pitchFamily="18" charset="0"/>
                <a:ea typeface="+mn-ea"/>
                <a:cs typeface="Times New Roman" panose="02020603050405020304" pitchFamily="18" charset="0"/>
              </a:rPr>
              <a:t>DSC text for SFD has been proposed in [</a:t>
            </a:r>
            <a:r>
              <a:rPr lang="en-US" altLang="ca-ES" sz="1800" b="1" dirty="0" smtClean="0">
                <a:latin typeface="Times New Roman" panose="02020603050405020304" pitchFamily="18" charset="0"/>
                <a:ea typeface="+mn-ea"/>
                <a:cs typeface="Times New Roman" panose="02020603050405020304" pitchFamily="18" charset="0"/>
              </a:rPr>
              <a:t>13] </a:t>
            </a:r>
            <a:r>
              <a:rPr lang="en-US" altLang="ca-ES" sz="1800" b="1" dirty="0">
                <a:latin typeface="Times New Roman" panose="02020603050405020304" pitchFamily="18" charset="0"/>
                <a:ea typeface="+mn-ea"/>
                <a:cs typeface="Times New Roman" panose="02020603050405020304" pitchFamily="18" charset="0"/>
              </a:rPr>
              <a:t>but DSC has still not been studied for some of the simulation scenario proposed in [</a:t>
            </a:r>
            <a:r>
              <a:rPr lang="en-US" altLang="ca-ES" sz="1800" b="1" dirty="0" smtClean="0">
                <a:latin typeface="Times New Roman" panose="02020603050405020304" pitchFamily="18" charset="0"/>
                <a:ea typeface="+mn-ea"/>
                <a:cs typeface="Times New Roman" panose="02020603050405020304" pitchFamily="18" charset="0"/>
              </a:rPr>
              <a:t>14]</a:t>
            </a:r>
            <a:endParaRPr lang="en-US" altLang="ca-ES" sz="1800" b="1" dirty="0">
              <a:latin typeface="Times New Roman" panose="02020603050405020304" pitchFamily="18" charset="0"/>
              <a:ea typeface="+mn-ea"/>
              <a:cs typeface="Times New Roman" panose="02020603050405020304" pitchFamily="18" charset="0"/>
            </a:endParaRPr>
          </a:p>
          <a:p>
            <a:pPr eaLnBrk="1" hangingPunct="1">
              <a:defRPr/>
            </a:pPr>
            <a:endParaRPr lang="en-US" altLang="ca-ES" sz="1800" dirty="0">
              <a:latin typeface="Times New Roman" panose="02020603050405020304" pitchFamily="18" charset="0"/>
              <a:cs typeface="Times New Roman" panose="02020603050405020304" pitchFamily="18" charset="0"/>
            </a:endParaRPr>
          </a:p>
          <a:p>
            <a:pPr eaLnBrk="1" hangingPunct="1">
              <a:defRPr/>
            </a:pPr>
            <a:r>
              <a:rPr lang="en-US" altLang="ca-ES" sz="1800" dirty="0" smtClean="0">
                <a:latin typeface="Times New Roman" panose="02020603050405020304" pitchFamily="18" charset="0"/>
                <a:cs typeface="Times New Roman" panose="02020603050405020304" pitchFamily="18" charset="0"/>
              </a:rPr>
              <a:t>In this submission we, </a:t>
            </a:r>
          </a:p>
          <a:p>
            <a:pPr lvl="1" eaLnBrk="1" hangingPunct="1">
              <a:defRPr/>
            </a:pPr>
            <a:r>
              <a:rPr lang="en-US" altLang="ca-ES" sz="1600" dirty="0" smtClean="0">
                <a:latin typeface="Times New Roman" panose="02020603050405020304" pitchFamily="18" charset="0"/>
                <a:cs typeface="Times New Roman" panose="02020603050405020304" pitchFamily="18" charset="0"/>
              </a:rPr>
              <a:t>investigate the performance of DSC in </a:t>
            </a:r>
            <a:r>
              <a:rPr lang="en-US" altLang="ca-ES" sz="1600" b="1" dirty="0" smtClean="0">
                <a:latin typeface="Times New Roman" panose="02020603050405020304" pitchFamily="18" charset="0"/>
                <a:cs typeface="Times New Roman" panose="02020603050405020304" pitchFamily="18" charset="0"/>
              </a:rPr>
              <a:t>enterprise</a:t>
            </a:r>
            <a:r>
              <a:rPr lang="en-US" altLang="ca-ES" sz="1600" dirty="0" smtClean="0">
                <a:latin typeface="Times New Roman" panose="02020603050405020304" pitchFamily="18" charset="0"/>
                <a:cs typeface="Times New Roman" panose="02020603050405020304" pitchFamily="18" charset="0"/>
              </a:rPr>
              <a:t> </a:t>
            </a:r>
            <a:r>
              <a:rPr lang="en-US" altLang="ca-ES" sz="1600" dirty="0" smtClean="0">
                <a:latin typeface="Times New Roman" panose="02020603050405020304" pitchFamily="18" charset="0"/>
                <a:cs typeface="Times New Roman" panose="02020603050405020304" pitchFamily="18" charset="0"/>
              </a:rPr>
              <a:t>scenario and recommend DSC parameters to use</a:t>
            </a:r>
          </a:p>
          <a:p>
            <a:pPr lvl="1" eaLnBrk="1" hangingPunct="1">
              <a:defRPr/>
            </a:pPr>
            <a:r>
              <a:rPr lang="en-US" altLang="ca-ES" sz="1600" dirty="0" smtClean="0">
                <a:latin typeface="Times New Roman" panose="02020603050405020304" pitchFamily="18" charset="0"/>
                <a:cs typeface="Times New Roman" panose="02020603050405020304" pitchFamily="18" charset="0"/>
              </a:rPr>
              <a:t> Highlight the importance of fairness study while analyzing mechanisms supposed to increase spatial reuse</a:t>
            </a:r>
            <a:endParaRPr lang="en-US" altLang="ca-ES" sz="16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3</a:t>
            </a:fld>
            <a:endParaRPr lang="en-US" dirty="0"/>
          </a:p>
        </p:txBody>
      </p:sp>
      <p:sp>
        <p:nvSpPr>
          <p:cNvPr id="8"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0"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Tree>
    <p:extLst>
      <p:ext uri="{BB962C8B-B14F-4D97-AF65-F5344CB8AC3E}">
        <p14:creationId xmlns:p14="http://schemas.microsoft.com/office/powerpoint/2010/main" val="258605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381000"/>
            <a:ext cx="7772400" cy="1066800"/>
          </a:xfrm>
        </p:spPr>
        <p:txBody>
          <a:bodyPr/>
          <a:lstStyle/>
          <a:p>
            <a:pPr eaLnBrk="1" hangingPunct="1"/>
            <a:r>
              <a:rPr lang="en-US" altLang="ca-ES" dirty="0">
                <a:latin typeface="Times New Roman" panose="02020603050405020304" pitchFamily="18" charset="0"/>
                <a:cs typeface="Times New Roman" panose="02020603050405020304" pitchFamily="18" charset="0"/>
              </a:rPr>
              <a:t>2</a:t>
            </a:r>
            <a:r>
              <a:rPr lang="en-US" altLang="ca-ES" sz="3200" b="1" dirty="0" smtClean="0">
                <a:latin typeface="Times New Roman" panose="02020603050405020304" pitchFamily="18" charset="0"/>
                <a:cs typeface="Times New Roman" panose="02020603050405020304" pitchFamily="18" charset="0"/>
              </a:rPr>
              <a:t>. DSC: The big picture</a:t>
            </a:r>
            <a:endParaRPr lang="en-US" altLang="ca-ES" sz="3200" b="1" dirty="0" smtClean="0">
              <a:latin typeface="Times New Roman" panose="02020603050405020304" pitchFamily="18" charset="0"/>
              <a:cs typeface="Times New Roman" panose="02020603050405020304" pitchFamily="18" charset="0"/>
            </a:endParaRPr>
          </a:p>
        </p:txBody>
      </p:sp>
      <p:sp>
        <p:nvSpPr>
          <p:cNvPr id="5123" name="Content Placeholder 2"/>
          <p:cNvSpPr>
            <a:spLocks noGrp="1"/>
          </p:cNvSpPr>
          <p:nvPr>
            <p:ph idx="1"/>
          </p:nvPr>
        </p:nvSpPr>
        <p:spPr>
          <a:xfrm>
            <a:off x="304800" y="1295400"/>
            <a:ext cx="4064141" cy="2743200"/>
          </a:xfrm>
        </p:spPr>
        <p:txBody>
          <a:bodyPr/>
          <a:lstStyle/>
          <a:p>
            <a:pPr eaLnBrk="1" hangingPunct="1">
              <a:defRPr/>
            </a:pPr>
            <a:r>
              <a:rPr lang="en-US" altLang="ca-ES" sz="1800" dirty="0" smtClean="0">
                <a:latin typeface="Times New Roman" panose="02020603050405020304" pitchFamily="18" charset="0"/>
                <a:cs typeface="Times New Roman" panose="02020603050405020304" pitchFamily="18" charset="0"/>
              </a:rPr>
              <a:t>DSC varies CST levels for each station</a:t>
            </a:r>
          </a:p>
          <a:p>
            <a:pPr lvl="1" eaLnBrk="1" hangingPunct="1">
              <a:defRPr/>
            </a:pPr>
            <a:r>
              <a:rPr lang="en-US" altLang="ca-ES" sz="1400" dirty="0" smtClean="0">
                <a:latin typeface="Times New Roman" panose="02020603050405020304" pitchFamily="18" charset="0"/>
                <a:cs typeface="Times New Roman" panose="02020603050405020304" pitchFamily="18" charset="0"/>
              </a:rPr>
              <a:t>Based on beacons RSSI: R</a:t>
            </a:r>
          </a:p>
          <a:p>
            <a:pPr lvl="1" eaLnBrk="1" hangingPunct="1">
              <a:defRPr/>
            </a:pPr>
            <a:r>
              <a:rPr lang="en-US" altLang="ca-ES" sz="1400" dirty="0" smtClean="0">
                <a:latin typeface="Times New Roman" panose="02020603050405020304" pitchFamily="18" charset="0"/>
                <a:cs typeface="Times New Roman" panose="02020603050405020304" pitchFamily="18" charset="0"/>
              </a:rPr>
              <a:t>Stations close to the AP have a higher CST</a:t>
            </a: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r>
              <a:rPr lang="en-US" altLang="ca-ES" sz="1400" dirty="0" smtClean="0">
                <a:latin typeface="Times New Roman" panose="02020603050405020304" pitchFamily="18" charset="0"/>
                <a:cs typeface="Times New Roman" panose="02020603050405020304" pitchFamily="18" charset="0"/>
              </a:rPr>
              <a:t>Use of a margin M: CST = R – M</a:t>
            </a:r>
          </a:p>
          <a:p>
            <a:pPr lvl="2" eaLnBrk="1" hangingPunct="1">
              <a:defRPr/>
            </a:pPr>
            <a:r>
              <a:rPr lang="en-US" altLang="ca-ES" sz="1200" dirty="0" smtClean="0">
                <a:latin typeface="Times New Roman" panose="02020603050405020304" pitchFamily="18" charset="0"/>
                <a:cs typeface="Times New Roman" panose="02020603050405020304" pitchFamily="18" charset="0"/>
              </a:rPr>
              <a:t>Help to take into account sudden </a:t>
            </a:r>
          </a:p>
          <a:p>
            <a:pPr marL="857250" lvl="2" indent="0" eaLnBrk="1" hangingPunct="1">
              <a:buNone/>
              <a:defRPr/>
            </a:pPr>
            <a:r>
              <a:rPr lang="en-US" altLang="ca-ES" sz="1200" dirty="0" smtClean="0">
                <a:latin typeface="Times New Roman" panose="02020603050405020304" pitchFamily="18" charset="0"/>
                <a:cs typeface="Times New Roman" panose="02020603050405020304" pitchFamily="18" charset="0"/>
              </a:rPr>
              <a:t>	     change in beacon signals</a:t>
            </a:r>
          </a:p>
          <a:p>
            <a:pPr marL="857250" lvl="2" indent="0" eaLnBrk="1" hangingPunct="1">
              <a:buNone/>
              <a:defRPr/>
            </a:pPr>
            <a:endParaRPr lang="en-US" altLang="ca-ES" sz="1200" dirty="0">
              <a:latin typeface="Times New Roman" panose="02020603050405020304" pitchFamily="18" charset="0"/>
              <a:cs typeface="Times New Roman" panose="02020603050405020304" pitchFamily="18" charset="0"/>
            </a:endParaRPr>
          </a:p>
          <a:p>
            <a:pPr marL="857250" lvl="2" indent="0" eaLnBrk="1" hangingPunct="1">
              <a:buNone/>
              <a:defRPr/>
            </a:pPr>
            <a:endParaRPr lang="en-US" altLang="ca-ES" sz="1200" dirty="0" smtClean="0">
              <a:latin typeface="Times New Roman" panose="02020603050405020304" pitchFamily="18" charset="0"/>
              <a:cs typeface="Times New Roman" panose="02020603050405020304" pitchFamily="18" charset="0"/>
            </a:endParaRPr>
          </a:p>
          <a:p>
            <a:pPr lvl="1" eaLnBrk="1" hangingPunct="1">
              <a:defRPr/>
            </a:pPr>
            <a:r>
              <a:rPr lang="en-US" altLang="ca-ES" sz="1400" dirty="0" smtClean="0">
                <a:latin typeface="Times New Roman" panose="02020603050405020304" pitchFamily="18" charset="0"/>
                <a:cs typeface="Times New Roman" panose="02020603050405020304" pitchFamily="18" charset="0"/>
              </a:rPr>
              <a:t>DSC decreases number of exposed nodes but increases hidden nodes </a:t>
            </a:r>
            <a:endParaRPr lang="en-US" altLang="ca-ES" sz="1400" dirty="0" smtClean="0">
              <a:latin typeface="Times New Roman" panose="02020603050405020304" pitchFamily="18" charset="0"/>
              <a:cs typeface="Times New Roman" panose="02020603050405020304" pitchFamily="18" charset="0"/>
            </a:endParaRPr>
          </a:p>
          <a:p>
            <a:pPr marL="457200" lvl="1" indent="0" eaLnBrk="1" hangingPunct="1">
              <a:buNone/>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marL="457200" lvl="1" indent="0" eaLnBrk="1" hangingPunct="1">
              <a:buNone/>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4</a:t>
            </a:fld>
            <a:endParaRPr lang="en-US" dirty="0"/>
          </a:p>
        </p:txBody>
      </p:sp>
      <p:sp>
        <p:nvSpPr>
          <p:cNvPr id="8"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0"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2" name="Rectangle 11"/>
          <p:cNvSpPr/>
          <p:nvPr/>
        </p:nvSpPr>
        <p:spPr>
          <a:xfrm>
            <a:off x="4829775" y="2367893"/>
            <a:ext cx="285471" cy="170448"/>
          </a:xfrm>
          <a:prstGeom prst="rect">
            <a:avLst/>
          </a:prstGeom>
          <a:solidFill>
            <a:schemeClr val="accent1"/>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4" name="Oval 13"/>
          <p:cNvSpPr/>
          <p:nvPr/>
        </p:nvSpPr>
        <p:spPr>
          <a:xfrm>
            <a:off x="4252842" y="1783511"/>
            <a:ext cx="1534119" cy="1339212"/>
          </a:xfrm>
          <a:prstGeom prst="ellipse">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29470" y="1431601"/>
            <a:ext cx="2257477" cy="1978627"/>
          </a:xfrm>
          <a:prstGeom prst="ellipse">
            <a:avLst/>
          </a:prstGeom>
          <a:noFill/>
          <a:ln>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352452" y="2335691"/>
            <a:ext cx="285471" cy="170448"/>
          </a:xfrm>
          <a:prstGeom prst="rect">
            <a:avLst/>
          </a:prstGeom>
          <a:solidFill>
            <a:schemeClr val="accent2">
              <a:lumMod val="20000"/>
              <a:lumOff val="80000"/>
            </a:schemeClr>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8193" name="Oval 8192"/>
          <p:cNvSpPr/>
          <p:nvPr/>
        </p:nvSpPr>
        <p:spPr bwMode="auto">
          <a:xfrm>
            <a:off x="8839200" y="2107338"/>
            <a:ext cx="228600" cy="201561"/>
          </a:xfrm>
          <a:prstGeom prst="ellipse">
            <a:avLst/>
          </a:prstGeom>
          <a:solidFill>
            <a:schemeClr val="bg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8839200" y="2431689"/>
            <a:ext cx="228600" cy="201561"/>
          </a:xfrm>
          <a:prstGeom prst="ellipse">
            <a:avLst/>
          </a:prstGeom>
          <a:solidFill>
            <a:schemeClr val="bg1"/>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8195" name="TextBox 8194"/>
          <p:cNvSpPr txBox="1"/>
          <p:nvPr/>
        </p:nvSpPr>
        <p:spPr>
          <a:xfrm>
            <a:off x="7924800" y="2089470"/>
            <a:ext cx="926857" cy="230832"/>
          </a:xfrm>
          <a:prstGeom prst="rect">
            <a:avLst/>
          </a:prstGeom>
          <a:noFill/>
        </p:spPr>
        <p:txBody>
          <a:bodyPr wrap="none" rtlCol="0">
            <a:spAutoFit/>
          </a:bodyPr>
          <a:lstStyle/>
          <a:p>
            <a:r>
              <a:rPr lang="fr-FR" sz="900" dirty="0" smtClean="0"/>
              <a:t>CST STA1 = R</a:t>
            </a:r>
            <a:endParaRPr lang="fr-FR" sz="900" dirty="0"/>
          </a:p>
        </p:txBody>
      </p:sp>
      <p:sp>
        <p:nvSpPr>
          <p:cNvPr id="39" name="TextBox 38"/>
          <p:cNvSpPr txBox="1"/>
          <p:nvPr/>
        </p:nvSpPr>
        <p:spPr>
          <a:xfrm>
            <a:off x="7924800" y="2395963"/>
            <a:ext cx="926857" cy="230832"/>
          </a:xfrm>
          <a:prstGeom prst="rect">
            <a:avLst/>
          </a:prstGeom>
          <a:noFill/>
        </p:spPr>
        <p:txBody>
          <a:bodyPr wrap="none" rtlCol="0">
            <a:spAutoFit/>
          </a:bodyPr>
          <a:lstStyle/>
          <a:p>
            <a:r>
              <a:rPr lang="fr-FR" sz="900" dirty="0" smtClean="0"/>
              <a:t>CST STA2 = R</a:t>
            </a:r>
            <a:endParaRPr lang="fr-FR" sz="900" dirty="0"/>
          </a:p>
        </p:txBody>
      </p:sp>
      <p:sp>
        <p:nvSpPr>
          <p:cNvPr id="40" name="TextBox 39"/>
          <p:cNvSpPr txBox="1"/>
          <p:nvPr/>
        </p:nvSpPr>
        <p:spPr>
          <a:xfrm>
            <a:off x="6284078" y="2313193"/>
            <a:ext cx="436338" cy="215444"/>
          </a:xfrm>
          <a:prstGeom prst="rect">
            <a:avLst/>
          </a:prstGeom>
          <a:noFill/>
          <a:effectLst/>
        </p:spPr>
        <p:txBody>
          <a:bodyPr wrap="none" rtlCol="0">
            <a:spAutoFit/>
          </a:bodyPr>
          <a:lstStyle/>
          <a:p>
            <a:r>
              <a:rPr lang="fr-FR" sz="800" dirty="0"/>
              <a:t>STA2</a:t>
            </a:r>
            <a:endParaRPr lang="fr-FR" sz="800" dirty="0"/>
          </a:p>
        </p:txBody>
      </p:sp>
      <p:sp>
        <p:nvSpPr>
          <p:cNvPr id="41" name="TextBox 40"/>
          <p:cNvSpPr txBox="1"/>
          <p:nvPr/>
        </p:nvSpPr>
        <p:spPr>
          <a:xfrm>
            <a:off x="4750276" y="2347841"/>
            <a:ext cx="436338" cy="215444"/>
          </a:xfrm>
          <a:prstGeom prst="rect">
            <a:avLst/>
          </a:prstGeom>
          <a:noFill/>
          <a:effectLst/>
        </p:spPr>
        <p:txBody>
          <a:bodyPr wrap="none" rtlCol="0">
            <a:spAutoFit/>
          </a:bodyPr>
          <a:lstStyle/>
          <a:p>
            <a:r>
              <a:rPr lang="fr-FR" sz="800" dirty="0" smtClean="0"/>
              <a:t>STA1</a:t>
            </a:r>
            <a:endParaRPr lang="fr-FR" sz="800" dirty="0"/>
          </a:p>
        </p:txBody>
      </p:sp>
      <p:sp>
        <p:nvSpPr>
          <p:cNvPr id="64" name="Rectangle 63"/>
          <p:cNvSpPr/>
          <p:nvPr/>
        </p:nvSpPr>
        <p:spPr>
          <a:xfrm>
            <a:off x="4785056" y="4771313"/>
            <a:ext cx="285471" cy="170448"/>
          </a:xfrm>
          <a:prstGeom prst="rect">
            <a:avLst/>
          </a:prstGeom>
          <a:solidFill>
            <a:schemeClr val="accent1"/>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6" name="Oval 65"/>
          <p:cNvSpPr/>
          <p:nvPr/>
        </p:nvSpPr>
        <p:spPr>
          <a:xfrm>
            <a:off x="4208123" y="4186931"/>
            <a:ext cx="1534119" cy="1339212"/>
          </a:xfrm>
          <a:prstGeom prst="ellipse">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284751" y="3835021"/>
            <a:ext cx="2257477" cy="1978627"/>
          </a:xfrm>
          <a:prstGeom prst="ellipse">
            <a:avLst/>
          </a:prstGeom>
          <a:noFill/>
          <a:ln>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307733" y="4739111"/>
            <a:ext cx="285471" cy="170448"/>
          </a:xfrm>
          <a:prstGeom prst="rect">
            <a:avLst/>
          </a:prstGeom>
          <a:solidFill>
            <a:schemeClr val="accent2">
              <a:lumMod val="20000"/>
              <a:lumOff val="80000"/>
            </a:schemeClr>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9" name="Oval 68"/>
          <p:cNvSpPr/>
          <p:nvPr/>
        </p:nvSpPr>
        <p:spPr bwMode="auto">
          <a:xfrm>
            <a:off x="8839200" y="4287561"/>
            <a:ext cx="228600" cy="201561"/>
          </a:xfrm>
          <a:prstGeom prst="ellipse">
            <a:avLst/>
          </a:prstGeom>
          <a:solidFill>
            <a:schemeClr val="bg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0" name="Oval 69"/>
          <p:cNvSpPr/>
          <p:nvPr/>
        </p:nvSpPr>
        <p:spPr bwMode="auto">
          <a:xfrm>
            <a:off x="8839200" y="4611912"/>
            <a:ext cx="228600" cy="201561"/>
          </a:xfrm>
          <a:prstGeom prst="ellipse">
            <a:avLst/>
          </a:prstGeom>
          <a:solidFill>
            <a:schemeClr val="bg1"/>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1" name="TextBox 70"/>
          <p:cNvSpPr txBox="1"/>
          <p:nvPr/>
        </p:nvSpPr>
        <p:spPr>
          <a:xfrm>
            <a:off x="7996076" y="4269693"/>
            <a:ext cx="926857" cy="230832"/>
          </a:xfrm>
          <a:prstGeom prst="rect">
            <a:avLst/>
          </a:prstGeom>
          <a:noFill/>
        </p:spPr>
        <p:txBody>
          <a:bodyPr wrap="none" rtlCol="0">
            <a:spAutoFit/>
          </a:bodyPr>
          <a:lstStyle/>
          <a:p>
            <a:r>
              <a:rPr lang="fr-FR" sz="900" dirty="0" smtClean="0"/>
              <a:t>CST STA1 = R</a:t>
            </a:r>
            <a:endParaRPr lang="fr-FR" sz="900" dirty="0"/>
          </a:p>
        </p:txBody>
      </p:sp>
      <p:sp>
        <p:nvSpPr>
          <p:cNvPr id="72" name="TextBox 71"/>
          <p:cNvSpPr txBox="1"/>
          <p:nvPr/>
        </p:nvSpPr>
        <p:spPr>
          <a:xfrm>
            <a:off x="7996076" y="4576186"/>
            <a:ext cx="926857" cy="230832"/>
          </a:xfrm>
          <a:prstGeom prst="rect">
            <a:avLst/>
          </a:prstGeom>
          <a:noFill/>
        </p:spPr>
        <p:txBody>
          <a:bodyPr wrap="none" rtlCol="0">
            <a:spAutoFit/>
          </a:bodyPr>
          <a:lstStyle/>
          <a:p>
            <a:r>
              <a:rPr lang="fr-FR" sz="900" dirty="0" smtClean="0"/>
              <a:t>CST STA2 = R</a:t>
            </a:r>
            <a:endParaRPr lang="fr-FR" sz="900" dirty="0"/>
          </a:p>
        </p:txBody>
      </p:sp>
      <p:sp>
        <p:nvSpPr>
          <p:cNvPr id="73" name="TextBox 72"/>
          <p:cNvSpPr txBox="1"/>
          <p:nvPr/>
        </p:nvSpPr>
        <p:spPr>
          <a:xfrm>
            <a:off x="6239359" y="4716613"/>
            <a:ext cx="436338" cy="215444"/>
          </a:xfrm>
          <a:prstGeom prst="rect">
            <a:avLst/>
          </a:prstGeom>
          <a:noFill/>
          <a:effectLst/>
        </p:spPr>
        <p:txBody>
          <a:bodyPr wrap="none" rtlCol="0">
            <a:spAutoFit/>
          </a:bodyPr>
          <a:lstStyle/>
          <a:p>
            <a:r>
              <a:rPr lang="fr-FR" sz="800" dirty="0"/>
              <a:t>STA2</a:t>
            </a:r>
            <a:endParaRPr lang="fr-FR" sz="800" dirty="0"/>
          </a:p>
        </p:txBody>
      </p:sp>
      <p:sp>
        <p:nvSpPr>
          <p:cNvPr id="74" name="TextBox 73"/>
          <p:cNvSpPr txBox="1"/>
          <p:nvPr/>
        </p:nvSpPr>
        <p:spPr>
          <a:xfrm>
            <a:off x="4705557" y="4751261"/>
            <a:ext cx="436338" cy="215444"/>
          </a:xfrm>
          <a:prstGeom prst="rect">
            <a:avLst/>
          </a:prstGeom>
          <a:noFill/>
          <a:effectLst/>
        </p:spPr>
        <p:txBody>
          <a:bodyPr wrap="none" rtlCol="0">
            <a:spAutoFit/>
          </a:bodyPr>
          <a:lstStyle/>
          <a:p>
            <a:r>
              <a:rPr lang="fr-FR" sz="800" dirty="0" smtClean="0"/>
              <a:t>STA1</a:t>
            </a:r>
            <a:endParaRPr lang="fr-FR" sz="800" dirty="0"/>
          </a:p>
        </p:txBody>
      </p:sp>
      <p:sp>
        <p:nvSpPr>
          <p:cNvPr id="75" name="Oval 74"/>
          <p:cNvSpPr/>
          <p:nvPr/>
        </p:nvSpPr>
        <p:spPr>
          <a:xfrm>
            <a:off x="3862162" y="3882045"/>
            <a:ext cx="2239831" cy="1931603"/>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18088" y="3546429"/>
            <a:ext cx="2859732" cy="2505908"/>
          </a:xfrm>
          <a:prstGeom prst="ellipse">
            <a:avLst/>
          </a:prstGeom>
          <a:noFill/>
          <a:ln>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bwMode="auto">
          <a:xfrm>
            <a:off x="8839200" y="4990875"/>
            <a:ext cx="228600" cy="201561"/>
          </a:xfrm>
          <a:prstGeom prst="ellipse">
            <a:avLst/>
          </a:prstGeom>
          <a:solidFill>
            <a:schemeClr val="bg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8" name="Oval 77"/>
          <p:cNvSpPr/>
          <p:nvPr/>
        </p:nvSpPr>
        <p:spPr bwMode="auto">
          <a:xfrm>
            <a:off x="8839200" y="5315226"/>
            <a:ext cx="228600" cy="201561"/>
          </a:xfrm>
          <a:prstGeom prst="ellipse">
            <a:avLst/>
          </a:prstGeom>
          <a:solidFill>
            <a:schemeClr val="bg1"/>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9" name="TextBox 78"/>
          <p:cNvSpPr txBox="1"/>
          <p:nvPr/>
        </p:nvSpPr>
        <p:spPr>
          <a:xfrm>
            <a:off x="7848600" y="4973007"/>
            <a:ext cx="1074333" cy="230832"/>
          </a:xfrm>
          <a:prstGeom prst="rect">
            <a:avLst/>
          </a:prstGeom>
          <a:noFill/>
        </p:spPr>
        <p:txBody>
          <a:bodyPr wrap="none" rtlCol="0">
            <a:spAutoFit/>
          </a:bodyPr>
          <a:lstStyle/>
          <a:p>
            <a:r>
              <a:rPr lang="fr-FR" sz="900" dirty="0" smtClean="0"/>
              <a:t>CST STA1 = R-M</a:t>
            </a:r>
            <a:endParaRPr lang="fr-FR" sz="900" dirty="0"/>
          </a:p>
        </p:txBody>
      </p:sp>
      <p:sp>
        <p:nvSpPr>
          <p:cNvPr id="80" name="TextBox 79"/>
          <p:cNvSpPr txBox="1"/>
          <p:nvPr/>
        </p:nvSpPr>
        <p:spPr>
          <a:xfrm>
            <a:off x="7848600" y="5279500"/>
            <a:ext cx="1074333" cy="230832"/>
          </a:xfrm>
          <a:prstGeom prst="rect">
            <a:avLst/>
          </a:prstGeom>
          <a:noFill/>
        </p:spPr>
        <p:txBody>
          <a:bodyPr wrap="none" rtlCol="0">
            <a:spAutoFit/>
          </a:bodyPr>
          <a:lstStyle/>
          <a:p>
            <a:r>
              <a:rPr lang="fr-FR" sz="900" dirty="0" smtClean="0"/>
              <a:t>CST STA2 = R-M</a:t>
            </a:r>
            <a:endParaRPr lang="fr-FR" sz="900" dirty="0"/>
          </a:p>
        </p:txBody>
      </p:sp>
      <p:sp>
        <p:nvSpPr>
          <p:cNvPr id="65" name="Oval 64"/>
          <p:cNvSpPr/>
          <p:nvPr/>
        </p:nvSpPr>
        <p:spPr>
          <a:xfrm>
            <a:off x="5336062" y="4473489"/>
            <a:ext cx="299508" cy="247677"/>
          </a:xfrm>
          <a:prstGeom prst="ellipse">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13" name="Oval 12"/>
          <p:cNvSpPr/>
          <p:nvPr/>
        </p:nvSpPr>
        <p:spPr>
          <a:xfrm>
            <a:off x="5380781" y="2070069"/>
            <a:ext cx="299508" cy="247677"/>
          </a:xfrm>
          <a:prstGeom prst="ellipse">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81" name="TextBox 80"/>
          <p:cNvSpPr txBox="1"/>
          <p:nvPr/>
        </p:nvSpPr>
        <p:spPr>
          <a:xfrm>
            <a:off x="5370074" y="2086185"/>
            <a:ext cx="320922" cy="215444"/>
          </a:xfrm>
          <a:prstGeom prst="rect">
            <a:avLst/>
          </a:prstGeom>
          <a:noFill/>
          <a:effectLst/>
        </p:spPr>
        <p:txBody>
          <a:bodyPr wrap="none" rtlCol="0">
            <a:spAutoFit/>
          </a:bodyPr>
          <a:lstStyle/>
          <a:p>
            <a:r>
              <a:rPr lang="fr-FR" sz="800" dirty="0" smtClean="0"/>
              <a:t>AP</a:t>
            </a:r>
            <a:endParaRPr lang="fr-FR" sz="800" dirty="0"/>
          </a:p>
        </p:txBody>
      </p:sp>
      <p:sp>
        <p:nvSpPr>
          <p:cNvPr id="82" name="TextBox 81"/>
          <p:cNvSpPr txBox="1"/>
          <p:nvPr/>
        </p:nvSpPr>
        <p:spPr>
          <a:xfrm>
            <a:off x="5339245" y="4493568"/>
            <a:ext cx="320922" cy="215444"/>
          </a:xfrm>
          <a:prstGeom prst="rect">
            <a:avLst/>
          </a:prstGeom>
          <a:noFill/>
          <a:effectLst/>
        </p:spPr>
        <p:txBody>
          <a:bodyPr wrap="none" rtlCol="0">
            <a:spAutoFit/>
          </a:bodyPr>
          <a:lstStyle/>
          <a:p>
            <a:r>
              <a:rPr lang="fr-FR" sz="800" dirty="0" smtClean="0"/>
              <a:t>AP</a:t>
            </a:r>
            <a:endParaRPr lang="fr-FR" sz="800" dirty="0"/>
          </a:p>
        </p:txBody>
      </p:sp>
    </p:spTree>
    <p:extLst>
      <p:ext uri="{BB962C8B-B14F-4D97-AF65-F5344CB8AC3E}">
        <p14:creationId xmlns:p14="http://schemas.microsoft.com/office/powerpoint/2010/main" val="203854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3. Scenarios and assumptions</a:t>
            </a:r>
            <a:r>
              <a:rPr lang="en-US" altLang="ca-ES" sz="2400" b="1" dirty="0" smtClean="0">
                <a:latin typeface="Times New Roman" panose="02020603050405020304" pitchFamily="18" charset="0"/>
                <a:cs typeface="Times New Roman" panose="02020603050405020304" pitchFamily="18" charset="0"/>
              </a:rPr>
              <a:t> (</a:t>
            </a:r>
            <a:r>
              <a:rPr lang="en-US" altLang="ca-ES" sz="2400" b="1" dirty="0" smtClean="0">
                <a:latin typeface="Times New Roman" panose="02020603050405020304" pitchFamily="18" charset="0"/>
                <a:cs typeface="Times New Roman" panose="02020603050405020304" pitchFamily="18" charset="0"/>
              </a:rPr>
              <a:t>1/3)</a:t>
            </a:r>
            <a:endParaRPr lang="en-US" altLang="ca-ES" sz="3200" b="1" dirty="0" smtClean="0">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381000" y="1219200"/>
            <a:ext cx="5690544" cy="5181600"/>
          </a:xfrm>
        </p:spPr>
        <p:txBody>
          <a:bodyPr/>
          <a:lstStyle/>
          <a:p>
            <a:pPr algn="just" eaLnBrk="1" hangingPunct="1"/>
            <a:r>
              <a:rPr lang="en-US" altLang="ca-ES" sz="2000" dirty="0" smtClean="0">
                <a:latin typeface="Times New Roman" panose="02020603050405020304" pitchFamily="18" charset="0"/>
                <a:cs typeface="Times New Roman" panose="02020603050405020304" pitchFamily="18" charset="0"/>
              </a:rPr>
              <a:t>Topology</a:t>
            </a:r>
          </a:p>
          <a:p>
            <a:pPr lvl="1" algn="just" eaLnBrk="1" hangingPunct="1"/>
            <a:r>
              <a:rPr lang="en-US" altLang="ca-ES" sz="1800" dirty="0" smtClean="0">
                <a:latin typeface="Times New Roman" panose="02020603050405020304" pitchFamily="18" charset="0"/>
                <a:cs typeface="Times New Roman" panose="02020603050405020304" pitchFamily="18" charset="0"/>
              </a:rPr>
              <a:t>Single floor office building,</a:t>
            </a:r>
          </a:p>
          <a:p>
            <a:pPr lvl="2" algn="just" eaLnBrk="1" hangingPunct="1"/>
            <a:r>
              <a:rPr lang="en-US" altLang="ca-ES" sz="1600" dirty="0" smtClean="0">
                <a:latin typeface="Times New Roman" panose="02020603050405020304" pitchFamily="18" charset="0"/>
                <a:cs typeface="Times New Roman" panose="02020603050405020304" pitchFamily="18" charset="0"/>
              </a:rPr>
              <a:t>8 offices</a:t>
            </a:r>
          </a:p>
          <a:p>
            <a:pPr lvl="2" algn="just" eaLnBrk="1" hangingPunct="1"/>
            <a:r>
              <a:rPr lang="en-US" altLang="ca-ES" sz="1600" dirty="0" smtClean="0">
                <a:latin typeface="Times New Roman" panose="02020603050405020304" pitchFamily="18" charset="0"/>
                <a:cs typeface="Times New Roman" panose="02020603050405020304" pitchFamily="18" charset="0"/>
              </a:rPr>
              <a:t>64 cubicles per office</a:t>
            </a:r>
          </a:p>
          <a:p>
            <a:pPr lvl="2" algn="just" eaLnBrk="1" hangingPunct="1"/>
            <a:r>
              <a:rPr lang="en-US" altLang="ca-ES" sz="1600" dirty="0" smtClean="0">
                <a:latin typeface="Times New Roman" panose="02020603050405020304" pitchFamily="18" charset="0"/>
                <a:cs typeface="Times New Roman" panose="02020603050405020304" pitchFamily="18" charset="0"/>
              </a:rPr>
              <a:t>Each cubicle has 4 </a:t>
            </a:r>
            <a:r>
              <a:rPr lang="en-US" altLang="ca-ES" sz="1600" dirty="0" smtClean="0">
                <a:latin typeface="Times New Roman" panose="02020603050405020304" pitchFamily="18" charset="0"/>
                <a:cs typeface="Times New Roman" panose="02020603050405020304" pitchFamily="18" charset="0"/>
              </a:rPr>
              <a:t>STAs so 8*64*4 = 2048 STAs</a:t>
            </a:r>
            <a:endParaRPr lang="en-US" altLang="ca-ES" sz="1600" dirty="0" smtClean="0">
              <a:latin typeface="Times New Roman" panose="02020603050405020304" pitchFamily="18" charset="0"/>
              <a:cs typeface="Times New Roman" panose="02020603050405020304" pitchFamily="18" charset="0"/>
            </a:endParaRPr>
          </a:p>
          <a:p>
            <a:pPr lvl="2" algn="just" eaLnBrk="1" hangingPunct="1"/>
            <a:endParaRPr lang="en-US" altLang="ca-ES" sz="14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ct 5"/>
          <p:cNvGraphicFramePr>
            <a:graphicFrameLocks noChangeAspect="1"/>
          </p:cNvGraphicFramePr>
          <p:nvPr>
            <p:extLst>
              <p:ext uri="{D42A27DB-BD31-4B8C-83A1-F6EECF244321}">
                <p14:modId xmlns:p14="http://schemas.microsoft.com/office/powerpoint/2010/main" val="47029875"/>
              </p:ext>
            </p:extLst>
          </p:nvPr>
        </p:nvGraphicFramePr>
        <p:xfrm>
          <a:off x="321227" y="2982912"/>
          <a:ext cx="2835275" cy="1654175"/>
        </p:xfrm>
        <a:graphic>
          <a:graphicData uri="http://schemas.openxmlformats.org/presentationml/2006/ole">
            <mc:AlternateContent xmlns:mc="http://schemas.openxmlformats.org/markup-compatibility/2006">
              <mc:Choice xmlns:v="urn:schemas-microsoft-com:vml" Requires="v">
                <p:oleObj spid="_x0000_s4406" r:id="rId3" imgW="4776011" imgH="2654779" progId="Visio.Drawing.11">
                  <p:embed/>
                </p:oleObj>
              </mc:Choice>
              <mc:Fallback>
                <p:oleObj r:id="rId3" imgW="4776011" imgH="265477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27" y="2982912"/>
                        <a:ext cx="2835275" cy="165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Toplogy_dense.png"/>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375259" y="2958528"/>
            <a:ext cx="3143885" cy="3084830"/>
          </a:xfrm>
          <a:prstGeom prst="rect">
            <a:avLst/>
          </a:prstGeom>
          <a:noFill/>
          <a:ln>
            <a:noFill/>
          </a:ln>
        </p:spPr>
      </p:pic>
      <p:sp>
        <p:nvSpPr>
          <p:cNvPr id="7" name="Rectangle 5"/>
          <p:cNvSpPr>
            <a:spLocks noChangeArrowheads="1"/>
          </p:cNvSpPr>
          <p:nvPr/>
        </p:nvSpPr>
        <p:spPr bwMode="auto">
          <a:xfrm>
            <a:off x="6899901" y="2982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ct 7"/>
          <p:cNvGraphicFramePr>
            <a:graphicFrameLocks noChangeAspect="1"/>
          </p:cNvGraphicFramePr>
          <p:nvPr>
            <p:extLst>
              <p:ext uri="{D42A27DB-BD31-4B8C-83A1-F6EECF244321}">
                <p14:modId xmlns:p14="http://schemas.microsoft.com/office/powerpoint/2010/main" val="187437883"/>
              </p:ext>
            </p:extLst>
          </p:nvPr>
        </p:nvGraphicFramePr>
        <p:xfrm>
          <a:off x="6912092" y="2855913"/>
          <a:ext cx="1279525" cy="1273175"/>
        </p:xfrm>
        <a:graphic>
          <a:graphicData uri="http://schemas.openxmlformats.org/presentationml/2006/ole">
            <mc:AlternateContent xmlns:mc="http://schemas.openxmlformats.org/markup-compatibility/2006">
              <mc:Choice xmlns:v="urn:schemas-microsoft-com:vml" Requires="v">
                <p:oleObj spid="_x0000_s4407" r:id="rId7" imgW="2196721" imgH="2221689" progId="Visio.Drawing.11">
                  <p:embed/>
                </p:oleObj>
              </mc:Choice>
              <mc:Fallback>
                <p:oleObj r:id="rId7" imgW="2196721" imgH="2221689" progId="Visio.Drawing.11">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2092" y="2855913"/>
                        <a:ext cx="1279525"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ight Arrow 8"/>
          <p:cNvSpPr/>
          <p:nvPr/>
        </p:nvSpPr>
        <p:spPr bwMode="auto">
          <a:xfrm>
            <a:off x="2853284" y="3171888"/>
            <a:ext cx="609600" cy="242889"/>
          </a:xfrm>
          <a:prstGeom prst="rightArrow">
            <a:avLst/>
          </a:prstGeom>
          <a:solidFill>
            <a:schemeClr val="accent1"/>
          </a:solidFill>
          <a:ln>
            <a:solidFill>
              <a:schemeClr val="tx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5" name="Right Arrow 14"/>
          <p:cNvSpPr/>
          <p:nvPr/>
        </p:nvSpPr>
        <p:spPr bwMode="auto">
          <a:xfrm>
            <a:off x="6290301" y="3166809"/>
            <a:ext cx="609600" cy="242889"/>
          </a:xfrm>
          <a:prstGeom prst="rightArrow">
            <a:avLst/>
          </a:prstGeom>
          <a:solidFill>
            <a:schemeClr val="accent1"/>
          </a:solidFill>
          <a:ln>
            <a:solidFill>
              <a:schemeClr val="tx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1219200" y="4461849"/>
            <a:ext cx="899605" cy="338554"/>
          </a:xfrm>
          <a:prstGeom prst="rect">
            <a:avLst/>
          </a:prstGeom>
          <a:noFill/>
        </p:spPr>
        <p:txBody>
          <a:bodyPr wrap="none" rtlCol="0">
            <a:spAutoFit/>
          </a:bodyPr>
          <a:lstStyle/>
          <a:p>
            <a:r>
              <a:rPr lang="fr-FR" sz="1600" dirty="0" smtClean="0"/>
              <a:t>8 offices</a:t>
            </a:r>
          </a:p>
        </p:txBody>
      </p:sp>
      <p:sp>
        <p:nvSpPr>
          <p:cNvPr id="17" name="TextBox 16"/>
          <p:cNvSpPr txBox="1"/>
          <p:nvPr/>
        </p:nvSpPr>
        <p:spPr>
          <a:xfrm>
            <a:off x="3375502" y="5986046"/>
            <a:ext cx="3482498" cy="338554"/>
          </a:xfrm>
          <a:prstGeom prst="rect">
            <a:avLst/>
          </a:prstGeom>
          <a:noFill/>
        </p:spPr>
        <p:txBody>
          <a:bodyPr wrap="square" rtlCol="0">
            <a:spAutoFit/>
          </a:bodyPr>
          <a:lstStyle/>
          <a:p>
            <a:pPr algn="ctr"/>
            <a:r>
              <a:rPr lang="fr-FR" sz="1600" dirty="0" smtClean="0"/>
              <a:t>1 Office = </a:t>
            </a:r>
            <a:r>
              <a:rPr lang="fr-FR" sz="1600" dirty="0" smtClean="0"/>
              <a:t>64 </a:t>
            </a:r>
            <a:r>
              <a:rPr lang="fr-FR" sz="1600" dirty="0" err="1" smtClean="0"/>
              <a:t>cubicles</a:t>
            </a:r>
            <a:endParaRPr lang="fr-FR" sz="1600" dirty="0"/>
          </a:p>
        </p:txBody>
      </p:sp>
      <p:sp>
        <p:nvSpPr>
          <p:cNvPr id="18" name="TextBox 17"/>
          <p:cNvSpPr txBox="1"/>
          <p:nvPr/>
        </p:nvSpPr>
        <p:spPr>
          <a:xfrm>
            <a:off x="6610450" y="3930057"/>
            <a:ext cx="1847750" cy="338554"/>
          </a:xfrm>
          <a:prstGeom prst="rect">
            <a:avLst/>
          </a:prstGeom>
          <a:noFill/>
        </p:spPr>
        <p:txBody>
          <a:bodyPr wrap="none" rtlCol="0">
            <a:spAutoFit/>
          </a:bodyPr>
          <a:lstStyle/>
          <a:p>
            <a:r>
              <a:rPr lang="fr-FR" sz="1600" dirty="0" smtClean="0"/>
              <a:t>1 </a:t>
            </a:r>
            <a:r>
              <a:rPr lang="fr-FR" sz="1600" dirty="0" err="1" smtClean="0"/>
              <a:t>Cubicle</a:t>
            </a:r>
            <a:r>
              <a:rPr lang="fr-FR" sz="1600" dirty="0" smtClean="0"/>
              <a:t> = 4 </a:t>
            </a:r>
            <a:r>
              <a:rPr lang="fr-FR" sz="1600" dirty="0" err="1" smtClean="0"/>
              <a:t>STAs</a:t>
            </a:r>
            <a:endParaRPr lang="fr-FR" sz="1600" dirty="0"/>
          </a:p>
        </p:txBody>
      </p:sp>
      <p:sp>
        <p:nvSpPr>
          <p:cNvPr id="19"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20"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Tree>
    <p:extLst>
      <p:ext uri="{BB962C8B-B14F-4D97-AF65-F5344CB8AC3E}">
        <p14:creationId xmlns:p14="http://schemas.microsoft.com/office/powerpoint/2010/main" val="307649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3. Scenarios and assumptions</a:t>
            </a:r>
            <a:r>
              <a:rPr lang="en-US" altLang="ca-ES" sz="2400" b="1" dirty="0" smtClean="0">
                <a:latin typeface="Times New Roman" panose="02020603050405020304" pitchFamily="18" charset="0"/>
                <a:cs typeface="Times New Roman" panose="02020603050405020304" pitchFamily="18" charset="0"/>
              </a:rPr>
              <a:t> (</a:t>
            </a:r>
            <a:r>
              <a:rPr lang="en-US" altLang="ca-ES" sz="2400" b="1" dirty="0" smtClean="0">
                <a:latin typeface="Times New Roman" panose="02020603050405020304" pitchFamily="18" charset="0"/>
                <a:cs typeface="Times New Roman" panose="02020603050405020304" pitchFamily="18" charset="0"/>
              </a:rPr>
              <a:t>2/3)</a:t>
            </a:r>
            <a:endParaRPr lang="en-US" altLang="ca-ES" sz="3200" b="1" dirty="0" smtClean="0">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380999" y="1219201"/>
            <a:ext cx="8525793" cy="1295399"/>
          </a:xfrm>
        </p:spPr>
        <p:txBody>
          <a:bodyPr/>
          <a:lstStyle/>
          <a:p>
            <a:pPr algn="just" eaLnBrk="1" hangingPunct="1"/>
            <a:r>
              <a:rPr lang="en-US" altLang="ca-ES" sz="2000" dirty="0" smtClean="0">
                <a:latin typeface="Times New Roman" panose="02020603050405020304" pitchFamily="18" charset="0"/>
                <a:cs typeface="Times New Roman" panose="02020603050405020304" pitchFamily="18" charset="0"/>
              </a:rPr>
              <a:t>Channel allocation: </a:t>
            </a:r>
            <a:r>
              <a:rPr lang="en-US" altLang="ca-ES" sz="2000" dirty="0" smtClean="0">
                <a:latin typeface="Times New Roman" panose="02020603050405020304" pitchFamily="18" charset="0"/>
                <a:cs typeface="Times New Roman" panose="02020603050405020304" pitchFamily="18" charset="0"/>
              </a:rPr>
              <a:t>5GHz (based on [15])</a:t>
            </a:r>
            <a:endParaRPr lang="en-US" altLang="ca-ES" sz="2000" dirty="0" smtClean="0">
              <a:latin typeface="Times New Roman" panose="02020603050405020304" pitchFamily="18" charset="0"/>
              <a:cs typeface="Times New Roman" panose="02020603050405020304" pitchFamily="18" charset="0"/>
            </a:endParaRPr>
          </a:p>
          <a:p>
            <a:pPr lvl="1" algn="just" eaLnBrk="1" hangingPunct="1"/>
            <a:r>
              <a:rPr lang="en-US" altLang="ca-ES" sz="1800" dirty="0" smtClean="0">
                <a:latin typeface="Times New Roman" panose="02020603050405020304" pitchFamily="18" charset="0"/>
                <a:cs typeface="Times New Roman" panose="02020603050405020304" pitchFamily="18" charset="0"/>
              </a:rPr>
              <a:t>Four 80MHz channels (</a:t>
            </a:r>
            <a:r>
              <a:rPr lang="en-US" altLang="ca-ES" sz="1800" dirty="0" smtClean="0">
                <a:latin typeface="Times New Roman" panose="02020603050405020304" pitchFamily="18" charset="0"/>
                <a:cs typeface="Times New Roman" panose="02020603050405020304" pitchFamily="18" charset="0"/>
              </a:rPr>
              <a:t>Ch</a:t>
            </a:r>
            <a:r>
              <a:rPr lang="en-US" altLang="ca-ES" sz="1800" dirty="0" smtClean="0">
                <a:latin typeface="Times New Roman" panose="02020603050405020304" pitchFamily="18" charset="0"/>
                <a:cs typeface="Times New Roman" panose="02020603050405020304" pitchFamily="18" charset="0"/>
              </a:rPr>
              <a:t>1 to</a:t>
            </a:r>
            <a:r>
              <a:rPr lang="en-US" altLang="ca-ES" sz="1800" dirty="0" smtClean="0">
                <a:latin typeface="Times New Roman" panose="02020603050405020304" pitchFamily="18" charset="0"/>
                <a:cs typeface="Times New Roman" panose="02020603050405020304" pitchFamily="18" charset="0"/>
              </a:rPr>
              <a:t> </a:t>
            </a:r>
            <a:r>
              <a:rPr lang="en-US" altLang="ca-ES" sz="1800" dirty="0" smtClean="0">
                <a:latin typeface="Times New Roman" panose="02020603050405020304" pitchFamily="18" charset="0"/>
                <a:cs typeface="Times New Roman" panose="02020603050405020304" pitchFamily="18" charset="0"/>
              </a:rPr>
              <a:t>Ch4)</a:t>
            </a:r>
            <a:endParaRPr lang="en-US" altLang="ca-ES" sz="1800" dirty="0">
              <a:latin typeface="Times New Roman" panose="02020603050405020304" pitchFamily="18" charset="0"/>
              <a:cs typeface="Times New Roman" panose="02020603050405020304" pitchFamily="18" charset="0"/>
            </a:endParaRPr>
          </a:p>
          <a:p>
            <a:pPr lvl="1" algn="just" eaLnBrk="1" hangingPunct="1"/>
            <a:r>
              <a:rPr lang="en-US" altLang="ca-ES" sz="1800" dirty="0" smtClean="0">
                <a:latin typeface="Times New Roman" panose="02020603050405020304" pitchFamily="18" charset="0"/>
                <a:cs typeface="Times New Roman" panose="02020603050405020304" pitchFamily="18" charset="0"/>
              </a:rPr>
              <a:t>Nine 40Mhz channels </a:t>
            </a:r>
            <a:r>
              <a:rPr lang="en-US" altLang="ca-ES" sz="1800" dirty="0">
                <a:latin typeface="Times New Roman" panose="02020603050405020304" pitchFamily="18" charset="0"/>
                <a:cs typeface="Times New Roman" panose="02020603050405020304" pitchFamily="18" charset="0"/>
              </a:rPr>
              <a:t>(</a:t>
            </a:r>
            <a:r>
              <a:rPr lang="en-US" altLang="ca-ES" sz="1800" dirty="0" smtClean="0">
                <a:latin typeface="Times New Roman" panose="02020603050405020304" pitchFamily="18" charset="0"/>
                <a:cs typeface="Times New Roman" panose="02020603050405020304" pitchFamily="18" charset="0"/>
              </a:rPr>
              <a:t>Ch1 to Ch</a:t>
            </a:r>
            <a:r>
              <a:rPr lang="en-US" altLang="ca-ES" sz="1800" dirty="0">
                <a:latin typeface="Times New Roman" panose="02020603050405020304" pitchFamily="18" charset="0"/>
                <a:cs typeface="Times New Roman" panose="02020603050405020304" pitchFamily="18" charset="0"/>
              </a:rPr>
              <a:t>9</a:t>
            </a:r>
            <a:r>
              <a:rPr lang="en-US" altLang="ca-ES" sz="1800" dirty="0" smtClean="0">
                <a:latin typeface="Times New Roman" panose="02020603050405020304" pitchFamily="18" charset="0"/>
                <a:cs typeface="Times New Roman" panose="02020603050405020304" pitchFamily="18" charset="0"/>
              </a:rPr>
              <a:t>)</a:t>
            </a:r>
          </a:p>
          <a:p>
            <a:pPr lvl="1" algn="just" eaLnBrk="1" hangingPunct="1"/>
            <a:endParaRPr lang="en-US" altLang="ca-ES" sz="1800" dirty="0">
              <a:latin typeface="Times New Roman" panose="02020603050405020304" pitchFamily="18" charset="0"/>
              <a:cs typeface="Times New Roman" panose="02020603050405020304" pitchFamily="18" charset="0"/>
            </a:endParaRPr>
          </a:p>
          <a:p>
            <a:pPr marL="457200" lvl="1" indent="0" algn="just" eaLnBrk="1" hangingPunct="1">
              <a:buNone/>
            </a:pPr>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TextBox 21"/>
          <p:cNvSpPr txBox="1"/>
          <p:nvPr/>
        </p:nvSpPr>
        <p:spPr>
          <a:xfrm>
            <a:off x="1304882" y="5486789"/>
            <a:ext cx="1886991" cy="307777"/>
          </a:xfrm>
          <a:prstGeom prst="rect">
            <a:avLst/>
          </a:prstGeom>
          <a:noFill/>
        </p:spPr>
        <p:txBody>
          <a:bodyPr wrap="none" rtlCol="0">
            <a:spAutoFit/>
          </a:bodyPr>
          <a:lstStyle/>
          <a:p>
            <a:r>
              <a:rPr lang="fr-FR" sz="1400" dirty="0" smtClean="0"/>
              <a:t>Four 80MHz </a:t>
            </a:r>
            <a:r>
              <a:rPr lang="fr-FR" sz="1400" dirty="0" err="1" smtClean="0"/>
              <a:t>channels</a:t>
            </a:r>
            <a:endParaRPr lang="fr-FR" sz="1400" dirty="0"/>
          </a:p>
        </p:txBody>
      </p:sp>
      <p:sp>
        <p:nvSpPr>
          <p:cNvPr id="23" name="TextBox 22"/>
          <p:cNvSpPr txBox="1"/>
          <p:nvPr/>
        </p:nvSpPr>
        <p:spPr>
          <a:xfrm>
            <a:off x="5816475" y="5445861"/>
            <a:ext cx="1871025" cy="307777"/>
          </a:xfrm>
          <a:prstGeom prst="rect">
            <a:avLst/>
          </a:prstGeom>
          <a:noFill/>
        </p:spPr>
        <p:txBody>
          <a:bodyPr wrap="none" rtlCol="0">
            <a:spAutoFit/>
          </a:bodyPr>
          <a:lstStyle/>
          <a:p>
            <a:r>
              <a:rPr lang="fr-FR" sz="1400" dirty="0" err="1" smtClean="0"/>
              <a:t>Nine</a:t>
            </a:r>
            <a:r>
              <a:rPr lang="fr-FR" sz="1400" dirty="0" smtClean="0"/>
              <a:t> 40MHz </a:t>
            </a:r>
            <a:r>
              <a:rPr lang="fr-FR" sz="1400" dirty="0" err="1" smtClean="0"/>
              <a:t>channels</a:t>
            </a:r>
            <a:endParaRPr lang="fr-FR" sz="1400" dirty="0"/>
          </a:p>
        </p:txBody>
      </p:sp>
      <p:sp>
        <p:nvSpPr>
          <p:cNvPr id="12"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3"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pSp>
        <p:nvGrpSpPr>
          <p:cNvPr id="3" name="Group 2"/>
          <p:cNvGrpSpPr/>
          <p:nvPr/>
        </p:nvGrpSpPr>
        <p:grpSpPr>
          <a:xfrm>
            <a:off x="797543" y="2362201"/>
            <a:ext cx="685800" cy="685800"/>
            <a:chOff x="797543" y="2362201"/>
            <a:chExt cx="685800" cy="685800"/>
          </a:xfrm>
        </p:grpSpPr>
        <p:sp>
          <p:nvSpPr>
            <p:cNvPr id="14" name="Rectangle 13"/>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2" name="Group 1"/>
            <p:cNvGrpSpPr/>
            <p:nvPr/>
          </p:nvGrpSpPr>
          <p:grpSpPr>
            <a:xfrm>
              <a:off x="891886" y="2444880"/>
              <a:ext cx="462214" cy="519882"/>
              <a:chOff x="891886" y="2444880"/>
              <a:chExt cx="462214" cy="519882"/>
            </a:xfrm>
          </p:grpSpPr>
          <p:sp>
            <p:nvSpPr>
              <p:cNvPr id="26" name="Isosceles Triangle 25"/>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Isosceles Triangle 26"/>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Isosceles Triangle 27"/>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Isosceles Triangle 28"/>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0" name="Group 59"/>
          <p:cNvGrpSpPr/>
          <p:nvPr/>
        </p:nvGrpSpPr>
        <p:grpSpPr>
          <a:xfrm>
            <a:off x="1483343" y="2362203"/>
            <a:ext cx="685800" cy="685800"/>
            <a:chOff x="797543" y="2362201"/>
            <a:chExt cx="685800" cy="685800"/>
          </a:xfrm>
        </p:grpSpPr>
        <p:sp>
          <p:nvSpPr>
            <p:cNvPr id="61" name="Rectangle 60"/>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62" name="Group 61"/>
            <p:cNvGrpSpPr/>
            <p:nvPr/>
          </p:nvGrpSpPr>
          <p:grpSpPr>
            <a:xfrm>
              <a:off x="891886" y="2444880"/>
              <a:ext cx="462214" cy="519882"/>
              <a:chOff x="891886" y="2444880"/>
              <a:chExt cx="462214" cy="519882"/>
            </a:xfrm>
          </p:grpSpPr>
          <p:sp>
            <p:nvSpPr>
              <p:cNvPr id="63" name="Isosceles Triangle 62"/>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Isosceles Triangle 63"/>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Isosceles Triangle 64"/>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Isosceles Triangle 65"/>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7" name="Group 66"/>
          <p:cNvGrpSpPr/>
          <p:nvPr/>
        </p:nvGrpSpPr>
        <p:grpSpPr>
          <a:xfrm>
            <a:off x="2169143" y="2362201"/>
            <a:ext cx="685800" cy="685800"/>
            <a:chOff x="797543" y="2362201"/>
            <a:chExt cx="685800" cy="685800"/>
          </a:xfrm>
        </p:grpSpPr>
        <p:sp>
          <p:nvSpPr>
            <p:cNvPr id="68" name="Rectangle 67"/>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69" name="Group 68"/>
            <p:cNvGrpSpPr/>
            <p:nvPr/>
          </p:nvGrpSpPr>
          <p:grpSpPr>
            <a:xfrm>
              <a:off x="891886" y="2444880"/>
              <a:ext cx="462214" cy="519882"/>
              <a:chOff x="891886" y="2444880"/>
              <a:chExt cx="462214" cy="519882"/>
            </a:xfrm>
          </p:grpSpPr>
          <p:sp>
            <p:nvSpPr>
              <p:cNvPr id="70" name="Isosceles Triangle 69"/>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Isosceles Triangle 70"/>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Isosceles Triangle 71"/>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Isosceles Triangle 72"/>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74" name="Group 73"/>
          <p:cNvGrpSpPr/>
          <p:nvPr/>
        </p:nvGrpSpPr>
        <p:grpSpPr>
          <a:xfrm>
            <a:off x="2849880" y="2362201"/>
            <a:ext cx="685800" cy="685800"/>
            <a:chOff x="797543" y="2362201"/>
            <a:chExt cx="685800" cy="685800"/>
          </a:xfrm>
        </p:grpSpPr>
        <p:sp>
          <p:nvSpPr>
            <p:cNvPr id="75" name="Rectangle 74"/>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76" name="Group 75"/>
            <p:cNvGrpSpPr/>
            <p:nvPr/>
          </p:nvGrpSpPr>
          <p:grpSpPr>
            <a:xfrm>
              <a:off x="891886" y="2444880"/>
              <a:ext cx="462214" cy="519882"/>
              <a:chOff x="891886" y="2444880"/>
              <a:chExt cx="462214" cy="519882"/>
            </a:xfrm>
          </p:grpSpPr>
          <p:sp>
            <p:nvSpPr>
              <p:cNvPr id="77" name="Isosceles Triangle 76"/>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Isosceles Triangle 77"/>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Isosceles Triangle 78"/>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Isosceles Triangle 79"/>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1" name="Group 80"/>
          <p:cNvGrpSpPr/>
          <p:nvPr/>
        </p:nvGrpSpPr>
        <p:grpSpPr>
          <a:xfrm>
            <a:off x="797543" y="3048001"/>
            <a:ext cx="685800" cy="685800"/>
            <a:chOff x="797543" y="2362201"/>
            <a:chExt cx="685800" cy="685800"/>
          </a:xfrm>
        </p:grpSpPr>
        <p:sp>
          <p:nvSpPr>
            <p:cNvPr id="82" name="Rectangle 81"/>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83" name="Group 82"/>
            <p:cNvGrpSpPr/>
            <p:nvPr/>
          </p:nvGrpSpPr>
          <p:grpSpPr>
            <a:xfrm>
              <a:off x="891886" y="2444880"/>
              <a:ext cx="462214" cy="519882"/>
              <a:chOff x="891886" y="2444880"/>
              <a:chExt cx="462214" cy="519882"/>
            </a:xfrm>
          </p:grpSpPr>
          <p:sp>
            <p:nvSpPr>
              <p:cNvPr id="84" name="Isosceles Triangle 83"/>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Isosceles Triangle 84"/>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Isosceles Triangle 85"/>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Isosceles Triangle 86"/>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8" name="Group 87"/>
          <p:cNvGrpSpPr/>
          <p:nvPr/>
        </p:nvGrpSpPr>
        <p:grpSpPr>
          <a:xfrm>
            <a:off x="1483343" y="3048001"/>
            <a:ext cx="685800" cy="685800"/>
            <a:chOff x="797543" y="2362201"/>
            <a:chExt cx="685800" cy="685800"/>
          </a:xfrm>
        </p:grpSpPr>
        <p:sp>
          <p:nvSpPr>
            <p:cNvPr id="89" name="Rectangle 88"/>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90" name="Group 89"/>
            <p:cNvGrpSpPr/>
            <p:nvPr/>
          </p:nvGrpSpPr>
          <p:grpSpPr>
            <a:xfrm>
              <a:off x="891886" y="2444880"/>
              <a:ext cx="462214" cy="519882"/>
              <a:chOff x="891886" y="2444880"/>
              <a:chExt cx="462214" cy="519882"/>
            </a:xfrm>
          </p:grpSpPr>
          <p:sp>
            <p:nvSpPr>
              <p:cNvPr id="91" name="Isosceles Triangle 90"/>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Isosceles Triangle 91"/>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Isosceles Triangle 92"/>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Isosceles Triangle 93"/>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95" name="Group 94"/>
          <p:cNvGrpSpPr/>
          <p:nvPr/>
        </p:nvGrpSpPr>
        <p:grpSpPr>
          <a:xfrm>
            <a:off x="2169143" y="3048001"/>
            <a:ext cx="685800" cy="685800"/>
            <a:chOff x="797543" y="2362201"/>
            <a:chExt cx="685800" cy="685800"/>
          </a:xfrm>
        </p:grpSpPr>
        <p:sp>
          <p:nvSpPr>
            <p:cNvPr id="96" name="Rectangle 95"/>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97" name="Group 96"/>
            <p:cNvGrpSpPr/>
            <p:nvPr/>
          </p:nvGrpSpPr>
          <p:grpSpPr>
            <a:xfrm>
              <a:off x="891886" y="2444880"/>
              <a:ext cx="462214" cy="519882"/>
              <a:chOff x="891886" y="2444880"/>
              <a:chExt cx="462214" cy="519882"/>
            </a:xfrm>
          </p:grpSpPr>
          <p:sp>
            <p:nvSpPr>
              <p:cNvPr id="98" name="Isosceles Triangle 97"/>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Isosceles Triangle 98"/>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Isosceles Triangle 99"/>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Isosceles Triangle 100"/>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02" name="Group 101"/>
          <p:cNvGrpSpPr/>
          <p:nvPr/>
        </p:nvGrpSpPr>
        <p:grpSpPr>
          <a:xfrm>
            <a:off x="2849880" y="3048001"/>
            <a:ext cx="685800" cy="685800"/>
            <a:chOff x="797543" y="2362201"/>
            <a:chExt cx="685800" cy="685800"/>
          </a:xfrm>
        </p:grpSpPr>
        <p:sp>
          <p:nvSpPr>
            <p:cNvPr id="103" name="Rectangle 102"/>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104" name="Group 103"/>
            <p:cNvGrpSpPr/>
            <p:nvPr/>
          </p:nvGrpSpPr>
          <p:grpSpPr>
            <a:xfrm>
              <a:off x="891886" y="2444880"/>
              <a:ext cx="462214" cy="519882"/>
              <a:chOff x="891886" y="2444880"/>
              <a:chExt cx="462214" cy="519882"/>
            </a:xfrm>
          </p:grpSpPr>
          <p:sp>
            <p:nvSpPr>
              <p:cNvPr id="105" name="Isosceles Triangle 104"/>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Isosceles Triangle 105"/>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Isosceles Triangle 106"/>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Isosceles Triangle 107"/>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6" name="Oval 5"/>
          <p:cNvSpPr/>
          <p:nvPr/>
        </p:nvSpPr>
        <p:spPr bwMode="auto">
          <a:xfrm>
            <a:off x="696913" y="3464564"/>
            <a:ext cx="797365" cy="351916"/>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13318" name="Group 13317"/>
          <p:cNvGrpSpPr/>
          <p:nvPr/>
        </p:nvGrpSpPr>
        <p:grpSpPr>
          <a:xfrm>
            <a:off x="838200" y="4172069"/>
            <a:ext cx="566928" cy="568810"/>
            <a:chOff x="981235" y="4058993"/>
            <a:chExt cx="566928" cy="568810"/>
          </a:xfrm>
        </p:grpSpPr>
        <p:sp>
          <p:nvSpPr>
            <p:cNvPr id="7" name="Rectangle 6"/>
            <p:cNvSpPr/>
            <p:nvPr/>
          </p:nvSpPr>
          <p:spPr bwMode="auto">
            <a:xfrm>
              <a:off x="981652" y="40589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0" name="Oval 119"/>
            <p:cNvSpPr/>
            <p:nvPr/>
          </p:nvSpPr>
          <p:spPr bwMode="auto">
            <a:xfrm>
              <a:off x="1195310" y="41783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1" name="Oval 120"/>
            <p:cNvSpPr/>
            <p:nvPr/>
          </p:nvSpPr>
          <p:spPr bwMode="auto">
            <a:xfrm>
              <a:off x="1195310" y="427939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2" name="Oval 121"/>
            <p:cNvSpPr/>
            <p:nvPr/>
          </p:nvSpPr>
          <p:spPr bwMode="auto">
            <a:xfrm>
              <a:off x="1117150"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3" name="Oval 122"/>
            <p:cNvSpPr/>
            <p:nvPr/>
          </p:nvSpPr>
          <p:spPr bwMode="auto">
            <a:xfrm>
              <a:off x="1015320"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0" name="Rectangle 159"/>
            <p:cNvSpPr/>
            <p:nvPr/>
          </p:nvSpPr>
          <p:spPr bwMode="auto">
            <a:xfrm>
              <a:off x="981235" y="43433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1" name="Oval 160"/>
            <p:cNvSpPr/>
            <p:nvPr/>
          </p:nvSpPr>
          <p:spPr bwMode="auto">
            <a:xfrm>
              <a:off x="1195310" y="436712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2" name="Oval 161"/>
            <p:cNvSpPr/>
            <p:nvPr/>
          </p:nvSpPr>
          <p:spPr bwMode="auto">
            <a:xfrm>
              <a:off x="1195310" y="446219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3" name="Oval 162"/>
            <p:cNvSpPr/>
            <p:nvPr/>
          </p:nvSpPr>
          <p:spPr bwMode="auto">
            <a:xfrm>
              <a:off x="1117150" y="456379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4" name="Oval 163"/>
            <p:cNvSpPr/>
            <p:nvPr/>
          </p:nvSpPr>
          <p:spPr bwMode="auto">
            <a:xfrm>
              <a:off x="1015320" y="456379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5" name="Rectangle 164"/>
            <p:cNvSpPr/>
            <p:nvPr/>
          </p:nvSpPr>
          <p:spPr bwMode="auto">
            <a:xfrm>
              <a:off x="1264699" y="4058993"/>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6" name="Rectangle 165"/>
            <p:cNvSpPr/>
            <p:nvPr/>
          </p:nvSpPr>
          <p:spPr bwMode="auto">
            <a:xfrm>
              <a:off x="1264699" y="43433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7" name="Oval 166"/>
            <p:cNvSpPr/>
            <p:nvPr/>
          </p:nvSpPr>
          <p:spPr bwMode="auto">
            <a:xfrm>
              <a:off x="1297140" y="41783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8" name="Oval 167"/>
            <p:cNvSpPr/>
            <p:nvPr/>
          </p:nvSpPr>
          <p:spPr bwMode="auto">
            <a:xfrm>
              <a:off x="1297140" y="427939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9" name="Oval 168"/>
            <p:cNvSpPr/>
            <p:nvPr/>
          </p:nvSpPr>
          <p:spPr bwMode="auto">
            <a:xfrm>
              <a:off x="1478281"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0" name="Oval 169"/>
            <p:cNvSpPr/>
            <p:nvPr/>
          </p:nvSpPr>
          <p:spPr bwMode="auto">
            <a:xfrm>
              <a:off x="1376451"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1" name="Rectangle 170"/>
            <p:cNvSpPr/>
            <p:nvPr/>
          </p:nvSpPr>
          <p:spPr bwMode="auto">
            <a:xfrm>
              <a:off x="1264491" y="434284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2" name="Oval 171"/>
            <p:cNvSpPr/>
            <p:nvPr/>
          </p:nvSpPr>
          <p:spPr bwMode="auto">
            <a:xfrm>
              <a:off x="1296932" y="446219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3" name="Oval 172"/>
            <p:cNvSpPr/>
            <p:nvPr/>
          </p:nvSpPr>
          <p:spPr bwMode="auto">
            <a:xfrm>
              <a:off x="1376451" y="4563250"/>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4" name="Oval 173"/>
            <p:cNvSpPr/>
            <p:nvPr/>
          </p:nvSpPr>
          <p:spPr bwMode="auto">
            <a:xfrm>
              <a:off x="1478073" y="456379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5" name="Oval 174"/>
            <p:cNvSpPr/>
            <p:nvPr/>
          </p:nvSpPr>
          <p:spPr bwMode="auto">
            <a:xfrm>
              <a:off x="1297140" y="436508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17" name="Group 13316"/>
          <p:cNvGrpSpPr/>
          <p:nvPr/>
        </p:nvGrpSpPr>
        <p:grpSpPr>
          <a:xfrm>
            <a:off x="842135" y="4841390"/>
            <a:ext cx="566928" cy="568810"/>
            <a:chOff x="985170" y="4728314"/>
            <a:chExt cx="566928" cy="568810"/>
          </a:xfrm>
        </p:grpSpPr>
        <p:sp>
          <p:nvSpPr>
            <p:cNvPr id="176" name="Rectangle 175"/>
            <p:cNvSpPr/>
            <p:nvPr/>
          </p:nvSpPr>
          <p:spPr bwMode="auto">
            <a:xfrm>
              <a:off x="985587" y="4728316"/>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7" name="Oval 176"/>
            <p:cNvSpPr/>
            <p:nvPr/>
          </p:nvSpPr>
          <p:spPr bwMode="auto">
            <a:xfrm>
              <a:off x="1199245" y="48476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8" name="Oval 177"/>
            <p:cNvSpPr/>
            <p:nvPr/>
          </p:nvSpPr>
          <p:spPr bwMode="auto">
            <a:xfrm>
              <a:off x="1199245" y="494871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9" name="Oval 178"/>
            <p:cNvSpPr/>
            <p:nvPr/>
          </p:nvSpPr>
          <p:spPr bwMode="auto">
            <a:xfrm>
              <a:off x="1121085"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0" name="Oval 179"/>
            <p:cNvSpPr/>
            <p:nvPr/>
          </p:nvSpPr>
          <p:spPr bwMode="auto">
            <a:xfrm>
              <a:off x="1019255"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1" name="Rectangle 180"/>
            <p:cNvSpPr/>
            <p:nvPr/>
          </p:nvSpPr>
          <p:spPr bwMode="auto">
            <a:xfrm>
              <a:off x="985170" y="50127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2" name="Oval 181"/>
            <p:cNvSpPr/>
            <p:nvPr/>
          </p:nvSpPr>
          <p:spPr bwMode="auto">
            <a:xfrm>
              <a:off x="1199245" y="503644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3" name="Oval 182"/>
            <p:cNvSpPr/>
            <p:nvPr/>
          </p:nvSpPr>
          <p:spPr bwMode="auto">
            <a:xfrm>
              <a:off x="1199245" y="513151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4" name="Oval 183"/>
            <p:cNvSpPr/>
            <p:nvPr/>
          </p:nvSpPr>
          <p:spPr bwMode="auto">
            <a:xfrm>
              <a:off x="1121085" y="523311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5" name="Oval 184"/>
            <p:cNvSpPr/>
            <p:nvPr/>
          </p:nvSpPr>
          <p:spPr bwMode="auto">
            <a:xfrm>
              <a:off x="1019255" y="523311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6" name="Rectangle 185"/>
            <p:cNvSpPr/>
            <p:nvPr/>
          </p:nvSpPr>
          <p:spPr bwMode="auto">
            <a:xfrm>
              <a:off x="1268634" y="472831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7" name="Rectangle 186"/>
            <p:cNvSpPr/>
            <p:nvPr/>
          </p:nvSpPr>
          <p:spPr bwMode="auto">
            <a:xfrm>
              <a:off x="1268634" y="50127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8" name="Oval 187"/>
            <p:cNvSpPr/>
            <p:nvPr/>
          </p:nvSpPr>
          <p:spPr bwMode="auto">
            <a:xfrm>
              <a:off x="1301075" y="48476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9" name="Oval 188"/>
            <p:cNvSpPr/>
            <p:nvPr/>
          </p:nvSpPr>
          <p:spPr bwMode="auto">
            <a:xfrm>
              <a:off x="1301075" y="494871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0" name="Oval 189"/>
            <p:cNvSpPr/>
            <p:nvPr/>
          </p:nvSpPr>
          <p:spPr bwMode="auto">
            <a:xfrm>
              <a:off x="1482216"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1" name="Oval 190"/>
            <p:cNvSpPr/>
            <p:nvPr/>
          </p:nvSpPr>
          <p:spPr bwMode="auto">
            <a:xfrm>
              <a:off x="1380386"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2" name="Rectangle 191"/>
            <p:cNvSpPr/>
            <p:nvPr/>
          </p:nvSpPr>
          <p:spPr bwMode="auto">
            <a:xfrm>
              <a:off x="1268426" y="50121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3" name="Oval 192"/>
            <p:cNvSpPr/>
            <p:nvPr/>
          </p:nvSpPr>
          <p:spPr bwMode="auto">
            <a:xfrm>
              <a:off x="1300867" y="513151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4" name="Oval 193"/>
            <p:cNvSpPr/>
            <p:nvPr/>
          </p:nvSpPr>
          <p:spPr bwMode="auto">
            <a:xfrm>
              <a:off x="1380386" y="5232571"/>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5" name="Oval 194"/>
            <p:cNvSpPr/>
            <p:nvPr/>
          </p:nvSpPr>
          <p:spPr bwMode="auto">
            <a:xfrm>
              <a:off x="1482008" y="523311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6" name="Oval 195"/>
            <p:cNvSpPr/>
            <p:nvPr/>
          </p:nvSpPr>
          <p:spPr bwMode="auto">
            <a:xfrm>
              <a:off x="1301075" y="503440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19" name="Group 13318"/>
          <p:cNvGrpSpPr/>
          <p:nvPr/>
        </p:nvGrpSpPr>
        <p:grpSpPr>
          <a:xfrm>
            <a:off x="1529231" y="4172069"/>
            <a:ext cx="566928" cy="568810"/>
            <a:chOff x="1672266" y="4055432"/>
            <a:chExt cx="566928" cy="568810"/>
          </a:xfrm>
        </p:grpSpPr>
        <p:sp>
          <p:nvSpPr>
            <p:cNvPr id="197" name="Rectangle 196"/>
            <p:cNvSpPr/>
            <p:nvPr/>
          </p:nvSpPr>
          <p:spPr bwMode="auto">
            <a:xfrm>
              <a:off x="1672683" y="405543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8" name="Oval 197"/>
            <p:cNvSpPr/>
            <p:nvPr/>
          </p:nvSpPr>
          <p:spPr bwMode="auto">
            <a:xfrm>
              <a:off x="1886341" y="417477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9" name="Oval 198"/>
            <p:cNvSpPr/>
            <p:nvPr/>
          </p:nvSpPr>
          <p:spPr bwMode="auto">
            <a:xfrm>
              <a:off x="1886341" y="427583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0" name="Oval 199"/>
            <p:cNvSpPr/>
            <p:nvPr/>
          </p:nvSpPr>
          <p:spPr bwMode="auto">
            <a:xfrm>
              <a:off x="1808181"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1" name="Oval 200"/>
            <p:cNvSpPr/>
            <p:nvPr/>
          </p:nvSpPr>
          <p:spPr bwMode="auto">
            <a:xfrm>
              <a:off x="1706351"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2" name="Rectangle 201"/>
            <p:cNvSpPr/>
            <p:nvPr/>
          </p:nvSpPr>
          <p:spPr bwMode="auto">
            <a:xfrm>
              <a:off x="1672266" y="433983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3" name="Oval 202"/>
            <p:cNvSpPr/>
            <p:nvPr/>
          </p:nvSpPr>
          <p:spPr bwMode="auto">
            <a:xfrm>
              <a:off x="1886341" y="436356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4" name="Oval 203"/>
            <p:cNvSpPr/>
            <p:nvPr/>
          </p:nvSpPr>
          <p:spPr bwMode="auto">
            <a:xfrm>
              <a:off x="1886341" y="4458631"/>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5" name="Oval 204"/>
            <p:cNvSpPr/>
            <p:nvPr/>
          </p:nvSpPr>
          <p:spPr bwMode="auto">
            <a:xfrm>
              <a:off x="1808181" y="45602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6" name="Oval 205"/>
            <p:cNvSpPr/>
            <p:nvPr/>
          </p:nvSpPr>
          <p:spPr bwMode="auto">
            <a:xfrm>
              <a:off x="1706351" y="45602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7" name="Rectangle 206"/>
            <p:cNvSpPr/>
            <p:nvPr/>
          </p:nvSpPr>
          <p:spPr bwMode="auto">
            <a:xfrm>
              <a:off x="1955730" y="405543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8" name="Rectangle 207"/>
            <p:cNvSpPr/>
            <p:nvPr/>
          </p:nvSpPr>
          <p:spPr bwMode="auto">
            <a:xfrm>
              <a:off x="1955730" y="433983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9" name="Oval 208"/>
            <p:cNvSpPr/>
            <p:nvPr/>
          </p:nvSpPr>
          <p:spPr bwMode="auto">
            <a:xfrm>
              <a:off x="1988171" y="417477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0" name="Oval 209"/>
            <p:cNvSpPr/>
            <p:nvPr/>
          </p:nvSpPr>
          <p:spPr bwMode="auto">
            <a:xfrm>
              <a:off x="1988171" y="427583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1" name="Oval 210"/>
            <p:cNvSpPr/>
            <p:nvPr/>
          </p:nvSpPr>
          <p:spPr bwMode="auto">
            <a:xfrm>
              <a:off x="2169312"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2" name="Oval 211"/>
            <p:cNvSpPr/>
            <p:nvPr/>
          </p:nvSpPr>
          <p:spPr bwMode="auto">
            <a:xfrm>
              <a:off x="2067482"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3" name="Rectangle 212"/>
            <p:cNvSpPr/>
            <p:nvPr/>
          </p:nvSpPr>
          <p:spPr bwMode="auto">
            <a:xfrm>
              <a:off x="1955522" y="433928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4" name="Oval 213"/>
            <p:cNvSpPr/>
            <p:nvPr/>
          </p:nvSpPr>
          <p:spPr bwMode="auto">
            <a:xfrm>
              <a:off x="1987963" y="4458631"/>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5" name="Oval 214"/>
            <p:cNvSpPr/>
            <p:nvPr/>
          </p:nvSpPr>
          <p:spPr bwMode="auto">
            <a:xfrm>
              <a:off x="2067482" y="455968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6" name="Oval 215"/>
            <p:cNvSpPr/>
            <p:nvPr/>
          </p:nvSpPr>
          <p:spPr bwMode="auto">
            <a:xfrm>
              <a:off x="2169104" y="45602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7" name="Oval 216"/>
            <p:cNvSpPr/>
            <p:nvPr/>
          </p:nvSpPr>
          <p:spPr bwMode="auto">
            <a:xfrm>
              <a:off x="1988171" y="436152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0" name="Group 13319"/>
          <p:cNvGrpSpPr/>
          <p:nvPr/>
        </p:nvGrpSpPr>
        <p:grpSpPr>
          <a:xfrm>
            <a:off x="1533166" y="4841390"/>
            <a:ext cx="566928" cy="568810"/>
            <a:chOff x="1676201" y="4724753"/>
            <a:chExt cx="566928" cy="568810"/>
          </a:xfrm>
        </p:grpSpPr>
        <p:sp>
          <p:nvSpPr>
            <p:cNvPr id="218" name="Rectangle 217"/>
            <p:cNvSpPr/>
            <p:nvPr/>
          </p:nvSpPr>
          <p:spPr bwMode="auto">
            <a:xfrm>
              <a:off x="1676618" y="472475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9" name="Oval 218"/>
            <p:cNvSpPr/>
            <p:nvPr/>
          </p:nvSpPr>
          <p:spPr bwMode="auto">
            <a:xfrm>
              <a:off x="1890276" y="484409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0" name="Oval 219"/>
            <p:cNvSpPr/>
            <p:nvPr/>
          </p:nvSpPr>
          <p:spPr bwMode="auto">
            <a:xfrm>
              <a:off x="1890276" y="494515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1" name="Oval 220"/>
            <p:cNvSpPr/>
            <p:nvPr/>
          </p:nvSpPr>
          <p:spPr bwMode="auto">
            <a:xfrm>
              <a:off x="1812116"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2" name="Oval 221"/>
            <p:cNvSpPr/>
            <p:nvPr/>
          </p:nvSpPr>
          <p:spPr bwMode="auto">
            <a:xfrm>
              <a:off x="1710286"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3" name="Rectangle 222"/>
            <p:cNvSpPr/>
            <p:nvPr/>
          </p:nvSpPr>
          <p:spPr bwMode="auto">
            <a:xfrm>
              <a:off x="1676201" y="500915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4" name="Oval 223"/>
            <p:cNvSpPr/>
            <p:nvPr/>
          </p:nvSpPr>
          <p:spPr bwMode="auto">
            <a:xfrm>
              <a:off x="1890276" y="503288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5" name="Oval 224"/>
            <p:cNvSpPr/>
            <p:nvPr/>
          </p:nvSpPr>
          <p:spPr bwMode="auto">
            <a:xfrm>
              <a:off x="1890276" y="512795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6" name="Oval 225"/>
            <p:cNvSpPr/>
            <p:nvPr/>
          </p:nvSpPr>
          <p:spPr bwMode="auto">
            <a:xfrm>
              <a:off x="1812116" y="52295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7" name="Oval 226"/>
            <p:cNvSpPr/>
            <p:nvPr/>
          </p:nvSpPr>
          <p:spPr bwMode="auto">
            <a:xfrm>
              <a:off x="1710286" y="52295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8" name="Rectangle 227"/>
            <p:cNvSpPr/>
            <p:nvPr/>
          </p:nvSpPr>
          <p:spPr bwMode="auto">
            <a:xfrm>
              <a:off x="1959665" y="4724753"/>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9" name="Rectangle 228"/>
            <p:cNvSpPr/>
            <p:nvPr/>
          </p:nvSpPr>
          <p:spPr bwMode="auto">
            <a:xfrm>
              <a:off x="1959665" y="500915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0" name="Oval 229"/>
            <p:cNvSpPr/>
            <p:nvPr/>
          </p:nvSpPr>
          <p:spPr bwMode="auto">
            <a:xfrm>
              <a:off x="1992106" y="484409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1" name="Oval 230"/>
            <p:cNvSpPr/>
            <p:nvPr/>
          </p:nvSpPr>
          <p:spPr bwMode="auto">
            <a:xfrm>
              <a:off x="1992106" y="494515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2" name="Oval 231"/>
            <p:cNvSpPr/>
            <p:nvPr/>
          </p:nvSpPr>
          <p:spPr bwMode="auto">
            <a:xfrm>
              <a:off x="2173247"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3" name="Oval 232"/>
            <p:cNvSpPr/>
            <p:nvPr/>
          </p:nvSpPr>
          <p:spPr bwMode="auto">
            <a:xfrm>
              <a:off x="2071417"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4" name="Rectangle 233"/>
            <p:cNvSpPr/>
            <p:nvPr/>
          </p:nvSpPr>
          <p:spPr bwMode="auto">
            <a:xfrm>
              <a:off x="1959457" y="500860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5" name="Oval 234"/>
            <p:cNvSpPr/>
            <p:nvPr/>
          </p:nvSpPr>
          <p:spPr bwMode="auto">
            <a:xfrm>
              <a:off x="1991898" y="512795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6" name="Oval 235"/>
            <p:cNvSpPr/>
            <p:nvPr/>
          </p:nvSpPr>
          <p:spPr bwMode="auto">
            <a:xfrm>
              <a:off x="2071417" y="5229010"/>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7" name="Oval 236"/>
            <p:cNvSpPr/>
            <p:nvPr/>
          </p:nvSpPr>
          <p:spPr bwMode="auto">
            <a:xfrm>
              <a:off x="2173039" y="52295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8" name="Oval 237"/>
            <p:cNvSpPr/>
            <p:nvPr/>
          </p:nvSpPr>
          <p:spPr bwMode="auto">
            <a:xfrm>
              <a:off x="1992106" y="503084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sp>
        <p:nvSpPr>
          <p:cNvPr id="239" name="Isosceles Triangle 238"/>
          <p:cNvSpPr/>
          <p:nvPr/>
        </p:nvSpPr>
        <p:spPr>
          <a:xfrm>
            <a:off x="1425049" y="4736653"/>
            <a:ext cx="86042" cy="86199"/>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321" name="Group 13320"/>
          <p:cNvGrpSpPr/>
          <p:nvPr/>
        </p:nvGrpSpPr>
        <p:grpSpPr>
          <a:xfrm>
            <a:off x="2191434" y="4172069"/>
            <a:ext cx="566928" cy="568810"/>
            <a:chOff x="2334469" y="4050754"/>
            <a:chExt cx="566928" cy="568810"/>
          </a:xfrm>
        </p:grpSpPr>
        <p:sp>
          <p:nvSpPr>
            <p:cNvPr id="240" name="Rectangle 239"/>
            <p:cNvSpPr/>
            <p:nvPr/>
          </p:nvSpPr>
          <p:spPr bwMode="auto">
            <a:xfrm>
              <a:off x="2334886" y="4050756"/>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1" name="Oval 240"/>
            <p:cNvSpPr/>
            <p:nvPr/>
          </p:nvSpPr>
          <p:spPr bwMode="auto">
            <a:xfrm>
              <a:off x="2548544" y="41700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2" name="Oval 241"/>
            <p:cNvSpPr/>
            <p:nvPr/>
          </p:nvSpPr>
          <p:spPr bwMode="auto">
            <a:xfrm>
              <a:off x="2548544" y="427115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3" name="Oval 242"/>
            <p:cNvSpPr/>
            <p:nvPr/>
          </p:nvSpPr>
          <p:spPr bwMode="auto">
            <a:xfrm>
              <a:off x="2470384"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4" name="Oval 243"/>
            <p:cNvSpPr/>
            <p:nvPr/>
          </p:nvSpPr>
          <p:spPr bwMode="auto">
            <a:xfrm>
              <a:off x="2368554"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5" name="Rectangle 244"/>
            <p:cNvSpPr/>
            <p:nvPr/>
          </p:nvSpPr>
          <p:spPr bwMode="auto">
            <a:xfrm>
              <a:off x="2334469" y="433515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6" name="Oval 245"/>
            <p:cNvSpPr/>
            <p:nvPr/>
          </p:nvSpPr>
          <p:spPr bwMode="auto">
            <a:xfrm>
              <a:off x="2548544" y="435888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7" name="Oval 246"/>
            <p:cNvSpPr/>
            <p:nvPr/>
          </p:nvSpPr>
          <p:spPr bwMode="auto">
            <a:xfrm>
              <a:off x="2548544" y="445395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8" name="Oval 247"/>
            <p:cNvSpPr/>
            <p:nvPr/>
          </p:nvSpPr>
          <p:spPr bwMode="auto">
            <a:xfrm>
              <a:off x="2470384" y="455555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9" name="Oval 248"/>
            <p:cNvSpPr/>
            <p:nvPr/>
          </p:nvSpPr>
          <p:spPr bwMode="auto">
            <a:xfrm>
              <a:off x="2368554" y="455555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0" name="Rectangle 249"/>
            <p:cNvSpPr/>
            <p:nvPr/>
          </p:nvSpPr>
          <p:spPr bwMode="auto">
            <a:xfrm>
              <a:off x="2617933" y="405075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1" name="Rectangle 250"/>
            <p:cNvSpPr/>
            <p:nvPr/>
          </p:nvSpPr>
          <p:spPr bwMode="auto">
            <a:xfrm>
              <a:off x="2617933" y="433515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2" name="Oval 251"/>
            <p:cNvSpPr/>
            <p:nvPr/>
          </p:nvSpPr>
          <p:spPr bwMode="auto">
            <a:xfrm>
              <a:off x="2650374" y="41700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3" name="Oval 252"/>
            <p:cNvSpPr/>
            <p:nvPr/>
          </p:nvSpPr>
          <p:spPr bwMode="auto">
            <a:xfrm>
              <a:off x="2650374" y="427115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4" name="Oval 253"/>
            <p:cNvSpPr/>
            <p:nvPr/>
          </p:nvSpPr>
          <p:spPr bwMode="auto">
            <a:xfrm>
              <a:off x="2831515"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5" name="Oval 254"/>
            <p:cNvSpPr/>
            <p:nvPr/>
          </p:nvSpPr>
          <p:spPr bwMode="auto">
            <a:xfrm>
              <a:off x="2729685"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6" name="Rectangle 255"/>
            <p:cNvSpPr/>
            <p:nvPr/>
          </p:nvSpPr>
          <p:spPr bwMode="auto">
            <a:xfrm>
              <a:off x="2617725" y="433460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7" name="Oval 256"/>
            <p:cNvSpPr/>
            <p:nvPr/>
          </p:nvSpPr>
          <p:spPr bwMode="auto">
            <a:xfrm>
              <a:off x="2650166" y="445395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8" name="Oval 257"/>
            <p:cNvSpPr/>
            <p:nvPr/>
          </p:nvSpPr>
          <p:spPr bwMode="auto">
            <a:xfrm>
              <a:off x="2729685" y="4555011"/>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9" name="Oval 258"/>
            <p:cNvSpPr/>
            <p:nvPr/>
          </p:nvSpPr>
          <p:spPr bwMode="auto">
            <a:xfrm>
              <a:off x="2831307" y="455555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0" name="Oval 259"/>
            <p:cNvSpPr/>
            <p:nvPr/>
          </p:nvSpPr>
          <p:spPr bwMode="auto">
            <a:xfrm>
              <a:off x="2650374" y="435684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4" name="Group 13323"/>
          <p:cNvGrpSpPr/>
          <p:nvPr/>
        </p:nvGrpSpPr>
        <p:grpSpPr>
          <a:xfrm>
            <a:off x="2195369" y="4841390"/>
            <a:ext cx="566928" cy="568810"/>
            <a:chOff x="2338404" y="4720075"/>
            <a:chExt cx="566928" cy="568810"/>
          </a:xfrm>
        </p:grpSpPr>
        <p:sp>
          <p:nvSpPr>
            <p:cNvPr id="261" name="Rectangle 260"/>
            <p:cNvSpPr/>
            <p:nvPr/>
          </p:nvSpPr>
          <p:spPr bwMode="auto">
            <a:xfrm>
              <a:off x="2338821" y="472007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2" name="Oval 261"/>
            <p:cNvSpPr/>
            <p:nvPr/>
          </p:nvSpPr>
          <p:spPr bwMode="auto">
            <a:xfrm>
              <a:off x="2552479" y="48394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3" name="Oval 262"/>
            <p:cNvSpPr/>
            <p:nvPr/>
          </p:nvSpPr>
          <p:spPr bwMode="auto">
            <a:xfrm>
              <a:off x="2552479" y="494047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4" name="Oval 263"/>
            <p:cNvSpPr/>
            <p:nvPr/>
          </p:nvSpPr>
          <p:spPr bwMode="auto">
            <a:xfrm>
              <a:off x="2474319"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5" name="Oval 264"/>
            <p:cNvSpPr/>
            <p:nvPr/>
          </p:nvSpPr>
          <p:spPr bwMode="auto">
            <a:xfrm>
              <a:off x="2372489"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6" name="Rectangle 265"/>
            <p:cNvSpPr/>
            <p:nvPr/>
          </p:nvSpPr>
          <p:spPr bwMode="auto">
            <a:xfrm>
              <a:off x="2338404" y="500448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7" name="Oval 266"/>
            <p:cNvSpPr/>
            <p:nvPr/>
          </p:nvSpPr>
          <p:spPr bwMode="auto">
            <a:xfrm>
              <a:off x="2552479" y="502820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8" name="Oval 267"/>
            <p:cNvSpPr/>
            <p:nvPr/>
          </p:nvSpPr>
          <p:spPr bwMode="auto">
            <a:xfrm>
              <a:off x="2552479" y="512327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9" name="Oval 268"/>
            <p:cNvSpPr/>
            <p:nvPr/>
          </p:nvSpPr>
          <p:spPr bwMode="auto">
            <a:xfrm>
              <a:off x="2474319" y="522488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0" name="Oval 269"/>
            <p:cNvSpPr/>
            <p:nvPr/>
          </p:nvSpPr>
          <p:spPr bwMode="auto">
            <a:xfrm>
              <a:off x="2372489" y="522488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1" name="Rectangle 270"/>
            <p:cNvSpPr/>
            <p:nvPr/>
          </p:nvSpPr>
          <p:spPr bwMode="auto">
            <a:xfrm>
              <a:off x="2621868" y="472007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2" name="Rectangle 271"/>
            <p:cNvSpPr/>
            <p:nvPr/>
          </p:nvSpPr>
          <p:spPr bwMode="auto">
            <a:xfrm>
              <a:off x="2621868" y="500448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3" name="Oval 272"/>
            <p:cNvSpPr/>
            <p:nvPr/>
          </p:nvSpPr>
          <p:spPr bwMode="auto">
            <a:xfrm>
              <a:off x="2654309" y="48394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4" name="Oval 273"/>
            <p:cNvSpPr/>
            <p:nvPr/>
          </p:nvSpPr>
          <p:spPr bwMode="auto">
            <a:xfrm>
              <a:off x="2654309" y="494047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5" name="Oval 274"/>
            <p:cNvSpPr/>
            <p:nvPr/>
          </p:nvSpPr>
          <p:spPr bwMode="auto">
            <a:xfrm>
              <a:off x="2835450"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6" name="Oval 275"/>
            <p:cNvSpPr/>
            <p:nvPr/>
          </p:nvSpPr>
          <p:spPr bwMode="auto">
            <a:xfrm>
              <a:off x="2733620"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7" name="Rectangle 276"/>
            <p:cNvSpPr/>
            <p:nvPr/>
          </p:nvSpPr>
          <p:spPr bwMode="auto">
            <a:xfrm>
              <a:off x="2621660" y="500393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8" name="Oval 277"/>
            <p:cNvSpPr/>
            <p:nvPr/>
          </p:nvSpPr>
          <p:spPr bwMode="auto">
            <a:xfrm>
              <a:off x="2654101" y="512327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9" name="Oval 278"/>
            <p:cNvSpPr/>
            <p:nvPr/>
          </p:nvSpPr>
          <p:spPr bwMode="auto">
            <a:xfrm>
              <a:off x="2733620" y="5224332"/>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0" name="Oval 279"/>
            <p:cNvSpPr/>
            <p:nvPr/>
          </p:nvSpPr>
          <p:spPr bwMode="auto">
            <a:xfrm>
              <a:off x="2835242" y="522488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1" name="Oval 280"/>
            <p:cNvSpPr/>
            <p:nvPr/>
          </p:nvSpPr>
          <p:spPr bwMode="auto">
            <a:xfrm>
              <a:off x="2654309" y="502617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2" name="Group 13321"/>
          <p:cNvGrpSpPr/>
          <p:nvPr/>
        </p:nvGrpSpPr>
        <p:grpSpPr>
          <a:xfrm>
            <a:off x="2882465" y="4172069"/>
            <a:ext cx="566928" cy="568810"/>
            <a:chOff x="3025500" y="4047193"/>
            <a:chExt cx="566928" cy="568810"/>
          </a:xfrm>
        </p:grpSpPr>
        <p:sp>
          <p:nvSpPr>
            <p:cNvPr id="282" name="Rectangle 281"/>
            <p:cNvSpPr/>
            <p:nvPr/>
          </p:nvSpPr>
          <p:spPr bwMode="auto">
            <a:xfrm>
              <a:off x="3025917" y="40471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3" name="Oval 282"/>
            <p:cNvSpPr/>
            <p:nvPr/>
          </p:nvSpPr>
          <p:spPr bwMode="auto">
            <a:xfrm>
              <a:off x="3239575" y="416653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4" name="Oval 283"/>
            <p:cNvSpPr/>
            <p:nvPr/>
          </p:nvSpPr>
          <p:spPr bwMode="auto">
            <a:xfrm>
              <a:off x="3239575" y="426759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5" name="Oval 284"/>
            <p:cNvSpPr/>
            <p:nvPr/>
          </p:nvSpPr>
          <p:spPr bwMode="auto">
            <a:xfrm>
              <a:off x="3161415"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6" name="Oval 285"/>
            <p:cNvSpPr/>
            <p:nvPr/>
          </p:nvSpPr>
          <p:spPr bwMode="auto">
            <a:xfrm>
              <a:off x="3059585"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7" name="Rectangle 286"/>
            <p:cNvSpPr/>
            <p:nvPr/>
          </p:nvSpPr>
          <p:spPr bwMode="auto">
            <a:xfrm>
              <a:off x="3025500" y="43315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8" name="Oval 287"/>
            <p:cNvSpPr/>
            <p:nvPr/>
          </p:nvSpPr>
          <p:spPr bwMode="auto">
            <a:xfrm>
              <a:off x="3239575" y="435532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9" name="Oval 288"/>
            <p:cNvSpPr/>
            <p:nvPr/>
          </p:nvSpPr>
          <p:spPr bwMode="auto">
            <a:xfrm>
              <a:off x="3239575" y="4450392"/>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0" name="Oval 289"/>
            <p:cNvSpPr/>
            <p:nvPr/>
          </p:nvSpPr>
          <p:spPr bwMode="auto">
            <a:xfrm>
              <a:off x="3161415" y="45519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1" name="Oval 290"/>
            <p:cNvSpPr/>
            <p:nvPr/>
          </p:nvSpPr>
          <p:spPr bwMode="auto">
            <a:xfrm>
              <a:off x="3059585" y="45519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2" name="Rectangle 291"/>
            <p:cNvSpPr/>
            <p:nvPr/>
          </p:nvSpPr>
          <p:spPr bwMode="auto">
            <a:xfrm>
              <a:off x="3308964" y="4047193"/>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3" name="Rectangle 292"/>
            <p:cNvSpPr/>
            <p:nvPr/>
          </p:nvSpPr>
          <p:spPr bwMode="auto">
            <a:xfrm>
              <a:off x="3308964" y="43315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4" name="Oval 293"/>
            <p:cNvSpPr/>
            <p:nvPr/>
          </p:nvSpPr>
          <p:spPr bwMode="auto">
            <a:xfrm>
              <a:off x="3341405" y="416653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5" name="Oval 294"/>
            <p:cNvSpPr/>
            <p:nvPr/>
          </p:nvSpPr>
          <p:spPr bwMode="auto">
            <a:xfrm>
              <a:off x="3341405" y="426759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6" name="Oval 295"/>
            <p:cNvSpPr/>
            <p:nvPr/>
          </p:nvSpPr>
          <p:spPr bwMode="auto">
            <a:xfrm>
              <a:off x="3522546"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7" name="Oval 296"/>
            <p:cNvSpPr/>
            <p:nvPr/>
          </p:nvSpPr>
          <p:spPr bwMode="auto">
            <a:xfrm>
              <a:off x="3420716"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8" name="Rectangle 297"/>
            <p:cNvSpPr/>
            <p:nvPr/>
          </p:nvSpPr>
          <p:spPr bwMode="auto">
            <a:xfrm>
              <a:off x="3308756" y="433104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9" name="Oval 298"/>
            <p:cNvSpPr/>
            <p:nvPr/>
          </p:nvSpPr>
          <p:spPr bwMode="auto">
            <a:xfrm>
              <a:off x="3341197" y="4450392"/>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0" name="Oval 299"/>
            <p:cNvSpPr/>
            <p:nvPr/>
          </p:nvSpPr>
          <p:spPr bwMode="auto">
            <a:xfrm>
              <a:off x="3420716" y="455145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1" name="Oval 300"/>
            <p:cNvSpPr/>
            <p:nvPr/>
          </p:nvSpPr>
          <p:spPr bwMode="auto">
            <a:xfrm>
              <a:off x="3522338" y="45519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2" name="Oval 301"/>
            <p:cNvSpPr/>
            <p:nvPr/>
          </p:nvSpPr>
          <p:spPr bwMode="auto">
            <a:xfrm>
              <a:off x="3341405" y="435328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3" name="Group 13322"/>
          <p:cNvGrpSpPr/>
          <p:nvPr/>
        </p:nvGrpSpPr>
        <p:grpSpPr>
          <a:xfrm>
            <a:off x="2886400" y="4841390"/>
            <a:ext cx="566928" cy="568810"/>
            <a:chOff x="3029435" y="4716514"/>
            <a:chExt cx="566928" cy="568810"/>
          </a:xfrm>
        </p:grpSpPr>
        <p:sp>
          <p:nvSpPr>
            <p:cNvPr id="303" name="Rectangle 302"/>
            <p:cNvSpPr/>
            <p:nvPr/>
          </p:nvSpPr>
          <p:spPr bwMode="auto">
            <a:xfrm>
              <a:off x="3029852" y="4716516"/>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4" name="Oval 303"/>
            <p:cNvSpPr/>
            <p:nvPr/>
          </p:nvSpPr>
          <p:spPr bwMode="auto">
            <a:xfrm>
              <a:off x="3243510" y="483585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5" name="Oval 304"/>
            <p:cNvSpPr/>
            <p:nvPr/>
          </p:nvSpPr>
          <p:spPr bwMode="auto">
            <a:xfrm>
              <a:off x="3243510" y="493691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6" name="Oval 305"/>
            <p:cNvSpPr/>
            <p:nvPr/>
          </p:nvSpPr>
          <p:spPr bwMode="auto">
            <a:xfrm>
              <a:off x="3165350"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7" name="Oval 306"/>
            <p:cNvSpPr/>
            <p:nvPr/>
          </p:nvSpPr>
          <p:spPr bwMode="auto">
            <a:xfrm>
              <a:off x="3063520"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8" name="Rectangle 307"/>
            <p:cNvSpPr/>
            <p:nvPr/>
          </p:nvSpPr>
          <p:spPr bwMode="auto">
            <a:xfrm>
              <a:off x="3029435" y="50009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9" name="Oval 308"/>
            <p:cNvSpPr/>
            <p:nvPr/>
          </p:nvSpPr>
          <p:spPr bwMode="auto">
            <a:xfrm>
              <a:off x="3243510" y="502464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0" name="Oval 309"/>
            <p:cNvSpPr/>
            <p:nvPr/>
          </p:nvSpPr>
          <p:spPr bwMode="auto">
            <a:xfrm>
              <a:off x="3243510" y="511971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1" name="Oval 310"/>
            <p:cNvSpPr/>
            <p:nvPr/>
          </p:nvSpPr>
          <p:spPr bwMode="auto">
            <a:xfrm>
              <a:off x="3165350" y="52213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2" name="Oval 311"/>
            <p:cNvSpPr/>
            <p:nvPr/>
          </p:nvSpPr>
          <p:spPr bwMode="auto">
            <a:xfrm>
              <a:off x="3063520" y="52213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3" name="Rectangle 312"/>
            <p:cNvSpPr/>
            <p:nvPr/>
          </p:nvSpPr>
          <p:spPr bwMode="auto">
            <a:xfrm>
              <a:off x="3312899" y="471651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4" name="Rectangle 313"/>
            <p:cNvSpPr/>
            <p:nvPr/>
          </p:nvSpPr>
          <p:spPr bwMode="auto">
            <a:xfrm>
              <a:off x="3312899" y="50009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5" name="Oval 314"/>
            <p:cNvSpPr/>
            <p:nvPr/>
          </p:nvSpPr>
          <p:spPr bwMode="auto">
            <a:xfrm>
              <a:off x="3345340" y="483585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6" name="Oval 315"/>
            <p:cNvSpPr/>
            <p:nvPr/>
          </p:nvSpPr>
          <p:spPr bwMode="auto">
            <a:xfrm>
              <a:off x="3345340" y="493691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7" name="Oval 316"/>
            <p:cNvSpPr/>
            <p:nvPr/>
          </p:nvSpPr>
          <p:spPr bwMode="auto">
            <a:xfrm>
              <a:off x="3526481"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8" name="Oval 317"/>
            <p:cNvSpPr/>
            <p:nvPr/>
          </p:nvSpPr>
          <p:spPr bwMode="auto">
            <a:xfrm>
              <a:off x="3424651"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9" name="Rectangle 318"/>
            <p:cNvSpPr/>
            <p:nvPr/>
          </p:nvSpPr>
          <p:spPr bwMode="auto">
            <a:xfrm>
              <a:off x="3312691" y="50003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0" name="Oval 319"/>
            <p:cNvSpPr/>
            <p:nvPr/>
          </p:nvSpPr>
          <p:spPr bwMode="auto">
            <a:xfrm>
              <a:off x="3345132" y="511971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1" name="Oval 320"/>
            <p:cNvSpPr/>
            <p:nvPr/>
          </p:nvSpPr>
          <p:spPr bwMode="auto">
            <a:xfrm>
              <a:off x="3424651" y="5220771"/>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2" name="Oval 321"/>
            <p:cNvSpPr/>
            <p:nvPr/>
          </p:nvSpPr>
          <p:spPr bwMode="auto">
            <a:xfrm>
              <a:off x="3526273" y="52213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3" name="Oval 322"/>
            <p:cNvSpPr/>
            <p:nvPr/>
          </p:nvSpPr>
          <p:spPr bwMode="auto">
            <a:xfrm>
              <a:off x="3345340" y="502260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cxnSp>
        <p:nvCxnSpPr>
          <p:cNvPr id="13326" name="Straight Arrow Connector 13325"/>
          <p:cNvCxnSpPr>
            <a:stCxn id="6" idx="4"/>
          </p:cNvCxnSpPr>
          <p:nvPr/>
        </p:nvCxnSpPr>
        <p:spPr bwMode="auto">
          <a:xfrm>
            <a:off x="1095596" y="3816480"/>
            <a:ext cx="433635" cy="2921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40" name="Isosceles Triangle 339"/>
          <p:cNvSpPr/>
          <p:nvPr/>
        </p:nvSpPr>
        <p:spPr>
          <a:xfrm>
            <a:off x="2777184" y="4730534"/>
            <a:ext cx="86042" cy="8619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2" name="Group 341"/>
          <p:cNvGrpSpPr/>
          <p:nvPr/>
        </p:nvGrpSpPr>
        <p:grpSpPr>
          <a:xfrm>
            <a:off x="5181600" y="2362201"/>
            <a:ext cx="685800" cy="685800"/>
            <a:chOff x="797543" y="2362201"/>
            <a:chExt cx="685800" cy="685800"/>
          </a:xfrm>
        </p:grpSpPr>
        <p:sp>
          <p:nvSpPr>
            <p:cNvPr id="343" name="Rectangle 342"/>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44" name="Group 343"/>
            <p:cNvGrpSpPr/>
            <p:nvPr/>
          </p:nvGrpSpPr>
          <p:grpSpPr>
            <a:xfrm>
              <a:off x="891886" y="2444880"/>
              <a:ext cx="462214" cy="519882"/>
              <a:chOff x="891886" y="2444880"/>
              <a:chExt cx="462214" cy="519882"/>
            </a:xfrm>
          </p:grpSpPr>
          <p:sp>
            <p:nvSpPr>
              <p:cNvPr id="345" name="Isosceles Triangle 344"/>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Isosceles Triangle 345"/>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7" name="Isosceles Triangle 346"/>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Isosceles Triangle 347"/>
              <p:cNvSpPr/>
              <p:nvPr/>
            </p:nvSpPr>
            <p:spPr>
              <a:xfrm>
                <a:off x="891886" y="2846774"/>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49" name="Group 348"/>
          <p:cNvGrpSpPr/>
          <p:nvPr/>
        </p:nvGrpSpPr>
        <p:grpSpPr>
          <a:xfrm>
            <a:off x="5867400" y="2362203"/>
            <a:ext cx="685800" cy="685800"/>
            <a:chOff x="797543" y="2362201"/>
            <a:chExt cx="685800" cy="685800"/>
          </a:xfrm>
        </p:grpSpPr>
        <p:sp>
          <p:nvSpPr>
            <p:cNvPr id="350" name="Rectangle 349"/>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51" name="Group 350"/>
            <p:cNvGrpSpPr/>
            <p:nvPr/>
          </p:nvGrpSpPr>
          <p:grpSpPr>
            <a:xfrm>
              <a:off x="891886" y="2444880"/>
              <a:ext cx="462214" cy="519882"/>
              <a:chOff x="891886" y="2444880"/>
              <a:chExt cx="462214" cy="519882"/>
            </a:xfrm>
          </p:grpSpPr>
          <p:sp>
            <p:nvSpPr>
              <p:cNvPr id="352" name="Isosceles Triangle 351"/>
              <p:cNvSpPr/>
              <p:nvPr/>
            </p:nvSpPr>
            <p:spPr>
              <a:xfrm>
                <a:off x="891886" y="2444880"/>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Isosceles Triangle 352"/>
              <p:cNvSpPr/>
              <p:nvPr/>
            </p:nvSpPr>
            <p:spPr>
              <a:xfrm>
                <a:off x="1241029"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Isosceles Triangle 353"/>
              <p:cNvSpPr/>
              <p:nvPr/>
            </p:nvSpPr>
            <p:spPr>
              <a:xfrm>
                <a:off x="1241029" y="2846774"/>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Isosceles Triangle 354"/>
              <p:cNvSpPr/>
              <p:nvPr/>
            </p:nvSpPr>
            <p:spPr>
              <a:xfrm>
                <a:off x="891886" y="2846774"/>
                <a:ext cx="113071" cy="11798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56" name="Group 355"/>
          <p:cNvGrpSpPr/>
          <p:nvPr/>
        </p:nvGrpSpPr>
        <p:grpSpPr>
          <a:xfrm>
            <a:off x="6553200" y="2362201"/>
            <a:ext cx="685800" cy="685800"/>
            <a:chOff x="797543" y="2362201"/>
            <a:chExt cx="685800" cy="685800"/>
          </a:xfrm>
        </p:grpSpPr>
        <p:sp>
          <p:nvSpPr>
            <p:cNvPr id="357" name="Rectangle 356"/>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58" name="Group 357"/>
            <p:cNvGrpSpPr/>
            <p:nvPr/>
          </p:nvGrpSpPr>
          <p:grpSpPr>
            <a:xfrm>
              <a:off x="891886" y="2444880"/>
              <a:ext cx="462214" cy="519882"/>
              <a:chOff x="891886" y="2444880"/>
              <a:chExt cx="462214" cy="519882"/>
            </a:xfrm>
          </p:grpSpPr>
          <p:sp>
            <p:nvSpPr>
              <p:cNvPr id="359" name="Isosceles Triangle 358"/>
              <p:cNvSpPr/>
              <p:nvPr/>
            </p:nvSpPr>
            <p:spPr>
              <a:xfrm>
                <a:off x="891886" y="2444880"/>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0" name="Isosceles Triangle 359"/>
              <p:cNvSpPr/>
              <p:nvPr/>
            </p:nvSpPr>
            <p:spPr>
              <a:xfrm>
                <a:off x="1241029" y="2444880"/>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Isosceles Triangle 360"/>
              <p:cNvSpPr/>
              <p:nvPr/>
            </p:nvSpPr>
            <p:spPr>
              <a:xfrm>
                <a:off x="1241029" y="2846774"/>
                <a:ext cx="113071" cy="11798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Isosceles Triangle 361"/>
              <p:cNvSpPr/>
              <p:nvPr/>
            </p:nvSpPr>
            <p:spPr>
              <a:xfrm>
                <a:off x="891886"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63" name="Group 362"/>
          <p:cNvGrpSpPr/>
          <p:nvPr/>
        </p:nvGrpSpPr>
        <p:grpSpPr>
          <a:xfrm>
            <a:off x="7233937" y="2362201"/>
            <a:ext cx="685800" cy="685800"/>
            <a:chOff x="797543" y="2362201"/>
            <a:chExt cx="685800" cy="685800"/>
          </a:xfrm>
        </p:grpSpPr>
        <p:sp>
          <p:nvSpPr>
            <p:cNvPr id="364" name="Rectangle 363"/>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65" name="Group 364"/>
            <p:cNvGrpSpPr/>
            <p:nvPr/>
          </p:nvGrpSpPr>
          <p:grpSpPr>
            <a:xfrm>
              <a:off x="891886" y="2444880"/>
              <a:ext cx="462214" cy="519882"/>
              <a:chOff x="891886" y="2444880"/>
              <a:chExt cx="462214" cy="519882"/>
            </a:xfrm>
          </p:grpSpPr>
          <p:sp>
            <p:nvSpPr>
              <p:cNvPr id="366" name="Isosceles Triangle 365"/>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Isosceles Triangle 366"/>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8" name="Isosceles Triangle 367"/>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9" name="Isosceles Triangle 368"/>
              <p:cNvSpPr/>
              <p:nvPr/>
            </p:nvSpPr>
            <p:spPr>
              <a:xfrm>
                <a:off x="891886" y="2846774"/>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70" name="Group 369"/>
          <p:cNvGrpSpPr/>
          <p:nvPr/>
        </p:nvGrpSpPr>
        <p:grpSpPr>
          <a:xfrm>
            <a:off x="5181600" y="3048001"/>
            <a:ext cx="685800" cy="685800"/>
            <a:chOff x="797543" y="2362201"/>
            <a:chExt cx="685800" cy="685800"/>
          </a:xfrm>
        </p:grpSpPr>
        <p:sp>
          <p:nvSpPr>
            <p:cNvPr id="371" name="Rectangle 370"/>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72" name="Group 371"/>
            <p:cNvGrpSpPr/>
            <p:nvPr/>
          </p:nvGrpSpPr>
          <p:grpSpPr>
            <a:xfrm>
              <a:off x="891886" y="2444880"/>
              <a:ext cx="462214" cy="519882"/>
              <a:chOff x="891886" y="2444880"/>
              <a:chExt cx="462214" cy="519882"/>
            </a:xfrm>
          </p:grpSpPr>
          <p:sp>
            <p:nvSpPr>
              <p:cNvPr id="373" name="Isosceles Triangle 372"/>
              <p:cNvSpPr/>
              <p:nvPr/>
            </p:nvSpPr>
            <p:spPr>
              <a:xfrm>
                <a:off x="891886" y="244488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Isosceles Triangle 373"/>
              <p:cNvSpPr/>
              <p:nvPr/>
            </p:nvSpPr>
            <p:spPr>
              <a:xfrm>
                <a:off x="1241029" y="244488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5" name="Isosceles Triangle 374"/>
              <p:cNvSpPr/>
              <p:nvPr/>
            </p:nvSpPr>
            <p:spPr>
              <a:xfrm>
                <a:off x="1241029" y="2846774"/>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6" name="Isosceles Triangle 375"/>
              <p:cNvSpPr/>
              <p:nvPr/>
            </p:nvSpPr>
            <p:spPr>
              <a:xfrm>
                <a:off x="891886" y="2846774"/>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77" name="Group 376"/>
          <p:cNvGrpSpPr/>
          <p:nvPr/>
        </p:nvGrpSpPr>
        <p:grpSpPr>
          <a:xfrm>
            <a:off x="5867400" y="3048001"/>
            <a:ext cx="685800" cy="685800"/>
            <a:chOff x="797543" y="2362201"/>
            <a:chExt cx="685800" cy="685800"/>
          </a:xfrm>
        </p:grpSpPr>
        <p:sp>
          <p:nvSpPr>
            <p:cNvPr id="378" name="Rectangle 377"/>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79" name="Group 378"/>
            <p:cNvGrpSpPr/>
            <p:nvPr/>
          </p:nvGrpSpPr>
          <p:grpSpPr>
            <a:xfrm>
              <a:off x="891886" y="2444880"/>
              <a:ext cx="462214" cy="519882"/>
              <a:chOff x="891886" y="2444880"/>
              <a:chExt cx="462214" cy="519882"/>
            </a:xfrm>
          </p:grpSpPr>
          <p:sp>
            <p:nvSpPr>
              <p:cNvPr id="380" name="Isosceles Triangle 379"/>
              <p:cNvSpPr/>
              <p:nvPr/>
            </p:nvSpPr>
            <p:spPr>
              <a:xfrm>
                <a:off x="891886" y="2444880"/>
                <a:ext cx="113071" cy="117988"/>
              </a:xfrm>
              <a:prstGeom prst="triangle">
                <a:avLst/>
              </a:prstGeom>
              <a:solidFill>
                <a:schemeClr val="accent3">
                  <a:lumMod val="8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Isosceles Triangle 380"/>
              <p:cNvSpPr/>
              <p:nvPr/>
            </p:nvSpPr>
            <p:spPr>
              <a:xfrm>
                <a:off x="1241029" y="244488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Isosceles Triangle 381"/>
              <p:cNvSpPr/>
              <p:nvPr/>
            </p:nvSpPr>
            <p:spPr>
              <a:xfrm>
                <a:off x="1241029" y="2846774"/>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Isosceles Triangle 382"/>
              <p:cNvSpPr/>
              <p:nvPr/>
            </p:nvSpPr>
            <p:spPr>
              <a:xfrm>
                <a:off x="891886" y="2846774"/>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84" name="Group 383"/>
          <p:cNvGrpSpPr/>
          <p:nvPr/>
        </p:nvGrpSpPr>
        <p:grpSpPr>
          <a:xfrm>
            <a:off x="6553200" y="3048001"/>
            <a:ext cx="685800" cy="685800"/>
            <a:chOff x="797543" y="2362201"/>
            <a:chExt cx="685800" cy="685800"/>
          </a:xfrm>
        </p:grpSpPr>
        <p:sp>
          <p:nvSpPr>
            <p:cNvPr id="385" name="Rectangle 384"/>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86" name="Group 385"/>
            <p:cNvGrpSpPr/>
            <p:nvPr/>
          </p:nvGrpSpPr>
          <p:grpSpPr>
            <a:xfrm>
              <a:off x="891886" y="2444880"/>
              <a:ext cx="462214" cy="519882"/>
              <a:chOff x="891886" y="2444880"/>
              <a:chExt cx="462214" cy="519882"/>
            </a:xfrm>
          </p:grpSpPr>
          <p:sp>
            <p:nvSpPr>
              <p:cNvPr id="387" name="Isosceles Triangle 386"/>
              <p:cNvSpPr/>
              <p:nvPr/>
            </p:nvSpPr>
            <p:spPr>
              <a:xfrm>
                <a:off x="891886" y="244488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Isosceles Triangle 387"/>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Isosceles Triangle 388"/>
              <p:cNvSpPr/>
              <p:nvPr/>
            </p:nvSpPr>
            <p:spPr>
              <a:xfrm>
                <a:off x="1241029" y="2846774"/>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Isosceles Triangle 389"/>
              <p:cNvSpPr/>
              <p:nvPr/>
            </p:nvSpPr>
            <p:spPr>
              <a:xfrm>
                <a:off x="891886" y="2846774"/>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91" name="Group 390"/>
          <p:cNvGrpSpPr/>
          <p:nvPr/>
        </p:nvGrpSpPr>
        <p:grpSpPr>
          <a:xfrm>
            <a:off x="7233937" y="3048001"/>
            <a:ext cx="685800" cy="685800"/>
            <a:chOff x="797543" y="2362201"/>
            <a:chExt cx="685800" cy="685800"/>
          </a:xfrm>
        </p:grpSpPr>
        <p:sp>
          <p:nvSpPr>
            <p:cNvPr id="392" name="Rectangle 391"/>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93" name="Group 392"/>
            <p:cNvGrpSpPr/>
            <p:nvPr/>
          </p:nvGrpSpPr>
          <p:grpSpPr>
            <a:xfrm>
              <a:off x="891886" y="2444880"/>
              <a:ext cx="462214" cy="519882"/>
              <a:chOff x="891886" y="2444880"/>
              <a:chExt cx="462214" cy="519882"/>
            </a:xfrm>
          </p:grpSpPr>
          <p:sp>
            <p:nvSpPr>
              <p:cNvPr id="394" name="Isosceles Triangle 393"/>
              <p:cNvSpPr/>
              <p:nvPr/>
            </p:nvSpPr>
            <p:spPr>
              <a:xfrm>
                <a:off x="891886" y="244488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Isosceles Triangle 394"/>
              <p:cNvSpPr/>
              <p:nvPr/>
            </p:nvSpPr>
            <p:spPr>
              <a:xfrm>
                <a:off x="1241029" y="244488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Isosceles Triangle 395"/>
              <p:cNvSpPr/>
              <p:nvPr/>
            </p:nvSpPr>
            <p:spPr>
              <a:xfrm>
                <a:off x="1241029" y="2846774"/>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7" name="Isosceles Triangle 396"/>
              <p:cNvSpPr/>
              <p:nvPr/>
            </p:nvSpPr>
            <p:spPr>
              <a:xfrm>
                <a:off x="891886" y="2846774"/>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98" name="Rectangle 397"/>
          <p:cNvSpPr/>
          <p:nvPr/>
        </p:nvSpPr>
        <p:spPr bwMode="auto">
          <a:xfrm>
            <a:off x="5222674"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99" name="Oval 398"/>
          <p:cNvSpPr/>
          <p:nvPr/>
        </p:nvSpPr>
        <p:spPr bwMode="auto">
          <a:xfrm>
            <a:off x="5436332"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0" name="Oval 399"/>
          <p:cNvSpPr/>
          <p:nvPr/>
        </p:nvSpPr>
        <p:spPr bwMode="auto">
          <a:xfrm>
            <a:off x="5436332"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1" name="Oval 400"/>
          <p:cNvSpPr/>
          <p:nvPr/>
        </p:nvSpPr>
        <p:spPr bwMode="auto">
          <a:xfrm>
            <a:off x="5358172"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2" name="Oval 401"/>
          <p:cNvSpPr/>
          <p:nvPr/>
        </p:nvSpPr>
        <p:spPr bwMode="auto">
          <a:xfrm>
            <a:off x="5256342"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3" name="Rectangle 402"/>
          <p:cNvSpPr/>
          <p:nvPr/>
        </p:nvSpPr>
        <p:spPr bwMode="auto">
          <a:xfrm>
            <a:off x="5222257"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4" name="Oval 403"/>
          <p:cNvSpPr/>
          <p:nvPr/>
        </p:nvSpPr>
        <p:spPr bwMode="auto">
          <a:xfrm>
            <a:off x="5436332" y="448020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5" name="Oval 404"/>
          <p:cNvSpPr/>
          <p:nvPr/>
        </p:nvSpPr>
        <p:spPr bwMode="auto">
          <a:xfrm>
            <a:off x="5436332"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6" name="Oval 405"/>
          <p:cNvSpPr/>
          <p:nvPr/>
        </p:nvSpPr>
        <p:spPr bwMode="auto">
          <a:xfrm>
            <a:off x="5358172"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7" name="Oval 406"/>
          <p:cNvSpPr/>
          <p:nvPr/>
        </p:nvSpPr>
        <p:spPr bwMode="auto">
          <a:xfrm>
            <a:off x="5256342"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8" name="Rectangle 407"/>
          <p:cNvSpPr/>
          <p:nvPr/>
        </p:nvSpPr>
        <p:spPr bwMode="auto">
          <a:xfrm>
            <a:off x="5505721"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9" name="Rectangle 408"/>
          <p:cNvSpPr/>
          <p:nvPr/>
        </p:nvSpPr>
        <p:spPr bwMode="auto">
          <a:xfrm>
            <a:off x="5505721"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0" name="Oval 409"/>
          <p:cNvSpPr/>
          <p:nvPr/>
        </p:nvSpPr>
        <p:spPr bwMode="auto">
          <a:xfrm>
            <a:off x="5538162"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1" name="Oval 410"/>
          <p:cNvSpPr/>
          <p:nvPr/>
        </p:nvSpPr>
        <p:spPr bwMode="auto">
          <a:xfrm>
            <a:off x="5538162"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2" name="Oval 411"/>
          <p:cNvSpPr/>
          <p:nvPr/>
        </p:nvSpPr>
        <p:spPr bwMode="auto">
          <a:xfrm>
            <a:off x="571930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3" name="Oval 412"/>
          <p:cNvSpPr/>
          <p:nvPr/>
        </p:nvSpPr>
        <p:spPr bwMode="auto">
          <a:xfrm>
            <a:off x="561747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4" name="Rectangle 413"/>
          <p:cNvSpPr/>
          <p:nvPr/>
        </p:nvSpPr>
        <p:spPr bwMode="auto">
          <a:xfrm>
            <a:off x="5505513"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5" name="Oval 414"/>
          <p:cNvSpPr/>
          <p:nvPr/>
        </p:nvSpPr>
        <p:spPr bwMode="auto">
          <a:xfrm>
            <a:off x="5537954"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6" name="Oval 415"/>
          <p:cNvSpPr/>
          <p:nvPr/>
        </p:nvSpPr>
        <p:spPr bwMode="auto">
          <a:xfrm>
            <a:off x="5617473" y="4676326"/>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7" name="Oval 416"/>
          <p:cNvSpPr/>
          <p:nvPr/>
        </p:nvSpPr>
        <p:spPr bwMode="auto">
          <a:xfrm>
            <a:off x="5719095"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8" name="Oval 417"/>
          <p:cNvSpPr/>
          <p:nvPr/>
        </p:nvSpPr>
        <p:spPr bwMode="auto">
          <a:xfrm>
            <a:off x="5538162" y="447816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9" name="Rectangle 418"/>
          <p:cNvSpPr/>
          <p:nvPr/>
        </p:nvSpPr>
        <p:spPr bwMode="auto">
          <a:xfrm>
            <a:off x="5226609"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0" name="Oval 419"/>
          <p:cNvSpPr/>
          <p:nvPr/>
        </p:nvSpPr>
        <p:spPr bwMode="auto">
          <a:xfrm>
            <a:off x="5440267"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1" name="Oval 420"/>
          <p:cNvSpPr/>
          <p:nvPr/>
        </p:nvSpPr>
        <p:spPr bwMode="auto">
          <a:xfrm>
            <a:off x="5440267"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2" name="Oval 421"/>
          <p:cNvSpPr/>
          <p:nvPr/>
        </p:nvSpPr>
        <p:spPr bwMode="auto">
          <a:xfrm>
            <a:off x="5362107"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3" name="Oval 422"/>
          <p:cNvSpPr/>
          <p:nvPr/>
        </p:nvSpPr>
        <p:spPr bwMode="auto">
          <a:xfrm>
            <a:off x="5260277"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4" name="Rectangle 423"/>
          <p:cNvSpPr/>
          <p:nvPr/>
        </p:nvSpPr>
        <p:spPr bwMode="auto">
          <a:xfrm>
            <a:off x="5226192"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5" name="Oval 424"/>
          <p:cNvSpPr/>
          <p:nvPr/>
        </p:nvSpPr>
        <p:spPr bwMode="auto">
          <a:xfrm>
            <a:off x="5440267" y="514952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6" name="Oval 425"/>
          <p:cNvSpPr/>
          <p:nvPr/>
        </p:nvSpPr>
        <p:spPr bwMode="auto">
          <a:xfrm>
            <a:off x="5440267"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7" name="Oval 426"/>
          <p:cNvSpPr/>
          <p:nvPr/>
        </p:nvSpPr>
        <p:spPr bwMode="auto">
          <a:xfrm>
            <a:off x="5362107"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8" name="Oval 427"/>
          <p:cNvSpPr/>
          <p:nvPr/>
        </p:nvSpPr>
        <p:spPr bwMode="auto">
          <a:xfrm>
            <a:off x="5260277"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9" name="Rectangle 428"/>
          <p:cNvSpPr/>
          <p:nvPr/>
        </p:nvSpPr>
        <p:spPr bwMode="auto">
          <a:xfrm>
            <a:off x="5509656"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0" name="Rectangle 429"/>
          <p:cNvSpPr/>
          <p:nvPr/>
        </p:nvSpPr>
        <p:spPr bwMode="auto">
          <a:xfrm>
            <a:off x="5509656"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1" name="Oval 430"/>
          <p:cNvSpPr/>
          <p:nvPr/>
        </p:nvSpPr>
        <p:spPr bwMode="auto">
          <a:xfrm>
            <a:off x="5542097"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2" name="Oval 431"/>
          <p:cNvSpPr/>
          <p:nvPr/>
        </p:nvSpPr>
        <p:spPr bwMode="auto">
          <a:xfrm>
            <a:off x="5542097"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3" name="Oval 432"/>
          <p:cNvSpPr/>
          <p:nvPr/>
        </p:nvSpPr>
        <p:spPr bwMode="auto">
          <a:xfrm>
            <a:off x="572323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4" name="Oval 433"/>
          <p:cNvSpPr/>
          <p:nvPr/>
        </p:nvSpPr>
        <p:spPr bwMode="auto">
          <a:xfrm>
            <a:off x="562140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5" name="Rectangle 434"/>
          <p:cNvSpPr/>
          <p:nvPr/>
        </p:nvSpPr>
        <p:spPr bwMode="auto">
          <a:xfrm>
            <a:off x="5509448"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6" name="Oval 435"/>
          <p:cNvSpPr/>
          <p:nvPr/>
        </p:nvSpPr>
        <p:spPr bwMode="auto">
          <a:xfrm>
            <a:off x="5541889"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7" name="Oval 436"/>
          <p:cNvSpPr/>
          <p:nvPr/>
        </p:nvSpPr>
        <p:spPr bwMode="auto">
          <a:xfrm>
            <a:off x="5621408" y="5345647"/>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8" name="Oval 437"/>
          <p:cNvSpPr/>
          <p:nvPr/>
        </p:nvSpPr>
        <p:spPr bwMode="auto">
          <a:xfrm>
            <a:off x="5723030"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9" name="Oval 438"/>
          <p:cNvSpPr/>
          <p:nvPr/>
        </p:nvSpPr>
        <p:spPr bwMode="auto">
          <a:xfrm>
            <a:off x="5542097" y="514748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0" name="Rectangle 439"/>
          <p:cNvSpPr/>
          <p:nvPr/>
        </p:nvSpPr>
        <p:spPr bwMode="auto">
          <a:xfrm>
            <a:off x="5913705"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1" name="Oval 440"/>
          <p:cNvSpPr/>
          <p:nvPr/>
        </p:nvSpPr>
        <p:spPr bwMode="auto">
          <a:xfrm>
            <a:off x="6127363"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2" name="Oval 441"/>
          <p:cNvSpPr/>
          <p:nvPr/>
        </p:nvSpPr>
        <p:spPr bwMode="auto">
          <a:xfrm>
            <a:off x="6127363"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3" name="Oval 442"/>
          <p:cNvSpPr/>
          <p:nvPr/>
        </p:nvSpPr>
        <p:spPr bwMode="auto">
          <a:xfrm>
            <a:off x="604920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4" name="Oval 443"/>
          <p:cNvSpPr/>
          <p:nvPr/>
        </p:nvSpPr>
        <p:spPr bwMode="auto">
          <a:xfrm>
            <a:off x="594737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5" name="Rectangle 444"/>
          <p:cNvSpPr/>
          <p:nvPr/>
        </p:nvSpPr>
        <p:spPr bwMode="auto">
          <a:xfrm>
            <a:off x="5913288"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6" name="Oval 445"/>
          <p:cNvSpPr/>
          <p:nvPr/>
        </p:nvSpPr>
        <p:spPr bwMode="auto">
          <a:xfrm>
            <a:off x="6127363" y="448020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7" name="Oval 446"/>
          <p:cNvSpPr/>
          <p:nvPr/>
        </p:nvSpPr>
        <p:spPr bwMode="auto">
          <a:xfrm>
            <a:off x="6127363"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8" name="Oval 447"/>
          <p:cNvSpPr/>
          <p:nvPr/>
        </p:nvSpPr>
        <p:spPr bwMode="auto">
          <a:xfrm>
            <a:off x="6049203"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9" name="Oval 448"/>
          <p:cNvSpPr/>
          <p:nvPr/>
        </p:nvSpPr>
        <p:spPr bwMode="auto">
          <a:xfrm>
            <a:off x="5947373"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0" name="Rectangle 449"/>
          <p:cNvSpPr/>
          <p:nvPr/>
        </p:nvSpPr>
        <p:spPr bwMode="auto">
          <a:xfrm>
            <a:off x="6196752"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1" name="Rectangle 450"/>
          <p:cNvSpPr/>
          <p:nvPr/>
        </p:nvSpPr>
        <p:spPr bwMode="auto">
          <a:xfrm>
            <a:off x="6196752"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2" name="Oval 451"/>
          <p:cNvSpPr/>
          <p:nvPr/>
        </p:nvSpPr>
        <p:spPr bwMode="auto">
          <a:xfrm>
            <a:off x="6229193"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3" name="Oval 452"/>
          <p:cNvSpPr/>
          <p:nvPr/>
        </p:nvSpPr>
        <p:spPr bwMode="auto">
          <a:xfrm>
            <a:off x="6229193"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4" name="Oval 453"/>
          <p:cNvSpPr/>
          <p:nvPr/>
        </p:nvSpPr>
        <p:spPr bwMode="auto">
          <a:xfrm>
            <a:off x="6410334"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5" name="Oval 454"/>
          <p:cNvSpPr/>
          <p:nvPr/>
        </p:nvSpPr>
        <p:spPr bwMode="auto">
          <a:xfrm>
            <a:off x="6308504"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6" name="Rectangle 455"/>
          <p:cNvSpPr/>
          <p:nvPr/>
        </p:nvSpPr>
        <p:spPr bwMode="auto">
          <a:xfrm>
            <a:off x="6196544"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7" name="Oval 456"/>
          <p:cNvSpPr/>
          <p:nvPr/>
        </p:nvSpPr>
        <p:spPr bwMode="auto">
          <a:xfrm>
            <a:off x="6228985"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8" name="Oval 457"/>
          <p:cNvSpPr/>
          <p:nvPr/>
        </p:nvSpPr>
        <p:spPr bwMode="auto">
          <a:xfrm>
            <a:off x="6308504" y="4676326"/>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9" name="Oval 458"/>
          <p:cNvSpPr/>
          <p:nvPr/>
        </p:nvSpPr>
        <p:spPr bwMode="auto">
          <a:xfrm>
            <a:off x="6410126"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0" name="Oval 459"/>
          <p:cNvSpPr/>
          <p:nvPr/>
        </p:nvSpPr>
        <p:spPr bwMode="auto">
          <a:xfrm>
            <a:off x="6229193" y="447816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1" name="Rectangle 460"/>
          <p:cNvSpPr/>
          <p:nvPr/>
        </p:nvSpPr>
        <p:spPr bwMode="auto">
          <a:xfrm>
            <a:off x="5917640"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2" name="Oval 461"/>
          <p:cNvSpPr/>
          <p:nvPr/>
        </p:nvSpPr>
        <p:spPr bwMode="auto">
          <a:xfrm>
            <a:off x="6131298"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3" name="Oval 462"/>
          <p:cNvSpPr/>
          <p:nvPr/>
        </p:nvSpPr>
        <p:spPr bwMode="auto">
          <a:xfrm>
            <a:off x="6131298"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4" name="Oval 463"/>
          <p:cNvSpPr/>
          <p:nvPr/>
        </p:nvSpPr>
        <p:spPr bwMode="auto">
          <a:xfrm>
            <a:off x="605313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5" name="Oval 464"/>
          <p:cNvSpPr/>
          <p:nvPr/>
        </p:nvSpPr>
        <p:spPr bwMode="auto">
          <a:xfrm>
            <a:off x="595130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6" name="Rectangle 465"/>
          <p:cNvSpPr/>
          <p:nvPr/>
        </p:nvSpPr>
        <p:spPr bwMode="auto">
          <a:xfrm>
            <a:off x="5917223"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7" name="Oval 466"/>
          <p:cNvSpPr/>
          <p:nvPr/>
        </p:nvSpPr>
        <p:spPr bwMode="auto">
          <a:xfrm>
            <a:off x="6131298" y="514952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8" name="Oval 467"/>
          <p:cNvSpPr/>
          <p:nvPr/>
        </p:nvSpPr>
        <p:spPr bwMode="auto">
          <a:xfrm>
            <a:off x="6131298"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9" name="Oval 468"/>
          <p:cNvSpPr/>
          <p:nvPr/>
        </p:nvSpPr>
        <p:spPr bwMode="auto">
          <a:xfrm>
            <a:off x="6053138"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0" name="Oval 469"/>
          <p:cNvSpPr/>
          <p:nvPr/>
        </p:nvSpPr>
        <p:spPr bwMode="auto">
          <a:xfrm>
            <a:off x="5951308"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1" name="Rectangle 470"/>
          <p:cNvSpPr/>
          <p:nvPr/>
        </p:nvSpPr>
        <p:spPr bwMode="auto">
          <a:xfrm>
            <a:off x="6200687"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2" name="Rectangle 471"/>
          <p:cNvSpPr/>
          <p:nvPr/>
        </p:nvSpPr>
        <p:spPr bwMode="auto">
          <a:xfrm>
            <a:off x="6200687"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3" name="Oval 472"/>
          <p:cNvSpPr/>
          <p:nvPr/>
        </p:nvSpPr>
        <p:spPr bwMode="auto">
          <a:xfrm>
            <a:off x="6233128"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4" name="Oval 473"/>
          <p:cNvSpPr/>
          <p:nvPr/>
        </p:nvSpPr>
        <p:spPr bwMode="auto">
          <a:xfrm>
            <a:off x="6233128"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5" name="Oval 474"/>
          <p:cNvSpPr/>
          <p:nvPr/>
        </p:nvSpPr>
        <p:spPr bwMode="auto">
          <a:xfrm>
            <a:off x="6414269"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6" name="Oval 475"/>
          <p:cNvSpPr/>
          <p:nvPr/>
        </p:nvSpPr>
        <p:spPr bwMode="auto">
          <a:xfrm>
            <a:off x="6312439"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7" name="Rectangle 476"/>
          <p:cNvSpPr/>
          <p:nvPr/>
        </p:nvSpPr>
        <p:spPr bwMode="auto">
          <a:xfrm>
            <a:off x="6200479"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8" name="Oval 477"/>
          <p:cNvSpPr/>
          <p:nvPr/>
        </p:nvSpPr>
        <p:spPr bwMode="auto">
          <a:xfrm>
            <a:off x="6232920"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9" name="Oval 478"/>
          <p:cNvSpPr/>
          <p:nvPr/>
        </p:nvSpPr>
        <p:spPr bwMode="auto">
          <a:xfrm>
            <a:off x="6312439" y="5345647"/>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0" name="Oval 479"/>
          <p:cNvSpPr/>
          <p:nvPr/>
        </p:nvSpPr>
        <p:spPr bwMode="auto">
          <a:xfrm>
            <a:off x="6414061"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1" name="Oval 480"/>
          <p:cNvSpPr/>
          <p:nvPr/>
        </p:nvSpPr>
        <p:spPr bwMode="auto">
          <a:xfrm>
            <a:off x="6233128" y="514748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2" name="Isosceles Triangle 481"/>
          <p:cNvSpPr/>
          <p:nvPr/>
        </p:nvSpPr>
        <p:spPr>
          <a:xfrm>
            <a:off x="5809106" y="4736653"/>
            <a:ext cx="86042" cy="8619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 name="Rectangle 482"/>
          <p:cNvSpPr/>
          <p:nvPr/>
        </p:nvSpPr>
        <p:spPr bwMode="auto">
          <a:xfrm>
            <a:off x="6575908"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4" name="Oval 483"/>
          <p:cNvSpPr/>
          <p:nvPr/>
        </p:nvSpPr>
        <p:spPr bwMode="auto">
          <a:xfrm>
            <a:off x="6789566"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5" name="Oval 484"/>
          <p:cNvSpPr/>
          <p:nvPr/>
        </p:nvSpPr>
        <p:spPr bwMode="auto">
          <a:xfrm>
            <a:off x="6789566"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6" name="Oval 485"/>
          <p:cNvSpPr/>
          <p:nvPr/>
        </p:nvSpPr>
        <p:spPr bwMode="auto">
          <a:xfrm>
            <a:off x="6711406"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7" name="Oval 486"/>
          <p:cNvSpPr/>
          <p:nvPr/>
        </p:nvSpPr>
        <p:spPr bwMode="auto">
          <a:xfrm>
            <a:off x="6609576"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8" name="Rectangle 487"/>
          <p:cNvSpPr/>
          <p:nvPr/>
        </p:nvSpPr>
        <p:spPr bwMode="auto">
          <a:xfrm>
            <a:off x="6575908"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9" name="Oval 488"/>
          <p:cNvSpPr/>
          <p:nvPr/>
        </p:nvSpPr>
        <p:spPr bwMode="auto">
          <a:xfrm>
            <a:off x="6789566" y="448020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0" name="Oval 489"/>
          <p:cNvSpPr/>
          <p:nvPr/>
        </p:nvSpPr>
        <p:spPr bwMode="auto">
          <a:xfrm>
            <a:off x="6789566"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1" name="Oval 490"/>
          <p:cNvSpPr/>
          <p:nvPr/>
        </p:nvSpPr>
        <p:spPr bwMode="auto">
          <a:xfrm>
            <a:off x="6711406"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2" name="Oval 491"/>
          <p:cNvSpPr/>
          <p:nvPr/>
        </p:nvSpPr>
        <p:spPr bwMode="auto">
          <a:xfrm>
            <a:off x="6609576"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3" name="Rectangle 492"/>
          <p:cNvSpPr/>
          <p:nvPr/>
        </p:nvSpPr>
        <p:spPr bwMode="auto">
          <a:xfrm>
            <a:off x="6858955"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4" name="Rectangle 493"/>
          <p:cNvSpPr/>
          <p:nvPr/>
        </p:nvSpPr>
        <p:spPr bwMode="auto">
          <a:xfrm>
            <a:off x="6858955"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5" name="Oval 494"/>
          <p:cNvSpPr/>
          <p:nvPr/>
        </p:nvSpPr>
        <p:spPr bwMode="auto">
          <a:xfrm>
            <a:off x="6891396"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6" name="Oval 495"/>
          <p:cNvSpPr/>
          <p:nvPr/>
        </p:nvSpPr>
        <p:spPr bwMode="auto">
          <a:xfrm>
            <a:off x="6891396"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7" name="Oval 496"/>
          <p:cNvSpPr/>
          <p:nvPr/>
        </p:nvSpPr>
        <p:spPr bwMode="auto">
          <a:xfrm>
            <a:off x="707253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8" name="Oval 497"/>
          <p:cNvSpPr/>
          <p:nvPr/>
        </p:nvSpPr>
        <p:spPr bwMode="auto">
          <a:xfrm>
            <a:off x="697070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9" name="Rectangle 498"/>
          <p:cNvSpPr/>
          <p:nvPr/>
        </p:nvSpPr>
        <p:spPr bwMode="auto">
          <a:xfrm>
            <a:off x="6858747"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0" name="Oval 499"/>
          <p:cNvSpPr/>
          <p:nvPr/>
        </p:nvSpPr>
        <p:spPr bwMode="auto">
          <a:xfrm>
            <a:off x="6891188"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1" name="Oval 500"/>
          <p:cNvSpPr/>
          <p:nvPr/>
        </p:nvSpPr>
        <p:spPr bwMode="auto">
          <a:xfrm>
            <a:off x="6970707" y="4676326"/>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2" name="Oval 501"/>
          <p:cNvSpPr/>
          <p:nvPr/>
        </p:nvSpPr>
        <p:spPr bwMode="auto">
          <a:xfrm>
            <a:off x="7072329"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3" name="Oval 502"/>
          <p:cNvSpPr/>
          <p:nvPr/>
        </p:nvSpPr>
        <p:spPr bwMode="auto">
          <a:xfrm>
            <a:off x="6891396" y="447816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4" name="Rectangle 503"/>
          <p:cNvSpPr/>
          <p:nvPr/>
        </p:nvSpPr>
        <p:spPr bwMode="auto">
          <a:xfrm>
            <a:off x="6579843"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5" name="Oval 504"/>
          <p:cNvSpPr/>
          <p:nvPr/>
        </p:nvSpPr>
        <p:spPr bwMode="auto">
          <a:xfrm>
            <a:off x="6793501"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6" name="Oval 505"/>
          <p:cNvSpPr/>
          <p:nvPr/>
        </p:nvSpPr>
        <p:spPr bwMode="auto">
          <a:xfrm>
            <a:off x="6793501"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7" name="Oval 506"/>
          <p:cNvSpPr/>
          <p:nvPr/>
        </p:nvSpPr>
        <p:spPr bwMode="auto">
          <a:xfrm>
            <a:off x="6715341"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8" name="Oval 507"/>
          <p:cNvSpPr/>
          <p:nvPr/>
        </p:nvSpPr>
        <p:spPr bwMode="auto">
          <a:xfrm>
            <a:off x="6613511"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9" name="Rectangle 508"/>
          <p:cNvSpPr/>
          <p:nvPr/>
        </p:nvSpPr>
        <p:spPr bwMode="auto">
          <a:xfrm>
            <a:off x="6579426"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0" name="Oval 509"/>
          <p:cNvSpPr/>
          <p:nvPr/>
        </p:nvSpPr>
        <p:spPr bwMode="auto">
          <a:xfrm>
            <a:off x="6793501" y="514952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1" name="Oval 510"/>
          <p:cNvSpPr/>
          <p:nvPr/>
        </p:nvSpPr>
        <p:spPr bwMode="auto">
          <a:xfrm>
            <a:off x="6793501"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2" name="Oval 511"/>
          <p:cNvSpPr/>
          <p:nvPr/>
        </p:nvSpPr>
        <p:spPr bwMode="auto">
          <a:xfrm>
            <a:off x="6715341"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3" name="Oval 512"/>
          <p:cNvSpPr/>
          <p:nvPr/>
        </p:nvSpPr>
        <p:spPr bwMode="auto">
          <a:xfrm>
            <a:off x="6613511"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4" name="Rectangle 513"/>
          <p:cNvSpPr/>
          <p:nvPr/>
        </p:nvSpPr>
        <p:spPr bwMode="auto">
          <a:xfrm>
            <a:off x="6862890"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5" name="Rectangle 514"/>
          <p:cNvSpPr/>
          <p:nvPr/>
        </p:nvSpPr>
        <p:spPr bwMode="auto">
          <a:xfrm>
            <a:off x="6862890"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6" name="Oval 515"/>
          <p:cNvSpPr/>
          <p:nvPr/>
        </p:nvSpPr>
        <p:spPr bwMode="auto">
          <a:xfrm>
            <a:off x="6895331"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7" name="Oval 516"/>
          <p:cNvSpPr/>
          <p:nvPr/>
        </p:nvSpPr>
        <p:spPr bwMode="auto">
          <a:xfrm>
            <a:off x="6895331"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8" name="Oval 517"/>
          <p:cNvSpPr/>
          <p:nvPr/>
        </p:nvSpPr>
        <p:spPr bwMode="auto">
          <a:xfrm>
            <a:off x="707647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9" name="Oval 518"/>
          <p:cNvSpPr/>
          <p:nvPr/>
        </p:nvSpPr>
        <p:spPr bwMode="auto">
          <a:xfrm>
            <a:off x="697464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0" name="Rectangle 519"/>
          <p:cNvSpPr/>
          <p:nvPr/>
        </p:nvSpPr>
        <p:spPr bwMode="auto">
          <a:xfrm>
            <a:off x="6862682"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1" name="Oval 520"/>
          <p:cNvSpPr/>
          <p:nvPr/>
        </p:nvSpPr>
        <p:spPr bwMode="auto">
          <a:xfrm>
            <a:off x="6895123"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2" name="Oval 521"/>
          <p:cNvSpPr/>
          <p:nvPr/>
        </p:nvSpPr>
        <p:spPr bwMode="auto">
          <a:xfrm>
            <a:off x="6974642" y="5345647"/>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3" name="Oval 522"/>
          <p:cNvSpPr/>
          <p:nvPr/>
        </p:nvSpPr>
        <p:spPr bwMode="auto">
          <a:xfrm>
            <a:off x="7076264"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4" name="Oval 523"/>
          <p:cNvSpPr/>
          <p:nvPr/>
        </p:nvSpPr>
        <p:spPr bwMode="auto">
          <a:xfrm>
            <a:off x="6895331" y="514748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5" name="Rectangle 524"/>
          <p:cNvSpPr/>
          <p:nvPr/>
        </p:nvSpPr>
        <p:spPr bwMode="auto">
          <a:xfrm>
            <a:off x="7266939"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6" name="Oval 525"/>
          <p:cNvSpPr/>
          <p:nvPr/>
        </p:nvSpPr>
        <p:spPr bwMode="auto">
          <a:xfrm>
            <a:off x="7480597"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7" name="Oval 526"/>
          <p:cNvSpPr/>
          <p:nvPr/>
        </p:nvSpPr>
        <p:spPr bwMode="auto">
          <a:xfrm>
            <a:off x="7480597"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8" name="Oval 527"/>
          <p:cNvSpPr/>
          <p:nvPr/>
        </p:nvSpPr>
        <p:spPr bwMode="auto">
          <a:xfrm>
            <a:off x="740243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9" name="Oval 528"/>
          <p:cNvSpPr/>
          <p:nvPr/>
        </p:nvSpPr>
        <p:spPr bwMode="auto">
          <a:xfrm>
            <a:off x="730060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0" name="Rectangle 529"/>
          <p:cNvSpPr/>
          <p:nvPr/>
        </p:nvSpPr>
        <p:spPr bwMode="auto">
          <a:xfrm>
            <a:off x="7266522"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1" name="Oval 530"/>
          <p:cNvSpPr/>
          <p:nvPr/>
        </p:nvSpPr>
        <p:spPr bwMode="auto">
          <a:xfrm>
            <a:off x="7480597" y="448020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2" name="Oval 531"/>
          <p:cNvSpPr/>
          <p:nvPr/>
        </p:nvSpPr>
        <p:spPr bwMode="auto">
          <a:xfrm>
            <a:off x="7480597"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3" name="Oval 532"/>
          <p:cNvSpPr/>
          <p:nvPr/>
        </p:nvSpPr>
        <p:spPr bwMode="auto">
          <a:xfrm>
            <a:off x="7402437"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4" name="Oval 533"/>
          <p:cNvSpPr/>
          <p:nvPr/>
        </p:nvSpPr>
        <p:spPr bwMode="auto">
          <a:xfrm>
            <a:off x="7300607"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5" name="Rectangle 534"/>
          <p:cNvSpPr/>
          <p:nvPr/>
        </p:nvSpPr>
        <p:spPr bwMode="auto">
          <a:xfrm>
            <a:off x="7549986"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6" name="Rectangle 535"/>
          <p:cNvSpPr/>
          <p:nvPr/>
        </p:nvSpPr>
        <p:spPr bwMode="auto">
          <a:xfrm>
            <a:off x="7549986"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7" name="Oval 536"/>
          <p:cNvSpPr/>
          <p:nvPr/>
        </p:nvSpPr>
        <p:spPr bwMode="auto">
          <a:xfrm>
            <a:off x="7582427"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8" name="Oval 537"/>
          <p:cNvSpPr/>
          <p:nvPr/>
        </p:nvSpPr>
        <p:spPr bwMode="auto">
          <a:xfrm>
            <a:off x="7582427"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9" name="Oval 538"/>
          <p:cNvSpPr/>
          <p:nvPr/>
        </p:nvSpPr>
        <p:spPr bwMode="auto">
          <a:xfrm>
            <a:off x="7763568"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0" name="Oval 539"/>
          <p:cNvSpPr/>
          <p:nvPr/>
        </p:nvSpPr>
        <p:spPr bwMode="auto">
          <a:xfrm>
            <a:off x="7661738"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1" name="Rectangle 540"/>
          <p:cNvSpPr/>
          <p:nvPr/>
        </p:nvSpPr>
        <p:spPr bwMode="auto">
          <a:xfrm>
            <a:off x="7549778"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2" name="Oval 541"/>
          <p:cNvSpPr/>
          <p:nvPr/>
        </p:nvSpPr>
        <p:spPr bwMode="auto">
          <a:xfrm>
            <a:off x="7582219"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3" name="Oval 542"/>
          <p:cNvSpPr/>
          <p:nvPr/>
        </p:nvSpPr>
        <p:spPr bwMode="auto">
          <a:xfrm>
            <a:off x="7661738" y="4676326"/>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4" name="Oval 543"/>
          <p:cNvSpPr/>
          <p:nvPr/>
        </p:nvSpPr>
        <p:spPr bwMode="auto">
          <a:xfrm>
            <a:off x="7763360"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5" name="Oval 544"/>
          <p:cNvSpPr/>
          <p:nvPr/>
        </p:nvSpPr>
        <p:spPr bwMode="auto">
          <a:xfrm>
            <a:off x="7582427" y="447816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6" name="Rectangle 545"/>
          <p:cNvSpPr/>
          <p:nvPr/>
        </p:nvSpPr>
        <p:spPr bwMode="auto">
          <a:xfrm>
            <a:off x="7270874"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7" name="Oval 546"/>
          <p:cNvSpPr/>
          <p:nvPr/>
        </p:nvSpPr>
        <p:spPr bwMode="auto">
          <a:xfrm>
            <a:off x="7484532"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8" name="Oval 547"/>
          <p:cNvSpPr/>
          <p:nvPr/>
        </p:nvSpPr>
        <p:spPr bwMode="auto">
          <a:xfrm>
            <a:off x="7484532"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9" name="Oval 548"/>
          <p:cNvSpPr/>
          <p:nvPr/>
        </p:nvSpPr>
        <p:spPr bwMode="auto">
          <a:xfrm>
            <a:off x="740637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0" name="Oval 549"/>
          <p:cNvSpPr/>
          <p:nvPr/>
        </p:nvSpPr>
        <p:spPr bwMode="auto">
          <a:xfrm>
            <a:off x="730454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1" name="Rectangle 550"/>
          <p:cNvSpPr/>
          <p:nvPr/>
        </p:nvSpPr>
        <p:spPr bwMode="auto">
          <a:xfrm>
            <a:off x="7270874"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2" name="Oval 551"/>
          <p:cNvSpPr/>
          <p:nvPr/>
        </p:nvSpPr>
        <p:spPr bwMode="auto">
          <a:xfrm>
            <a:off x="7484532" y="514952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3" name="Oval 552"/>
          <p:cNvSpPr/>
          <p:nvPr/>
        </p:nvSpPr>
        <p:spPr bwMode="auto">
          <a:xfrm>
            <a:off x="7484532"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4" name="Oval 553"/>
          <p:cNvSpPr/>
          <p:nvPr/>
        </p:nvSpPr>
        <p:spPr bwMode="auto">
          <a:xfrm>
            <a:off x="7406372"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5" name="Oval 554"/>
          <p:cNvSpPr/>
          <p:nvPr/>
        </p:nvSpPr>
        <p:spPr bwMode="auto">
          <a:xfrm>
            <a:off x="7304542"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6" name="Rectangle 555"/>
          <p:cNvSpPr/>
          <p:nvPr/>
        </p:nvSpPr>
        <p:spPr bwMode="auto">
          <a:xfrm>
            <a:off x="7553921"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7" name="Rectangle 556"/>
          <p:cNvSpPr/>
          <p:nvPr/>
        </p:nvSpPr>
        <p:spPr bwMode="auto">
          <a:xfrm>
            <a:off x="7553921"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8" name="Oval 557"/>
          <p:cNvSpPr/>
          <p:nvPr/>
        </p:nvSpPr>
        <p:spPr bwMode="auto">
          <a:xfrm>
            <a:off x="7586362"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9" name="Oval 558"/>
          <p:cNvSpPr/>
          <p:nvPr/>
        </p:nvSpPr>
        <p:spPr bwMode="auto">
          <a:xfrm>
            <a:off x="7586362"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0" name="Oval 559"/>
          <p:cNvSpPr/>
          <p:nvPr/>
        </p:nvSpPr>
        <p:spPr bwMode="auto">
          <a:xfrm>
            <a:off x="7767503"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1" name="Oval 560"/>
          <p:cNvSpPr/>
          <p:nvPr/>
        </p:nvSpPr>
        <p:spPr bwMode="auto">
          <a:xfrm>
            <a:off x="7665673"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2" name="Rectangle 561"/>
          <p:cNvSpPr/>
          <p:nvPr/>
        </p:nvSpPr>
        <p:spPr bwMode="auto">
          <a:xfrm>
            <a:off x="7553713"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3" name="Oval 562"/>
          <p:cNvSpPr/>
          <p:nvPr/>
        </p:nvSpPr>
        <p:spPr bwMode="auto">
          <a:xfrm>
            <a:off x="7586154"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4" name="Oval 563"/>
          <p:cNvSpPr/>
          <p:nvPr/>
        </p:nvSpPr>
        <p:spPr bwMode="auto">
          <a:xfrm>
            <a:off x="7665673" y="5345647"/>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5" name="Oval 564"/>
          <p:cNvSpPr/>
          <p:nvPr/>
        </p:nvSpPr>
        <p:spPr bwMode="auto">
          <a:xfrm>
            <a:off x="7767295"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6" name="Oval 565"/>
          <p:cNvSpPr/>
          <p:nvPr/>
        </p:nvSpPr>
        <p:spPr bwMode="auto">
          <a:xfrm>
            <a:off x="7586362" y="514748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cxnSp>
        <p:nvCxnSpPr>
          <p:cNvPr id="567" name="Straight Arrow Connector 566"/>
          <p:cNvCxnSpPr/>
          <p:nvPr/>
        </p:nvCxnSpPr>
        <p:spPr bwMode="auto">
          <a:xfrm>
            <a:off x="5479653" y="3816480"/>
            <a:ext cx="433635" cy="2921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68" name="Isosceles Triangle 567"/>
          <p:cNvSpPr/>
          <p:nvPr/>
        </p:nvSpPr>
        <p:spPr>
          <a:xfrm>
            <a:off x="7161241" y="4730534"/>
            <a:ext cx="86042" cy="8619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0" name="Oval 569"/>
          <p:cNvSpPr/>
          <p:nvPr/>
        </p:nvSpPr>
        <p:spPr bwMode="auto">
          <a:xfrm>
            <a:off x="5080970" y="3449446"/>
            <a:ext cx="797365" cy="351916"/>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71" name="Isosceles Triangle 570"/>
          <p:cNvSpPr/>
          <p:nvPr/>
        </p:nvSpPr>
        <p:spPr>
          <a:xfrm>
            <a:off x="3479144" y="601980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2" name="Isosceles Triangle 571"/>
          <p:cNvSpPr/>
          <p:nvPr/>
        </p:nvSpPr>
        <p:spPr>
          <a:xfrm>
            <a:off x="3702746" y="601980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3" name="Isosceles Triangle 572"/>
          <p:cNvSpPr/>
          <p:nvPr/>
        </p:nvSpPr>
        <p:spPr>
          <a:xfrm>
            <a:off x="4149950" y="6019800"/>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4" name="Isosceles Triangle 573"/>
          <p:cNvSpPr/>
          <p:nvPr/>
        </p:nvSpPr>
        <p:spPr>
          <a:xfrm>
            <a:off x="3926348" y="601980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29" name="TextBox 13328"/>
          <p:cNvSpPr txBox="1"/>
          <p:nvPr/>
        </p:nvSpPr>
        <p:spPr>
          <a:xfrm>
            <a:off x="3099360" y="5954245"/>
            <a:ext cx="373820" cy="261610"/>
          </a:xfrm>
          <a:prstGeom prst="rect">
            <a:avLst/>
          </a:prstGeom>
          <a:noFill/>
        </p:spPr>
        <p:txBody>
          <a:bodyPr wrap="none" rtlCol="0">
            <a:spAutoFit/>
          </a:bodyPr>
          <a:lstStyle/>
          <a:p>
            <a:r>
              <a:rPr lang="fr-FR" sz="1100" dirty="0" smtClean="0"/>
              <a:t>AP</a:t>
            </a:r>
            <a:endParaRPr lang="fr-FR" sz="1100" dirty="0"/>
          </a:p>
        </p:txBody>
      </p:sp>
      <p:sp>
        <p:nvSpPr>
          <p:cNvPr id="578" name="Isosceles Triangle 577"/>
          <p:cNvSpPr/>
          <p:nvPr/>
        </p:nvSpPr>
        <p:spPr>
          <a:xfrm>
            <a:off x="4373552" y="6019800"/>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9" name="Isosceles Triangle 578"/>
          <p:cNvSpPr/>
          <p:nvPr/>
        </p:nvSpPr>
        <p:spPr>
          <a:xfrm>
            <a:off x="4597154" y="6019800"/>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0" name="Isosceles Triangle 579"/>
          <p:cNvSpPr/>
          <p:nvPr/>
        </p:nvSpPr>
        <p:spPr>
          <a:xfrm>
            <a:off x="4820756" y="6019800"/>
            <a:ext cx="113071" cy="11798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1" name="Isosceles Triangle 580"/>
          <p:cNvSpPr/>
          <p:nvPr/>
        </p:nvSpPr>
        <p:spPr>
          <a:xfrm>
            <a:off x="5044358" y="6019800"/>
            <a:ext cx="113071" cy="117988"/>
          </a:xfrm>
          <a:prstGeom prst="triangle">
            <a:avLst/>
          </a:prstGeom>
          <a:solidFill>
            <a:schemeClr val="accent3">
              <a:lumMod val="8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2" name="Isosceles Triangle 581"/>
          <p:cNvSpPr/>
          <p:nvPr/>
        </p:nvSpPr>
        <p:spPr>
          <a:xfrm>
            <a:off x="5267960" y="601980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3" name="TextBox 582"/>
          <p:cNvSpPr txBox="1"/>
          <p:nvPr/>
        </p:nvSpPr>
        <p:spPr>
          <a:xfrm>
            <a:off x="2743200" y="6160617"/>
            <a:ext cx="694421" cy="261610"/>
          </a:xfrm>
          <a:prstGeom prst="rect">
            <a:avLst/>
          </a:prstGeom>
          <a:noFill/>
        </p:spPr>
        <p:txBody>
          <a:bodyPr wrap="none" rtlCol="0">
            <a:spAutoFit/>
          </a:bodyPr>
          <a:lstStyle/>
          <a:p>
            <a:r>
              <a:rPr lang="fr-FR" sz="1100" dirty="0" smtClean="0"/>
              <a:t>Channel</a:t>
            </a:r>
            <a:endParaRPr lang="fr-FR" sz="1100" dirty="0"/>
          </a:p>
        </p:txBody>
      </p:sp>
      <p:sp>
        <p:nvSpPr>
          <p:cNvPr id="586" name="TextBox 585"/>
          <p:cNvSpPr txBox="1"/>
          <p:nvPr/>
        </p:nvSpPr>
        <p:spPr>
          <a:xfrm>
            <a:off x="3408080" y="6177577"/>
            <a:ext cx="255198" cy="261610"/>
          </a:xfrm>
          <a:prstGeom prst="rect">
            <a:avLst/>
          </a:prstGeom>
          <a:noFill/>
        </p:spPr>
        <p:txBody>
          <a:bodyPr wrap="none" rtlCol="0">
            <a:spAutoFit/>
          </a:bodyPr>
          <a:lstStyle/>
          <a:p>
            <a:r>
              <a:rPr lang="fr-FR" sz="1100" dirty="0"/>
              <a:t>1</a:t>
            </a:r>
          </a:p>
        </p:txBody>
      </p:sp>
      <p:sp>
        <p:nvSpPr>
          <p:cNvPr id="587" name="TextBox 586"/>
          <p:cNvSpPr txBox="1"/>
          <p:nvPr/>
        </p:nvSpPr>
        <p:spPr>
          <a:xfrm>
            <a:off x="3618742" y="6177577"/>
            <a:ext cx="255198" cy="261610"/>
          </a:xfrm>
          <a:prstGeom prst="rect">
            <a:avLst/>
          </a:prstGeom>
          <a:noFill/>
        </p:spPr>
        <p:txBody>
          <a:bodyPr wrap="none" rtlCol="0">
            <a:spAutoFit/>
          </a:bodyPr>
          <a:lstStyle/>
          <a:p>
            <a:r>
              <a:rPr lang="fr-FR" sz="1100" dirty="0"/>
              <a:t>2</a:t>
            </a:r>
          </a:p>
        </p:txBody>
      </p:sp>
      <p:sp>
        <p:nvSpPr>
          <p:cNvPr id="588" name="TextBox 587"/>
          <p:cNvSpPr txBox="1"/>
          <p:nvPr/>
        </p:nvSpPr>
        <p:spPr>
          <a:xfrm>
            <a:off x="3855284" y="6177577"/>
            <a:ext cx="255198" cy="261610"/>
          </a:xfrm>
          <a:prstGeom prst="rect">
            <a:avLst/>
          </a:prstGeom>
          <a:noFill/>
        </p:spPr>
        <p:txBody>
          <a:bodyPr wrap="none" rtlCol="0">
            <a:spAutoFit/>
          </a:bodyPr>
          <a:lstStyle/>
          <a:p>
            <a:r>
              <a:rPr lang="fr-FR" sz="1100" dirty="0"/>
              <a:t>3</a:t>
            </a:r>
          </a:p>
        </p:txBody>
      </p:sp>
      <p:sp>
        <p:nvSpPr>
          <p:cNvPr id="589" name="TextBox 588"/>
          <p:cNvSpPr txBox="1"/>
          <p:nvPr/>
        </p:nvSpPr>
        <p:spPr>
          <a:xfrm>
            <a:off x="4073675" y="6177577"/>
            <a:ext cx="255198" cy="261610"/>
          </a:xfrm>
          <a:prstGeom prst="rect">
            <a:avLst/>
          </a:prstGeom>
          <a:noFill/>
        </p:spPr>
        <p:txBody>
          <a:bodyPr wrap="none" rtlCol="0">
            <a:spAutoFit/>
          </a:bodyPr>
          <a:lstStyle/>
          <a:p>
            <a:r>
              <a:rPr lang="fr-FR" sz="1100" dirty="0" smtClean="0"/>
              <a:t>4</a:t>
            </a:r>
            <a:endParaRPr lang="fr-FR" sz="1100" dirty="0"/>
          </a:p>
        </p:txBody>
      </p:sp>
      <p:sp>
        <p:nvSpPr>
          <p:cNvPr id="590" name="TextBox 589"/>
          <p:cNvSpPr txBox="1"/>
          <p:nvPr/>
        </p:nvSpPr>
        <p:spPr>
          <a:xfrm>
            <a:off x="4310217" y="6177577"/>
            <a:ext cx="255198" cy="261610"/>
          </a:xfrm>
          <a:prstGeom prst="rect">
            <a:avLst/>
          </a:prstGeom>
          <a:noFill/>
        </p:spPr>
        <p:txBody>
          <a:bodyPr wrap="none" rtlCol="0">
            <a:spAutoFit/>
          </a:bodyPr>
          <a:lstStyle/>
          <a:p>
            <a:r>
              <a:rPr lang="fr-FR" sz="1100" dirty="0" smtClean="0"/>
              <a:t>5</a:t>
            </a:r>
            <a:endParaRPr lang="fr-FR" sz="1100" dirty="0"/>
          </a:p>
        </p:txBody>
      </p:sp>
      <p:sp>
        <p:nvSpPr>
          <p:cNvPr id="591" name="TextBox 590"/>
          <p:cNvSpPr txBox="1"/>
          <p:nvPr/>
        </p:nvSpPr>
        <p:spPr>
          <a:xfrm>
            <a:off x="4535874" y="6177577"/>
            <a:ext cx="255198" cy="261610"/>
          </a:xfrm>
          <a:prstGeom prst="rect">
            <a:avLst/>
          </a:prstGeom>
          <a:noFill/>
        </p:spPr>
        <p:txBody>
          <a:bodyPr wrap="none" rtlCol="0">
            <a:spAutoFit/>
          </a:bodyPr>
          <a:lstStyle/>
          <a:p>
            <a:r>
              <a:rPr lang="fr-FR" sz="1100" dirty="0" smtClean="0"/>
              <a:t>6</a:t>
            </a:r>
            <a:endParaRPr lang="fr-FR" sz="1100" dirty="0"/>
          </a:p>
        </p:txBody>
      </p:sp>
      <p:sp>
        <p:nvSpPr>
          <p:cNvPr id="592" name="TextBox 591"/>
          <p:cNvSpPr txBox="1"/>
          <p:nvPr/>
        </p:nvSpPr>
        <p:spPr>
          <a:xfrm>
            <a:off x="4750811" y="6177577"/>
            <a:ext cx="255198" cy="261610"/>
          </a:xfrm>
          <a:prstGeom prst="rect">
            <a:avLst/>
          </a:prstGeom>
          <a:noFill/>
        </p:spPr>
        <p:txBody>
          <a:bodyPr wrap="none" rtlCol="0">
            <a:spAutoFit/>
          </a:bodyPr>
          <a:lstStyle/>
          <a:p>
            <a:r>
              <a:rPr lang="fr-FR" sz="1100" dirty="0" smtClean="0"/>
              <a:t>7</a:t>
            </a:r>
            <a:endParaRPr lang="fr-FR" sz="1100" dirty="0"/>
          </a:p>
        </p:txBody>
      </p:sp>
      <p:sp>
        <p:nvSpPr>
          <p:cNvPr id="593" name="TextBox 592"/>
          <p:cNvSpPr txBox="1"/>
          <p:nvPr/>
        </p:nvSpPr>
        <p:spPr>
          <a:xfrm>
            <a:off x="4972151" y="6177577"/>
            <a:ext cx="255198" cy="261610"/>
          </a:xfrm>
          <a:prstGeom prst="rect">
            <a:avLst/>
          </a:prstGeom>
          <a:noFill/>
        </p:spPr>
        <p:txBody>
          <a:bodyPr wrap="none" rtlCol="0">
            <a:spAutoFit/>
          </a:bodyPr>
          <a:lstStyle/>
          <a:p>
            <a:r>
              <a:rPr lang="fr-FR" sz="1100" dirty="0" smtClean="0"/>
              <a:t>8</a:t>
            </a:r>
            <a:endParaRPr lang="fr-FR" sz="1100" dirty="0"/>
          </a:p>
        </p:txBody>
      </p:sp>
      <p:sp>
        <p:nvSpPr>
          <p:cNvPr id="594" name="TextBox 593"/>
          <p:cNvSpPr txBox="1"/>
          <p:nvPr/>
        </p:nvSpPr>
        <p:spPr>
          <a:xfrm>
            <a:off x="5213290" y="6177577"/>
            <a:ext cx="255198" cy="261610"/>
          </a:xfrm>
          <a:prstGeom prst="rect">
            <a:avLst/>
          </a:prstGeom>
          <a:noFill/>
        </p:spPr>
        <p:txBody>
          <a:bodyPr wrap="none" rtlCol="0">
            <a:spAutoFit/>
          </a:bodyPr>
          <a:lstStyle/>
          <a:p>
            <a:r>
              <a:rPr lang="fr-FR" sz="1100" dirty="0" smtClean="0"/>
              <a:t>9</a:t>
            </a:r>
            <a:endParaRPr lang="fr-FR" sz="1100" dirty="0"/>
          </a:p>
        </p:txBody>
      </p:sp>
    </p:spTree>
    <p:extLst>
      <p:ext uri="{BB962C8B-B14F-4D97-AF65-F5344CB8AC3E}">
        <p14:creationId xmlns:p14="http://schemas.microsoft.com/office/powerpoint/2010/main" val="708430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3. Scenarios and assumptions</a:t>
            </a:r>
            <a:r>
              <a:rPr lang="en-US" altLang="ca-ES" sz="2400" b="1" dirty="0" smtClean="0">
                <a:latin typeface="Times New Roman" panose="02020603050405020304" pitchFamily="18" charset="0"/>
                <a:cs typeface="Times New Roman" panose="02020603050405020304" pitchFamily="18" charset="0"/>
              </a:rPr>
              <a:t> </a:t>
            </a:r>
            <a:r>
              <a:rPr lang="en-US" altLang="ca-ES" sz="2400" b="1" dirty="0" smtClean="0">
                <a:latin typeface="Times New Roman" panose="02020603050405020304" pitchFamily="18" charset="0"/>
                <a:cs typeface="Times New Roman" panose="02020603050405020304" pitchFamily="18" charset="0"/>
              </a:rPr>
              <a:t>(3/3)</a:t>
            </a:r>
            <a:endParaRPr lang="en-US" altLang="ca-ES" sz="3200" b="1" dirty="0" smtClean="0">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380999" y="1219201"/>
            <a:ext cx="8525793" cy="1295399"/>
          </a:xfrm>
        </p:spPr>
        <p:txBody>
          <a:bodyPr/>
          <a:lstStyle/>
          <a:p>
            <a:pPr algn="just" eaLnBrk="1" hangingPunct="1"/>
            <a:endParaRPr lang="en-US" altLang="ca-ES" sz="1800" dirty="0">
              <a:latin typeface="Times New Roman" panose="02020603050405020304" pitchFamily="18" charset="0"/>
              <a:cs typeface="Times New Roman" panose="02020603050405020304" pitchFamily="18" charset="0"/>
            </a:endParaRPr>
          </a:p>
          <a:p>
            <a:pPr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a:p>
            <a:pPr marL="457200" lvl="1" indent="0" algn="just" eaLnBrk="1" hangingPunct="1">
              <a:buNone/>
            </a:pPr>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3"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aphicFrame>
        <p:nvGraphicFramePr>
          <p:cNvPr id="569" name="コンテンツ プレースホルダー 7"/>
          <p:cNvGraphicFramePr>
            <a:graphicFrameLocks/>
          </p:cNvGraphicFramePr>
          <p:nvPr>
            <p:extLst>
              <p:ext uri="{D42A27DB-BD31-4B8C-83A1-F6EECF244321}">
                <p14:modId xmlns:p14="http://schemas.microsoft.com/office/powerpoint/2010/main" val="100482319"/>
              </p:ext>
            </p:extLst>
          </p:nvPr>
        </p:nvGraphicFramePr>
        <p:xfrm>
          <a:off x="1027426" y="1761647"/>
          <a:ext cx="6744974" cy="4411025"/>
        </p:xfrm>
        <a:graphic>
          <a:graphicData uri="http://schemas.openxmlformats.org/drawingml/2006/table">
            <a:tbl>
              <a:tblPr firstRow="1" firstCol="1" bandRow="1">
                <a:tableStyleId>{35758FB7-9AC5-4552-8A53-C91805E547FA}</a:tableStyleId>
              </a:tblPr>
              <a:tblGrid>
                <a:gridCol w="2144278">
                  <a:extLst>
                    <a:ext uri="{9D8B030D-6E8A-4147-A177-3AD203B41FA5}">
                      <a16:colId xmlns:a16="http://schemas.microsoft.com/office/drawing/2014/main" val="20000"/>
                    </a:ext>
                  </a:extLst>
                </a:gridCol>
                <a:gridCol w="4600696">
                  <a:extLst>
                    <a:ext uri="{9D8B030D-6E8A-4147-A177-3AD203B41FA5}">
                      <a16:colId xmlns:a16="http://schemas.microsoft.com/office/drawing/2014/main" val="20001"/>
                    </a:ext>
                  </a:extLst>
                </a:gridCol>
              </a:tblGrid>
              <a:tr h="638297">
                <a:tc>
                  <a:txBody>
                    <a:bodyPr/>
                    <a:lstStyle/>
                    <a:p>
                      <a:pPr marL="0" marR="0" lvl="1" algn="ctr">
                        <a:lnSpc>
                          <a:spcPct val="100000"/>
                        </a:lnSpc>
                        <a:spcBef>
                          <a:spcPts val="0"/>
                        </a:spcBef>
                        <a:spcAft>
                          <a:spcPts val="0"/>
                        </a:spcAft>
                      </a:pPr>
                      <a:r>
                        <a:rPr lang="en-US" sz="2000" baseline="0" dirty="0" smtClean="0">
                          <a:effectLst/>
                        </a:rPr>
                        <a:t>Parameters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Values</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65081">
                <a:tc>
                  <a:txBody>
                    <a:bodyPr/>
                    <a:lstStyle/>
                    <a:p>
                      <a:pPr marL="0" marR="0" lvl="1" algn="l">
                        <a:lnSpc>
                          <a:spcPct val="100000"/>
                        </a:lnSpc>
                        <a:spcBef>
                          <a:spcPts val="0"/>
                        </a:spcBef>
                        <a:spcAft>
                          <a:spcPts val="0"/>
                        </a:spcAft>
                      </a:pPr>
                      <a:r>
                        <a:rPr lang="en-US" sz="1400" dirty="0" smtClean="0">
                          <a:effectLst/>
                        </a:rPr>
                        <a:t>Traffic type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effectLst/>
                        </a:rPr>
                        <a:t>UDP CBR uplink transmissions</a:t>
                      </a:r>
                      <a:r>
                        <a:rPr lang="en-US" altLang="ja-JP" sz="1400" baseline="0" dirty="0" smtClean="0">
                          <a:effectLst/>
                        </a:rPr>
                        <a:t> in saturation conditions</a:t>
                      </a:r>
                      <a:endParaRPr lang="en-US" altLang="ja-JP"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8098">
                <a:tc>
                  <a:txBody>
                    <a:bodyPr/>
                    <a:lstStyle/>
                    <a:p>
                      <a:pPr marL="0" marR="0" lvl="1" algn="l">
                        <a:lnSpc>
                          <a:spcPct val="100000"/>
                        </a:lnSpc>
                        <a:spcBef>
                          <a:spcPts val="0"/>
                        </a:spcBef>
                        <a:spcAft>
                          <a:spcPts val="0"/>
                        </a:spcAft>
                      </a:pPr>
                      <a:r>
                        <a:rPr lang="en-US" sz="1400" dirty="0" smtClean="0">
                          <a:effectLst/>
                        </a:rPr>
                        <a:t>MPDU size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1538 Bytes (from SSD) (1544 Bytes in total</a:t>
                      </a:r>
                      <a:r>
                        <a:rPr lang="en-US" sz="1400" baseline="0" dirty="0" smtClean="0">
                          <a:effectLst/>
                        </a:rPr>
                        <a:t> incl. all overhead</a:t>
                      </a:r>
                      <a:r>
                        <a:rPr lang="en-US" sz="1400" dirty="0" smtClean="0">
                          <a:effectLst/>
                        </a:rPr>
                        <a:t>)</a:t>
                      </a:r>
                      <a:endParaRPr lang="en-US" sz="1400" baseline="0" dirty="0" smtClean="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8635">
                <a:tc>
                  <a:txBody>
                    <a:bodyPr/>
                    <a:lstStyle/>
                    <a:p>
                      <a:pPr marL="0" marR="0" lvl="1" algn="l">
                        <a:lnSpc>
                          <a:spcPct val="100000"/>
                        </a:lnSpc>
                        <a:spcBef>
                          <a:spcPts val="0"/>
                        </a:spcBef>
                        <a:spcAft>
                          <a:spcPts val="0"/>
                        </a:spcAft>
                      </a:pPr>
                      <a:r>
                        <a:rPr lang="en-US" sz="1400" dirty="0">
                          <a:effectLst/>
                        </a:rPr>
                        <a:t>Aggregation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a:lnSpc>
                          <a:spcPct val="100000"/>
                        </a:lnSpc>
                        <a:spcBef>
                          <a:spcPts val="0"/>
                        </a:spcBef>
                        <a:spcAft>
                          <a:spcPts val="0"/>
                        </a:spcAft>
                      </a:pPr>
                      <a:r>
                        <a:rPr lang="en-US" sz="1400" baseline="0" dirty="0" smtClean="0">
                          <a:effectLst/>
                        </a:rPr>
                        <a:t>Aggregation: 32 MPDUs with 4-byte MPDU delimiter per A-MPDU</a:t>
                      </a:r>
                    </a:p>
                    <a:p>
                      <a:pPr marL="0" marR="0" lvl="1">
                        <a:lnSpc>
                          <a:spcPct val="100000"/>
                        </a:lnSpc>
                        <a:spcBef>
                          <a:spcPts val="0"/>
                        </a:spcBef>
                        <a:spcAft>
                          <a:spcPts val="0"/>
                        </a:spcAft>
                      </a:pPr>
                      <a:r>
                        <a:rPr lang="en-US" sz="1400" dirty="0" smtClean="0">
                          <a:effectLst/>
                        </a:rPr>
                        <a:t>No  A-MSDU</a:t>
                      </a:r>
                    </a:p>
                    <a:p>
                      <a:pPr marL="0" marR="0" lvl="1">
                        <a:lnSpc>
                          <a:spcPct val="100000"/>
                        </a:lnSpc>
                        <a:spcBef>
                          <a:spcPts val="0"/>
                        </a:spcBef>
                        <a:spcAft>
                          <a:spcPts val="0"/>
                        </a:spcAft>
                      </a:pPr>
                      <a:r>
                        <a:rPr lang="en-US" sz="1400" dirty="0" smtClean="0">
                          <a:effectLst/>
                        </a:rPr>
                        <a:t>Implicit immediate BA</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4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kern="1200" dirty="0" smtClean="0">
                          <a:effectLst/>
                        </a:rPr>
                        <a:t>PPDU of Data frame</a:t>
                      </a:r>
                      <a:endParaRPr lang="en-US" sz="1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1" algn="l">
                        <a:lnSpc>
                          <a:spcPct val="100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a:lnSpc>
                          <a:spcPct val="100000"/>
                        </a:lnSpc>
                        <a:spcBef>
                          <a:spcPts val="0"/>
                        </a:spcBef>
                        <a:spcAft>
                          <a:spcPts val="0"/>
                        </a:spcAft>
                      </a:pPr>
                      <a:r>
                        <a:rPr lang="en-US" altLang="ja-JP" sz="1400" kern="1200" dirty="0" smtClean="0">
                          <a:effectLst/>
                        </a:rPr>
                        <a:t>VHT PPDU (MCS 5, fixed)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944625"/>
                  </a:ext>
                </a:extLst>
              </a:tr>
              <a:tr h="358376">
                <a:tc>
                  <a:txBody>
                    <a:bodyPr/>
                    <a:lstStyle/>
                    <a:p>
                      <a:pPr marL="0" marR="0" lvl="1" algn="l">
                        <a:lnSpc>
                          <a:spcPct val="100000"/>
                        </a:lnSpc>
                        <a:spcBef>
                          <a:spcPts val="0"/>
                        </a:spcBef>
                        <a:spcAft>
                          <a:spcPts val="0"/>
                        </a:spcAft>
                      </a:pPr>
                      <a:r>
                        <a:rPr lang="en-US" altLang="ja-JP" sz="1400" kern="1200" dirty="0" smtClean="0">
                          <a:effectLst/>
                        </a:rPr>
                        <a:t>Guard Interval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1">
                        <a:lnSpc>
                          <a:spcPct val="100000"/>
                        </a:lnSpc>
                        <a:buFont typeface="Arial" pitchFamily="34" charset="0"/>
                        <a:buNone/>
                      </a:pPr>
                      <a:r>
                        <a:rPr lang="en-US" altLang="ja-JP" sz="1400" kern="1200" dirty="0" smtClean="0">
                          <a:effectLst/>
                        </a:rPr>
                        <a:t>Short</a:t>
                      </a:r>
                      <a:endParaRPr lang="en-US" altLang="ja-JP" sz="1400" kern="1200" dirty="0" smtClean="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8376">
                <a:tc>
                  <a:txBody>
                    <a:bodyPr/>
                    <a:lstStyle/>
                    <a:p>
                      <a:pPr marL="0" marR="0" lvl="1" algn="l">
                        <a:lnSpc>
                          <a:spcPct val="100000"/>
                        </a:lnSpc>
                        <a:spcBef>
                          <a:spcPts val="0"/>
                        </a:spcBef>
                        <a:spcAft>
                          <a:spcPts val="0"/>
                        </a:spcAft>
                      </a:pPr>
                      <a:r>
                        <a:rPr lang="en-US" altLang="ja-JP" sz="1400" kern="1200" dirty="0" smtClean="0">
                          <a:effectLst/>
                        </a:rPr>
                        <a:t>CCA Threshold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400" kern="1200" dirty="0" smtClean="0">
                          <a:effectLst/>
                        </a:rPr>
                        <a:t>-76</a:t>
                      </a:r>
                      <a:r>
                        <a:rPr lang="en-US" altLang="ja-JP" sz="1400" kern="1200" baseline="0" dirty="0" smtClean="0">
                          <a:effectLst/>
                        </a:rPr>
                        <a:t> for 80MHz</a:t>
                      </a:r>
                    </a:p>
                    <a:p>
                      <a:r>
                        <a:rPr lang="en-US" altLang="ja-JP" sz="1400" kern="1200" baseline="0" dirty="0" smtClean="0">
                          <a:solidFill>
                            <a:schemeClr val="dk1"/>
                          </a:solidFill>
                          <a:effectLst/>
                          <a:latin typeface="+mn-lt"/>
                          <a:ea typeface="+mn-ea"/>
                          <a:cs typeface="+mn-cs"/>
                        </a:rPr>
                        <a:t>-79 for 40MHz</a:t>
                      </a:r>
                      <a:endParaRPr lang="ja-JP" altLang="ja-JP"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8376">
                <a:tc>
                  <a:txBody>
                    <a:bodyPr/>
                    <a:lstStyle/>
                    <a:p>
                      <a:pPr marL="0" marR="0" lvl="1" algn="l">
                        <a:lnSpc>
                          <a:spcPct val="100000"/>
                        </a:lnSpc>
                        <a:spcBef>
                          <a:spcPts val="0"/>
                        </a:spcBef>
                        <a:spcAft>
                          <a:spcPts val="0"/>
                        </a:spcAf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Simulator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400" kern="1200" dirty="0" smtClean="0">
                          <a:solidFill>
                            <a:schemeClr val="dk1"/>
                          </a:solidFill>
                          <a:effectLst/>
                          <a:latin typeface="+mn-lt"/>
                          <a:ea typeface="+mn-ea"/>
                          <a:cs typeface="+mn-cs"/>
                        </a:rPr>
                        <a:t>ns-3</a:t>
                      </a:r>
                      <a:endParaRPr lang="ja-JP" altLang="ja-JP"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024800"/>
                  </a:ext>
                </a:extLst>
              </a:tr>
            </a:tbl>
          </a:graphicData>
        </a:graphic>
      </p:graphicFrame>
    </p:spTree>
    <p:extLst>
      <p:ext uri="{BB962C8B-B14F-4D97-AF65-F5344CB8AC3E}">
        <p14:creationId xmlns:p14="http://schemas.microsoft.com/office/powerpoint/2010/main" val="1075705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4. </a:t>
            </a:r>
            <a:r>
              <a:rPr lang="en-US" altLang="ca-ES" dirty="0" smtClean="0">
                <a:latin typeface="Times New Roman" panose="02020603050405020304" pitchFamily="18" charset="0"/>
                <a:cs typeface="Times New Roman" panose="02020603050405020304" pitchFamily="18" charset="0"/>
              </a:rPr>
              <a:t>Metrics</a:t>
            </a:r>
            <a:r>
              <a:rPr lang="en-US" altLang="ca-ES" sz="3200" b="1" dirty="0" smtClean="0">
                <a:latin typeface="Times New Roman" panose="02020603050405020304" pitchFamily="18" charset="0"/>
                <a:cs typeface="Times New Roman" panose="02020603050405020304" pitchFamily="18" charset="0"/>
              </a:rPr>
              <a:t> </a:t>
            </a:r>
            <a:r>
              <a:rPr lang="en-US" altLang="ca-ES" sz="3200" b="1" dirty="0" smtClean="0">
                <a:latin typeface="Times New Roman" panose="02020603050405020304" pitchFamily="18" charset="0"/>
                <a:cs typeface="Times New Roman" panose="02020603050405020304" pitchFamily="18" charset="0"/>
              </a:rPr>
              <a:t>used for evaluation</a:t>
            </a:r>
          </a:p>
        </p:txBody>
      </p:sp>
      <p:sp>
        <p:nvSpPr>
          <p:cNvPr id="16387" name="Content Placeholder 2"/>
          <p:cNvSpPr>
            <a:spLocks noGrp="1"/>
          </p:cNvSpPr>
          <p:nvPr>
            <p:ph idx="1"/>
          </p:nvPr>
        </p:nvSpPr>
        <p:spPr>
          <a:xfrm>
            <a:off x="457200" y="1371599"/>
            <a:ext cx="8534400" cy="1827641"/>
          </a:xfrm>
        </p:spPr>
        <p:txBody>
          <a:bodyPr/>
          <a:lstStyle/>
          <a:p>
            <a:pPr eaLnBrk="1" hangingPunct="1">
              <a:lnSpc>
                <a:spcPct val="90000"/>
              </a:lnSpc>
            </a:pP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Aggregated </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throughput i</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.e. sum of UDP throughputs observed at AP level</a:t>
            </a:r>
          </a:p>
          <a:p>
            <a:pPr eaLnBrk="1" hangingPunct="1">
              <a:lnSpc>
                <a:spcPct val="90000"/>
              </a:lnSpc>
            </a:pPr>
            <a:endParaRPr lang="en-CA" altLang="zh-TW" sz="14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Fairness </a:t>
            </a:r>
            <a:r>
              <a:rPr lang="en-CA" altLang="zh-TW" sz="1800" dirty="0">
                <a:latin typeface="Times New Roman" panose="02020603050405020304" pitchFamily="18" charset="0"/>
                <a:ea typeface="굴림" panose="020B0600000101010101" pitchFamily="34" charset="-127"/>
                <a:cs typeface="Times New Roman" panose="02020603050405020304" pitchFamily="18" charset="0"/>
              </a:rPr>
              <a:t>(</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Jain’s index [16]) </a:t>
            </a:r>
          </a:p>
          <a:p>
            <a:pPr lvl="1" eaLnBrk="1" hangingPunct="1">
              <a:lnSpc>
                <a:spcPct val="90000"/>
              </a:lnSpc>
              <a:buFontTx/>
              <a:buChar char="-"/>
            </a:pPr>
            <a:r>
              <a:rPr lang="en-CA" altLang="zh-TW" sz="1400" b="0" dirty="0" smtClean="0">
                <a:latin typeface="Times New Roman" panose="02020603050405020304" pitchFamily="18" charset="0"/>
                <a:ea typeface="굴림" panose="020B0600000101010101" pitchFamily="34" charset="-127"/>
                <a:cs typeface="Times New Roman" panose="02020603050405020304" pitchFamily="18" charset="0"/>
              </a:rPr>
              <a:t>Measure </a:t>
            </a:r>
            <a:r>
              <a:rPr lang="en-CA" altLang="zh-TW" sz="1400" b="0" dirty="0">
                <a:latin typeface="Times New Roman" panose="02020603050405020304" pitchFamily="18" charset="0"/>
                <a:ea typeface="굴림" panose="020B0600000101010101" pitchFamily="34" charset="-127"/>
                <a:cs typeface="Times New Roman" panose="02020603050405020304" pitchFamily="18" charset="0"/>
              </a:rPr>
              <a:t>per STA throughput fairness i.e. a </a:t>
            </a:r>
            <a:r>
              <a:rPr lang="en-CA" altLang="zh-TW" sz="1400" b="0" dirty="0" smtClean="0">
                <a:latin typeface="Times New Roman" panose="02020603050405020304" pitchFamily="18" charset="0"/>
                <a:ea typeface="굴림" panose="020B0600000101010101" pitchFamily="34" charset="-127"/>
                <a:cs typeface="Times New Roman" panose="02020603050405020304" pitchFamily="18" charset="0"/>
              </a:rPr>
              <a:t>Jain’s </a:t>
            </a:r>
            <a:r>
              <a:rPr lang="en-CA" altLang="zh-TW" sz="1400" b="0" dirty="0">
                <a:latin typeface="Times New Roman" panose="02020603050405020304" pitchFamily="18" charset="0"/>
                <a:ea typeface="굴림" panose="020B0600000101010101" pitchFamily="34" charset="-127"/>
                <a:cs typeface="Times New Roman" panose="02020603050405020304" pitchFamily="18" charset="0"/>
              </a:rPr>
              <a:t>fairness index of 1 means an equal portioning of throughput among </a:t>
            </a:r>
            <a:r>
              <a:rPr lang="en-CA" altLang="zh-TW" sz="1400" b="0" dirty="0" smtClean="0">
                <a:latin typeface="Times New Roman" panose="02020603050405020304" pitchFamily="18" charset="0"/>
                <a:ea typeface="굴림" panose="020B0600000101010101" pitchFamily="34" charset="-127"/>
                <a:cs typeface="Times New Roman" panose="02020603050405020304" pitchFamily="18" charset="0"/>
              </a:rPr>
              <a:t>STA</a:t>
            </a:r>
          </a:p>
          <a:p>
            <a:pPr lvl="1" eaLnBrk="1" hangingPunct="1">
              <a:lnSpc>
                <a:spcPct val="90000"/>
              </a:lnSpc>
              <a:buFontTx/>
              <a:buChar char="-"/>
            </a:pPr>
            <a:r>
              <a:rPr lang="en-CA" altLang="zh-TW" sz="1400" dirty="0" smtClean="0">
                <a:latin typeface="Times New Roman" panose="02020603050405020304" pitchFamily="18" charset="0"/>
                <a:ea typeface="굴림" panose="020B0600000101010101" pitchFamily="34" charset="-127"/>
                <a:cs typeface="Times New Roman" panose="02020603050405020304" pitchFamily="18" charset="0"/>
              </a:rPr>
              <a:t>Jain’s fairness has to be studied conjointly with the aggregated throughput</a:t>
            </a:r>
            <a:endParaRPr lang="en-CA" altLang="zh-TW" sz="14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r>
              <a:rPr lang="en-CA" altLang="zh-TW" sz="1800" dirty="0" err="1" smtClean="0">
                <a:latin typeface="Times New Roman" panose="02020603050405020304" pitchFamily="18" charset="0"/>
                <a:ea typeface="굴림" panose="020B0600000101010101" pitchFamily="34" charset="-127"/>
                <a:cs typeface="Times New Roman" panose="02020603050405020304" pitchFamily="18" charset="0"/>
              </a:rPr>
              <a:t>Goodput</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 Ratio </a:t>
            </a:r>
          </a:p>
          <a:p>
            <a:pPr lvl="1" eaLnBrk="1" hangingPunct="1"/>
            <a:r>
              <a:rPr lang="en-US" altLang="ca-ES" sz="1600" dirty="0">
                <a:latin typeface="Times New Roman" panose="02020603050405020304" pitchFamily="18" charset="0"/>
                <a:cs typeface="Times New Roman" panose="02020603050405020304" pitchFamily="18" charset="0"/>
              </a:rPr>
              <a:t>An illustration of fairness: </a:t>
            </a:r>
            <a:r>
              <a:rPr lang="en-US" altLang="ca-ES" sz="1600" dirty="0" err="1" smtClean="0">
                <a:latin typeface="Times New Roman" panose="02020603050405020304" pitchFamily="18" charset="0"/>
                <a:cs typeface="Times New Roman" panose="02020603050405020304" pitchFamily="18" charset="0"/>
              </a:rPr>
              <a:t>Goodput</a:t>
            </a:r>
            <a:r>
              <a:rPr lang="en-US" altLang="ca-ES" sz="1600" dirty="0" smtClean="0">
                <a:latin typeface="Times New Roman" panose="02020603050405020304" pitchFamily="18" charset="0"/>
                <a:cs typeface="Times New Roman" panose="02020603050405020304" pitchFamily="18" charset="0"/>
              </a:rPr>
              <a:t> Ratio GR</a:t>
            </a:r>
            <a:endParaRPr lang="en-US" altLang="ca-ES" sz="1600" dirty="0">
              <a:latin typeface="Times New Roman" panose="02020603050405020304" pitchFamily="18" charset="0"/>
              <a:cs typeface="Times New Roman" panose="02020603050405020304" pitchFamily="18" charset="0"/>
            </a:endParaRPr>
          </a:p>
          <a:p>
            <a:pPr lvl="1"/>
            <a:r>
              <a:rPr lang="en-US" altLang="ca-ES" sz="1600" dirty="0">
                <a:latin typeface="Times New Roman" panose="02020603050405020304" pitchFamily="18" charset="0"/>
                <a:cs typeface="Times New Roman" panose="02020603050405020304" pitchFamily="18" charset="0"/>
              </a:rPr>
              <a:t>STA </a:t>
            </a:r>
            <a:r>
              <a:rPr lang="en-US" altLang="ca-ES" sz="1600" dirty="0" err="1" smtClean="0">
                <a:latin typeface="Times New Roman" panose="02020603050405020304" pitchFamily="18" charset="0"/>
                <a:cs typeface="Times New Roman" panose="02020603050405020304" pitchFamily="18" charset="0"/>
              </a:rPr>
              <a:t>Goodput</a:t>
            </a:r>
            <a:r>
              <a:rPr lang="en-US" altLang="ca-ES" sz="1600" dirty="0" smtClean="0">
                <a:latin typeface="Times New Roman" panose="02020603050405020304" pitchFamily="18" charset="0"/>
                <a:cs typeface="Times New Roman" panose="02020603050405020304" pitchFamily="18" charset="0"/>
              </a:rPr>
              <a:t> Ratio: </a:t>
            </a:r>
            <a:r>
              <a:rPr lang="en-US" altLang="ca-ES" sz="1600" dirty="0" err="1" smtClean="0">
                <a:latin typeface="Times New Roman" panose="02020603050405020304" pitchFamily="18" charset="0"/>
                <a:cs typeface="Times New Roman" panose="02020603050405020304" pitchFamily="18" charset="0"/>
              </a:rPr>
              <a:t>GR</a:t>
            </a:r>
            <a:r>
              <a:rPr lang="en-US" altLang="ca-ES" sz="1600" baseline="-25000" dirty="0" err="1" smtClean="0">
                <a:latin typeface="Times New Roman" panose="02020603050405020304" pitchFamily="18" charset="0"/>
                <a:cs typeface="Times New Roman" panose="02020603050405020304" pitchFamily="18" charset="0"/>
              </a:rPr>
              <a:t>i</a:t>
            </a:r>
            <a:r>
              <a:rPr lang="en-US" altLang="ca-ES" sz="1600" baseline="-25000" dirty="0" smtClean="0">
                <a:latin typeface="Times New Roman" panose="02020603050405020304" pitchFamily="18" charset="0"/>
                <a:cs typeface="Times New Roman" panose="02020603050405020304" pitchFamily="18" charset="0"/>
              </a:rPr>
              <a:t> </a:t>
            </a:r>
            <a:r>
              <a:rPr lang="en-US" altLang="ca-ES" sz="1600" dirty="0">
                <a:latin typeface="Times New Roman" panose="02020603050405020304" pitchFamily="18" charset="0"/>
                <a:cs typeface="Times New Roman" panose="02020603050405020304" pitchFamily="18" charset="0"/>
              </a:rPr>
              <a:t>= #</a:t>
            </a:r>
            <a:r>
              <a:rPr lang="en-US" altLang="ca-ES" sz="1600" dirty="0" err="1">
                <a:latin typeface="Times New Roman" panose="02020603050405020304" pitchFamily="18" charset="0"/>
                <a:cs typeface="Times New Roman" panose="02020603050405020304" pitchFamily="18" charset="0"/>
              </a:rPr>
              <a:t>APUDPReceived</a:t>
            </a:r>
            <a:r>
              <a:rPr lang="en-US" altLang="ca-ES" sz="1600" baseline="-25000" dirty="0" err="1">
                <a:latin typeface="Times New Roman" panose="02020603050405020304" pitchFamily="18" charset="0"/>
                <a:cs typeface="Times New Roman" panose="02020603050405020304" pitchFamily="18" charset="0"/>
              </a:rPr>
              <a:t>i</a:t>
            </a:r>
            <a:r>
              <a:rPr lang="en-US" altLang="ca-ES" sz="1600" baseline="-25000" dirty="0">
                <a:latin typeface="Times New Roman" panose="02020603050405020304" pitchFamily="18" charset="0"/>
                <a:cs typeface="Times New Roman" panose="02020603050405020304" pitchFamily="18" charset="0"/>
              </a:rPr>
              <a:t> </a:t>
            </a:r>
            <a:r>
              <a:rPr lang="en-US" altLang="ca-ES" sz="1600" dirty="0">
                <a:latin typeface="Times New Roman" panose="02020603050405020304" pitchFamily="18" charset="0"/>
                <a:cs typeface="Times New Roman" panose="02020603050405020304" pitchFamily="18" charset="0"/>
              </a:rPr>
              <a:t>/ #</a:t>
            </a:r>
            <a:r>
              <a:rPr lang="en-US" altLang="ca-ES" sz="1600" dirty="0" err="1">
                <a:latin typeface="Times New Roman" panose="02020603050405020304" pitchFamily="18" charset="0"/>
                <a:cs typeface="Times New Roman" panose="02020603050405020304" pitchFamily="18" charset="0"/>
              </a:rPr>
              <a:t>STAUDPSent</a:t>
            </a:r>
            <a:r>
              <a:rPr lang="en-US" altLang="ca-ES" sz="1600" baseline="-25000" dirty="0" err="1">
                <a:latin typeface="Times New Roman" panose="02020603050405020304" pitchFamily="18" charset="0"/>
                <a:cs typeface="Times New Roman" panose="02020603050405020304" pitchFamily="18" charset="0"/>
              </a:rPr>
              <a:t>i</a:t>
            </a:r>
            <a:endParaRPr lang="en-US" altLang="ca-ES" sz="1600" b="0" baseline="-25000" dirty="0">
              <a:latin typeface="Times New Roman" panose="02020603050405020304" pitchFamily="18" charset="0"/>
              <a:cs typeface="Times New Roman" panose="02020603050405020304" pitchFamily="18" charset="0"/>
            </a:endParaRPr>
          </a:p>
          <a:p>
            <a:pPr lvl="1" eaLnBrk="1" hangingPunct="1">
              <a:lnSpc>
                <a:spcPct val="90000"/>
              </a:lnSpc>
            </a:pPr>
            <a:endParaRPr lang="en-CA" altLang="zh-TW" sz="14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100" dirty="0" smtClean="0">
              <a:latin typeface="Times New Roman" panose="02020603050405020304" pitchFamily="18" charset="0"/>
              <a:ea typeface="굴림" panose="020B0600000101010101" pitchFamily="34" charset="-127"/>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dirty="0"/>
          </a:p>
        </p:txBody>
      </p:sp>
      <p:sp>
        <p:nvSpPr>
          <p:cNvPr id="8"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pic>
        <p:nvPicPr>
          <p:cNvPr id="9" name="Picture 2" descr="\mathcal{J} (x_1, x_2, \dots, x_n) = \frac{( \sum_{i=1}^n x_i )^2}{n \cdot \sum_{i=1}^n {x_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45" y="3109391"/>
            <a:ext cx="1924910" cy="3551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p:cNvGraphicFramePr>
            <a:graphicFrameLocks/>
          </p:cNvGraphicFramePr>
          <p:nvPr>
            <p:extLst>
              <p:ext uri="{D42A27DB-BD31-4B8C-83A1-F6EECF244321}">
                <p14:modId xmlns:p14="http://schemas.microsoft.com/office/powerpoint/2010/main" val="2167157736"/>
              </p:ext>
            </p:extLst>
          </p:nvPr>
        </p:nvGraphicFramePr>
        <p:xfrm>
          <a:off x="1353065" y="1656369"/>
          <a:ext cx="2590800" cy="134774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bwMode="auto">
          <a:xfrm>
            <a:off x="4572000" y="1987341"/>
            <a:ext cx="4267200" cy="603459"/>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err="1" smtClean="0">
                <a:ln>
                  <a:noFill/>
                </a:ln>
                <a:solidFill>
                  <a:schemeClr val="tx1"/>
                </a:solidFill>
                <a:effectLst/>
                <a:latin typeface="Times New Roman" pitchFamily="18" charset="0"/>
              </a:rPr>
              <a:t>Aggregated</a:t>
            </a: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1" i="0" u="none" strike="noStrike" cap="none" normalizeH="0" baseline="0" dirty="0" err="1" smtClean="0">
                <a:ln>
                  <a:noFill/>
                </a:ln>
                <a:solidFill>
                  <a:schemeClr val="tx1"/>
                </a:solidFill>
                <a:effectLst/>
                <a:latin typeface="Times New Roman" pitchFamily="18" charset="0"/>
              </a:rPr>
              <a:t>Throughput</a:t>
            </a: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1" i="0" u="none" strike="noStrike" cap="none" normalizeH="0" baseline="0" dirty="0" err="1" smtClean="0">
                <a:ln>
                  <a:noFill/>
                </a:ln>
                <a:solidFill>
                  <a:schemeClr val="tx1"/>
                </a:solidFill>
                <a:effectLst/>
                <a:latin typeface="Times New Roman" pitchFamily="18" charset="0"/>
              </a:rPr>
              <a:t>is</a:t>
            </a:r>
            <a:r>
              <a:rPr kumimoji="0" lang="fr-FR" sz="1100" b="1" i="0" u="none" strike="noStrike" cap="none" normalizeH="0" baseline="0" dirty="0" smtClean="0">
                <a:ln>
                  <a:noFill/>
                </a:ln>
                <a:solidFill>
                  <a:schemeClr val="tx1"/>
                </a:solidFill>
                <a:effectLst/>
                <a:latin typeface="Times New Roman" pitchFamily="18" charset="0"/>
              </a:rPr>
              <a:t> a good </a:t>
            </a:r>
            <a:r>
              <a:rPr kumimoji="0" lang="fr-FR" sz="1100" b="1" i="0" u="none" strike="noStrike" cap="none" normalizeH="0" baseline="0" dirty="0" err="1" smtClean="0">
                <a:ln>
                  <a:noFill/>
                </a:ln>
                <a:solidFill>
                  <a:schemeClr val="tx1"/>
                </a:solidFill>
                <a:effectLst/>
                <a:latin typeface="Times New Roman" pitchFamily="18" charset="0"/>
              </a:rPr>
              <a:t>indicator</a:t>
            </a:r>
            <a:r>
              <a:rPr kumimoji="0" lang="fr-FR" sz="1100" b="1" i="0" u="none" strike="noStrike" cap="none" normalizeH="0" baseline="0" dirty="0" smtClean="0">
                <a:ln>
                  <a:noFill/>
                </a:ln>
                <a:solidFill>
                  <a:schemeClr val="tx1"/>
                </a:solidFill>
                <a:effectLst/>
                <a:latin typeface="Times New Roman" pitchFamily="18" charset="0"/>
              </a:rPr>
              <a:t> but </a:t>
            </a:r>
            <a:r>
              <a:rPr kumimoji="0" lang="fr-FR" sz="1100" b="1" i="0" u="none" strike="noStrike" cap="none" normalizeH="0" baseline="0" dirty="0" err="1" smtClean="0">
                <a:ln>
                  <a:noFill/>
                </a:ln>
                <a:solidFill>
                  <a:schemeClr val="tx1"/>
                </a:solidFill>
                <a:effectLst/>
                <a:latin typeface="Times New Roman" pitchFamily="18" charset="0"/>
              </a:rPr>
              <a:t>should</a:t>
            </a:r>
            <a:r>
              <a:rPr kumimoji="0" lang="fr-FR" sz="1100" b="1" i="0" u="none" strike="noStrike" cap="none" normalizeH="0" dirty="0" smtClean="0">
                <a:ln>
                  <a:noFill/>
                </a:ln>
                <a:solidFill>
                  <a:schemeClr val="tx1"/>
                </a:solidFill>
                <a:effectLst/>
                <a:latin typeface="Times New Roman" pitchFamily="18" charset="0"/>
              </a:rPr>
              <a:t> not </a:t>
            </a:r>
            <a:r>
              <a:rPr kumimoji="0" lang="fr-FR" sz="1100" b="1" i="0" u="none" strike="noStrike" cap="none" normalizeH="0" dirty="0" err="1" smtClean="0">
                <a:ln>
                  <a:noFill/>
                </a:ln>
                <a:solidFill>
                  <a:schemeClr val="tx1"/>
                </a:solidFill>
                <a:effectLst/>
                <a:latin typeface="Times New Roman" pitchFamily="18" charset="0"/>
              </a:rPr>
              <a:t>be</a:t>
            </a:r>
            <a:r>
              <a:rPr kumimoji="0" lang="fr-FR" sz="1100" b="1" i="0" u="none" strike="noStrike" cap="none" normalizeH="0" dirty="0" smtClean="0">
                <a:ln>
                  <a:noFill/>
                </a:ln>
                <a:solidFill>
                  <a:schemeClr val="tx1"/>
                </a:solidFill>
                <a:effectLst/>
                <a:latin typeface="Times New Roman" pitchFamily="18" charset="0"/>
              </a:rPr>
              <a:t> the </a:t>
            </a:r>
            <a:r>
              <a:rPr kumimoji="0" lang="fr-FR" sz="1100" b="1" i="0" u="none" strike="noStrike" cap="none" normalizeH="0" dirty="0" err="1" smtClean="0">
                <a:ln>
                  <a:noFill/>
                </a:ln>
                <a:solidFill>
                  <a:schemeClr val="tx1"/>
                </a:solidFill>
                <a:effectLst/>
                <a:latin typeface="Times New Roman" pitchFamily="18" charset="0"/>
              </a:rPr>
              <a:t>only</a:t>
            </a:r>
            <a:r>
              <a:rPr kumimoji="0" lang="fr-FR" sz="1100" b="1" i="0" u="none" strike="noStrike" cap="none" normalizeH="0" dirty="0" smtClean="0">
                <a:ln>
                  <a:noFill/>
                </a:ln>
                <a:solidFill>
                  <a:schemeClr val="tx1"/>
                </a:solidFill>
                <a:effectLst/>
                <a:latin typeface="Times New Roman" pitchFamily="18" charset="0"/>
              </a:rPr>
              <a:t> one: </a:t>
            </a:r>
            <a:r>
              <a:rPr kumimoji="0" lang="fr-FR" sz="1100" b="1" i="0" u="none" strike="noStrike" cap="none" normalizeH="0" dirty="0" err="1" smtClean="0">
                <a:ln>
                  <a:noFill/>
                </a:ln>
                <a:solidFill>
                  <a:schemeClr val="tx1"/>
                </a:solidFill>
                <a:effectLst/>
                <a:latin typeface="Times New Roman" pitchFamily="18" charset="0"/>
              </a:rPr>
              <a:t>what</a:t>
            </a:r>
            <a:r>
              <a:rPr kumimoji="0" lang="fr-FR" sz="1100" b="1" i="0" u="none" strike="noStrike" cap="none" normalizeH="0" dirty="0" smtClean="0">
                <a:ln>
                  <a:noFill/>
                </a:ln>
                <a:solidFill>
                  <a:schemeClr val="tx1"/>
                </a:solidFill>
                <a:effectLst/>
                <a:latin typeface="Times New Roman" pitchFamily="18" charset="0"/>
              </a:rPr>
              <a:t> if the </a:t>
            </a:r>
            <a:r>
              <a:rPr kumimoji="0" lang="fr-FR" sz="1100" b="1" i="0" u="none" strike="noStrike" cap="none" normalizeH="0" dirty="0" err="1" smtClean="0">
                <a:ln>
                  <a:noFill/>
                </a:ln>
                <a:solidFill>
                  <a:schemeClr val="tx1"/>
                </a:solidFill>
                <a:effectLst/>
                <a:latin typeface="Times New Roman" pitchFamily="18" charset="0"/>
              </a:rPr>
              <a:t>throughput</a:t>
            </a:r>
            <a:r>
              <a:rPr kumimoji="0" lang="fr-FR" sz="1100" b="1" i="0" u="none" strike="noStrike" cap="none" normalizeH="0" dirty="0" smtClean="0">
                <a:ln>
                  <a:noFill/>
                </a:ln>
                <a:solidFill>
                  <a:schemeClr val="tx1"/>
                </a:solidFill>
                <a:effectLst/>
                <a:latin typeface="Times New Roman" pitchFamily="18" charset="0"/>
              </a:rPr>
              <a:t> gain </a:t>
            </a:r>
            <a:r>
              <a:rPr kumimoji="0" lang="fr-FR" sz="1100" b="1" i="0" u="none" strike="noStrike" cap="none" normalizeH="0" dirty="0" err="1" smtClean="0">
                <a:ln>
                  <a:noFill/>
                </a:ln>
                <a:solidFill>
                  <a:schemeClr val="tx1"/>
                </a:solidFill>
                <a:effectLst/>
                <a:latin typeface="Times New Roman" pitchFamily="18" charset="0"/>
              </a:rPr>
              <a:t>is</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obtained</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only</a:t>
            </a:r>
            <a:r>
              <a:rPr kumimoji="0" lang="fr-FR" sz="1100" b="1" i="0" u="none" strike="noStrike" cap="none" normalizeH="0" dirty="0" smtClean="0">
                <a:ln>
                  <a:noFill/>
                </a:ln>
                <a:solidFill>
                  <a:schemeClr val="tx1"/>
                </a:solidFill>
                <a:effectLst/>
                <a:latin typeface="Times New Roman" pitchFamily="18" charset="0"/>
              </a:rPr>
              <a:t> for few </a:t>
            </a:r>
            <a:r>
              <a:rPr kumimoji="0" lang="fr-FR" sz="1100" b="1" i="0" u="none" strike="noStrike" cap="none" normalizeH="0" dirty="0" err="1" smtClean="0">
                <a:ln>
                  <a:noFill/>
                </a:ln>
                <a:solidFill>
                  <a:schemeClr val="tx1"/>
                </a:solidFill>
                <a:effectLst/>
                <a:latin typeface="Times New Roman" pitchFamily="18" charset="0"/>
              </a:rPr>
              <a:t>nodes</a:t>
            </a:r>
            <a:r>
              <a:rPr kumimoji="0" lang="fr-FR" sz="1100" b="1" i="0" u="none" strike="noStrike" cap="none" normalizeH="0" dirty="0" smtClean="0">
                <a:ln>
                  <a:noFill/>
                </a:ln>
                <a:solidFill>
                  <a:schemeClr val="tx1"/>
                </a:solidFill>
                <a:effectLst/>
                <a:latin typeface="Times New Roman" pitchFamily="18" charset="0"/>
              </a:rPr>
              <a:t> at the </a:t>
            </a:r>
            <a:r>
              <a:rPr kumimoji="0" lang="fr-FR" sz="1100" b="1" i="0" u="none" strike="noStrike" cap="none" normalizeH="0" dirty="0" err="1" smtClean="0">
                <a:ln>
                  <a:noFill/>
                </a:ln>
                <a:solidFill>
                  <a:schemeClr val="tx1"/>
                </a:solidFill>
                <a:effectLst/>
                <a:latin typeface="Times New Roman" pitchFamily="18" charset="0"/>
              </a:rPr>
              <a:t>expense</a:t>
            </a:r>
            <a:r>
              <a:rPr kumimoji="0" lang="fr-FR" sz="1100" b="1" i="0" u="none" strike="noStrike" cap="none" normalizeH="0" dirty="0" smtClean="0">
                <a:ln>
                  <a:noFill/>
                </a:ln>
                <a:solidFill>
                  <a:schemeClr val="tx1"/>
                </a:solidFill>
                <a:effectLst/>
                <a:latin typeface="Times New Roman" pitchFamily="18" charset="0"/>
              </a:rPr>
              <a:t> of </a:t>
            </a:r>
            <a:r>
              <a:rPr kumimoji="0" lang="fr-FR" sz="1100" b="1" i="0" u="none" strike="noStrike" cap="none" normalizeH="0" dirty="0" err="1" smtClean="0">
                <a:ln>
                  <a:noFill/>
                </a:ln>
                <a:solidFill>
                  <a:schemeClr val="tx1"/>
                </a:solidFill>
                <a:effectLst/>
                <a:latin typeface="Times New Roman" pitchFamily="18" charset="0"/>
              </a:rPr>
              <a:t>numberous</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others</a:t>
            </a:r>
            <a:r>
              <a:rPr kumimoji="0" lang="fr-FR" sz="1100" b="1" i="0" u="none" strike="noStrike" cap="none" normalizeH="0" dirty="0" smtClean="0">
                <a:ln>
                  <a:noFill/>
                </a:ln>
                <a:solidFill>
                  <a:schemeClr val="tx1"/>
                </a:solidFill>
                <a:effectLst/>
                <a:latin typeface="Times New Roman" pitchFamily="18" charset="0"/>
              </a:rPr>
              <a:t>? </a:t>
            </a:r>
            <a:r>
              <a:rPr lang="fr-FR" sz="1100" dirty="0" err="1" smtClean="0"/>
              <a:t>Fairness</a:t>
            </a:r>
            <a:r>
              <a:rPr lang="fr-FR" sz="1100" dirty="0" smtClean="0"/>
              <a:t> </a:t>
            </a:r>
            <a:r>
              <a:rPr lang="fr-FR" sz="1100" dirty="0" err="1" smtClean="0"/>
              <a:t>is</a:t>
            </a:r>
            <a:r>
              <a:rPr lang="fr-FR" sz="1100" dirty="0" smtClean="0"/>
              <a:t> </a:t>
            </a:r>
            <a:r>
              <a:rPr lang="fr-FR" sz="1100" dirty="0" err="1" smtClean="0"/>
              <a:t>needed</a:t>
            </a:r>
            <a:endParaRPr kumimoji="0" lang="fr-FR" sz="1100" b="1" i="0" u="none" strike="noStrike" cap="none" normalizeH="0" baseline="0" dirty="0" smtClean="0">
              <a:ln>
                <a:noFill/>
              </a:ln>
              <a:solidFill>
                <a:schemeClr val="tx1"/>
              </a:solidFill>
              <a:effectLst/>
              <a:latin typeface="Times New Roman" pitchFamily="18" charset="0"/>
            </a:endParaRPr>
          </a:p>
        </p:txBody>
      </p:sp>
      <p:sp>
        <p:nvSpPr>
          <p:cNvPr id="14" name="Right Arrow 13"/>
          <p:cNvSpPr/>
          <p:nvPr/>
        </p:nvSpPr>
        <p:spPr bwMode="auto">
          <a:xfrm>
            <a:off x="3943865" y="2177841"/>
            <a:ext cx="457200" cy="304800"/>
          </a:xfrm>
          <a:prstGeom prst="rightArrow">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8" name="Right Arrow 17"/>
          <p:cNvSpPr/>
          <p:nvPr/>
        </p:nvSpPr>
        <p:spPr bwMode="auto">
          <a:xfrm>
            <a:off x="6562788" y="4656818"/>
            <a:ext cx="457200" cy="304800"/>
          </a:xfrm>
          <a:prstGeom prst="rightArrow">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9" name="Rectangle 18"/>
          <p:cNvSpPr/>
          <p:nvPr/>
        </p:nvSpPr>
        <p:spPr bwMode="auto">
          <a:xfrm>
            <a:off x="7062915" y="4617386"/>
            <a:ext cx="1928685" cy="441980"/>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Is case</a:t>
            </a:r>
            <a:r>
              <a:rPr kumimoji="0" lang="fr-FR" sz="1100" b="1" i="0" u="none" strike="noStrike" cap="none" normalizeH="0" dirty="0" smtClean="0">
                <a:ln>
                  <a:noFill/>
                </a:ln>
                <a:solidFill>
                  <a:schemeClr val="tx1"/>
                </a:solidFill>
                <a:effectLst/>
                <a:latin typeface="Times New Roman" pitchFamily="18" charset="0"/>
              </a:rPr>
              <a:t> 1 </a:t>
            </a:r>
            <a:r>
              <a:rPr kumimoji="0" lang="fr-FR" sz="1100" b="1" i="0" u="none" strike="noStrike" cap="none" normalizeH="0" dirty="0" err="1" smtClean="0">
                <a:ln>
                  <a:noFill/>
                </a:ln>
                <a:solidFill>
                  <a:schemeClr val="tx1"/>
                </a:solidFill>
                <a:effectLst/>
                <a:latin typeface="Times New Roman" pitchFamily="18" charset="0"/>
              </a:rPr>
              <a:t>really</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better</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than</a:t>
            </a:r>
            <a:r>
              <a:rPr kumimoji="0" lang="fr-FR" sz="1100" b="1" i="0" u="none" strike="noStrike" cap="none" normalizeH="0" dirty="0" smtClean="0">
                <a:ln>
                  <a:noFill/>
                </a:ln>
                <a:solidFill>
                  <a:schemeClr val="tx1"/>
                </a:solidFill>
                <a:effectLst/>
                <a:latin typeface="Times New Roman" pitchFamily="18" charset="0"/>
              </a:rPr>
              <a:t> case 2?</a:t>
            </a:r>
            <a:endParaRPr kumimoji="0" lang="fr-FR" sz="1100" b="1" i="0" u="none" strike="noStrike" cap="none" normalizeH="0" baseline="0" dirty="0" smtClean="0">
              <a:ln>
                <a:noFill/>
              </a:ln>
              <a:solidFill>
                <a:schemeClr val="tx1"/>
              </a:solidFill>
              <a:effectLst/>
              <a:latin typeface="Times New Roman" pitchFamily="18" charset="0"/>
            </a:endParaRPr>
          </a:p>
        </p:txBody>
      </p:sp>
      <p:sp>
        <p:nvSpPr>
          <p:cNvPr id="2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37" name="Oval 36"/>
          <p:cNvSpPr/>
          <p:nvPr/>
        </p:nvSpPr>
        <p:spPr bwMode="auto">
          <a:xfrm>
            <a:off x="1302574" y="4343400"/>
            <a:ext cx="373748" cy="381000"/>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endParaRPr>
          </a:p>
        </p:txBody>
      </p:sp>
      <p:sp>
        <p:nvSpPr>
          <p:cNvPr id="38" name="TextBox 37"/>
          <p:cNvSpPr txBox="1"/>
          <p:nvPr/>
        </p:nvSpPr>
        <p:spPr>
          <a:xfrm>
            <a:off x="1235901" y="4724400"/>
            <a:ext cx="2215415" cy="307777"/>
          </a:xfrm>
          <a:prstGeom prst="rect">
            <a:avLst/>
          </a:prstGeom>
          <a:noFill/>
        </p:spPr>
        <p:txBody>
          <a:bodyPr wrap="none" rtlCol="0">
            <a:spAutoFit/>
          </a:bodyPr>
          <a:lstStyle/>
          <a:p>
            <a:r>
              <a:rPr lang="fr-FR" sz="1400" dirty="0" smtClean="0"/>
              <a:t>Case 1: </a:t>
            </a:r>
            <a:r>
              <a:rPr lang="fr-FR" sz="1400" dirty="0" err="1" smtClean="0"/>
              <a:t>Jain’s</a:t>
            </a:r>
            <a:r>
              <a:rPr lang="fr-FR" sz="1400" dirty="0" smtClean="0"/>
              <a:t> index = 0.75</a:t>
            </a:r>
            <a:endParaRPr lang="fr-FR" sz="1400" dirty="0"/>
          </a:p>
        </p:txBody>
      </p:sp>
      <p:sp>
        <p:nvSpPr>
          <p:cNvPr id="39" name="TextBox 38"/>
          <p:cNvSpPr txBox="1"/>
          <p:nvPr/>
        </p:nvSpPr>
        <p:spPr>
          <a:xfrm>
            <a:off x="3728995" y="4705738"/>
            <a:ext cx="2215415" cy="307777"/>
          </a:xfrm>
          <a:prstGeom prst="rect">
            <a:avLst/>
          </a:prstGeom>
          <a:noFill/>
        </p:spPr>
        <p:txBody>
          <a:bodyPr wrap="none" rtlCol="0">
            <a:spAutoFit/>
          </a:bodyPr>
          <a:lstStyle/>
          <a:p>
            <a:r>
              <a:rPr lang="fr-FR" sz="1400" dirty="0" smtClean="0"/>
              <a:t>Case 2: </a:t>
            </a:r>
            <a:r>
              <a:rPr lang="fr-FR" sz="1400" dirty="0" err="1" smtClean="0"/>
              <a:t>Jain’s</a:t>
            </a:r>
            <a:r>
              <a:rPr lang="fr-FR" sz="1400" dirty="0" smtClean="0"/>
              <a:t> index = 0.70</a:t>
            </a:r>
            <a:endParaRPr lang="fr-FR" sz="1400" dirty="0"/>
          </a:p>
        </p:txBody>
      </p:sp>
      <p:sp>
        <p:nvSpPr>
          <p:cNvPr id="40" name="Oval 39"/>
          <p:cNvSpPr/>
          <p:nvPr/>
        </p:nvSpPr>
        <p:spPr bwMode="auto">
          <a:xfrm>
            <a:off x="1789566" y="4343400"/>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1" name="TextBox 40"/>
          <p:cNvSpPr txBox="1"/>
          <p:nvPr/>
        </p:nvSpPr>
        <p:spPr>
          <a:xfrm>
            <a:off x="1845598" y="4416623"/>
            <a:ext cx="364202" cy="307777"/>
          </a:xfrm>
          <a:prstGeom prst="rect">
            <a:avLst/>
          </a:prstGeom>
          <a:noFill/>
        </p:spPr>
        <p:txBody>
          <a:bodyPr wrap="none" rtlCol="0">
            <a:spAutoFit/>
          </a:bodyPr>
          <a:lstStyle/>
          <a:p>
            <a:r>
              <a:rPr lang="fr-FR" sz="1400" dirty="0" smtClean="0"/>
              <a:t>75</a:t>
            </a:r>
            <a:endParaRPr lang="fr-FR" sz="1400" dirty="0"/>
          </a:p>
        </p:txBody>
      </p:sp>
      <p:sp>
        <p:nvSpPr>
          <p:cNvPr id="42" name="TextBox 41"/>
          <p:cNvSpPr txBox="1"/>
          <p:nvPr/>
        </p:nvSpPr>
        <p:spPr>
          <a:xfrm>
            <a:off x="1401966" y="4416623"/>
            <a:ext cx="274434" cy="307777"/>
          </a:xfrm>
          <a:prstGeom prst="rect">
            <a:avLst/>
          </a:prstGeom>
          <a:noFill/>
        </p:spPr>
        <p:txBody>
          <a:bodyPr wrap="none" rtlCol="0">
            <a:spAutoFit/>
          </a:bodyPr>
          <a:lstStyle/>
          <a:p>
            <a:r>
              <a:rPr lang="fr-FR" sz="1400" dirty="0" smtClean="0"/>
              <a:t>0</a:t>
            </a:r>
            <a:endParaRPr lang="fr-FR" sz="1400" dirty="0"/>
          </a:p>
        </p:txBody>
      </p:sp>
      <p:sp>
        <p:nvSpPr>
          <p:cNvPr id="43" name="Oval 42"/>
          <p:cNvSpPr/>
          <p:nvPr/>
        </p:nvSpPr>
        <p:spPr bwMode="auto">
          <a:xfrm>
            <a:off x="2287171" y="4343400"/>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4" name="TextBox 43"/>
          <p:cNvSpPr txBox="1"/>
          <p:nvPr/>
        </p:nvSpPr>
        <p:spPr>
          <a:xfrm>
            <a:off x="2302798" y="4416623"/>
            <a:ext cx="364202" cy="307777"/>
          </a:xfrm>
          <a:prstGeom prst="rect">
            <a:avLst/>
          </a:prstGeom>
          <a:noFill/>
        </p:spPr>
        <p:txBody>
          <a:bodyPr wrap="none" rtlCol="0">
            <a:spAutoFit/>
          </a:bodyPr>
          <a:lstStyle/>
          <a:p>
            <a:r>
              <a:rPr lang="fr-FR" sz="1400" dirty="0" smtClean="0"/>
              <a:t>75</a:t>
            </a:r>
            <a:endParaRPr lang="fr-FR" sz="1400" dirty="0"/>
          </a:p>
        </p:txBody>
      </p:sp>
      <p:sp>
        <p:nvSpPr>
          <p:cNvPr id="45" name="Oval 44"/>
          <p:cNvSpPr/>
          <p:nvPr/>
        </p:nvSpPr>
        <p:spPr bwMode="auto">
          <a:xfrm>
            <a:off x="2781761" y="4343400"/>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6" name="TextBox 45"/>
          <p:cNvSpPr txBox="1"/>
          <p:nvPr/>
        </p:nvSpPr>
        <p:spPr>
          <a:xfrm>
            <a:off x="2836198" y="4416623"/>
            <a:ext cx="364202" cy="307777"/>
          </a:xfrm>
          <a:prstGeom prst="rect">
            <a:avLst/>
          </a:prstGeom>
          <a:noFill/>
        </p:spPr>
        <p:txBody>
          <a:bodyPr wrap="none" rtlCol="0">
            <a:spAutoFit/>
          </a:bodyPr>
          <a:lstStyle/>
          <a:p>
            <a:r>
              <a:rPr lang="fr-FR" sz="1400" dirty="0" smtClean="0"/>
              <a:t>75</a:t>
            </a:r>
            <a:endParaRPr lang="fr-FR" sz="1400" dirty="0"/>
          </a:p>
        </p:txBody>
      </p:sp>
      <p:sp>
        <p:nvSpPr>
          <p:cNvPr id="47" name="Oval 46"/>
          <p:cNvSpPr/>
          <p:nvPr/>
        </p:nvSpPr>
        <p:spPr bwMode="auto">
          <a:xfrm>
            <a:off x="3901244" y="4337713"/>
            <a:ext cx="373748" cy="381000"/>
          </a:xfrm>
          <a:prstGeom prst="ellipse">
            <a:avLst/>
          </a:prstGeom>
          <a:solidFill>
            <a:srgbClr val="FF0000">
              <a:alpha val="46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endParaRPr>
          </a:p>
        </p:txBody>
      </p:sp>
      <p:sp>
        <p:nvSpPr>
          <p:cNvPr id="48" name="Oval 47"/>
          <p:cNvSpPr/>
          <p:nvPr/>
        </p:nvSpPr>
        <p:spPr bwMode="auto">
          <a:xfrm>
            <a:off x="4388236" y="4337713"/>
            <a:ext cx="373748" cy="381000"/>
          </a:xfrm>
          <a:prstGeom prst="ellipse">
            <a:avLst/>
          </a:prstGeom>
          <a:solidFill>
            <a:srgbClr val="FF0000">
              <a:alpha val="17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9" name="TextBox 48"/>
          <p:cNvSpPr txBox="1"/>
          <p:nvPr/>
        </p:nvSpPr>
        <p:spPr>
          <a:xfrm>
            <a:off x="4444268" y="4410936"/>
            <a:ext cx="364202" cy="307777"/>
          </a:xfrm>
          <a:prstGeom prst="rect">
            <a:avLst/>
          </a:prstGeom>
          <a:noFill/>
        </p:spPr>
        <p:txBody>
          <a:bodyPr wrap="none" rtlCol="0">
            <a:spAutoFit/>
          </a:bodyPr>
          <a:lstStyle/>
          <a:p>
            <a:r>
              <a:rPr lang="fr-FR" sz="1400" dirty="0" smtClean="0"/>
              <a:t>20</a:t>
            </a:r>
            <a:endParaRPr lang="fr-FR" sz="1400" dirty="0"/>
          </a:p>
        </p:txBody>
      </p:sp>
      <p:sp>
        <p:nvSpPr>
          <p:cNvPr id="50" name="TextBox 49"/>
          <p:cNvSpPr txBox="1"/>
          <p:nvPr/>
        </p:nvSpPr>
        <p:spPr>
          <a:xfrm>
            <a:off x="3902998" y="4410936"/>
            <a:ext cx="364202" cy="307777"/>
          </a:xfrm>
          <a:prstGeom prst="rect">
            <a:avLst/>
          </a:prstGeom>
          <a:noFill/>
        </p:spPr>
        <p:txBody>
          <a:bodyPr wrap="none" rtlCol="0">
            <a:spAutoFit/>
          </a:bodyPr>
          <a:lstStyle/>
          <a:p>
            <a:r>
              <a:rPr lang="fr-FR" sz="1400" dirty="0" smtClean="0"/>
              <a:t>10</a:t>
            </a:r>
            <a:endParaRPr lang="fr-FR" sz="1400" dirty="0"/>
          </a:p>
        </p:txBody>
      </p:sp>
      <p:sp>
        <p:nvSpPr>
          <p:cNvPr id="51" name="Oval 50"/>
          <p:cNvSpPr/>
          <p:nvPr/>
        </p:nvSpPr>
        <p:spPr bwMode="auto">
          <a:xfrm>
            <a:off x="4885841" y="4337713"/>
            <a:ext cx="373748" cy="381000"/>
          </a:xfrm>
          <a:prstGeom prst="ellipse">
            <a:avLst/>
          </a:prstGeom>
          <a:solidFill>
            <a:srgbClr val="00B050">
              <a:alpha val="37000"/>
            </a:srgbClr>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52" name="TextBox 51"/>
          <p:cNvSpPr txBox="1"/>
          <p:nvPr/>
        </p:nvSpPr>
        <p:spPr>
          <a:xfrm>
            <a:off x="4901468" y="4410936"/>
            <a:ext cx="364202" cy="307777"/>
          </a:xfrm>
          <a:prstGeom prst="rect">
            <a:avLst/>
          </a:prstGeom>
          <a:noFill/>
        </p:spPr>
        <p:txBody>
          <a:bodyPr wrap="none" rtlCol="0">
            <a:spAutoFit/>
          </a:bodyPr>
          <a:lstStyle/>
          <a:p>
            <a:r>
              <a:rPr lang="fr-FR" sz="1400" dirty="0" smtClean="0"/>
              <a:t>50</a:t>
            </a:r>
            <a:endParaRPr lang="fr-FR" sz="1400" dirty="0"/>
          </a:p>
        </p:txBody>
      </p:sp>
      <p:sp>
        <p:nvSpPr>
          <p:cNvPr id="53" name="Oval 52"/>
          <p:cNvSpPr/>
          <p:nvPr/>
        </p:nvSpPr>
        <p:spPr bwMode="auto">
          <a:xfrm>
            <a:off x="5380431" y="4337713"/>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54" name="TextBox 53"/>
          <p:cNvSpPr txBox="1"/>
          <p:nvPr/>
        </p:nvSpPr>
        <p:spPr>
          <a:xfrm>
            <a:off x="5434868" y="4410936"/>
            <a:ext cx="364202" cy="307777"/>
          </a:xfrm>
          <a:prstGeom prst="rect">
            <a:avLst/>
          </a:prstGeom>
          <a:noFill/>
        </p:spPr>
        <p:txBody>
          <a:bodyPr wrap="none" rtlCol="0">
            <a:spAutoFit/>
          </a:bodyPr>
          <a:lstStyle/>
          <a:p>
            <a:r>
              <a:rPr lang="fr-FR" sz="1400" dirty="0" smtClean="0"/>
              <a:t>75</a:t>
            </a:r>
            <a:endParaRPr lang="fr-FR" sz="1400" dirty="0"/>
          </a:p>
        </p:txBody>
      </p:sp>
    </p:spTree>
    <p:extLst>
      <p:ext uri="{BB962C8B-B14F-4D97-AF65-F5344CB8AC3E}">
        <p14:creationId xmlns:p14="http://schemas.microsoft.com/office/powerpoint/2010/main" val="358705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sz="3200" b="1" dirty="0" smtClean="0">
                <a:latin typeface="Times New Roman" panose="02020603050405020304" pitchFamily="18" charset="0"/>
                <a:cs typeface="Times New Roman" panose="02020603050405020304" pitchFamily="18" charset="0"/>
              </a:rPr>
              <a:t>Four 80MHz channels (1/4)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67360" y="4377051"/>
            <a:ext cx="8229600" cy="1828800"/>
          </a:xfrm>
        </p:spPr>
        <p:txBody>
          <a:bodyPr/>
          <a:lstStyle/>
          <a:p>
            <a:pPr eaLnBrk="1" hangingPunct="1"/>
            <a:r>
              <a:rPr lang="en-US" altLang="ca-ES" sz="1600" dirty="0" smtClean="0">
                <a:latin typeface="Times New Roman" panose="02020603050405020304" pitchFamily="18" charset="0"/>
                <a:cs typeface="Times New Roman" panose="02020603050405020304" pitchFamily="18" charset="0"/>
              </a:rPr>
              <a:t>Observations</a:t>
            </a:r>
            <a:r>
              <a:rPr lang="en-US" altLang="ca-ES" sz="1600" dirty="0" smtClean="0">
                <a:latin typeface="Times New Roman" panose="02020603050405020304" pitchFamily="18" charset="0"/>
                <a:cs typeface="Times New Roman" panose="02020603050405020304" pitchFamily="18" charset="0"/>
              </a:rPr>
              <a:t>:</a:t>
            </a:r>
          </a:p>
          <a:p>
            <a:pPr lvl="1" eaLnBrk="1" hangingPunct="1"/>
            <a:r>
              <a:rPr lang="en-US" altLang="ca-ES" sz="1400" dirty="0" smtClean="0">
                <a:latin typeface="Times New Roman" panose="02020603050405020304" pitchFamily="18" charset="0"/>
                <a:cs typeface="Times New Roman" panose="02020603050405020304" pitchFamily="18" charset="0"/>
              </a:rPr>
              <a:t>Margin </a:t>
            </a:r>
            <a:r>
              <a:rPr lang="en-US" altLang="ca-ES" sz="1400" dirty="0">
                <a:latin typeface="Times New Roman" panose="02020603050405020304" pitchFamily="18" charset="0"/>
                <a:cs typeface="Times New Roman" panose="02020603050405020304" pitchFamily="18" charset="0"/>
              </a:rPr>
              <a:t>highly </a:t>
            </a:r>
            <a:r>
              <a:rPr lang="en-US" altLang="ca-ES" sz="1400" dirty="0" smtClean="0">
                <a:latin typeface="Times New Roman" panose="02020603050405020304" pitchFamily="18" charset="0"/>
                <a:cs typeface="Times New Roman" panose="02020603050405020304" pitchFamily="18" charset="0"/>
              </a:rPr>
              <a:t>affects DSC behavior</a:t>
            </a:r>
          </a:p>
          <a:p>
            <a:pPr lvl="1" eaLnBrk="1" hangingPunct="1"/>
            <a:r>
              <a:rPr lang="en-US" altLang="ca-ES" sz="1400" dirty="0">
                <a:latin typeface="Times New Roman" panose="02020603050405020304" pitchFamily="18" charset="0"/>
                <a:cs typeface="Times New Roman" panose="02020603050405020304" pitchFamily="18" charset="0"/>
              </a:rPr>
              <a:t>DSC </a:t>
            </a:r>
            <a:r>
              <a:rPr lang="en-US" altLang="ca-ES" sz="1400" dirty="0" smtClean="0">
                <a:latin typeface="Times New Roman" panose="02020603050405020304" pitchFamily="18" charset="0"/>
                <a:cs typeface="Times New Roman" panose="02020603050405020304" pitchFamily="18" charset="0"/>
              </a:rPr>
              <a:t>may allow </a:t>
            </a:r>
            <a:r>
              <a:rPr lang="en-US" altLang="ca-ES" sz="1400" dirty="0">
                <a:latin typeface="Times New Roman" panose="02020603050405020304" pitchFamily="18" charset="0"/>
                <a:cs typeface="Times New Roman" panose="02020603050405020304" pitchFamily="18" charset="0"/>
              </a:rPr>
              <a:t>to increase aggregated throughput compared to Legacy CCA </a:t>
            </a:r>
            <a:r>
              <a:rPr lang="en-US" altLang="ca-ES" sz="1400" dirty="0" smtClean="0">
                <a:latin typeface="Times New Roman" panose="02020603050405020304" pitchFamily="18" charset="0"/>
                <a:cs typeface="Times New Roman" panose="02020603050405020304" pitchFamily="18" charset="0"/>
              </a:rPr>
              <a:t>threshold (up to 80%)</a:t>
            </a:r>
            <a:endParaRPr lang="en-US" altLang="ca-ES" sz="14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A DSC margin of 25dBm is giving the best results of all the CST tested for aggregated throughput</a:t>
            </a:r>
            <a:endParaRPr lang="en-US" altLang="ca-ES" sz="1400" dirty="0" smtClean="0">
              <a:latin typeface="Times New Roman" panose="02020603050405020304" pitchFamily="18" charset="0"/>
              <a:cs typeface="Times New Roman" panose="02020603050405020304" pitchFamily="18" charset="0"/>
            </a:endParaRPr>
          </a:p>
          <a:p>
            <a:pPr eaLnBrk="1" hangingPunct="1"/>
            <a:r>
              <a:rPr lang="en-US" altLang="ca-ES" sz="1600" dirty="0" smtClean="0">
                <a:latin typeface="Times New Roman" panose="02020603050405020304" pitchFamily="18" charset="0"/>
                <a:cs typeface="Times New Roman" panose="02020603050405020304" pitchFamily="18" charset="0"/>
              </a:rPr>
              <a:t>Conclusions:</a:t>
            </a:r>
          </a:p>
          <a:p>
            <a:pPr lvl="1" eaLnBrk="1" hangingPunct="1"/>
            <a:r>
              <a:rPr lang="en-US" altLang="ca-ES" sz="1400" dirty="0" smtClean="0">
                <a:latin typeface="Times New Roman" panose="02020603050405020304" pitchFamily="18" charset="0"/>
                <a:cs typeface="Times New Roman" panose="02020603050405020304" pitchFamily="18" charset="0"/>
              </a:rPr>
              <a:t>Margin is a crucial parameter for the DSC as an incorrect margin parametrization could result in negative gain (the smaller is the margin, the higher is the CST and thus number of exposed STA)</a:t>
            </a:r>
            <a:endParaRPr lang="en-CA" altLang="ca-ES" sz="14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dirty="0"/>
          </a:p>
        </p:txBody>
      </p:sp>
      <p:sp>
        <p:nvSpPr>
          <p:cNvPr id="11"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2"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3" name="Content Placeholder 2"/>
          <p:cNvSpPr txBox="1">
            <a:spLocks/>
          </p:cNvSpPr>
          <p:nvPr/>
        </p:nvSpPr>
        <p:spPr bwMode="auto">
          <a:xfrm>
            <a:off x="457200" y="1295400"/>
            <a:ext cx="8229600" cy="45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Aggregated Throughput</a:t>
            </a:r>
          </a:p>
        </p:txBody>
      </p:sp>
      <p:sp>
        <p:nvSpPr>
          <p:cNvPr id="5" name="TextBox 4"/>
          <p:cNvSpPr txBox="1"/>
          <p:nvPr/>
        </p:nvSpPr>
        <p:spPr>
          <a:xfrm>
            <a:off x="685800" y="3654623"/>
            <a:ext cx="274434" cy="307777"/>
          </a:xfrm>
          <a:prstGeom prst="rect">
            <a:avLst/>
          </a:prstGeom>
          <a:noFill/>
        </p:spPr>
        <p:txBody>
          <a:bodyPr wrap="none" rtlCol="0">
            <a:spAutoFit/>
          </a:bodyPr>
          <a:lstStyle/>
          <a:p>
            <a:r>
              <a:rPr lang="fr-FR" sz="1400" dirty="0" smtClean="0"/>
              <a:t>*</a:t>
            </a:r>
            <a:endParaRPr lang="fr-FR" sz="1400" dirty="0"/>
          </a:p>
        </p:txBody>
      </p:sp>
      <p:sp>
        <p:nvSpPr>
          <p:cNvPr id="18" name="TextBox 17"/>
          <p:cNvSpPr txBox="1"/>
          <p:nvPr/>
        </p:nvSpPr>
        <p:spPr>
          <a:xfrm>
            <a:off x="7010400" y="6248400"/>
            <a:ext cx="2347117" cy="230832"/>
          </a:xfrm>
          <a:prstGeom prst="rect">
            <a:avLst/>
          </a:prstGeom>
          <a:noFill/>
        </p:spPr>
        <p:txBody>
          <a:bodyPr wrap="none" rtlCol="0">
            <a:spAutoFit/>
          </a:bodyPr>
          <a:lstStyle/>
          <a:p>
            <a:r>
              <a:rPr lang="fr-FR" sz="900" dirty="0" smtClean="0"/>
              <a:t>* 80MHz: </a:t>
            </a:r>
            <a:r>
              <a:rPr lang="fr-FR" sz="900" dirty="0" err="1" smtClean="0"/>
              <a:t>Legacy</a:t>
            </a:r>
            <a:r>
              <a:rPr lang="fr-FR" sz="900" dirty="0" smtClean="0"/>
              <a:t> CCA </a:t>
            </a:r>
            <a:r>
              <a:rPr lang="fr-FR" sz="900" dirty="0" err="1" smtClean="0"/>
              <a:t>threshold</a:t>
            </a:r>
            <a:r>
              <a:rPr lang="fr-FR" sz="900" dirty="0" smtClean="0"/>
              <a:t> = -76dBm</a:t>
            </a:r>
            <a:endParaRPr lang="fr-FR" sz="900" dirty="0"/>
          </a:p>
        </p:txBody>
      </p:sp>
      <p:graphicFrame>
        <p:nvGraphicFramePr>
          <p:cNvPr id="14" name="Chart 13"/>
          <p:cNvGraphicFramePr>
            <a:graphicFrameLocks/>
          </p:cNvGraphicFramePr>
          <p:nvPr>
            <p:extLst>
              <p:ext uri="{D42A27DB-BD31-4B8C-83A1-F6EECF244321}">
                <p14:modId xmlns:p14="http://schemas.microsoft.com/office/powerpoint/2010/main" val="4216744644"/>
              </p:ext>
            </p:extLst>
          </p:nvPr>
        </p:nvGraphicFramePr>
        <p:xfrm>
          <a:off x="-84137" y="16383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2903070716"/>
              </p:ext>
            </p:extLst>
          </p:nvPr>
        </p:nvGraphicFramePr>
        <p:xfrm>
          <a:off x="4510723" y="170420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91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102149</TotalTime>
  <Words>1728</Words>
  <Application>Microsoft Office PowerPoint</Application>
  <PresentationFormat>On-screen Show (4:3)</PresentationFormat>
  <Paragraphs>330</Paragraphs>
  <Slides>17</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Gulim</vt:lpstr>
      <vt:lpstr>Arial</vt:lpstr>
      <vt:lpstr>Calibri</vt:lpstr>
      <vt:lpstr>Times New Roman</vt:lpstr>
      <vt:lpstr>Default Design</vt:lpstr>
      <vt:lpstr>Microsoft Word 97 - 2003 Document</vt:lpstr>
      <vt:lpstr>Visio.Drawing.11</vt:lpstr>
      <vt:lpstr>Simulation-based evaluation of DSC in enterprise scenario 11-16-0604-00-00ax</vt:lpstr>
      <vt:lpstr>Outline</vt:lpstr>
      <vt:lpstr>1. Context</vt:lpstr>
      <vt:lpstr>2. DSC: The big picture</vt:lpstr>
      <vt:lpstr>3. Scenarios and assumptions (1/3)</vt:lpstr>
      <vt:lpstr>3. Scenarios and assumptions (2/3)</vt:lpstr>
      <vt:lpstr>3. Scenarios and assumptions (3/3)</vt:lpstr>
      <vt:lpstr>4. Metrics used for evaluation</vt:lpstr>
      <vt:lpstr>5. Four 80MHz channels (1/4)</vt:lpstr>
      <vt:lpstr>5. Four 80MHz channels (2/4)</vt:lpstr>
      <vt:lpstr>5. Four 80MHz channels (3/4)</vt:lpstr>
      <vt:lpstr>5. Four 80MHz channels (4/4)</vt:lpstr>
      <vt:lpstr>6. Nine 40MHz channel (1/3)</vt:lpstr>
      <vt:lpstr>6. Nine 40MHz channel (2/3)</vt:lpstr>
      <vt:lpstr>6. Nine 40MHz channels (3/3)</vt:lpstr>
      <vt:lpstr>7. Conclusions/next steps</vt:lpstr>
      <vt:lpstr>8. 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Ropitault, Tanguy (IntlAssoc)</cp:lastModifiedBy>
  <cp:revision>1692</cp:revision>
  <cp:lastPrinted>1998-02-10T13:28:06Z</cp:lastPrinted>
  <dcterms:created xsi:type="dcterms:W3CDTF">1998-02-10T13:07:52Z</dcterms:created>
  <dcterms:modified xsi:type="dcterms:W3CDTF">2016-05-13T21:06:35Z</dcterms:modified>
</cp:coreProperties>
</file>