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9" r:id="rId2"/>
    <p:sldId id="331" r:id="rId3"/>
    <p:sldId id="374" r:id="rId4"/>
    <p:sldId id="375" r:id="rId5"/>
    <p:sldId id="376" r:id="rId6"/>
    <p:sldId id="377" r:id="rId7"/>
    <p:sldId id="378" r:id="rId8"/>
    <p:sldId id="379" r:id="rId9"/>
    <p:sldId id="380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74" d="100"/>
          <a:sy n="74" d="100"/>
        </p:scale>
        <p:origin x="137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tor\AppData\Local\Temp\Rar$DI00.377\&#23567;&#25968;&#36864;&#36991;&#26368;&#26032;&#26041;&#26696;&#20223;&#30495;&#32467;&#26524;2015071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v>小数退避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2097331583552078E-2"/>
                  <c:y val="4.40161125692621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Sheet1!$B$7:$F$7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10</c:v>
                </c:pt>
              </c:numCache>
            </c:numRef>
          </c:cat>
          <c:val>
            <c:numRef>
              <c:f>Sheet1!$B$8:$F$8</c:f>
              <c:numCache>
                <c:formatCode>General</c:formatCode>
                <c:ptCount val="5"/>
                <c:pt idx="0">
                  <c:v>95.93</c:v>
                </c:pt>
                <c:pt idx="1">
                  <c:v>109.38200000000001</c:v>
                </c:pt>
                <c:pt idx="2">
                  <c:v>177.20400000000001</c:v>
                </c:pt>
                <c:pt idx="3">
                  <c:v>296.351</c:v>
                </c:pt>
                <c:pt idx="4">
                  <c:v>427.791</c:v>
                </c:pt>
              </c:numCache>
            </c:numRef>
          </c:val>
          <c:smooth val="0"/>
        </c:ser>
        <c:ser>
          <c:idx val="1"/>
          <c:order val="1"/>
          <c:tx>
            <c:v>基线版本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541776027996529E-2"/>
                  <c:y val="-5.32061096529600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5652887139107612E-2"/>
                  <c:y val="4.86457421988917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3652887139107611E-2"/>
                  <c:y val="4.86457421988917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1986220472440942E-2"/>
                  <c:y val="5.32753718285214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1200349956255569E-2"/>
                  <c:y val="6.71642607174102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Sheet1!$B$7:$F$7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10</c:v>
                </c:pt>
              </c:numCache>
            </c:numRef>
          </c:cat>
          <c:val>
            <c:numRef>
              <c:f>Sheet1!$B$9:$F$9</c:f>
              <c:numCache>
                <c:formatCode>General</c:formatCode>
                <c:ptCount val="5"/>
                <c:pt idx="0">
                  <c:v>108.8</c:v>
                </c:pt>
                <c:pt idx="1">
                  <c:v>107.54</c:v>
                </c:pt>
                <c:pt idx="2">
                  <c:v>111.505</c:v>
                </c:pt>
                <c:pt idx="3">
                  <c:v>181.96100000000001</c:v>
                </c:pt>
                <c:pt idx="4">
                  <c:v>247.64500000000001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9943856"/>
        <c:axId val="131166936"/>
      </c:lineChart>
      <c:catAx>
        <c:axId val="12994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31166936"/>
        <c:crosses val="autoZero"/>
        <c:auto val="1"/>
        <c:lblAlgn val="ctr"/>
        <c:lblOffset val="100"/>
        <c:noMultiLvlLbl val="0"/>
      </c:catAx>
      <c:valAx>
        <c:axId val="131166936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9943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64729" y="6475413"/>
            <a:ext cx="127919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xxxx</a:t>
            </a:r>
            <a:r>
              <a:rPr lang="en-US" altLang="zh-CN" dirty="0" smtClean="0"/>
              <a:t>, et al. (NWPU)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4729" y="6475413"/>
            <a:ext cx="12791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xxxx</a:t>
            </a:r>
            <a:r>
              <a:rPr lang="en-US" dirty="0" smtClean="0"/>
              <a:t>, et al. (</a:t>
            </a:r>
            <a:r>
              <a:rPr lang="en-US" altLang="zh-CN" dirty="0" smtClean="0"/>
              <a:t>NWPU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63576" y="334189"/>
            <a:ext cx="39819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802.11-16-0589-00-00ax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Fractional-</a:t>
            </a:r>
            <a:r>
              <a:rPr lang="en-US" altLang="zh-CN" kern="0" dirty="0" err="1" smtClean="0"/>
              <a:t>Backoff</a:t>
            </a:r>
            <a:r>
              <a:rPr lang="en-US" altLang="zh-CN" kern="0" dirty="0" smtClean="0"/>
              <a:t> Procedure and Dynamic CCA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2016-05-12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305284"/>
              </p:ext>
            </p:extLst>
          </p:nvPr>
        </p:nvGraphicFramePr>
        <p:xfrm>
          <a:off x="762000" y="29718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Northwestern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Polytechnical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University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127 West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Youyi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Xi’an Shaanxi,710072,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P.R.China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86-18192187626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libo.npu@nwpu.edu.cn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Mao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yangmao@nwpu.edu.cn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Zhongjiang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zhjyan@nwpu.edu.cn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Xiaoya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Zuo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zuoxy@nwpu.edu.cn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yangboo@mail.nwpu.edu.cn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827211"/>
            <a:ext cx="8255887" cy="4619381"/>
          </a:xfrm>
        </p:spPr>
        <p:txBody>
          <a:bodyPr/>
          <a:lstStyle/>
          <a:p>
            <a:r>
              <a:rPr lang="en-US" sz="2000" dirty="0"/>
              <a:t>In the current </a:t>
            </a:r>
            <a:r>
              <a:rPr lang="en-US" sz="2000" dirty="0" err="1"/>
              <a:t>backoff</a:t>
            </a:r>
            <a:r>
              <a:rPr lang="en-US" sz="2000" dirty="0"/>
              <a:t> procedure, the </a:t>
            </a:r>
            <a:r>
              <a:rPr lang="en-US" altLang="zh-CN" sz="2000" dirty="0"/>
              <a:t>per-slot decreased value of </a:t>
            </a:r>
            <a:r>
              <a:rPr lang="en-US" altLang="zh-CN" sz="2000" dirty="0" err="1"/>
              <a:t>backoff</a:t>
            </a:r>
            <a:r>
              <a:rPr lang="en-US" altLang="zh-CN" sz="2000" dirty="0"/>
              <a:t> counter</a:t>
            </a:r>
            <a:r>
              <a:rPr lang="en-US" sz="2000" dirty="0"/>
              <a:t> </a:t>
            </a:r>
            <a:r>
              <a:rPr lang="en-US" altLang="zh-CN" sz="2000" dirty="0"/>
              <a:t>is bivariate, either 1 or 0. 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altLang="zh-CN" sz="2000" dirty="0"/>
              <a:t>The throughput of bivariate </a:t>
            </a:r>
            <a:r>
              <a:rPr lang="en-US" altLang="zh-CN" sz="2000" dirty="0" err="1"/>
              <a:t>backoff</a:t>
            </a:r>
            <a:r>
              <a:rPr lang="en-US" altLang="zh-CN" sz="2000" dirty="0"/>
              <a:t> is deeply affected by the CCA level.</a:t>
            </a:r>
          </a:p>
          <a:p>
            <a:pPr lvl="1"/>
            <a:r>
              <a:rPr lang="en-US" altLang="zh-CN" dirty="0" smtClean="0"/>
              <a:t>Higher CCA level: collision increase</a:t>
            </a:r>
            <a:endParaRPr lang="en-US" altLang="zh-CN" dirty="0"/>
          </a:p>
          <a:p>
            <a:pPr lvl="1"/>
            <a:r>
              <a:rPr lang="en-US" altLang="zh-CN" dirty="0" smtClean="0"/>
              <a:t>Lower </a:t>
            </a:r>
            <a:r>
              <a:rPr lang="en-US" altLang="zh-CN" dirty="0"/>
              <a:t>CCA level</a:t>
            </a:r>
            <a:r>
              <a:rPr lang="en-US" altLang="zh-CN" dirty="0" smtClean="0"/>
              <a:t>: spatial reuse suppressed</a:t>
            </a:r>
          </a:p>
          <a:p>
            <a:pPr lvl="1"/>
            <a:endParaRPr lang="en-US" altLang="zh-CN" dirty="0"/>
          </a:p>
          <a:p>
            <a:r>
              <a:rPr lang="en-US" altLang="zh-CN" sz="2000" dirty="0" smtClean="0"/>
              <a:t>Therefore, to improve area throughput, the </a:t>
            </a:r>
            <a:r>
              <a:rPr lang="en-US" altLang="zh-CN" sz="2000" dirty="0" err="1" smtClean="0"/>
              <a:t>backoff</a:t>
            </a:r>
            <a:r>
              <a:rPr lang="en-US" altLang="zh-CN" sz="2000" dirty="0" smtClean="0"/>
              <a:t>  procedure and the CCA method needs to be </a:t>
            </a:r>
            <a:r>
              <a:rPr lang="en-US" altLang="zh-CN" sz="2000" dirty="0"/>
              <a:t> jointly </a:t>
            </a:r>
            <a:r>
              <a:rPr lang="en-US" altLang="zh-CN" sz="2000" dirty="0" smtClean="0"/>
              <a:t>considered.</a:t>
            </a:r>
            <a:endParaRPr lang="en-US" altLang="zh-CN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/>
              <a:t>R</a:t>
            </a:r>
            <a:r>
              <a:rPr lang="en-US" altLang="zh-CN" dirty="0" smtClean="0"/>
              <a:t>ethink </a:t>
            </a:r>
            <a:r>
              <a:rPr lang="en-US" altLang="zh-CN" dirty="0"/>
              <a:t>the </a:t>
            </a:r>
            <a:r>
              <a:rPr lang="en-US" altLang="zh-CN" dirty="0" smtClean="0"/>
              <a:t>Current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Procedure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39409"/>
              </p:ext>
            </p:extLst>
          </p:nvPr>
        </p:nvGraphicFramePr>
        <p:xfrm>
          <a:off x="609600" y="2667000"/>
          <a:ext cx="7391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1336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Per-slot Decreased Value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Channel</a:t>
                      </a:r>
                      <a:r>
                        <a:rPr lang="en-US" altLang="zh-CN" baseline="0" dirty="0" smtClean="0"/>
                        <a:t> Status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Action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idle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backoff</a:t>
                      </a:r>
                      <a:r>
                        <a:rPr lang="en-US" altLang="zh-CN" baseline="0" dirty="0" smtClean="0"/>
                        <a:t> continue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busy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backoff</a:t>
                      </a:r>
                      <a:r>
                        <a:rPr lang="en-US" altLang="zh-CN" dirty="0" smtClean="0"/>
                        <a:t> </a:t>
                      </a:r>
                      <a:r>
                        <a:rPr lang="en-US" altLang="zh-CN" baseline="0" dirty="0" smtClean="0"/>
                        <a:t>suspend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827211"/>
            <a:ext cx="8255887" cy="4619381"/>
          </a:xfrm>
        </p:spPr>
        <p:txBody>
          <a:bodyPr/>
          <a:lstStyle/>
          <a:p>
            <a:r>
              <a:rPr lang="en-US" sz="2000" dirty="0" smtClean="0"/>
              <a:t>The station who offers more contributions to the area throughput should adopt </a:t>
            </a:r>
            <a:r>
              <a:rPr lang="en-US" altLang="zh-CN" sz="2000" dirty="0" smtClean="0"/>
              <a:t>faster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altLang="zh-CN" sz="2000" dirty="0"/>
              <a:t>The station who </a:t>
            </a:r>
            <a:r>
              <a:rPr lang="en-US" altLang="zh-CN" sz="2000" dirty="0" smtClean="0"/>
              <a:t>offers less </a:t>
            </a:r>
            <a:r>
              <a:rPr lang="en-US" altLang="zh-CN" sz="2000" dirty="0"/>
              <a:t>contributions to the area throughput should adopt </a:t>
            </a:r>
            <a:r>
              <a:rPr lang="en-US" altLang="zh-CN" sz="2000" dirty="0" smtClean="0"/>
              <a:t>slower </a:t>
            </a:r>
            <a:r>
              <a:rPr lang="en-US" altLang="zh-CN" sz="2000" dirty="0" err="1"/>
              <a:t>backoff</a:t>
            </a:r>
            <a:r>
              <a:rPr lang="en-US" altLang="zh-CN" sz="2000" dirty="0" smtClean="0"/>
              <a:t>.</a:t>
            </a:r>
            <a:r>
              <a:rPr lang="en-US" sz="2000" dirty="0" smtClean="0"/>
              <a:t> </a:t>
            </a:r>
          </a:p>
          <a:p>
            <a:endParaRPr lang="en-US" sz="2000" dirty="0"/>
          </a:p>
          <a:p>
            <a:r>
              <a:rPr lang="en-US" altLang="zh-CN" sz="2000" dirty="0" smtClean="0"/>
              <a:t>The fractional-</a:t>
            </a:r>
            <a:r>
              <a:rPr lang="en-US" altLang="zh-CN" sz="2000" dirty="0" err="1" smtClean="0"/>
              <a:t>backoff</a:t>
            </a:r>
            <a:r>
              <a:rPr lang="en-US" altLang="zh-CN" sz="2000" dirty="0" smtClean="0"/>
              <a:t> procedure needs to be introduced.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altLang="zh-CN" sz="2000" dirty="0"/>
              <a:t>To </a:t>
            </a:r>
            <a:r>
              <a:rPr lang="en-US" altLang="zh-CN" sz="2000" dirty="0" smtClean="0"/>
              <a:t>be consistent </a:t>
            </a:r>
            <a:r>
              <a:rPr lang="en-US" altLang="zh-CN" sz="2000" dirty="0"/>
              <a:t>with the </a:t>
            </a:r>
            <a:r>
              <a:rPr lang="en-US" altLang="zh-CN" sz="2000" dirty="0" smtClean="0"/>
              <a:t>precise fractional-</a:t>
            </a:r>
            <a:r>
              <a:rPr lang="en-US" altLang="zh-CN" sz="2000" dirty="0" err="1" smtClean="0"/>
              <a:t>backoff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procedure, CCA level needs to extend from one fixed point to a range [-</a:t>
            </a:r>
            <a:r>
              <a:rPr lang="zh-CN" altLang="en-US" sz="2000" dirty="0"/>
              <a:t>∞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CCAth</a:t>
            </a:r>
            <a:r>
              <a:rPr lang="en-US" altLang="zh-CN" sz="2000" dirty="0" smtClean="0"/>
              <a:t>].</a:t>
            </a:r>
            <a:endParaRPr lang="en-US" altLang="zh-CN" sz="2000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3498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827211"/>
            <a:ext cx="8255887" cy="4619381"/>
          </a:xfrm>
        </p:spPr>
        <p:txBody>
          <a:bodyPr/>
          <a:lstStyle/>
          <a:p>
            <a:r>
              <a:rPr lang="en-US" sz="2000" dirty="0" smtClean="0"/>
              <a:t>Step 1: During every time slot, the sender S detects the RSSI (dB).</a:t>
            </a:r>
            <a:endParaRPr lang="en-US" sz="2000" dirty="0"/>
          </a:p>
          <a:p>
            <a:pPr lvl="1"/>
            <a:r>
              <a:rPr lang="en-US" dirty="0"/>
              <a:t>If RSSI &gt; </a:t>
            </a:r>
            <a:r>
              <a:rPr lang="en-US" dirty="0" err="1"/>
              <a:t>CCAth</a:t>
            </a:r>
            <a:r>
              <a:rPr lang="en-US" dirty="0"/>
              <a:t>, the </a:t>
            </a:r>
            <a:r>
              <a:rPr lang="en-US" dirty="0" err="1"/>
              <a:t>backoff</a:t>
            </a:r>
            <a:r>
              <a:rPr lang="en-US" dirty="0"/>
              <a:t> procedure suspends</a:t>
            </a:r>
            <a:r>
              <a:rPr lang="en-US" dirty="0" smtClean="0"/>
              <a:t>.</a:t>
            </a:r>
          </a:p>
          <a:p>
            <a:pPr lvl="1"/>
            <a:r>
              <a:rPr lang="en-US" altLang="zh-CN" dirty="0"/>
              <a:t>If RSSI </a:t>
            </a:r>
            <a:r>
              <a:rPr lang="en-US" altLang="zh-CN" dirty="0" smtClean="0"/>
              <a:t>&lt; </a:t>
            </a:r>
            <a:r>
              <a:rPr lang="en-US" altLang="zh-CN" dirty="0" err="1"/>
              <a:t>CCAth</a:t>
            </a:r>
            <a:r>
              <a:rPr lang="en-US" altLang="zh-CN" dirty="0"/>
              <a:t>, </a:t>
            </a:r>
            <a:r>
              <a:rPr lang="en-US" altLang="zh-CN" dirty="0" smtClean="0"/>
              <a:t>execute the fractional-</a:t>
            </a:r>
            <a:r>
              <a:rPr lang="en-US" altLang="zh-CN" dirty="0" err="1"/>
              <a:t>b</a:t>
            </a:r>
            <a:r>
              <a:rPr lang="en-US" altLang="zh-CN" dirty="0" err="1" smtClean="0"/>
              <a:t>ackoff</a:t>
            </a:r>
            <a:r>
              <a:rPr lang="en-US" altLang="zh-CN" dirty="0" smtClean="0"/>
              <a:t> procedure, </a:t>
            </a:r>
            <a:r>
              <a:rPr lang="en-US" altLang="zh-CN" dirty="0" err="1"/>
              <a:t>g</a:t>
            </a:r>
            <a:r>
              <a:rPr lang="en-US" altLang="zh-CN" dirty="0" err="1" smtClean="0"/>
              <a:t>oto</a:t>
            </a:r>
            <a:r>
              <a:rPr lang="en-US" altLang="zh-CN" dirty="0" smtClean="0"/>
              <a:t> Step 2.</a:t>
            </a:r>
            <a:endParaRPr lang="en-US" dirty="0"/>
          </a:p>
          <a:p>
            <a:endParaRPr lang="en-US" sz="2000" dirty="0"/>
          </a:p>
          <a:p>
            <a:r>
              <a:rPr lang="en-US" sz="2000" dirty="0" smtClean="0"/>
              <a:t>Step 2: S estimates the SINR (dB) at the receiver D.</a:t>
            </a:r>
          </a:p>
          <a:p>
            <a:endParaRPr lang="en-US" sz="2000" dirty="0"/>
          </a:p>
          <a:p>
            <a:endParaRPr lang="en-US" sz="2000" dirty="0"/>
          </a:p>
          <a:p>
            <a:pPr lvl="1"/>
            <a:r>
              <a:rPr lang="en-US" altLang="zh-CN" dirty="0" smtClean="0"/>
              <a:t>where Pr</a:t>
            </a:r>
            <a:r>
              <a:rPr lang="en-US" altLang="zh-CN" baseline="30000" dirty="0"/>
              <a:t>0</a:t>
            </a:r>
            <a:r>
              <a:rPr lang="en-US" altLang="zh-CN" dirty="0" smtClean="0"/>
              <a:t> (dB) indicates the receive power of the CTS or ACK during the last transmission of S</a:t>
            </a:r>
            <a:r>
              <a:rPr lang="en-US" altLang="zh-CN" dirty="0" smtClean="0">
                <a:sym typeface="Wingdings" panose="05000000000000000000" pitchFamily="2" charset="2"/>
              </a:rPr>
              <a:t>D.</a:t>
            </a:r>
            <a:endParaRPr lang="en-US" altLang="zh-CN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/>
              <a:t>Fractional-</a:t>
            </a:r>
            <a:r>
              <a:rPr lang="en-US" altLang="zh-CN" dirty="0" err="1"/>
              <a:t>Backoff</a:t>
            </a:r>
            <a:r>
              <a:rPr lang="en-US" altLang="zh-CN" dirty="0"/>
              <a:t> Procedure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81873"/>
              </p:ext>
            </p:extLst>
          </p:nvPr>
        </p:nvGraphicFramePr>
        <p:xfrm>
          <a:off x="2971800" y="4114800"/>
          <a:ext cx="228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3" imgW="1206360" imgH="241200" progId="Equation.DSMT4">
                  <p:embed/>
                </p:oleObj>
              </mc:Choice>
              <mc:Fallback>
                <p:oleObj name="Equation" r:id="rId3" imgW="1206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800" y="4114800"/>
                        <a:ext cx="2286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4480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752600"/>
            <a:ext cx="8255887" cy="4619381"/>
          </a:xfrm>
        </p:spPr>
        <p:txBody>
          <a:bodyPr/>
          <a:lstStyle/>
          <a:p>
            <a:r>
              <a:rPr lang="en-US" altLang="zh-CN" sz="2000" dirty="0"/>
              <a:t>Step 3: S determines </a:t>
            </a:r>
            <a:r>
              <a:rPr lang="en-US" altLang="zh-CN" sz="2000" dirty="0" smtClean="0"/>
              <a:t>transmitting rate R based on the RATE-SINR mapping. Then, S calculates the its area throughput.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altLang="zh-CN" sz="2000" dirty="0"/>
          </a:p>
          <a:p>
            <a:pPr lvl="1"/>
            <a:r>
              <a:rPr lang="en-US" altLang="zh-CN" dirty="0"/>
              <a:t>where </a:t>
            </a:r>
            <a:r>
              <a:rPr lang="en-US" altLang="zh-CN" dirty="0" err="1" smtClean="0"/>
              <a:t>S</a:t>
            </a:r>
            <a:r>
              <a:rPr lang="en-US" altLang="zh-CN" baseline="-25000" dirty="0" err="1" smtClean="0"/>
              <a:t>s,d</a:t>
            </a:r>
            <a:r>
              <a:rPr lang="en-US" altLang="zh-CN" dirty="0" smtClean="0"/>
              <a:t> </a:t>
            </a:r>
            <a:r>
              <a:rPr lang="en-US" altLang="zh-CN" dirty="0"/>
              <a:t>is the area </a:t>
            </a:r>
            <a:r>
              <a:rPr lang="en-US" altLang="zh-CN" dirty="0" smtClean="0"/>
              <a:t>covered by S or D.</a:t>
            </a:r>
            <a:r>
              <a:rPr lang="en-US" altLang="zh-CN" dirty="0" smtClean="0">
                <a:sym typeface="Wingdings" panose="05000000000000000000" pitchFamily="2" charset="2"/>
              </a:rPr>
              <a:t> </a:t>
            </a:r>
            <a:endParaRPr lang="en-US" altLang="zh-CN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/>
              <a:t>Fractional-</a:t>
            </a:r>
            <a:r>
              <a:rPr lang="en-US" altLang="zh-CN" dirty="0" err="1"/>
              <a:t>Backoff</a:t>
            </a:r>
            <a:r>
              <a:rPr lang="en-US" altLang="zh-CN" dirty="0"/>
              <a:t> Procedure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785649"/>
              </p:ext>
            </p:extLst>
          </p:nvPr>
        </p:nvGraphicFramePr>
        <p:xfrm>
          <a:off x="3352800" y="2590800"/>
          <a:ext cx="18018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3" imgW="901440" imgH="253800" progId="Equation.DSMT4">
                  <p:embed/>
                </p:oleObj>
              </mc:Choice>
              <mc:Fallback>
                <p:oleObj name="Equation" r:id="rId3" imgW="901440" imgH="2538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590800"/>
                        <a:ext cx="180181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849041"/>
              </p:ext>
            </p:extLst>
          </p:nvPr>
        </p:nvGraphicFramePr>
        <p:xfrm>
          <a:off x="2590800" y="3581400"/>
          <a:ext cx="3886200" cy="286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Visio" r:id="rId5" imgW="5902797" imgH="4345931" progId="Visio.Drawing.11">
                  <p:embed/>
                </p:oleObj>
              </mc:Choice>
              <mc:Fallback>
                <p:oleObj name="Visio" r:id="rId5" imgW="5902797" imgH="4345931" progId="Visio.Drawing.11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581400"/>
                        <a:ext cx="3886200" cy="286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2671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781419"/>
            <a:ext cx="8255887" cy="4619381"/>
          </a:xfrm>
        </p:spPr>
        <p:txBody>
          <a:bodyPr/>
          <a:lstStyle/>
          <a:p>
            <a:r>
              <a:rPr lang="en-US" sz="2000" dirty="0" smtClean="0"/>
              <a:t>Step 4: S determines </a:t>
            </a:r>
            <a:r>
              <a:rPr lang="en-US" sz="2000" dirty="0"/>
              <a:t>the </a:t>
            </a:r>
            <a:r>
              <a:rPr lang="en-US" sz="2000" dirty="0" smtClean="0"/>
              <a:t>decreased value of the current time slot.</a:t>
            </a:r>
          </a:p>
          <a:p>
            <a:endParaRPr lang="en-US" sz="2000" dirty="0" smtClean="0"/>
          </a:p>
          <a:p>
            <a:endParaRPr lang="en-US" sz="2000" dirty="0"/>
          </a:p>
          <a:p>
            <a:pPr lvl="1"/>
            <a:r>
              <a:rPr lang="en-US" altLang="zh-CN" dirty="0" smtClean="0"/>
              <a:t>where </a:t>
            </a:r>
            <a:r>
              <a:rPr lang="en-US" altLang="zh-CN" dirty="0" err="1" smtClean="0"/>
              <a:t>R</a:t>
            </a:r>
            <a:r>
              <a:rPr lang="en-US" altLang="zh-CN" baseline="30000" dirty="0" err="1" smtClean="0"/>
              <a:t>area</a:t>
            </a:r>
            <a:r>
              <a:rPr lang="en-US" altLang="zh-CN" dirty="0" smtClean="0"/>
              <a:t> is the area throughput contributed by S</a:t>
            </a:r>
            <a:r>
              <a:rPr lang="en-US" altLang="zh-CN" dirty="0" smtClean="0">
                <a:sym typeface="Wingdings" panose="05000000000000000000" pitchFamily="2" charset="2"/>
              </a:rPr>
              <a:t>. R</a:t>
            </a:r>
            <a:r>
              <a:rPr lang="en-US" altLang="zh-CN" baseline="30000" dirty="0" smtClean="0">
                <a:sym typeface="Wingdings" panose="05000000000000000000" pitchFamily="2" charset="2"/>
              </a:rPr>
              <a:t>0</a:t>
            </a:r>
            <a:r>
              <a:rPr lang="en-US" altLang="zh-CN" dirty="0" smtClean="0">
                <a:sym typeface="Wingdings" panose="05000000000000000000" pitchFamily="2" charset="2"/>
              </a:rPr>
              <a:t> is the equivalent maximum area throughput where S overlaps D. BO</a:t>
            </a:r>
            <a:r>
              <a:rPr lang="en-US" altLang="zh-CN" baseline="-25000" dirty="0" smtClean="0">
                <a:sym typeface="Wingdings" panose="05000000000000000000" pitchFamily="2" charset="2"/>
              </a:rPr>
              <a:t>MAX  </a:t>
            </a:r>
            <a:r>
              <a:rPr lang="en-US" altLang="zh-CN" dirty="0" smtClean="0">
                <a:sym typeface="Wingdings" panose="05000000000000000000" pitchFamily="2" charset="2"/>
              </a:rPr>
              <a:t>is</a:t>
            </a:r>
            <a:r>
              <a:rPr lang="zh-CN" altLang="en-US" dirty="0" smtClean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the maximum </a:t>
            </a:r>
            <a:r>
              <a:rPr lang="en-US" altLang="zh-CN" dirty="0"/>
              <a:t>decreased </a:t>
            </a:r>
            <a:r>
              <a:rPr lang="en-US" altLang="zh-CN" dirty="0" smtClean="0"/>
              <a:t>value, e.g. 2.0.</a:t>
            </a:r>
            <a:endParaRPr lang="en-US" altLang="zh-CN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/>
              <a:t>Fractional-</a:t>
            </a:r>
            <a:r>
              <a:rPr lang="en-US" altLang="zh-CN" dirty="0" err="1"/>
              <a:t>Backoff</a:t>
            </a:r>
            <a:r>
              <a:rPr lang="en-US" altLang="zh-CN" dirty="0"/>
              <a:t> Procedure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605017"/>
              </p:ext>
            </p:extLst>
          </p:nvPr>
        </p:nvGraphicFramePr>
        <p:xfrm>
          <a:off x="2743200" y="2362200"/>
          <a:ext cx="289401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3" imgW="1447560" imgH="241200" progId="Equation.DSMT4">
                  <p:embed/>
                </p:oleObj>
              </mc:Choice>
              <mc:Fallback>
                <p:oleObj name="Equation" r:id="rId3" imgW="1447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362200"/>
                        <a:ext cx="289401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322902"/>
              </p:ext>
            </p:extLst>
          </p:nvPr>
        </p:nvGraphicFramePr>
        <p:xfrm>
          <a:off x="3200400" y="3886200"/>
          <a:ext cx="25146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Visio" r:id="rId5" imgW="3739761" imgH="3739660" progId="Visio.Drawing.11">
                  <p:embed/>
                </p:oleObj>
              </mc:Choice>
              <mc:Fallback>
                <p:oleObj name="Visio" r:id="rId5" imgW="3739761" imgH="373966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00400" y="3886200"/>
                        <a:ext cx="2514600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7602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781419"/>
            <a:ext cx="8255887" cy="4619381"/>
          </a:xfrm>
        </p:spPr>
        <p:txBody>
          <a:bodyPr/>
          <a:lstStyle/>
          <a:p>
            <a:r>
              <a:rPr lang="en-US" sz="2000" dirty="0" smtClean="0"/>
              <a:t>Step 5: When the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counter is deceased to be or less than 0, S finishes the </a:t>
            </a:r>
            <a:r>
              <a:rPr lang="en-US" altLang="zh-CN" sz="2000" dirty="0" err="1" smtClean="0"/>
              <a:t>backoff</a:t>
            </a:r>
            <a:r>
              <a:rPr lang="en-US" altLang="zh-CN" sz="2000" dirty="0" smtClean="0"/>
              <a:t> period and accesses the network.</a:t>
            </a:r>
            <a:endParaRPr lang="en-US" sz="2000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/>
              <a:t>Fractional-</a:t>
            </a:r>
            <a:r>
              <a:rPr lang="en-US" altLang="zh-CN" dirty="0" err="1"/>
              <a:t>Backoff</a:t>
            </a:r>
            <a:r>
              <a:rPr lang="en-US" altLang="zh-CN" dirty="0"/>
              <a:t> Procedure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5134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7" name="内容占位符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243744"/>
              </p:ext>
            </p:extLst>
          </p:nvPr>
        </p:nvGraphicFramePr>
        <p:xfrm>
          <a:off x="177800" y="2209800"/>
          <a:ext cx="3327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981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Parameter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Value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BSS size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50m*50m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 </a:t>
                      </a:r>
                      <a:r>
                        <a:rPr lang="en-US" altLang="zh-CN" dirty="0" err="1" smtClean="0"/>
                        <a:t>Num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 up</a:t>
                      </a:r>
                    </a:p>
                    <a:p>
                      <a:r>
                        <a:rPr lang="en-US" altLang="zh-CN" dirty="0" smtClean="0"/>
                        <a:t>5 down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Traffic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Full buffer video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Simulation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CCAth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-62dbm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BO</a:t>
                      </a:r>
                      <a:r>
                        <a:rPr lang="en-US" altLang="zh-CN" baseline="-25000" dirty="0" smtClean="0"/>
                        <a:t>MAX</a:t>
                      </a:r>
                      <a:endParaRPr lang="zh-CN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1.0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dirty="0" smtClean="0"/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397267"/>
              </p:ext>
            </p:extLst>
          </p:nvPr>
        </p:nvGraphicFramePr>
        <p:xfrm>
          <a:off x="4010800" y="2133601"/>
          <a:ext cx="504472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47640" y="5257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BSS number</a:t>
            </a:r>
            <a:endParaRPr lang="zh-CN" altLang="en-US" b="1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3034100" y="3405024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Network Throughput</a:t>
            </a:r>
            <a:endParaRPr lang="zh-CN" alt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2842736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Fractional-</a:t>
            </a:r>
            <a:r>
              <a:rPr lang="en-US" altLang="zh-CN" b="1" dirty="0" err="1">
                <a:solidFill>
                  <a:srgbClr val="FF0000"/>
                </a:solidFill>
              </a:rPr>
              <a:t>Backoff</a:t>
            </a:r>
            <a:r>
              <a:rPr lang="en-US" altLang="zh-CN" b="1" dirty="0">
                <a:solidFill>
                  <a:srgbClr val="FF0000"/>
                </a:solidFill>
              </a:rPr>
              <a:t> Procedure</a:t>
            </a:r>
          </a:p>
        </p:txBody>
      </p:sp>
      <p:cxnSp>
        <p:nvCxnSpPr>
          <p:cNvPr id="5" name="直接箭头连接符 4"/>
          <p:cNvCxnSpPr/>
          <p:nvPr/>
        </p:nvCxnSpPr>
        <p:spPr bwMode="auto">
          <a:xfrm>
            <a:off x="6553200" y="3124181"/>
            <a:ext cx="609600" cy="38101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467600" y="4267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Legacy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Backoff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Procedure</a:t>
            </a:r>
          </a:p>
        </p:txBody>
      </p:sp>
      <p:cxnSp>
        <p:nvCxnSpPr>
          <p:cNvPr id="16" name="直接箭头连接符 15"/>
          <p:cNvCxnSpPr/>
          <p:nvPr/>
        </p:nvCxnSpPr>
        <p:spPr bwMode="auto">
          <a:xfrm flipH="1" flipV="1">
            <a:off x="7863444" y="3886200"/>
            <a:ext cx="137556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880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contribution, we rethink the </a:t>
            </a:r>
            <a:r>
              <a:rPr lang="en-US" altLang="zh-CN" sz="2000" dirty="0" err="1"/>
              <a:t>backoff</a:t>
            </a:r>
            <a:r>
              <a:rPr lang="en-US" altLang="zh-CN" sz="2000" dirty="0"/>
              <a:t> procedure of legacy IEEE 802.11, and analyze its performance limitation</a:t>
            </a:r>
            <a:r>
              <a:rPr lang="en-US" altLang="zh-CN" sz="2000" dirty="0" smtClean="0"/>
              <a:t>.</a:t>
            </a:r>
          </a:p>
          <a:p>
            <a:endParaRPr lang="en-US" altLang="zh-CN" sz="2000" dirty="0"/>
          </a:p>
          <a:p>
            <a:r>
              <a:rPr lang="en-US" altLang="zh-CN" sz="2000" dirty="0"/>
              <a:t>In order to increase the area throughput, we </a:t>
            </a:r>
            <a:r>
              <a:rPr lang="en-US" altLang="zh-CN" sz="2000" dirty="0" smtClean="0"/>
              <a:t>jointly propose </a:t>
            </a:r>
            <a:r>
              <a:rPr lang="en-US" altLang="zh-CN" sz="2000" dirty="0"/>
              <a:t>a fractional-</a:t>
            </a:r>
            <a:r>
              <a:rPr lang="en-US" altLang="zh-CN" sz="2000" dirty="0" err="1"/>
              <a:t>backoff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procedure and dynamic CCA method. </a:t>
            </a:r>
            <a:r>
              <a:rPr lang="en-US" altLang="zh-CN" sz="2000" dirty="0"/>
              <a:t>Based on this procedure, the per-slot decreased value of </a:t>
            </a:r>
            <a:r>
              <a:rPr lang="en-US" altLang="zh-CN" sz="2000" dirty="0" err="1"/>
              <a:t>backoff</a:t>
            </a:r>
            <a:r>
              <a:rPr lang="en-US" altLang="zh-CN" sz="2000" dirty="0"/>
              <a:t> counter is determined by the contributions for the area throughput.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Bo Li,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632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25636</TotalTime>
  <Words>601</Words>
  <Application>Microsoft Office PowerPoint</Application>
  <PresentationFormat>全屏显示(4:3)</PresentationFormat>
  <Paragraphs>123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Arial</vt:lpstr>
      <vt:lpstr>Times New Roman</vt:lpstr>
      <vt:lpstr>Wingdings</vt:lpstr>
      <vt:lpstr>802-11-Submission</vt:lpstr>
      <vt:lpstr>Equation</vt:lpstr>
      <vt:lpstr>Visio</vt:lpstr>
      <vt:lpstr>PowerPoint 演示文稿</vt:lpstr>
      <vt:lpstr>Rethink the Current Backoff Procedure</vt:lpstr>
      <vt:lpstr>Motivation</vt:lpstr>
      <vt:lpstr>Fractional-Backoff Procedure</vt:lpstr>
      <vt:lpstr>Fractional-Backoff Procedure</vt:lpstr>
      <vt:lpstr>Fractional-Backoff Procedure</vt:lpstr>
      <vt:lpstr>Fractional-Backoff Procedure</vt:lpstr>
      <vt:lpstr>Simulation Results</vt:lpstr>
      <vt:lpstr>Conclusion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keywords>CTPClassification=CTP_PUBLIC:VisualMarkings=</cp:keywords>
  <cp:lastModifiedBy>LIBO</cp:lastModifiedBy>
  <cp:revision>249</cp:revision>
  <cp:lastPrinted>1998-02-10T13:28:06Z</cp:lastPrinted>
  <dcterms:created xsi:type="dcterms:W3CDTF">2008-11-13T20:03:38Z</dcterms:created>
  <dcterms:modified xsi:type="dcterms:W3CDTF">2016-05-12T12:40:41Z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  <property fmtid="{D5CDD505-2E9C-101B-9397-08002B2CF9AE}" pid="32" name="TitusGUID">
    <vt:lpwstr>b3b4dabd-658b-48a8-a5db-f40f5d797a57</vt:lpwstr>
  </property>
  <property fmtid="{D5CDD505-2E9C-101B-9397-08002B2CF9AE}" pid="33" name="CTP_TimeStamp">
    <vt:lpwstr>2016-03-15 04:16:58Z</vt:lpwstr>
  </property>
  <property fmtid="{D5CDD505-2E9C-101B-9397-08002B2CF9AE}" pid="34" name="CTP_BU">
    <vt:lpwstr>NA</vt:lpwstr>
  </property>
  <property fmtid="{D5CDD505-2E9C-101B-9397-08002B2CF9AE}" pid="35" name="CTP_IDSID">
    <vt:lpwstr>NA</vt:lpwstr>
  </property>
  <property fmtid="{D5CDD505-2E9C-101B-9397-08002B2CF9AE}" pid="36" name="CTP_WWID">
    <vt:lpwstr>NA</vt:lpwstr>
  </property>
  <property fmtid="{D5CDD505-2E9C-101B-9397-08002B2CF9AE}" pid="37" name="CTPClassification">
    <vt:lpwstr>CTP_PUBLIC</vt:lpwstr>
  </property>
</Properties>
</file>