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5" r:id="rId7"/>
    <p:sldId id="267" r:id="rId8"/>
    <p:sldId id="268" r:id="rId9"/>
    <p:sldId id="266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7922" autoAdjust="0"/>
  </p:normalViewPr>
  <p:slideViewPr>
    <p:cSldViewPr>
      <p:cViewPr>
        <p:scale>
          <a:sx n="67" d="100"/>
          <a:sy n="67" d="100"/>
        </p:scale>
        <p:origin x="-120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30" d="100"/>
          <a:sy n="130" d="100"/>
        </p:scale>
        <p:origin x="-1110" y="-7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Medium usage should be low</a:t>
            </a:r>
            <a:r>
              <a:rPr lang="en-US" baseline="0" dirty="0"/>
              <a:t> for legacy devices and it could be reduced by including dedicated </a:t>
            </a:r>
            <a:r>
              <a:rPr lang="en-US" baseline="0" dirty="0" err="1"/>
              <a:t>az</a:t>
            </a:r>
            <a:r>
              <a:rPr lang="en-US" baseline="0" dirty="0"/>
              <a:t>-nodes (APs and STAs). The usage could be higher for the dedicated nodes.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/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We need a low refresh rate for these devices </a:t>
            </a:r>
            <a:r>
              <a:rPr lang="en-US" baseline="0" dirty="0">
                <a:sym typeface="Wingdings" panose="05000000000000000000" pitchFamily="2" charset="2"/>
              </a:rPr>
              <a:t> also generating low medium usage.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>
                <a:sym typeface="Wingdings" panose="05000000000000000000" pitchFamily="2" charset="2"/>
              </a:rPr>
              <a:t>If unassociated devices are supported, the overhead due to handshake will be reduced.</a:t>
            </a: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1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Medium usage should be low</a:t>
            </a:r>
            <a:r>
              <a:rPr lang="en-US" baseline="0" dirty="0"/>
              <a:t> for legacy devices and it could be reduced by including dedicated </a:t>
            </a:r>
            <a:r>
              <a:rPr lang="en-US" baseline="0" dirty="0" err="1"/>
              <a:t>az</a:t>
            </a:r>
            <a:r>
              <a:rPr lang="en-US" baseline="0" dirty="0"/>
              <a:t>-nodes (APs and STAs). The usage could be higher for the dedicated nodes.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/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We need a low refresh rate for these devices </a:t>
            </a:r>
            <a:r>
              <a:rPr lang="en-US" baseline="0" dirty="0">
                <a:sym typeface="Wingdings" panose="05000000000000000000" pitchFamily="2" charset="2"/>
              </a:rPr>
              <a:t> also generating low medium usage.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>
                <a:sym typeface="Wingdings" panose="05000000000000000000" pitchFamily="2" charset="2"/>
              </a:rPr>
              <a:t>If unassociated devices are supported, the overhead due to handshake will be reduced.</a:t>
            </a: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Medium usage should be low</a:t>
            </a:r>
            <a:r>
              <a:rPr lang="en-US" baseline="0" dirty="0"/>
              <a:t> for legacy devices and it could be reduced by including dedicated </a:t>
            </a:r>
            <a:r>
              <a:rPr lang="en-US" baseline="0" dirty="0" err="1"/>
              <a:t>az</a:t>
            </a:r>
            <a:r>
              <a:rPr lang="en-US" baseline="0" dirty="0"/>
              <a:t>-nodes (APs and STAs). The usage could be higher for the dedicated nodes.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/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We need a low refresh rate for these devices </a:t>
            </a:r>
            <a:r>
              <a:rPr lang="en-US" baseline="0" dirty="0">
                <a:sym typeface="Wingdings" panose="05000000000000000000" pitchFamily="2" charset="2"/>
              </a:rPr>
              <a:t> also generating low medium usage.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>
                <a:sym typeface="Wingdings" panose="05000000000000000000" pitchFamily="2" charset="2"/>
              </a:rPr>
              <a:t>If unassociated devices are supported, the overhead due to handshake will be reduced.</a:t>
            </a: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1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Soma Tayamon,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802.11-16/0579r1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Functional requirements for 802.11az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2016-05-11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938720"/>
              </p:ext>
            </p:extLst>
          </p:nvPr>
        </p:nvGraphicFramePr>
        <p:xfrm>
          <a:off x="533400" y="2320925"/>
          <a:ext cx="7786687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9468" imgH="2533741" progId="Word.Document.8">
                  <p:embed/>
                </p:oleObj>
              </mc:Choice>
              <mc:Fallback>
                <p:oleObj name="Document" r:id="rId4" imgW="8249468" imgH="25337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86687" cy="238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Measurement Requirements (2.1.1)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681637"/>
          </a:xfrm>
        </p:spPr>
        <p:txBody>
          <a:bodyPr/>
          <a:lstStyle/>
          <a:p>
            <a:r>
              <a:rPr lang="en-US" sz="2000" dirty="0"/>
              <a:t>Append the following text as an additional requirement to the end of section 2.1.1:</a:t>
            </a:r>
            <a:endParaRPr lang="en-GB" sz="2000" dirty="0"/>
          </a:p>
          <a:p>
            <a:pPr lvl="0"/>
            <a:r>
              <a:rPr lang="en-US" sz="2000" dirty="0"/>
              <a:t>The 802.11az amendment shall support at least one mode of operation that enables </a:t>
            </a:r>
            <a:r>
              <a:rPr lang="en-US" sz="2000" dirty="0" err="1"/>
              <a:t>AoA</a:t>
            </a:r>
            <a:r>
              <a:rPr lang="en-US" sz="2000" dirty="0"/>
              <a:t>/</a:t>
            </a:r>
            <a:r>
              <a:rPr lang="en-US" sz="2000" dirty="0" err="1"/>
              <a:t>AoD</a:t>
            </a:r>
            <a:r>
              <a:rPr lang="en-US" sz="2000" dirty="0"/>
              <a:t> measurements in the 2.4GHz and 5GHz bands, alone or in conjunction with range measurements.</a:t>
            </a:r>
            <a:endParaRPr lang="en-GB" sz="2000" dirty="0"/>
          </a:p>
          <a:p>
            <a:pPr marL="0" indent="0"/>
            <a:endParaRPr lang="en-US" sz="20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52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Requirements </a:t>
            </a:r>
            <a:r>
              <a:rPr lang="en-US"/>
              <a:t>for Scalability </a:t>
            </a:r>
            <a:r>
              <a:rPr lang="en-US" dirty="0"/>
              <a:t>(2.1.3)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681637"/>
          </a:xfrm>
        </p:spPr>
        <p:txBody>
          <a:bodyPr/>
          <a:lstStyle/>
          <a:p>
            <a:r>
              <a:rPr lang="en-US" sz="2000" dirty="0"/>
              <a:t>Replace section 2.1.3 R18 as follows: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text: Support at least 200 unassociated and associated STAs, per AP performing </a:t>
            </a:r>
            <a:r>
              <a:rPr lang="en-US" sz="2000" dirty="0" err="1"/>
              <a:t>locationing</a:t>
            </a:r>
            <a:r>
              <a:rPr lang="en-US" sz="2000" dirty="0"/>
              <a:t> operation concurrently.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text: Support locating and tracking all associated  and at least 200 unassociated STAs per AP concurrently</a:t>
            </a:r>
            <a:endParaRPr lang="en-GB" sz="2000" dirty="0"/>
          </a:p>
          <a:p>
            <a:r>
              <a:rPr lang="en-US" sz="2000" dirty="0"/>
              <a:t>Replace section 2.1.3 R20 as follows: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text: Utilize less than 10% of the channel capacity of an AP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text: Support configuration by the network user to modify performance parameters such as the frequency and number of STAs tracked to achieve network resource usage over a range from less than 5% or to greater than 50%  in cases were a dedicated AP is present. 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84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Requirements </a:t>
            </a:r>
            <a:r>
              <a:rPr lang="en-US"/>
              <a:t>for Scalability </a:t>
            </a:r>
            <a:r>
              <a:rPr lang="en-US" dirty="0"/>
              <a:t>(2.1.3)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681637"/>
          </a:xfrm>
        </p:spPr>
        <p:txBody>
          <a:bodyPr/>
          <a:lstStyle/>
          <a:p>
            <a:r>
              <a:rPr lang="en-US" sz="2000" dirty="0"/>
              <a:t>Replace section 2.1.3 R21 as follows: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text: Operate with a maximum refresh rate of .5Hz.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text: Operate with tracking refresh rates ranging from 0.1 to 0.5Hz with higher refresh rates available in APs dedicated to providing location.</a:t>
            </a:r>
            <a:endParaRPr lang="en-GB" sz="2000" dirty="0"/>
          </a:p>
          <a:p>
            <a:r>
              <a:rPr lang="en-US" sz="2000" dirty="0"/>
              <a:t>Append the following text as additional requirements to the end of section 2.1.3: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Detect and report STA speeds ranging from 0 to 3km/h.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Report initial STA location within 2sec 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Support continuous tracking of STAs with a latency of &lt;= 500ms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54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Motion</a:t>
            </a:r>
          </a:p>
          <a:p>
            <a:r>
              <a:rPr lang="en-US"/>
              <a:t>To adopt the functional </a:t>
            </a:r>
            <a:r>
              <a:rPr lang="en-US" dirty="0"/>
              <a:t>requirements listed </a:t>
            </a:r>
            <a:r>
              <a:rPr lang="en-US"/>
              <a:t>in slides 2 through 4 of submission 11-16/0579r1 and </a:t>
            </a:r>
            <a:r>
              <a:rPr lang="en-US" dirty="0"/>
              <a:t>include them in the </a:t>
            </a:r>
            <a:r>
              <a:rPr lang="en-US" dirty="0" err="1"/>
              <a:t>TGaz</a:t>
            </a:r>
            <a:r>
              <a:rPr lang="en-US" dirty="0"/>
              <a:t> Functional </a:t>
            </a:r>
            <a:r>
              <a:rPr lang="en-US" dirty="0">
                <a:solidFill>
                  <a:schemeClr val="tx1"/>
                </a:solidFill>
              </a:rPr>
              <a:t>Requirements </a:t>
            </a:r>
            <a:r>
              <a:rPr lang="en-US">
                <a:solidFill>
                  <a:schemeClr val="tx1"/>
                </a:solidFill>
              </a:rPr>
              <a:t>Document 11-16/0424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pPr lvl="1"/>
            <a:r>
              <a:rPr lang="en-US" dirty="0"/>
              <a:t>Moved:</a:t>
            </a:r>
          </a:p>
          <a:p>
            <a:pPr lvl="1"/>
            <a:r>
              <a:rPr lang="en-US" dirty="0"/>
              <a:t>Seconded: </a:t>
            </a:r>
          </a:p>
          <a:p>
            <a:pPr lvl="1"/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66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Soma Tayamon,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91343"/>
            <a:ext cx="7913914" cy="4393746"/>
          </a:xfrm>
          <a:ln/>
        </p:spPr>
        <p:txBody>
          <a:bodyPr/>
          <a:lstStyle/>
          <a:p>
            <a:r>
              <a:rPr lang="en-US" dirty="0"/>
              <a:t>[1] https://mentor.ieee.org/802.11/dcn/16/11-16-0137-04-00az-ngp-use-case-document.pptx</a:t>
            </a:r>
          </a:p>
          <a:p>
            <a:r>
              <a:rPr lang="en-US" dirty="0"/>
              <a:t>[2] Functional requirements for scalability operation    11-16-0134-03-00az-accuracy-and-coverage-functional-requirements</a:t>
            </a:r>
          </a:p>
          <a:p>
            <a:r>
              <a:rPr lang="en-US" dirty="0"/>
              <a:t>[3] https</a:t>
            </a:r>
            <a:r>
              <a:rPr lang="en-US"/>
              <a:t>://mentor.ieee.org/802.11/dcn/16/11-16-0424-01-00az-proposed-802-11az-functional-requirements.docx</a:t>
            </a:r>
            <a:endParaRPr lang="en-US" dirty="0"/>
          </a:p>
          <a:p>
            <a:r>
              <a:rPr lang="en-US">
                <a:solidFill>
                  <a:schemeClr val="tx1"/>
                </a:solidFill>
              </a:rPr>
              <a:t>[4] https://mentor.ieee.org/802.11/dcn/16/11-16-0315-02-00az-smart-buildings-use-cases.ppt</a:t>
            </a:r>
          </a:p>
          <a:p>
            <a:r>
              <a:rPr lang="en-US">
                <a:solidFill>
                  <a:schemeClr val="tx1"/>
                </a:solidFill>
              </a:rPr>
              <a:t>[5] https://mentor,ieee.org/802.1+/dcn/16/11-16-595-00-00az-proposed-functional-requirements-for-network-based-positioning.pptx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Y4EHK2M7W7CH-1-449</_dlc_DocId>
    <_dlc_DocIdUrl xmlns="08b2df90-05d3-4030-90d4-c9feeb4a1cd9">
      <Url>https://ericoll.internal.ericsson.com/sites/TWIST/_layouts/DocIdRedir.aspx?ID=Y4EHK2M7W7CH-1-449</Url>
      <Description>Y4EHK2M7W7CH-1-449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AD183B-212E-4D4F-A346-7DF47D1C2E3A}">
  <ds:schemaRefs>
    <ds:schemaRef ds:uri="http://schemas.microsoft.com/sharepoint/event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A364AAEE-CA9A-48C5-A3A1-6A610FF0C34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b2df90-05d3-4030-90d4-c9feeb4a1cd9"/>
    <ds:schemaRef ds:uri="fb4050a4-637c-4513-a9e2-f3546918e5c9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0AC820-0369-4EA0-89A1-676BFF721828}">
  <ds:schemaRefs>
    <ds:schemaRef ds:uri="http://schemas.microsoft.com/office/2006/metadata/properties"/>
    <ds:schemaRef ds:uri="http://www.w3.org/2000/xmlns/"/>
    <ds:schemaRef ds:uri="fb4050a4-637c-4513-a9e2-f3546918e5c9"/>
    <ds:schemaRef ds:uri="http://www.w3.org/2001/XMLSchema-instance"/>
    <ds:schemaRef ds:uri="http://schemas.microsoft.com/office/infopath/2007/PartnerControls"/>
    <ds:schemaRef ds:uri="08b2df90-05d3-4030-90d4-c9feeb4a1cd9"/>
  </ds:schemaRefs>
</ds:datastoreItem>
</file>

<file path=customXml/itemProps4.xml><?xml version="1.0" encoding="utf-8"?>
<ds:datastoreItem xmlns:ds="http://schemas.openxmlformats.org/officeDocument/2006/customXml" ds:itemID="{95D7E573-B559-4709-BFCF-1596DD7965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2702</TotalTime>
  <Words>554</Words>
  <Application>Microsoft Office PowerPoint</Application>
  <PresentationFormat>On-screen Show (4:3)</PresentationFormat>
  <Paragraphs>84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Functional requirements for 802.11az</vt:lpstr>
      <vt:lpstr>Measurement Requirements (2.1.1)</vt:lpstr>
      <vt:lpstr>Requirements for Scalability (2.1.3)</vt:lpstr>
      <vt:lpstr>Requirements for Scalability (2.1.3) cont.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requirements for 802.11az</dc:title>
  <dc:creator>Soma Tayamon</dc:creator>
  <cp:lastModifiedBy>Soma Tayamon</cp:lastModifiedBy>
  <cp:revision>69</cp:revision>
  <cp:lastPrinted>1601-01-01T00:00:00Z</cp:lastPrinted>
  <dcterms:created xsi:type="dcterms:W3CDTF">2016-04-25T13:30:12Z</dcterms:created>
  <dcterms:modified xsi:type="dcterms:W3CDTF">2016-05-18T22:00:11Z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_dlc_DocIdItemGuid">
    <vt:lpwstr>1893f40f-2f9e-401b-b333-faa83d16ab81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1" name="EriCOLLCustomer">
    <vt:lpwstr/>
  </property>
  <property fmtid="{D5CDD505-2E9C-101B-9397-08002B2CF9AE}" pid="12" name="EriCOLLProducts">
    <vt:lpwstr/>
  </property>
</Properties>
</file>