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2"/>
  </p:notesMasterIdLst>
  <p:handoutMasterIdLst>
    <p:handoutMasterId r:id="rId13"/>
  </p:handoutMasterIdLst>
  <p:sldIdLst>
    <p:sldId id="256" r:id="rId7"/>
    <p:sldId id="262" r:id="rId8"/>
    <p:sldId id="265" r:id="rId9"/>
    <p:sldId id="266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7922" autoAdjust="0"/>
  </p:normalViewPr>
  <p:slideViewPr>
    <p:cSldViewPr>
      <p:cViewPr varScale="1">
        <p:scale>
          <a:sx n="60" d="100"/>
          <a:sy n="60" d="100"/>
        </p:scale>
        <p:origin x="-138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 smtClean="0"/>
              <a:t>Medium usage should be low</a:t>
            </a:r>
            <a:r>
              <a:rPr lang="en-US" baseline="0" dirty="0" smtClean="0"/>
              <a:t> for legacy devices and it could be reduced by including dedicated </a:t>
            </a:r>
            <a:r>
              <a:rPr lang="en-US" baseline="0" dirty="0" err="1" smtClean="0"/>
              <a:t>az</a:t>
            </a:r>
            <a:r>
              <a:rPr lang="en-US" baseline="0" dirty="0" smtClean="0"/>
              <a:t>-nodes (APs and STAs). The usage could be higher for the dedicated nodes.</a:t>
            </a:r>
          </a:p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We need a low refresh rate for these devices </a:t>
            </a:r>
            <a:r>
              <a:rPr lang="en-US" baseline="0" dirty="0" smtClean="0">
                <a:sym typeface="Wingdings" panose="05000000000000000000" pitchFamily="2" charset="2"/>
              </a:rPr>
              <a:t> also generating low medium usage.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>
                <a:sym typeface="Wingdings" panose="05000000000000000000" pitchFamily="2" charset="2"/>
              </a:rPr>
              <a:t>If unassociated devices are supported, the overhead due to handshake will be reduced.</a:t>
            </a:r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Soma Tayamon,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802.11-16/0579r0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Functional requirements for 802.11az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029368"/>
              </p:ext>
            </p:extLst>
          </p:nvPr>
        </p:nvGraphicFramePr>
        <p:xfrm>
          <a:off x="522288" y="2286000"/>
          <a:ext cx="7916862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Document" r:id="rId5" imgW="8248187" imgH="2533979" progId="Word.Document.8">
                  <p:embed/>
                </p:oleObj>
              </mc:Choice>
              <mc:Fallback>
                <p:oleObj name="Document" r:id="rId5" imgW="8248187" imgH="253397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6000"/>
                        <a:ext cx="7916862" cy="2430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Objectives and 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8134672" cy="4752528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This </a:t>
            </a:r>
            <a:r>
              <a:rPr lang="en-US" dirty="0">
                <a:solidFill>
                  <a:schemeClr val="tx1"/>
                </a:solidFill>
              </a:rPr>
              <a:t>document proposes a set of </a:t>
            </a:r>
            <a:r>
              <a:rPr lang="en-US" dirty="0" smtClean="0">
                <a:solidFill>
                  <a:schemeClr val="tx1"/>
                </a:solidFill>
              </a:rPr>
              <a:t>functional requirements on scalability for the </a:t>
            </a:r>
            <a:r>
              <a:rPr lang="en-US" dirty="0">
                <a:solidFill>
                  <a:schemeClr val="tx1"/>
                </a:solidFill>
              </a:rPr>
              <a:t>802.11az </a:t>
            </a:r>
            <a:r>
              <a:rPr lang="en-US" dirty="0" smtClean="0">
                <a:solidFill>
                  <a:schemeClr val="tx1"/>
                </a:solidFill>
              </a:rPr>
              <a:t> measurement protocol to </a:t>
            </a:r>
            <a:r>
              <a:rPr lang="en-US" dirty="0">
                <a:solidFill>
                  <a:schemeClr val="tx1"/>
                </a:solidFill>
              </a:rPr>
              <a:t>support a large number of STAs (&gt; </a:t>
            </a:r>
            <a:r>
              <a:rPr lang="en-US" dirty="0" smtClean="0">
                <a:solidFill>
                  <a:schemeClr val="tx1"/>
                </a:solidFill>
              </a:rPr>
              <a:t>200) </a:t>
            </a:r>
            <a:r>
              <a:rPr lang="en-US" dirty="0">
                <a:solidFill>
                  <a:schemeClr val="tx1"/>
                </a:solidFill>
              </a:rPr>
              <a:t>in performing positioning concurrently for IoT devices as presented in the use case </a:t>
            </a:r>
            <a:r>
              <a:rPr lang="en-US" dirty="0" smtClean="0">
                <a:solidFill>
                  <a:schemeClr val="tx1"/>
                </a:solidFill>
              </a:rPr>
              <a:t>document [1].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Accuracy </a:t>
            </a:r>
            <a:r>
              <a:rPr lang="en-US" dirty="0">
                <a:solidFill>
                  <a:schemeClr val="tx1"/>
                </a:solidFill>
              </a:rPr>
              <a:t>and coverage</a:t>
            </a:r>
          </a:p>
          <a:p>
            <a:pPr marL="800100" lvl="1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Requirements for accuracy and coverage are presented in </a:t>
            </a:r>
            <a:r>
              <a:rPr lang="en-US" dirty="0" smtClean="0">
                <a:solidFill>
                  <a:schemeClr val="tx1"/>
                </a:solidFill>
              </a:rPr>
              <a:t>[2] and already included in the functional requirement document [3] .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Scalability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Scalability is critical for IoT scenarios, which should support increased number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devices </a:t>
            </a:r>
            <a:r>
              <a:rPr lang="en-US" dirty="0">
                <a:solidFill>
                  <a:schemeClr val="tx1"/>
                </a:solidFill>
              </a:rPr>
              <a:t>without loss of accuracy or coverage. </a:t>
            </a:r>
            <a:r>
              <a:rPr lang="en-US" dirty="0" smtClean="0">
                <a:solidFill>
                  <a:schemeClr val="tx1"/>
                </a:solidFill>
              </a:rPr>
              <a:t>Typical “Smart building” use cases have been discussed in [4]. Currently no requirements are defined for supporting scalability.</a:t>
            </a:r>
            <a:endParaRPr lang="en-US" dirty="0">
              <a:solidFill>
                <a:schemeClr val="tx1"/>
              </a:solidFill>
            </a:endParaRPr>
          </a:p>
          <a:p>
            <a:pPr marL="457200" lvl="1" indent="0"/>
            <a:endParaRPr lang="en-US" dirty="0"/>
          </a:p>
          <a:p>
            <a:endParaRPr lang="en-US" dirty="0"/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 smtClean="0"/>
              <a:t>Requirements for scalability (2.1.3)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681637"/>
          </a:xfrm>
        </p:spPr>
        <p:txBody>
          <a:bodyPr/>
          <a:lstStyle/>
          <a:p>
            <a:pPr marL="0" indent="0"/>
            <a:r>
              <a:rPr lang="en-US" sz="2000" dirty="0" smtClean="0">
                <a:solidFill>
                  <a:schemeClr val="tx1"/>
                </a:solidFill>
              </a:rPr>
              <a:t>The 11.az capable APs shall: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Support locating and tracking </a:t>
            </a:r>
            <a:r>
              <a:rPr lang="en-US" sz="2000" dirty="0">
                <a:solidFill>
                  <a:schemeClr val="tx1"/>
                </a:solidFill>
              </a:rPr>
              <a:t>at </a:t>
            </a:r>
            <a:r>
              <a:rPr lang="en-US" sz="2000" dirty="0" smtClean="0">
                <a:solidFill>
                  <a:schemeClr val="tx1"/>
                </a:solidFill>
              </a:rPr>
              <a:t>least 200 STAs (e.g. IoT devices) </a:t>
            </a:r>
            <a:r>
              <a:rPr lang="en-US" sz="2000" dirty="0">
                <a:solidFill>
                  <a:schemeClr val="tx1"/>
                </a:solidFill>
              </a:rPr>
              <a:t>s</a:t>
            </a:r>
            <a:r>
              <a:rPr lang="en-US" sz="2000" dirty="0" smtClean="0">
                <a:solidFill>
                  <a:schemeClr val="tx1"/>
                </a:solidFill>
              </a:rPr>
              <a:t>imultaneously 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Support a medium usage of maximum 5% and ~50% in case of dedicated 802.11az AP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Support tracking of </a:t>
            </a:r>
            <a:r>
              <a:rPr 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devices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with a refresh rate </a:t>
            </a:r>
            <a:r>
              <a:rPr 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from 0.1 Hz to 0.5 Hz. A higher refreshing rate can be considered for dedicated APs.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Arial"/>
              </a:rPr>
              <a:t>Support user speed between 0 km/h - 3km/h, typical speed for IoT devices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Arial"/>
              </a:rPr>
              <a:t>Support latency up to 500 ms (as described in use case document)</a:t>
            </a:r>
          </a:p>
          <a:p>
            <a:pPr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Arial"/>
              </a:rPr>
              <a:t>Support for unassociated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524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adopt </a:t>
            </a:r>
            <a:r>
              <a:rPr lang="en-US" dirty="0"/>
              <a:t>the set of functional requirements listed </a:t>
            </a:r>
            <a:r>
              <a:rPr lang="en-US" dirty="0" smtClean="0"/>
              <a:t>in this document and </a:t>
            </a:r>
            <a:r>
              <a:rPr lang="en-US" dirty="0"/>
              <a:t>include them in the </a:t>
            </a:r>
            <a:r>
              <a:rPr lang="en-US" dirty="0" err="1"/>
              <a:t>TGaz</a:t>
            </a:r>
            <a:r>
              <a:rPr lang="en-US" dirty="0"/>
              <a:t> Functional </a:t>
            </a:r>
            <a:r>
              <a:rPr lang="en-US" dirty="0">
                <a:solidFill>
                  <a:schemeClr val="tx1"/>
                </a:solidFill>
              </a:rPr>
              <a:t>Requirements Document under </a:t>
            </a: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sub-section focused on Scalability for the .11az </a:t>
            </a:r>
            <a:r>
              <a:rPr lang="en-US" dirty="0" smtClean="0">
                <a:solidFill>
                  <a:schemeClr val="tx1"/>
                </a:solidFill>
              </a:rPr>
              <a:t>protocol.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Moved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Seconded: </a:t>
            </a:r>
          </a:p>
          <a:p>
            <a:pPr lvl="1"/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66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Soma Tayamon,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https://mentor.ieee.org/802.11/dcn/16/11-16-0137-04-00az-ngp-use-case-document.pptx</a:t>
            </a:r>
          </a:p>
          <a:p>
            <a:r>
              <a:rPr lang="en-US" dirty="0" smtClean="0"/>
              <a:t>[2] Functional </a:t>
            </a:r>
            <a:r>
              <a:rPr lang="en-US" dirty="0"/>
              <a:t>requirements for scalability operation </a:t>
            </a:r>
            <a:r>
              <a:rPr lang="en-US" dirty="0" smtClean="0"/>
              <a:t>   11-16-0134-03-00az-accuracy-and-coverage-functional-requirements</a:t>
            </a:r>
          </a:p>
          <a:p>
            <a:r>
              <a:rPr lang="en-US" dirty="0"/>
              <a:t>[3] https://mentor.ieee.org/802.11/dcn/16/11-16-0424-01-00az-proposed-802-11az-functional-requirements.docx</a:t>
            </a:r>
          </a:p>
          <a:p>
            <a:r>
              <a:rPr lang="en-US" dirty="0">
                <a:solidFill>
                  <a:schemeClr val="tx1"/>
                </a:solidFill>
              </a:rPr>
              <a:t>[4] https://mentor.ieee.org/802.11/dcn/16/11-16-0315-02-00az-smart-buildings-use-cases.ppt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Y4EHK2M7W7CH-1-449</_dlc_DocId>
    <_dlc_DocIdUrl xmlns="08b2df90-05d3-4030-90d4-c9feeb4a1cd9">
      <Url>https://ericoll.internal.ericsson.com/sites/TWIST/_layouts/DocIdRedir.aspx?ID=Y4EHK2M7W7CH-1-449</Url>
      <Description>Y4EHK2M7W7CH-1-449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D59F36B-1955-4E65-A384-F602AD9E7B8E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BF0AC820-0369-4EA0-89A1-676BFF721828}">
  <ds:schemaRefs>
    <ds:schemaRef ds:uri="08b2df90-05d3-4030-90d4-c9feeb4a1cd9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fb4050a4-637c-4513-a9e2-f3546918e5c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364AAEE-CA9A-48C5-A3A1-6A610FF0C3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5D7E573-B559-4709-BFCF-1596DD79651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55AD183B-212E-4D4F-A346-7DF47D1C2E3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1662</TotalTime>
  <Words>451</Words>
  <Application>Microsoft Office PowerPoint</Application>
  <PresentationFormat>On-screen Show (4:3)</PresentationFormat>
  <Paragraphs>64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Functional requirements for 802.11az</vt:lpstr>
      <vt:lpstr>Objectives and background</vt:lpstr>
      <vt:lpstr>Requirements for scalability (2.1.3)</vt:lpstr>
      <vt:lpstr>Motion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requirements for 802.11az</dc:title>
  <dc:creator>Soma Tayamon</dc:creator>
  <cp:lastModifiedBy>Soma Tayamon</cp:lastModifiedBy>
  <cp:revision>60</cp:revision>
  <cp:lastPrinted>1601-01-01T00:00:00Z</cp:lastPrinted>
  <dcterms:created xsi:type="dcterms:W3CDTF">2016-04-25T13:30:12Z</dcterms:created>
  <dcterms:modified xsi:type="dcterms:W3CDTF">2016-05-16T18:31:02Z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_dlc_DocIdItemGuid">
    <vt:lpwstr>1893f40f-2f9e-401b-b333-faa83d16ab81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EriCOLLProjects">
    <vt:lpwstr/>
  </property>
  <property fmtid="{D5CDD505-2E9C-101B-9397-08002B2CF9AE}" pid="6" name="TaxKeyword">
    <vt:lpwstr/>
  </property>
  <property fmtid="{D5CDD505-2E9C-101B-9397-08002B2CF9AE}" pid="7" name="EriCOLLCountry">
    <vt:lpwstr/>
  </property>
  <property fmtid="{D5CDD505-2E9C-101B-9397-08002B2CF9AE}" pid="8" name="EriCOLLCompetence">
    <vt:lpwstr/>
  </property>
  <property fmtid="{D5CDD505-2E9C-101B-9397-08002B2CF9AE}" pid="9" name="EriCOLLProcess">
    <vt:lpwstr/>
  </property>
  <property fmtid="{D5CDD505-2E9C-101B-9397-08002B2CF9AE}" pid="10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1" name="EriCOLLCustomer">
    <vt:lpwstr/>
  </property>
  <property fmtid="{D5CDD505-2E9C-101B-9397-08002B2CF9AE}" pid="12" name="EriCOLLProducts">
    <vt:lpwstr/>
  </property>
</Properties>
</file>