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65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 Wang A" initials="YWA" lastIdx="9" clrIdx="0"/>
  <p:cmAuthor id="1" name="Soma Tayamon" initials="S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>
      <p:cViewPr varScale="1">
        <p:scale>
          <a:sx n="77" d="100"/>
          <a:sy n="77" d="100"/>
        </p:scale>
        <p:origin x="-8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802.11-16/0578r0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802.11-16/0578r0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802.11-16/0578r0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802.11-16/0578r0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802.11-16/0578r0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Soma Tayamon,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Soma Tayamon,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802.11-16/0578r0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Soma </a:t>
            </a:r>
            <a:r>
              <a:rPr lang="en-GB" dirty="0" err="1" smtClean="0"/>
              <a:t>Tayamon</a:t>
            </a:r>
            <a:r>
              <a:rPr lang="en-GB" dirty="0" smtClean="0"/>
              <a:t>, Ericsson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504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Impact of transmission power control on Clear Channel Assessment Threshold adjustment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2145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86708"/>
              </p:ext>
            </p:extLst>
          </p:nvPr>
        </p:nvGraphicFramePr>
        <p:xfrm>
          <a:off x="552450" y="2995613"/>
          <a:ext cx="8201025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5" imgW="8283101" imgH="3459904" progId="Word.Document.8">
                  <p:embed/>
                </p:oleObj>
              </mc:Choice>
              <mc:Fallback>
                <p:oleObj name="Document" r:id="rId5" imgW="8283101" imgH="34599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995613"/>
                        <a:ext cx="8201025" cy="3427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the TPC algorithm to trigger, the nearby nodes are within a certain interference threshold (-82 </a:t>
            </a:r>
            <a:r>
              <a:rPr lang="en-US" dirty="0" err="1"/>
              <a:t>dBm</a:t>
            </a:r>
            <a:r>
              <a:rPr lang="en-US" dirty="0"/>
              <a:t>), i.e. transmitting with a certain power causing </a:t>
            </a:r>
            <a:r>
              <a:rPr lang="en-US" dirty="0" smtClean="0"/>
              <a:t>interference </a:t>
            </a:r>
            <a:r>
              <a:rPr lang="en-US" dirty="0"/>
              <a:t>for the other nodes.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CDF of the interference, at 150 </a:t>
            </a:r>
            <a:r>
              <a:rPr lang="en-US" dirty="0" smtClean="0"/>
              <a:t>                                          Mbps </a:t>
            </a:r>
            <a:r>
              <a:rPr lang="en-US" dirty="0"/>
              <a:t>traffic load, heard by the </a:t>
            </a:r>
            <a:r>
              <a:rPr lang="en-US" dirty="0" smtClean="0"/>
              <a:t>                                                 nodes ranges </a:t>
            </a:r>
            <a:r>
              <a:rPr lang="en-US" dirty="0"/>
              <a:t>between -150 </a:t>
            </a:r>
            <a:r>
              <a:rPr lang="en-US" dirty="0" err="1"/>
              <a:t>dBm</a:t>
            </a:r>
            <a:r>
              <a:rPr lang="en-US" dirty="0"/>
              <a:t> </a:t>
            </a:r>
            <a:r>
              <a:rPr lang="en-US" dirty="0" smtClean="0"/>
              <a:t>                                                          and </a:t>
            </a:r>
            <a:r>
              <a:rPr lang="en-US" dirty="0"/>
              <a:t>-50 </a:t>
            </a:r>
            <a:r>
              <a:rPr lang="en-US" dirty="0" err="1" smtClean="0"/>
              <a:t>dBm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interference level is not </a:t>
            </a:r>
            <a:r>
              <a:rPr lang="en-US" dirty="0" smtClean="0"/>
              <a:t>                                                     significantly reduced </a:t>
            </a:r>
            <a:r>
              <a:rPr lang="en-US" dirty="0"/>
              <a:t>using TPC, </a:t>
            </a:r>
            <a:r>
              <a:rPr lang="en-US" dirty="0" smtClean="0"/>
              <a:t>                                                explaining </a:t>
            </a:r>
            <a:r>
              <a:rPr lang="en-US" dirty="0"/>
              <a:t>the lack </a:t>
            </a:r>
            <a:r>
              <a:rPr lang="en-US" dirty="0" smtClean="0"/>
              <a:t>of </a:t>
            </a:r>
            <a:r>
              <a:rPr lang="en-US" dirty="0"/>
              <a:t>observed gain.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Soma Tayamon,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742" y="2924944"/>
            <a:ext cx="3925802" cy="294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17419" y="5739949"/>
            <a:ext cx="1776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Interference [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dBm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Simulation results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GB" dirty="0" smtClean="0"/>
              <a:t>No gain is observed using </a:t>
            </a:r>
            <a:r>
              <a:rPr lang="en-GB" dirty="0"/>
              <a:t>TPC together with any of the DSC algorithms </a:t>
            </a:r>
            <a:r>
              <a:rPr lang="en-GB" dirty="0" smtClean="0"/>
              <a:t>for </a:t>
            </a:r>
            <a:r>
              <a:rPr lang="en-GB" dirty="0"/>
              <a:t>the enterprise scenario. </a:t>
            </a:r>
            <a:endParaRPr lang="en-GB" dirty="0" smtClean="0"/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linear and non-linear TPC algorithm were compared with each other to analyse the impact of DSC + TPC.</a:t>
            </a:r>
          </a:p>
          <a:p>
            <a:pPr marL="742950" lvl="2" indent="-342900">
              <a:spcBef>
                <a:spcPts val="600"/>
              </a:spcBef>
              <a:buFont typeface="Arial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results indicate that TPC might </a:t>
            </a:r>
            <a:r>
              <a:rPr lang="en-GB" dirty="0" smtClean="0"/>
              <a:t>degrade user throughput </a:t>
            </a:r>
            <a:r>
              <a:rPr lang="en-GB" dirty="0"/>
              <a:t>in the studied scenario. The algorithm can be too aggressive and decrease user throughput</a:t>
            </a:r>
            <a:r>
              <a:rPr lang="en-GB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accent1"/>
                </a:solidFill>
              </a:rPr>
              <a:t>Recommendations</a:t>
            </a:r>
          </a:p>
          <a:p>
            <a:pPr lvl="1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Based on the results, TPC is not recommended and should not be mandated.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7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- IEEE 802.11-14/1427r1 DSC performance.</a:t>
            </a:r>
            <a:endParaRPr lang="en-US" dirty="0"/>
          </a:p>
          <a:p>
            <a:r>
              <a:rPr lang="en-US" dirty="0" smtClean="0"/>
              <a:t>[2] - </a:t>
            </a:r>
            <a:r>
              <a:rPr lang="en-US" dirty="0"/>
              <a:t>IEEE 802.11-14/0980r7 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GB" smtClean="0"/>
              <a:t>Abstract</a:t>
            </a:r>
            <a:endParaRPr lang="en-GB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kern="0" dirty="0" smtClean="0"/>
              <a:t>The document presents results on the impact of transmission power control (TPC) together with dynamic sensitivity control (DSC).</a:t>
            </a:r>
          </a:p>
          <a:p>
            <a:r>
              <a:rPr lang="en-GB" kern="0" dirty="0" smtClean="0"/>
              <a:t>Recommendations for the usage of TPC are also presented.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0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and objectives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 smtClean="0"/>
              <a:t>Gain using dynamic sensitivity control (DSC) has been 	observed in previous work [1].</a:t>
            </a:r>
          </a:p>
          <a:p>
            <a:pPr marL="0" indent="0"/>
            <a:r>
              <a:rPr lang="en-GB" dirty="0" smtClean="0"/>
              <a:t>Evaluate </a:t>
            </a:r>
            <a:r>
              <a:rPr lang="en-GB" dirty="0"/>
              <a:t>the impact of </a:t>
            </a:r>
            <a:r>
              <a:rPr lang="en-GB" dirty="0" smtClean="0"/>
              <a:t>two TPC </a:t>
            </a:r>
            <a:r>
              <a:rPr lang="en-GB" dirty="0"/>
              <a:t>algorithms used together </a:t>
            </a:r>
            <a:r>
              <a:rPr lang="en-GB" dirty="0" smtClean="0"/>
              <a:t>	with </a:t>
            </a:r>
            <a:r>
              <a:rPr lang="en-GB" dirty="0"/>
              <a:t>DSC. </a:t>
            </a:r>
            <a:endParaRPr lang="en-GB" dirty="0" smtClean="0"/>
          </a:p>
          <a:p>
            <a:pPr marL="457200" lvl="1" indent="0"/>
            <a:r>
              <a:rPr lang="en-GB" dirty="0" smtClean="0"/>
              <a:t>TPC is supposed to reduce the power of the transmitting node in order to reduce its interference on neighbouring nodes.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algorithm structure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632871"/>
          </a:xfrm>
          <a:ln/>
        </p:spPr>
        <p:txBody>
          <a:bodyPr/>
          <a:lstStyle/>
          <a:p>
            <a:pPr marL="0" indent="0"/>
            <a:r>
              <a:rPr lang="en-GB" dirty="0" smtClean="0"/>
              <a:t>The </a:t>
            </a:r>
            <a:r>
              <a:rPr lang="en-GB" dirty="0"/>
              <a:t>following flow chart is used for the power control </a:t>
            </a:r>
            <a:r>
              <a:rPr lang="en-GB" dirty="0" smtClean="0"/>
              <a:t>	algorithm:</a:t>
            </a:r>
          </a:p>
          <a:p>
            <a:pPr>
              <a:buFont typeface="Arial" charset="0"/>
              <a:buChar char="•"/>
            </a:pPr>
            <a:endParaRPr lang="en-GB" dirty="0"/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endParaRPr lang="en-GB" dirty="0"/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endParaRPr lang="en-GB" dirty="0"/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 marL="0" indent="0"/>
            <a:r>
              <a:rPr lang="en-GB" dirty="0" smtClean="0"/>
              <a:t>The power control algorithm: </a:t>
            </a:r>
            <a:r>
              <a:rPr lang="en-GB" b="0" dirty="0" err="1" smtClean="0"/>
              <a:t>powerControl</a:t>
            </a:r>
            <a:r>
              <a:rPr lang="en-GB" b="0" dirty="0" smtClean="0"/>
              <a:t>(</a:t>
            </a:r>
            <a:r>
              <a:rPr lang="en-GB" b="0" dirty="0" err="1" smtClean="0"/>
              <a:t>CCAT_DSC,max</a:t>
            </a:r>
            <a:r>
              <a:rPr lang="en-GB" b="0" dirty="0" smtClean="0"/>
              <a:t>(interference</a:t>
            </a:r>
            <a:r>
              <a:rPr lang="en-GB" b="0" dirty="0"/>
              <a:t>))  </a:t>
            </a:r>
            <a:r>
              <a:rPr lang="en-GB" b="0" dirty="0" smtClean="0"/>
              <a:t>                     </a:t>
            </a:r>
            <a:r>
              <a:rPr lang="en-GB" dirty="0" smtClean="0"/>
              <a:t>is varied </a:t>
            </a:r>
            <a:r>
              <a:rPr lang="en-GB" dirty="0"/>
              <a:t>as described in the following page.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53894" y="385727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63688" y="2264031"/>
            <a:ext cx="6594766" cy="2673881"/>
            <a:chOff x="1279232" y="2473162"/>
            <a:chExt cx="6594766" cy="2673881"/>
          </a:xfrm>
        </p:grpSpPr>
        <p:sp>
          <p:nvSpPr>
            <p:cNvPr id="36" name="TextBox 35"/>
            <p:cNvSpPr txBox="1"/>
            <p:nvPr/>
          </p:nvSpPr>
          <p:spPr>
            <a:xfrm>
              <a:off x="4705924" y="4793821"/>
              <a:ext cx="3168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powerControl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CCAT_DSC,max</a:t>
              </a:r>
              <a:r>
                <a:rPr lang="en-US" sz="1200" dirty="0" smtClean="0">
                  <a:solidFill>
                    <a:schemeClr val="tx1"/>
                  </a:solidFill>
                </a:rPr>
                <a:t>(interference))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279232" y="2473162"/>
              <a:ext cx="6594766" cy="2673881"/>
              <a:chOff x="1279232" y="2784688"/>
              <a:chExt cx="6594766" cy="2673881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350653" y="2784688"/>
                <a:ext cx="1967345" cy="914400"/>
                <a:chOff x="2327564" y="1967345"/>
                <a:chExt cx="1967345" cy="914400"/>
              </a:xfrm>
            </p:grpSpPr>
            <p:sp>
              <p:nvSpPr>
                <p:cNvPr id="26" name="Flowchart: Decision 25"/>
                <p:cNvSpPr/>
                <p:nvPr/>
              </p:nvSpPr>
              <p:spPr bwMode="auto">
                <a:xfrm>
                  <a:off x="2327564" y="1967345"/>
                  <a:ext cx="1967345" cy="914400"/>
                </a:xfrm>
                <a:prstGeom prst="flowChartDecision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512288" y="2286045"/>
                  <a:ext cx="170872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chemeClr val="tx1"/>
                      </a:solidFill>
                    </a:rPr>
                    <a:t>OBSS transmission?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8" name="Curved Connector 27"/>
              <p:cNvCxnSpPr>
                <a:stCxn id="26" idx="1"/>
                <a:endCxn id="41" idx="0"/>
              </p:cNvCxnSpPr>
              <p:nvPr/>
            </p:nvCxnSpPr>
            <p:spPr bwMode="auto">
              <a:xfrm rot="10800000" flipV="1">
                <a:off x="1944251" y="3241888"/>
                <a:ext cx="406402" cy="635078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Curved Connector 28"/>
              <p:cNvCxnSpPr>
                <a:stCxn id="26" idx="3"/>
              </p:cNvCxnSpPr>
              <p:nvPr/>
            </p:nvCxnSpPr>
            <p:spPr bwMode="auto">
              <a:xfrm>
                <a:off x="4317998" y="3241888"/>
                <a:ext cx="387927" cy="586511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30" name="Group 29"/>
              <p:cNvGrpSpPr/>
              <p:nvPr/>
            </p:nvGrpSpPr>
            <p:grpSpPr>
              <a:xfrm>
                <a:off x="3722252" y="3874579"/>
                <a:ext cx="1967345" cy="914400"/>
                <a:chOff x="2327564" y="1967345"/>
                <a:chExt cx="1967345" cy="914400"/>
              </a:xfrm>
            </p:grpSpPr>
            <p:sp>
              <p:nvSpPr>
                <p:cNvPr id="31" name="Flowchart: Decision 30"/>
                <p:cNvSpPr/>
                <p:nvPr/>
              </p:nvSpPr>
              <p:spPr bwMode="auto">
                <a:xfrm>
                  <a:off x="2327564" y="1967345"/>
                  <a:ext cx="1967345" cy="914400"/>
                </a:xfrm>
                <a:prstGeom prst="flowChartDecision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456873" y="2147532"/>
                  <a:ext cx="170872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r>
                    <a:rPr lang="en-US" sz="1200" dirty="0" smtClean="0">
                      <a:solidFill>
                        <a:schemeClr val="tx1"/>
                      </a:solidFill>
                    </a:rPr>
                    <a:t>Any 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en-US" sz="1200" dirty="0" smtClean="0">
                      <a:solidFill>
                        <a:schemeClr val="tx1"/>
                      </a:solidFill>
                    </a:rPr>
                    <a:t>Interference &gt; -82dBm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3" name="Curved Connector 32"/>
              <p:cNvCxnSpPr>
                <a:stCxn id="31" idx="3"/>
                <a:endCxn id="35" idx="0"/>
              </p:cNvCxnSpPr>
              <p:nvPr/>
            </p:nvCxnSpPr>
            <p:spPr bwMode="auto">
              <a:xfrm>
                <a:off x="5689597" y="4331779"/>
                <a:ext cx="600365" cy="697347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4" name="Curved Connector 33"/>
              <p:cNvCxnSpPr>
                <a:stCxn id="31" idx="1"/>
                <a:endCxn id="42" idx="0"/>
              </p:cNvCxnSpPr>
              <p:nvPr/>
            </p:nvCxnSpPr>
            <p:spPr bwMode="auto">
              <a:xfrm rot="10800000" flipV="1">
                <a:off x="3389742" y="4331778"/>
                <a:ext cx="332511" cy="697347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5" name="Rectangle 34"/>
              <p:cNvSpPr/>
              <p:nvPr/>
            </p:nvSpPr>
            <p:spPr bwMode="auto">
              <a:xfrm>
                <a:off x="4705925" y="5029126"/>
                <a:ext cx="3168073" cy="42944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09852" y="4285597"/>
                <a:ext cx="408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es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511961" y="2964888"/>
                <a:ext cx="408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es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907306" y="2964887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No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279232" y="3876966"/>
                <a:ext cx="1330037" cy="26323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No power change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2724722" y="5029126"/>
                <a:ext cx="1330037" cy="26323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No power change</a:t>
                </a:r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GB" dirty="0"/>
              <a:t>Two different TPC algorithms are evaluated:</a:t>
            </a:r>
          </a:p>
          <a:p>
            <a:r>
              <a:rPr lang="en-GB" dirty="0"/>
              <a:t>Algorithm a: </a:t>
            </a:r>
          </a:p>
          <a:p>
            <a:pPr>
              <a:buFontTx/>
              <a:buChar char="-"/>
            </a:pPr>
            <a:r>
              <a:rPr lang="en-GB" sz="1800" b="0" dirty="0" smtClean="0"/>
              <a:t>A </a:t>
            </a:r>
            <a:r>
              <a:rPr lang="en-GB" sz="1800" b="0" dirty="0"/>
              <a:t>path loss compensating algorithm where the transmission power is adjusted based on the difference of the default CCAT value and the CCAT set by </a:t>
            </a:r>
            <a:r>
              <a:rPr lang="en-GB" sz="1800" b="0" dirty="0" smtClean="0"/>
              <a:t>DSC.</a:t>
            </a:r>
          </a:p>
          <a:p>
            <a:pPr marL="0" indent="0"/>
            <a:r>
              <a:rPr lang="en-GB" sz="1800" b="0" dirty="0" smtClean="0"/>
              <a:t>      </a:t>
            </a:r>
            <a:r>
              <a:rPr lang="en-GB" sz="1800" b="0" dirty="0" err="1" smtClean="0"/>
              <a:t>Tx_power</a:t>
            </a:r>
            <a:r>
              <a:rPr lang="en-GB" sz="1800" b="0" dirty="0" smtClean="0"/>
              <a:t> </a:t>
            </a:r>
            <a:r>
              <a:rPr lang="en-GB" sz="1800" b="0" dirty="0"/>
              <a:t>= power-(DSC_CCAT-</a:t>
            </a:r>
            <a:r>
              <a:rPr lang="en-GB" sz="1800" b="0" dirty="0" err="1"/>
              <a:t>CCAT_default</a:t>
            </a:r>
            <a:r>
              <a:rPr lang="en-GB" sz="1800" b="0" dirty="0" smtClean="0"/>
              <a:t>)×</a:t>
            </a:r>
            <a:r>
              <a:rPr lang="en-GB" sz="1800" b="0" dirty="0" err="1" smtClean="0"/>
              <a:t>controlValue</a:t>
            </a:r>
            <a:endParaRPr lang="en-GB" sz="1800" b="0" dirty="0"/>
          </a:p>
          <a:p>
            <a:pPr>
              <a:buFontTx/>
              <a:buChar char="-"/>
            </a:pPr>
            <a:r>
              <a:rPr lang="en-GB" sz="1800" b="0" dirty="0" smtClean="0"/>
              <a:t>The </a:t>
            </a:r>
            <a:r>
              <a:rPr lang="en-GB" sz="1800" b="0" i="1" dirty="0" err="1"/>
              <a:t>controlValue</a:t>
            </a:r>
            <a:r>
              <a:rPr lang="en-GB" sz="1800" b="0" dirty="0"/>
              <a:t> is a value between [0-1] to dimension the reduction</a:t>
            </a:r>
            <a:r>
              <a:rPr lang="en-GB" sz="1800" b="0" dirty="0" smtClean="0"/>
              <a:t>.</a:t>
            </a:r>
            <a:endParaRPr lang="en-GB" sz="1800" b="0" dirty="0"/>
          </a:p>
          <a:p>
            <a:r>
              <a:rPr lang="en-GB" dirty="0"/>
              <a:t>Algorithm </a:t>
            </a:r>
            <a:r>
              <a:rPr lang="en-GB" dirty="0" smtClean="0"/>
              <a:t>b:</a:t>
            </a:r>
          </a:p>
          <a:p>
            <a:pPr>
              <a:buFontTx/>
              <a:buChar char="-"/>
            </a:pPr>
            <a:r>
              <a:rPr lang="en-GB" sz="1800" b="0" dirty="0" smtClean="0"/>
              <a:t>An </a:t>
            </a:r>
            <a:r>
              <a:rPr lang="en-GB" sz="1800" b="0" dirty="0"/>
              <a:t>algorithm were the transmission power is based on the percentage of the increased CCAT value based on the DSC CCAT and the default CCAT value</a:t>
            </a:r>
            <a:r>
              <a:rPr lang="en-GB" sz="1800" b="0" dirty="0" smtClean="0"/>
              <a:t>:</a:t>
            </a:r>
          </a:p>
          <a:p>
            <a:r>
              <a:rPr lang="en-GB" sz="1800" b="0" dirty="0" smtClean="0"/>
              <a:t>	</a:t>
            </a:r>
            <a:r>
              <a:rPr lang="en-GB" sz="1800" b="0" dirty="0" err="1" smtClean="0"/>
              <a:t>Tx_power</a:t>
            </a:r>
            <a:r>
              <a:rPr lang="en-GB" sz="1800" b="0" dirty="0" smtClean="0"/>
              <a:t> </a:t>
            </a:r>
            <a:r>
              <a:rPr lang="en-GB" sz="1800" b="0" dirty="0"/>
              <a:t>= (1-(DSC_CCAT/</a:t>
            </a:r>
            <a:r>
              <a:rPr lang="en-GB" sz="1800" b="0" dirty="0" err="1"/>
              <a:t>CCAT_default</a:t>
            </a:r>
            <a:r>
              <a:rPr lang="en-GB" sz="1800" b="0" dirty="0" smtClean="0"/>
              <a:t>))×power</a:t>
            </a:r>
            <a:r>
              <a:rPr lang="en-GB" sz="1800" b="0" dirty="0"/>
              <a:t>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0813" cy="1065213"/>
          </a:xfrm>
        </p:spPr>
        <p:txBody>
          <a:bodyPr/>
          <a:lstStyle/>
          <a:p>
            <a:r>
              <a:rPr lang="en-US" dirty="0" smtClean="0"/>
              <a:t>TPC algorithms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5145080" cy="4113213"/>
          </a:xfrm>
        </p:spPr>
        <p:txBody>
          <a:bodyPr/>
          <a:lstStyle/>
          <a:p>
            <a:r>
              <a:rPr lang="en-US" sz="2000" dirty="0"/>
              <a:t>Algorithm a: </a:t>
            </a:r>
            <a:endParaRPr lang="en-US" sz="2000" dirty="0" smtClean="0"/>
          </a:p>
          <a:p>
            <a:pPr lvl="1">
              <a:buFontTx/>
              <a:buChar char="-"/>
            </a:pPr>
            <a:r>
              <a:rPr lang="en-US" sz="1800" dirty="0" smtClean="0"/>
              <a:t>Linear power reduction.</a:t>
            </a:r>
          </a:p>
          <a:p>
            <a:pPr lvl="1">
              <a:buFontTx/>
              <a:buChar char="-"/>
            </a:pPr>
            <a:r>
              <a:rPr lang="en-US" sz="1800" dirty="0" smtClean="0"/>
              <a:t>The </a:t>
            </a:r>
            <a:r>
              <a:rPr lang="en-US" sz="1800" i="1" dirty="0" err="1"/>
              <a:t>controlValue</a:t>
            </a:r>
            <a:r>
              <a:rPr lang="en-US" sz="1800" dirty="0"/>
              <a:t> defines the aggressiveness of the </a:t>
            </a:r>
            <a:r>
              <a:rPr lang="en-US" sz="1800" dirty="0" smtClean="0"/>
              <a:t>algorithm.</a:t>
            </a:r>
            <a:endParaRPr lang="en-US" sz="1800" dirty="0"/>
          </a:p>
          <a:p>
            <a:r>
              <a:rPr lang="en-US" sz="2000" dirty="0"/>
              <a:t>Algorithm b:</a:t>
            </a:r>
          </a:p>
          <a:p>
            <a:pPr lvl="1">
              <a:buFontTx/>
              <a:buChar char="-"/>
            </a:pPr>
            <a:r>
              <a:rPr lang="en-US" sz="1800" dirty="0" smtClean="0"/>
              <a:t>Non-linear </a:t>
            </a:r>
            <a:r>
              <a:rPr lang="en-US" sz="1800" dirty="0"/>
              <a:t>power </a:t>
            </a:r>
            <a:r>
              <a:rPr lang="en-US" sz="1800" dirty="0" smtClean="0"/>
              <a:t>reduction.</a:t>
            </a:r>
          </a:p>
          <a:p>
            <a:pPr lvl="1">
              <a:buFontTx/>
              <a:buChar char="-"/>
            </a:pPr>
            <a:r>
              <a:rPr lang="en-US" sz="1800" dirty="0" smtClean="0"/>
              <a:t>Low power change for lower CCAT and more aggressive for high CCAT value.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goal is to see how these two algorithms affect the results of the TPC.</a:t>
            </a: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880" y="1268760"/>
            <a:ext cx="3402010" cy="254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61" y="3931769"/>
            <a:ext cx="3203848" cy="2550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4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Simulations are performed with </a:t>
            </a:r>
            <a:r>
              <a:rPr lang="en-US" dirty="0"/>
              <a:t>the following simulation </a:t>
            </a:r>
            <a:r>
              <a:rPr lang="en-US" dirty="0" smtClean="0"/>
              <a:t>	assumptions:</a:t>
            </a:r>
            <a:endParaRPr lang="en-US" dirty="0"/>
          </a:p>
          <a:p>
            <a:pPr lvl="1"/>
            <a:r>
              <a:rPr lang="en-US" dirty="0"/>
              <a:t>80 MHz in </a:t>
            </a:r>
            <a:r>
              <a:rPr lang="en-US" dirty="0" smtClean="0"/>
              <a:t>5 GHz </a:t>
            </a:r>
            <a:r>
              <a:rPr lang="en-US" dirty="0"/>
              <a:t>band.</a:t>
            </a:r>
          </a:p>
          <a:p>
            <a:pPr lvl="1"/>
            <a:r>
              <a:rPr lang="en-US" dirty="0" smtClean="0"/>
              <a:t>2×2 </a:t>
            </a:r>
            <a:r>
              <a:rPr lang="en-US" dirty="0"/>
              <a:t>MIMO.</a:t>
            </a:r>
          </a:p>
          <a:p>
            <a:pPr lvl="1"/>
            <a:r>
              <a:rPr lang="en-US" dirty="0"/>
              <a:t>Equal DL and UL traffic.</a:t>
            </a:r>
          </a:p>
          <a:p>
            <a:pPr lvl="1"/>
            <a:r>
              <a:rPr lang="en-US" dirty="0"/>
              <a:t>Equal buffer with Poisson arrival, </a:t>
            </a:r>
            <a:r>
              <a:rPr lang="en-US" dirty="0" smtClean="0"/>
              <a:t>1 MB </a:t>
            </a:r>
            <a:r>
              <a:rPr lang="en-US" dirty="0"/>
              <a:t>file download.</a:t>
            </a:r>
          </a:p>
          <a:p>
            <a:pPr lvl="1"/>
            <a:r>
              <a:rPr lang="en-US" dirty="0"/>
              <a:t>Minstrel Link Adaptation.</a:t>
            </a:r>
          </a:p>
          <a:p>
            <a:pPr lvl="1"/>
            <a:r>
              <a:rPr lang="en-US" dirty="0"/>
              <a:t>Max AMPDU size 64 kB.</a:t>
            </a:r>
          </a:p>
          <a:p>
            <a:pPr marL="0" indent="0"/>
            <a:r>
              <a:rPr lang="en-US" dirty="0" smtClean="0"/>
              <a:t>The simulations are done for the enterprise scenario in 	the IEEE scenario document [2].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9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algorithm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Sweep </a:t>
            </a:r>
            <a:r>
              <a:rPr lang="en-US" sz="2000" dirty="0"/>
              <a:t>of the </a:t>
            </a:r>
            <a:r>
              <a:rPr lang="en-US" sz="2000" dirty="0" err="1"/>
              <a:t>controlValue</a:t>
            </a:r>
            <a:r>
              <a:rPr lang="en-US" sz="2000" dirty="0"/>
              <a:t> show that an increased </a:t>
            </a:r>
            <a:r>
              <a:rPr lang="en-US" sz="2000" i="1" dirty="0" err="1"/>
              <a:t>controlValue</a:t>
            </a:r>
            <a:r>
              <a:rPr lang="en-US" sz="2000" dirty="0"/>
              <a:t> decreases the SINR and user performance. None of the </a:t>
            </a:r>
            <a:r>
              <a:rPr lang="en-US" sz="2000" dirty="0" err="1"/>
              <a:t>controlValues</a:t>
            </a:r>
            <a:r>
              <a:rPr lang="en-US" sz="2000" dirty="0"/>
              <a:t> improve the results of </a:t>
            </a:r>
            <a:r>
              <a:rPr lang="en-US" sz="2000" dirty="0" smtClean="0"/>
              <a:t>DSC.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SINR </a:t>
            </a:r>
            <a:r>
              <a:rPr lang="en-US" sz="2000" dirty="0"/>
              <a:t>is reduced for TPC, even though interference (I) might be reduced due to PC, the lower signal power (S), reduces the SINR.</a:t>
            </a: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6"/>
            <a:ext cx="4081188" cy="3059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84" y="3212976"/>
            <a:ext cx="4081189" cy="305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92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algorithm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marL="0" indent="0"/>
            <a:r>
              <a:rPr lang="en-US" sz="2000" dirty="0" smtClean="0"/>
              <a:t>The </a:t>
            </a:r>
            <a:r>
              <a:rPr lang="en-US" sz="2000" dirty="0"/>
              <a:t>two above algorithms are compared to each </a:t>
            </a:r>
            <a:r>
              <a:rPr lang="en-US" sz="2000" dirty="0" smtClean="0"/>
              <a:t>other.</a:t>
            </a:r>
          </a:p>
          <a:p>
            <a:pPr marL="0" indent="0"/>
            <a:r>
              <a:rPr lang="en-US" sz="2000" dirty="0" smtClean="0"/>
              <a:t>None </a:t>
            </a:r>
            <a:r>
              <a:rPr lang="en-US" sz="2000" dirty="0"/>
              <a:t>of the algorithms provide significant improvements for scenario </a:t>
            </a:r>
            <a:r>
              <a:rPr lang="en-US" sz="2000" dirty="0" smtClean="0"/>
              <a:t>	2</a:t>
            </a:r>
            <a:r>
              <a:rPr lang="en-US" sz="2000" dirty="0"/>
              <a:t>. The DSC algorithm outperform the </a:t>
            </a:r>
            <a:r>
              <a:rPr lang="en-US" sz="2000" dirty="0" smtClean="0"/>
              <a:t>DSC +TPC algorithms.</a:t>
            </a:r>
          </a:p>
          <a:p>
            <a:pPr marL="0" indent="0"/>
            <a:r>
              <a:rPr lang="en-US" sz="2000" dirty="0" smtClean="0"/>
              <a:t>The </a:t>
            </a:r>
            <a:r>
              <a:rPr lang="en-US" sz="2000" dirty="0"/>
              <a:t>chosen </a:t>
            </a:r>
            <a:r>
              <a:rPr lang="en-US" sz="2000" i="1" dirty="0" err="1"/>
              <a:t>controlValue</a:t>
            </a:r>
            <a:r>
              <a:rPr lang="en-US" sz="2000" dirty="0"/>
              <a:t> for algorithm a is 0.125 </a:t>
            </a:r>
            <a:r>
              <a:rPr lang="en-US" sz="2000" dirty="0" smtClean="0"/>
              <a:t>which provides the best performance.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04" y="3311293"/>
            <a:ext cx="4009623" cy="300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180" y="3311293"/>
            <a:ext cx="4109715" cy="3080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28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Y4EHK2M7W7CH-1-451</_dlc_DocId>
    <_dlc_DocIdUrl xmlns="08b2df90-05d3-4030-90d4-c9feeb4a1cd9">
      <Url>https://ericoll.internal.ericsson.com/sites/TWIST/_layouts/DocIdRedir.aspx?ID=Y4EHK2M7W7CH-1-451</Url>
      <Description>Y4EHK2M7W7CH-1-451</Description>
    </_dlc_DocIdUrl>
  </documentManagement>
</p:properties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2AA024-7CF7-41D1-8428-2C9619538C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D17E49-5594-437B-929B-0764F4514445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fb4050a4-637c-4513-a9e2-f3546918e5c9"/>
    <ds:schemaRef ds:uri="http://purl.org/dc/elements/1.1/"/>
    <ds:schemaRef ds:uri="http://purl.org/dc/dcmitype/"/>
    <ds:schemaRef ds:uri="http://schemas.openxmlformats.org/package/2006/metadata/core-properties"/>
    <ds:schemaRef ds:uri="08b2df90-05d3-4030-90d4-c9feeb4a1cd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2225D4B-FA2C-482C-9C21-78ACD683E72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57F6A60-DADC-446D-89CE-F3021101116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D8B608C-BA37-47A2-A994-831CDB4629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356</TotalTime>
  <Words>668</Words>
  <Application>Microsoft Office PowerPoint</Application>
  <PresentationFormat>On-screen Show (4:3)</PresentationFormat>
  <Paragraphs>129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Impact of transmission power control on Clear Channel Assessment Threshold adjustment</vt:lpstr>
      <vt:lpstr>Abstract</vt:lpstr>
      <vt:lpstr>Background and objectives</vt:lpstr>
      <vt:lpstr>The algorithm structure</vt:lpstr>
      <vt:lpstr>TPC algorithm</vt:lpstr>
      <vt:lpstr>TPC algorithms (cont.)</vt:lpstr>
      <vt:lpstr>Simulations</vt:lpstr>
      <vt:lpstr>Results – algorithm a</vt:lpstr>
      <vt:lpstr>Results - algorithm comparison</vt:lpstr>
      <vt:lpstr>Interference reduction</vt:lpstr>
      <vt:lpstr>Conclusions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transmission power control on Clear Channel Assessment Threshold adjustment</dc:title>
  <dc:creator>soma.tayamon@ericsson.com</dc:creator>
  <cp:lastModifiedBy>Soma Tayamon</cp:lastModifiedBy>
  <cp:revision>42</cp:revision>
  <cp:lastPrinted>1601-01-01T00:00:00Z</cp:lastPrinted>
  <dcterms:created xsi:type="dcterms:W3CDTF">2016-04-25T08:57:59Z</dcterms:created>
  <dcterms:modified xsi:type="dcterms:W3CDTF">2016-05-16T18:42:37Z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_dlc_DocIdItemGuid">
    <vt:lpwstr>42217c37-36fb-466f-b6a5-96b04139ba0a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