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62" r:id="rId5"/>
    <p:sldId id="268" r:id="rId6"/>
    <p:sldId id="265" r:id="rId7"/>
    <p:sldId id="269" r:id="rId8"/>
    <p:sldId id="270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97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3" autoAdjust="0"/>
    <p:restoredTop sz="94660"/>
  </p:normalViewPr>
  <p:slideViewPr>
    <p:cSldViewPr>
      <p:cViewPr varScale="1">
        <p:scale>
          <a:sx n="119" d="100"/>
          <a:sy n="119" d="100"/>
        </p:scale>
        <p:origin x="928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802.11-16/0561r0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802.11-16/0561r0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Dan Harkins,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Dan Harkins, HPE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802.11-16/0561r0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P&amp;P Changes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2016-05-01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45052"/>
              </p:ext>
            </p:extLst>
          </p:nvPr>
        </p:nvGraphicFramePr>
        <p:xfrm>
          <a:off x="508000" y="2390775"/>
          <a:ext cx="81565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4" imgW="8255000" imgH="2984500" progId="Word.Document.8">
                  <p:embed/>
                </p:oleObj>
              </mc:Choice>
              <mc:Fallback>
                <p:oleObj name="Document" r:id="rId4" imgW="8255000" imgH="29845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90775"/>
                        <a:ext cx="8156575" cy="294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suggests some changes to its P&amp;P that the 802.11 WG should consider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Trip Down Memory 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These motions have been entertained in 802.11: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</a:t>
            </a:r>
            <a:r>
              <a:rPr lang="en-US" dirty="0" smtClean="0"/>
              <a:t>motion made to amend a motion previously adopted to insert the word “not” into the adopted motion to make it say: “Instruct the editor </a:t>
            </a:r>
            <a:r>
              <a:rPr lang="en-US" b="1" u="sng" dirty="0" smtClean="0">
                <a:solidFill>
                  <a:srgbClr val="2D97F0"/>
                </a:solidFill>
              </a:rPr>
              <a:t>not</a:t>
            </a:r>
            <a:r>
              <a:rPr lang="en-US" dirty="0" smtClean="0">
                <a:solidFill>
                  <a:srgbClr val="2D97F0"/>
                </a:solidFill>
              </a:rPr>
              <a:t> </a:t>
            </a:r>
            <a:r>
              <a:rPr lang="en-US" dirty="0" smtClean="0"/>
              <a:t>to incorporate submission 11-abc/xyz into draft”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motion to reconsider after a member incorrectly claimed he was on the prevailing side of a motion 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/>
              <a:t>A motion that was substantially the same as a motion that failed earlier in the same session 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All of these motions either directly violated Robert’s Rules of Order or should’ve be considered dilatory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One of the above motions made in a TG was appealed in 2007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437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What’s The Issue?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GB" b="0" dirty="0" smtClean="0"/>
              <a:t>IEEE 802 LMSC Working Group Policies and Procedures (v18.1) say a responsibility of the Chair is: </a:t>
            </a:r>
          </a:p>
          <a:p>
            <a:pPr marL="400050" lvl="1" indent="0"/>
            <a:r>
              <a:rPr lang="en-GB" dirty="0" smtClean="0"/>
              <a:t>“</a:t>
            </a:r>
            <a:r>
              <a:rPr lang="en-US" b="1" dirty="0"/>
              <a:t>Being knowledgeable in IEEE standards processes and parliamentary procedures </a:t>
            </a:r>
            <a:r>
              <a:rPr lang="en-US" b="1" dirty="0" smtClean="0"/>
              <a:t>and ensuring </a:t>
            </a:r>
            <a:r>
              <a:rPr lang="en-US" b="1" dirty="0"/>
              <a:t>that the processes and procedures are followed</a:t>
            </a:r>
            <a:r>
              <a:rPr lang="en-US" b="0" dirty="0" smtClean="0"/>
              <a:t>.” Such parliamentary procedures are Robert’s Rules of Order (RR).</a:t>
            </a:r>
          </a:p>
          <a:p>
            <a:pPr>
              <a:buFont typeface="Arial" charset="0"/>
              <a:buChar char="•"/>
            </a:pPr>
            <a:r>
              <a:rPr lang="en-US" b="0" dirty="0" smtClean="0"/>
              <a:t>Until very recently that was thought (by me at least) to mean we followed RR in the WG. Apparently we don’t.</a:t>
            </a:r>
          </a:p>
          <a:p>
            <a:pPr>
              <a:buFont typeface="Arial" charset="0"/>
              <a:buChar char="•"/>
            </a:pPr>
            <a:r>
              <a:rPr lang="en-US" b="0" dirty="0" smtClean="0"/>
              <a:t>If we’re not following RR a WG or TG chair, or his or her delegate, can allow motions that are dilatory or out-of-order– “hey, we’re not required to follow RRs and we’re not.”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An incentive to misbehave has been created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minority of members can choose a time favorable to their cause to engage in actions that would otherwise be prohibited by RR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heck on misbehavior assumes the chair always does the right thing, not a reasonable assumption (see 11-07/0127r0)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Protesting </a:t>
            </a:r>
            <a:r>
              <a:rPr lang="en-US" dirty="0"/>
              <a:t>the consideration of an out-of-order or dilatory motion </a:t>
            </a:r>
            <a:r>
              <a:rPr lang="en-US" dirty="0" smtClean="0"/>
              <a:t>has now been made very difficult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It requires that one be in the room at the time the motion was considered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WG </a:t>
            </a:r>
            <a:r>
              <a:rPr lang="en-US" dirty="0"/>
              <a:t>members typically have multiple responsibilities that preclude them from being in two places at once</a:t>
            </a:r>
          </a:p>
          <a:p>
            <a:pPr>
              <a:buFont typeface="Arial" charset="0"/>
              <a:buChar char="•"/>
            </a:pPr>
            <a:r>
              <a:rPr lang="en-US" dirty="0"/>
              <a:t>The appeal </a:t>
            </a:r>
            <a:r>
              <a:rPr lang="en-US" dirty="0" smtClean="0"/>
              <a:t>allowed </a:t>
            </a:r>
            <a:r>
              <a:rPr lang="en-US" dirty="0"/>
              <a:t>in </a:t>
            </a:r>
            <a:r>
              <a:rPr lang="en-US" dirty="0" smtClean="0"/>
              <a:t>2007 </a:t>
            </a:r>
            <a:r>
              <a:rPr lang="en-US" dirty="0"/>
              <a:t>would not be allowed </a:t>
            </a:r>
            <a:r>
              <a:rPr lang="en-US" dirty="0" smtClean="0"/>
              <a:t>today!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Those past out-of-order and dilatory motions might not be stopped now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significant check on </a:t>
            </a:r>
            <a:r>
              <a:rPr lang="en-US" dirty="0" smtClean="0"/>
              <a:t>WG governance </a:t>
            </a:r>
            <a:r>
              <a:rPr lang="en-US" dirty="0"/>
              <a:t>has been </a:t>
            </a:r>
            <a:r>
              <a:rPr lang="en-US" dirty="0" smtClean="0"/>
              <a:t>taken away from </a:t>
            </a:r>
            <a:r>
              <a:rPr lang="en-US" dirty="0"/>
              <a:t>WG </a:t>
            </a:r>
            <a:r>
              <a:rPr lang="en-US" dirty="0" smtClean="0"/>
              <a:t>members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20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What’s The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Isn’t this a non-issue because other responsibilities of the chair are: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“Being objective”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”Not biasing discussions”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No, because mistakes are made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And, frankly, </a:t>
            </a:r>
            <a:r>
              <a:rPr lang="la-Latn" i="1" dirty="0" smtClean="0"/>
              <a:t>quis </a:t>
            </a:r>
            <a:r>
              <a:rPr lang="la-Latn" i="1" dirty="0"/>
              <a:t>custodiet ipsos </a:t>
            </a:r>
            <a:r>
              <a:rPr lang="la-Latn" i="1" dirty="0" smtClean="0"/>
              <a:t>custodes</a:t>
            </a:r>
            <a:r>
              <a:rPr lang="la-Latn" dirty="0"/>
              <a:t> </a:t>
            </a:r>
            <a:r>
              <a:rPr lang="la-Latn" dirty="0" smtClean="0"/>
              <a:t>(who guards the guards)? Who makes sure the chair behaves?</a:t>
            </a:r>
          </a:p>
          <a:p>
            <a:pPr lvl="1">
              <a:buFont typeface="Arial" charset="0"/>
              <a:buChar char="•"/>
            </a:pPr>
            <a:r>
              <a:rPr lang="la-Latn" dirty="0" smtClean="0"/>
              <a:t>If we could rely solely on personal integrity we would not need laws, yet every society has laws</a:t>
            </a:r>
          </a:p>
          <a:p>
            <a:pPr lvl="1">
              <a:buFont typeface="Arial" charset="0"/>
              <a:buChar char="•"/>
            </a:pPr>
            <a:r>
              <a:rPr lang="la-Latn" dirty="0" smtClean="0"/>
              <a:t>Rules are established to constrain “the guards”– i.e. the guarded guard the guards, the WG members make sure the chair </a:t>
            </a:r>
            <a:r>
              <a:rPr lang="la-Latn" dirty="0" smtClean="0"/>
              <a:t>behaves</a:t>
            </a:r>
            <a:endParaRPr lang="la-Latn" dirty="0" smtClean="0"/>
          </a:p>
          <a:p>
            <a:pPr>
              <a:buFont typeface="Arial" charset="0"/>
              <a:buChar char="•"/>
            </a:pPr>
            <a:r>
              <a:rPr lang="la-Latn" dirty="0" smtClean="0"/>
              <a:t>We need some rules on WG governance that reflect how 802.11 operates to ensure propriety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834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What’s The Proposal?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3187"/>
            <a:ext cx="79232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New requirements to allow </a:t>
            </a:r>
            <a:r>
              <a:rPr lang="en-US" dirty="0"/>
              <a:t>WG members to know that business is being conducted properly even when they cannot be physically present in a WG or </a:t>
            </a:r>
            <a:r>
              <a:rPr lang="en-US" dirty="0" smtClean="0"/>
              <a:t>TG meeting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These</a:t>
            </a:r>
            <a:r>
              <a:rPr lang="en-US" dirty="0" smtClean="0"/>
              <a:t> </a:t>
            </a:r>
            <a:r>
              <a:rPr lang="en-US" dirty="0" smtClean="0"/>
              <a:t>requirements </a:t>
            </a:r>
            <a:r>
              <a:rPr lang="en-US" dirty="0" smtClean="0"/>
              <a:t>to be placed </a:t>
            </a:r>
            <a:r>
              <a:rPr lang="en-US" dirty="0" smtClean="0"/>
              <a:t>upon WG officers: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Officers of the Working Group shall ensure that </a:t>
            </a:r>
            <a:r>
              <a:rPr lang="en-US" dirty="0" smtClean="0"/>
              <a:t>parliamentary </a:t>
            </a:r>
            <a:r>
              <a:rPr lang="en-US" dirty="0"/>
              <a:t>tactics </a:t>
            </a:r>
            <a:r>
              <a:rPr lang="en-US" dirty="0" smtClean="0"/>
              <a:t>are not </a:t>
            </a:r>
            <a:r>
              <a:rPr lang="en-US" dirty="0"/>
              <a:t>used by members to prevent the Working Group from transacting </a:t>
            </a:r>
            <a:r>
              <a:rPr lang="en-US" dirty="0" smtClean="0"/>
              <a:t>business (section 3.4)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If a technical motion has been </a:t>
            </a:r>
            <a:r>
              <a:rPr lang="en-US" dirty="0" smtClean="0"/>
              <a:t>accepted or </a:t>
            </a:r>
            <a:r>
              <a:rPr lang="en-US" dirty="0"/>
              <a:t>rejected, the chair </a:t>
            </a:r>
            <a:r>
              <a:rPr lang="en-US" dirty="0" smtClean="0"/>
              <a:t>shall declare </a:t>
            </a:r>
            <a:r>
              <a:rPr lang="en-US" dirty="0"/>
              <a:t>renewal of it, or a substantially similar motion, at the </a:t>
            </a:r>
            <a:r>
              <a:rPr lang="en-US" dirty="0" smtClean="0"/>
              <a:t>same session </a:t>
            </a:r>
            <a:r>
              <a:rPr lang="en-US" dirty="0"/>
              <a:t>to be </a:t>
            </a:r>
            <a:r>
              <a:rPr lang="en-US" dirty="0" smtClean="0"/>
              <a:t>dilatory (section 3.4.1)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dilatory motions shall be recognized </a:t>
            </a:r>
            <a:r>
              <a:rPr lang="en-US" dirty="0" smtClean="0"/>
              <a:t>by the chair</a:t>
            </a:r>
            <a:r>
              <a:rPr lang="en-US" dirty="0"/>
              <a:t> </a:t>
            </a:r>
            <a:r>
              <a:rPr lang="en-US" dirty="0" smtClean="0"/>
              <a:t>(section 3.4.1)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 challenge to a ruling by a chair, or his or her delegate, shall be permitted by any WG member before the end of the next session after the ruling was made (section 3.4.1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90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802.11 WG should instruct its chairman to propose changes to the </a:t>
            </a:r>
            <a:r>
              <a:rPr lang="en-GB" dirty="0"/>
              <a:t>IEEE 802 LMSC Working Group Policies and Procedures</a:t>
            </a:r>
            <a:r>
              <a:rPr lang="en-US" dirty="0" smtClean="0"/>
              <a:t> along the lines of those suggested on slide 7 of this presentation”</a:t>
            </a:r>
          </a:p>
          <a:p>
            <a:pPr marL="800100" lvl="1" indent="-342900">
              <a:buFont typeface="Symbol" charset="2"/>
              <a:buChar char="⎯"/>
            </a:pPr>
            <a:r>
              <a:rPr lang="en-US" dirty="0" smtClean="0"/>
              <a:t>Y:</a:t>
            </a:r>
          </a:p>
          <a:p>
            <a:pPr marL="800100" lvl="1" indent="-342900">
              <a:buFont typeface="Symbol" charset="2"/>
              <a:buChar char="⎯"/>
            </a:pPr>
            <a:r>
              <a:rPr lang="en-US" dirty="0" smtClean="0"/>
              <a:t>N:</a:t>
            </a:r>
          </a:p>
          <a:p>
            <a:pPr marL="800100" lvl="1" indent="-342900">
              <a:buFont typeface="Symbol" charset="2"/>
              <a:buChar char="⎯"/>
            </a:pPr>
            <a:r>
              <a:rPr lang="en-US" dirty="0" smtClean="0"/>
              <a:t>A:</a:t>
            </a:r>
            <a:endParaRPr lang="en-US" dirty="0"/>
          </a:p>
          <a:p>
            <a:pPr marL="800100" lvl="1" indent="-342900">
              <a:buFont typeface="Symbol" charset="2"/>
              <a:buChar char="⎯"/>
            </a:pPr>
            <a:endParaRPr lang="en-US" dirty="0" smtClean="0"/>
          </a:p>
          <a:p>
            <a:pPr marL="5715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5259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Policies and Procedures for IEEE 802 Working Groups and Technical Advisory Groups, v18.1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Robert’s Rules of Order Revised, Fourth Edition (http://</a:t>
            </a:r>
            <a:r>
              <a:rPr lang="en-US" dirty="0" err="1" smtClean="0"/>
              <a:t>www.rulesonline.com</a:t>
            </a:r>
            <a:r>
              <a:rPr lang="en-US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11-07-0127-00-000r-appeal-ruling-by-tgr-chairman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6257</TotalTime>
  <Words>844</Words>
  <Application>Microsoft Macintosh PowerPoint</Application>
  <PresentationFormat>On-screen Show (4:3)</PresentationFormat>
  <Paragraphs>95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Symbol</vt:lpstr>
      <vt:lpstr>Times New Roman</vt:lpstr>
      <vt:lpstr>Arial</vt:lpstr>
      <vt:lpstr>Office Theme</vt:lpstr>
      <vt:lpstr>Document</vt:lpstr>
      <vt:lpstr>P&amp;P Changes</vt:lpstr>
      <vt:lpstr>Abstract</vt:lpstr>
      <vt:lpstr>A Trip Down Memory Lane</vt:lpstr>
      <vt:lpstr>What’s The Issue?</vt:lpstr>
      <vt:lpstr>What’s The Problem?</vt:lpstr>
      <vt:lpstr>What’s The Problem?</vt:lpstr>
      <vt:lpstr>What’s The Proposal?</vt:lpstr>
      <vt:lpstr>Straw Poll</vt:lpstr>
      <vt:lpstr>References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 and p changes</dc:title>
  <dc:subject/>
  <dc:creator>Dan Harkins</dc:creator>
  <cp:keywords/>
  <dc:description/>
  <cp:lastModifiedBy>Microsoft Office User</cp:lastModifiedBy>
  <cp:revision>39</cp:revision>
  <cp:lastPrinted>1601-01-01T00:00:00Z</cp:lastPrinted>
  <dcterms:created xsi:type="dcterms:W3CDTF">2016-04-22T21:25:27Z</dcterms:created>
  <dcterms:modified xsi:type="dcterms:W3CDTF">2016-05-13T21:58:41Z</dcterms:modified>
  <cp:category/>
</cp:coreProperties>
</file>