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15"/>
  </p:notesMasterIdLst>
  <p:handoutMasterIdLst>
    <p:handoutMasterId r:id="rId116"/>
  </p:handoutMasterIdLst>
  <p:sldIdLst>
    <p:sldId id="269" r:id="rId2"/>
    <p:sldId id="1670" r:id="rId3"/>
    <p:sldId id="278" r:id="rId4"/>
    <p:sldId id="1454" r:id="rId5"/>
    <p:sldId id="1455" r:id="rId6"/>
    <p:sldId id="358" r:id="rId7"/>
    <p:sldId id="359" r:id="rId8"/>
    <p:sldId id="287" r:id="rId9"/>
    <p:sldId id="1620" r:id="rId10"/>
    <p:sldId id="344" r:id="rId11"/>
    <p:sldId id="345" r:id="rId12"/>
    <p:sldId id="1378" r:id="rId13"/>
    <p:sldId id="1423" r:id="rId14"/>
    <p:sldId id="1164" r:id="rId15"/>
    <p:sldId id="1562" r:id="rId16"/>
    <p:sldId id="1101" r:id="rId17"/>
    <p:sldId id="1581" r:id="rId18"/>
    <p:sldId id="1657" r:id="rId19"/>
    <p:sldId id="1404" r:id="rId20"/>
    <p:sldId id="1405" r:id="rId21"/>
    <p:sldId id="1527" r:id="rId22"/>
    <p:sldId id="1526" r:id="rId23"/>
    <p:sldId id="1648" r:id="rId24"/>
    <p:sldId id="1618" r:id="rId25"/>
    <p:sldId id="1649" r:id="rId26"/>
    <p:sldId id="1684" r:id="rId27"/>
    <p:sldId id="1685" r:id="rId28"/>
    <p:sldId id="1686" r:id="rId29"/>
    <p:sldId id="1687" r:id="rId30"/>
    <p:sldId id="1689" r:id="rId31"/>
    <p:sldId id="1690" r:id="rId32"/>
    <p:sldId id="1691" r:id="rId33"/>
    <p:sldId id="1692" r:id="rId34"/>
    <p:sldId id="1694" r:id="rId35"/>
    <p:sldId id="1695" r:id="rId36"/>
    <p:sldId id="1696" r:id="rId37"/>
    <p:sldId id="1697" r:id="rId38"/>
    <p:sldId id="1716" r:id="rId39"/>
    <p:sldId id="1717" r:id="rId40"/>
    <p:sldId id="1718" r:id="rId41"/>
    <p:sldId id="1688" r:id="rId42"/>
    <p:sldId id="1702" r:id="rId43"/>
    <p:sldId id="1703" r:id="rId44"/>
    <p:sldId id="1704" r:id="rId45"/>
    <p:sldId id="1705" r:id="rId46"/>
    <p:sldId id="1706" r:id="rId47"/>
    <p:sldId id="1707" r:id="rId48"/>
    <p:sldId id="1708" r:id="rId49"/>
    <p:sldId id="1709" r:id="rId50"/>
    <p:sldId id="1710" r:id="rId51"/>
    <p:sldId id="1698" r:id="rId52"/>
    <p:sldId id="1699" r:id="rId53"/>
    <p:sldId id="1700" r:id="rId54"/>
    <p:sldId id="1701" r:id="rId55"/>
    <p:sldId id="1715" r:id="rId56"/>
    <p:sldId id="1711" r:id="rId57"/>
    <p:sldId id="1712" r:id="rId58"/>
    <p:sldId id="1713" r:id="rId59"/>
    <p:sldId id="1679" r:id="rId60"/>
    <p:sldId id="1583" r:id="rId61"/>
    <p:sldId id="1665" r:id="rId62"/>
    <p:sldId id="1680" r:id="rId63"/>
    <p:sldId id="1629" r:id="rId64"/>
    <p:sldId id="1667" r:id="rId65"/>
    <p:sldId id="1681" r:id="rId66"/>
    <p:sldId id="1668" r:id="rId67"/>
    <p:sldId id="1682" r:id="rId68"/>
    <p:sldId id="1669" r:id="rId69"/>
    <p:sldId id="1683" r:id="rId70"/>
    <p:sldId id="1572" r:id="rId71"/>
    <p:sldId id="1633" r:id="rId72"/>
    <p:sldId id="1719" r:id="rId73"/>
    <p:sldId id="1720" r:id="rId74"/>
    <p:sldId id="1640" r:id="rId75"/>
    <p:sldId id="1634" r:id="rId76"/>
    <p:sldId id="1635" r:id="rId77"/>
    <p:sldId id="1641" r:id="rId78"/>
    <p:sldId id="1642" r:id="rId79"/>
    <p:sldId id="1643" r:id="rId80"/>
    <p:sldId id="1645" r:id="rId81"/>
    <p:sldId id="1644" r:id="rId82"/>
    <p:sldId id="1650" r:id="rId83"/>
    <p:sldId id="1651" r:id="rId84"/>
    <p:sldId id="1652" r:id="rId85"/>
    <p:sldId id="1653" r:id="rId86"/>
    <p:sldId id="1714" r:id="rId87"/>
    <p:sldId id="1646" r:id="rId88"/>
    <p:sldId id="1375" r:id="rId89"/>
    <p:sldId id="1376" r:id="rId90"/>
    <p:sldId id="1400" r:id="rId91"/>
    <p:sldId id="619" r:id="rId92"/>
    <p:sldId id="621" r:id="rId93"/>
    <p:sldId id="1561" r:id="rId94"/>
    <p:sldId id="1555" r:id="rId95"/>
    <p:sldId id="1601" r:id="rId96"/>
    <p:sldId id="1585" r:id="rId97"/>
    <p:sldId id="1586" r:id="rId98"/>
    <p:sldId id="1587" r:id="rId99"/>
    <p:sldId id="1588" r:id="rId100"/>
    <p:sldId id="1589" r:id="rId101"/>
    <p:sldId id="1590" r:id="rId102"/>
    <p:sldId id="1591" r:id="rId103"/>
    <p:sldId id="1592" r:id="rId104"/>
    <p:sldId id="1593" r:id="rId105"/>
    <p:sldId id="1594" r:id="rId106"/>
    <p:sldId id="1595" r:id="rId107"/>
    <p:sldId id="1596" r:id="rId108"/>
    <p:sldId id="1597" r:id="rId109"/>
    <p:sldId id="1598" r:id="rId110"/>
    <p:sldId id="1599" r:id="rId111"/>
    <p:sldId id="1600" r:id="rId112"/>
    <p:sldId id="1628" r:id="rId113"/>
    <p:sldId id="1638" r:id="rId11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2" autoAdjust="0"/>
    <p:restoredTop sz="94660" autoAdjust="0"/>
  </p:normalViewPr>
  <p:slideViewPr>
    <p:cSldViewPr>
      <p:cViewPr varScale="1">
        <p:scale>
          <a:sx n="88" d="100"/>
          <a:sy n="88" d="100"/>
        </p:scale>
        <p:origin x="-160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756"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802.11-16/0534r0</a:t>
            </a:r>
            <a:endParaRPr lang="en-US" dirty="0"/>
          </a:p>
        </p:txBody>
      </p:sp>
      <p:sp>
        <p:nvSpPr>
          <p:cNvPr id="3075" name="Rectangle 3"/>
          <p:cNvSpPr>
            <a:spLocks noGrp="1" noChangeArrowheads="1"/>
          </p:cNvSpPr>
          <p:nvPr>
            <p:ph type="dt" sz="quarter" idx="1"/>
          </p:nvPr>
        </p:nvSpPr>
        <p:spPr bwMode="auto">
          <a:xfrm>
            <a:off x="695325" y="177284"/>
            <a:ext cx="68929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802.11-16/0534r0</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3</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6</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7</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802.11-16/0534r1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107.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7.wmf"/><Relationship Id="rId4" Type="http://schemas.openxmlformats.org/officeDocument/2006/relationships/oleObject" Target="../embeddings/oleObject13.bin"/></Relationships>
</file>

<file path=ppt/slides/_rels/slide108.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6/11-16-0533-00-0jtc-ieee-802-jtc1-sc-minutes-for-mar-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0.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2.wmf"/><Relationship Id="rId5" Type="http://schemas.openxmlformats.org/officeDocument/2006/relationships/oleObject" Target="../embeddings/oleObject18.bin"/><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73.xml.rels><?xml version="1.0" encoding="UTF-8" standalone="yes"?>
<Relationships xmlns="http://schemas.openxmlformats.org/package/2006/relationships"><Relationship Id="rId2" Type="http://schemas.openxmlformats.org/officeDocument/2006/relationships/hyperlink" Target="https://standards.ieee.org/findstds/standard/802.15.6-2012.html"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May 2016</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57657168"/>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j-lt"/>
                          <a:ea typeface="Times New Roman"/>
                        </a:rPr>
                        <a:t>Peter Yee (Vice</a:t>
                      </a:r>
                      <a:r>
                        <a:rPr lang="en-AU" sz="1200" baseline="0" dirty="0" smtClean="0">
                          <a:effectLst/>
                          <a:latin typeface="+mj-lt"/>
                          <a:ea typeface="Times New Roman"/>
                        </a:rPr>
                        <a:t> Chair)</a:t>
                      </a:r>
                      <a:endParaRPr lang="en-AU" sz="1200" dirty="0">
                        <a:effectLst/>
                        <a:latin typeface="+mj-lt"/>
                        <a:ea typeface="Times New Roman"/>
                      </a:endParaRPr>
                    </a:p>
                  </a:txBody>
                  <a:tcPr marL="68580" marR="68580" marT="0" marB="0" anchor="ctr"/>
                </a:tc>
                <a:tc>
                  <a:txBody>
                    <a:bodyPr/>
                    <a:lstStyle/>
                    <a:p>
                      <a:pPr>
                        <a:spcAft>
                          <a:spcPts val="0"/>
                        </a:spcAft>
                      </a:pPr>
                      <a:endParaRPr lang="en-AU" sz="1200" dirty="0">
                        <a:effectLst/>
                        <a:latin typeface="+mj-lt"/>
                        <a:ea typeface="Times New Roman"/>
                      </a:endParaRPr>
                    </a:p>
                  </a:txBody>
                  <a:tcPr marL="68580" marR="68580" marT="0" marB="0" anchor="ctr"/>
                </a:tc>
                <a:tc>
                  <a:txBody>
                    <a:bodyPr/>
                    <a:lstStyle/>
                    <a:p>
                      <a:pPr marL="21590" indent="-21590">
                        <a:spcAft>
                          <a:spcPts val="0"/>
                        </a:spcAft>
                      </a:pPr>
                      <a:endParaRPr lang="en-AU" sz="1200" dirty="0">
                        <a:effectLst/>
                        <a:latin typeface="Times New Roman"/>
                        <a:ea typeface="Times New Roman"/>
                      </a:endParaRPr>
                    </a:p>
                  </a:txBody>
                  <a:tcPr marL="68580" marR="68580" marT="0" marB="0" anchor="ctr"/>
                </a:tc>
                <a:tc>
                  <a:txBody>
                    <a:bodyPr/>
                    <a:lstStyle/>
                    <a:p>
                      <a:pPr>
                        <a:spcAft>
                          <a:spcPts val="0"/>
                        </a:spcAft>
                      </a:pPr>
                      <a:r>
                        <a:rPr lang="en-AU" sz="1200" dirty="0" smtClean="0">
                          <a:effectLst/>
                          <a:latin typeface="+mj-lt"/>
                          <a:ea typeface="Times New Roman"/>
                        </a:rPr>
                        <a:t>peter@akayla.com</a:t>
                      </a:r>
                      <a:endParaRPr lang="en-AU" sz="1200" dirty="0">
                        <a:effectLst/>
                        <a:latin typeface="+mj-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May 2016,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54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547"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107</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41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108</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438"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46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Macau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Macau, in March 2016, as documented in </a:t>
            </a:r>
            <a:r>
              <a:rPr lang="en-AU" i="1" dirty="0" smtClean="0">
                <a:hlinkClick r:id="rId3"/>
              </a:rPr>
              <a:t>11-16-0533-00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60 day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48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905000"/>
            <a:ext cx="7772400" cy="4114800"/>
          </a:xfrm>
        </p:spPr>
        <p:txBody>
          <a:bodyPr/>
          <a:lstStyle/>
          <a:p>
            <a:r>
              <a:rPr lang="en-AU" dirty="0"/>
              <a:t>60 day 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113</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61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61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a:t>
            </a:r>
          </a:p>
          <a:p>
            <a:pPr lvl="2"/>
            <a:r>
              <a:rPr lang="en-AU" dirty="0" smtClean="0"/>
              <a:t>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835"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SC6_WG1_N053)</a:t>
            </a:r>
            <a:endParaRPr lang="en-AU" b="0" dirty="0"/>
          </a:p>
          <a:p>
            <a:pPr lvl="2"/>
            <a:r>
              <a:rPr lang="en-AU" b="0" dirty="0" smtClean="0"/>
              <a:t>IEEE </a:t>
            </a:r>
            <a:r>
              <a:rPr lang="en-AU" b="0" dirty="0"/>
              <a:t>802.3 Ethernet YANG Models Study Group </a:t>
            </a:r>
          </a:p>
          <a:p>
            <a:pPr lvl="2"/>
            <a:r>
              <a:rPr lang="en-AU" b="0" dirty="0" smtClean="0"/>
              <a:t>IEEE </a:t>
            </a:r>
            <a:r>
              <a:rPr lang="en-AU" b="0" dirty="0"/>
              <a:t>802.19 Wireless Automotive Coexistence </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4796333"/>
              </p:ext>
            </p:extLst>
          </p:nvPr>
        </p:nvGraphicFramePr>
        <p:xfrm>
          <a:off x="762000" y="1600200"/>
          <a:ext cx="7620000" cy="3774252"/>
        </p:xfrm>
        <a:graphic>
          <a:graphicData uri="http://schemas.openxmlformats.org/drawingml/2006/table">
            <a:tbl>
              <a:tblPr firstRow="1" bandRow="1">
                <a:tableStyleId>{21E4AEA4-8DFA-4A89-87EB-49C32662AFE0}</a:tableStyleId>
              </a:tblPr>
              <a:tblGrid>
                <a:gridCol w="1292679"/>
                <a:gridCol w="2109107"/>
                <a:gridCol w="2109107"/>
                <a:gridCol w="2109107"/>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51837">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51837">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51837">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18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2957752"/>
              </p:ext>
            </p:extLst>
          </p:nvPr>
        </p:nvGraphicFramePr>
        <p:xfrm>
          <a:off x="761999" y="1600200"/>
          <a:ext cx="7696200" cy="3774252"/>
        </p:xfrm>
        <a:graphic>
          <a:graphicData uri="http://schemas.openxmlformats.org/drawingml/2006/table">
            <a:tbl>
              <a:tblPr firstRow="1" bandRow="1">
                <a:tableStyleId>{21E4AEA4-8DFA-4A89-87EB-49C32662AFE0}</a:tableStyleId>
              </a:tblPr>
              <a:tblGrid>
                <a:gridCol w="1305606"/>
                <a:gridCol w="2130198"/>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eleven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6198735"/>
              </p:ext>
            </p:extLst>
          </p:nvPr>
        </p:nvGraphicFramePr>
        <p:xfrm>
          <a:off x="152399" y="1600200"/>
          <a:ext cx="8839199" cy="4534742"/>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rPr>
                        <a:t>.1Xbx</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D1.2</a:t>
                      </a:r>
                      <a:endParaRPr lang="en-AU" sz="1600" dirty="0">
                        <a:latin typeface="+mj-lt"/>
                      </a:endParaRPr>
                    </a:p>
                  </a:txBody>
                  <a:tcPr marL="115147" marR="115147"/>
                </a:tc>
                <a:tc>
                  <a:txBody>
                    <a:bodyPr/>
                    <a:lstStyle/>
                    <a:p>
                      <a:pPr algn="ctr"/>
                      <a:r>
                        <a:rPr lang="en-AU" sz="1600" dirty="0" smtClean="0">
                          <a:latin typeface="+mj-lt"/>
                        </a:rPr>
                        <a:t>May 14</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Mar</a:t>
                      </a:r>
                      <a:r>
                        <a:rPr lang="en-AU" sz="1600" b="0" baseline="0" dirty="0" smtClean="0">
                          <a:solidFill>
                            <a:schemeClr val="tx1"/>
                          </a:solidFill>
                          <a:latin typeface="+mj-lt"/>
                        </a:rPr>
                        <a:t> 15</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Dec</a:t>
                      </a:r>
                      <a:r>
                        <a:rPr lang="en-AU" sz="1600" b="0" baseline="0" dirty="0" smtClean="0">
                          <a:solidFill>
                            <a:schemeClr val="tx1"/>
                          </a:solidFill>
                          <a:latin typeface="+mj-lt"/>
                        </a:rPr>
                        <a:t> 15</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Apr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rPr>
                        <a:t>.1Q-Rev</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D2.0</a:t>
                      </a:r>
                      <a:endParaRPr lang="en-AU" sz="1600" dirty="0">
                        <a:latin typeface="+mj-lt"/>
                      </a:endParaRPr>
                    </a:p>
                  </a:txBody>
                  <a:tcPr marL="115147" marR="115147"/>
                </a:tc>
                <a:tc>
                  <a:txBody>
                    <a:bodyPr/>
                    <a:lstStyle/>
                    <a:p>
                      <a:pPr algn="ctr"/>
                      <a:r>
                        <a:rPr lang="en-AU" sz="1600" dirty="0" smtClean="0">
                          <a:latin typeface="+mj-lt"/>
                        </a:rPr>
                        <a:t>Jan 14</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Mar</a:t>
                      </a:r>
                      <a:r>
                        <a:rPr lang="en-AU" sz="1600" b="0" baseline="0" dirty="0" smtClean="0">
                          <a:solidFill>
                            <a:schemeClr val="tx1"/>
                          </a:solidFill>
                          <a:latin typeface="+mj-lt"/>
                        </a:rPr>
                        <a:t> 15</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 </a:t>
                      </a:r>
                      <a:r>
                        <a:rPr lang="en-AU" sz="1600" b="0" baseline="0" dirty="0" smtClean="0">
                          <a:solidFill>
                            <a:schemeClr val="tx1"/>
                          </a:solidFill>
                          <a:latin typeface="+mj-lt"/>
                        </a:rPr>
                        <a:t>15</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Apr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j-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j-lt"/>
                          <a:ea typeface="+mn-ea"/>
                          <a:cs typeface="+mn-cs"/>
                        </a:rPr>
                        <a:t>Waiting</a:t>
                      </a:r>
                      <a:endParaRPr lang="en-AU" sz="1600" b="0" kern="1200" dirty="0" smtClean="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rgbClr val="FF0000"/>
                          </a:solidFill>
                          <a:latin typeface="+mj-lt"/>
                          <a:cs typeface="Arial" panose="020B0604020202020204" pitchFamily="34" charset="0"/>
                        </a:rPr>
                        <a:t>?</a:t>
                      </a:r>
                      <a:endParaRPr lang="en-AU" sz="1600" b="0" dirty="0">
                        <a:solidFill>
                          <a:srgbClr val="FF0000"/>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Apr 16</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FDIS ballot passed, and resolved comments were liaised in Apr 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a:t>
            </a:r>
          </a:p>
          <a:p>
            <a:pPr lvl="1" eaLnBrk="1" fontAlgn="t" hangingPunct="1"/>
            <a:r>
              <a:rPr lang="en-AU" dirty="0" smtClean="0"/>
              <a:t>Submission to </a:t>
            </a:r>
            <a:r>
              <a:rPr lang="en-AU" dirty="0"/>
              <a:t>PSDO approved </a:t>
            </a:r>
            <a:r>
              <a:rPr lang="en-AU" dirty="0" smtClean="0"/>
              <a:t>by EC in </a:t>
            </a:r>
            <a:r>
              <a:rPr lang="en-AU" dirty="0"/>
              <a:t>July </a:t>
            </a:r>
            <a:r>
              <a:rPr lang="en-AU" dirty="0" smtClean="0"/>
              <a:t>2014</a:t>
            </a:r>
            <a:endParaRPr lang="en-AU" b="0" dirty="0"/>
          </a:p>
          <a:p>
            <a:r>
              <a:rPr lang="en-AU" dirty="0" smtClean="0"/>
              <a:t>60 </a:t>
            </a:r>
            <a:r>
              <a:rPr lang="en-AU" dirty="0"/>
              <a:t>day 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in </a:t>
            </a:r>
            <a:r>
              <a:rPr lang="en-AU" dirty="0" smtClean="0"/>
              <a:t>Apr 2016 </a:t>
            </a:r>
            <a:r>
              <a:rPr lang="en-AU" dirty="0">
                <a:solidFill>
                  <a:srgbClr val="FF0000"/>
                </a:solidFill>
              </a:rPr>
              <a:t>(see </a:t>
            </a:r>
            <a:r>
              <a:rPr lang="en-AU" dirty="0" smtClean="0">
                <a:solidFill>
                  <a:srgbClr val="FF0000"/>
                </a:solidFill>
              </a:rPr>
              <a:t>NXXXX)</a:t>
            </a:r>
            <a:endParaRPr lang="en-AU" dirty="0">
              <a:solidFill>
                <a:srgbClr val="FF0000"/>
              </a:solidFill>
            </a:endParaRPr>
          </a:p>
          <a:p>
            <a:pPr lvl="1"/>
            <a:r>
              <a:rPr lang="en-AU" dirty="0" smtClean="0"/>
              <a:t>The standard </a:t>
            </a:r>
            <a:r>
              <a:rPr lang="en-AU" dirty="0"/>
              <a:t>will be known </a:t>
            </a:r>
            <a:r>
              <a:rPr lang="en-AU" dirty="0" smtClean="0"/>
              <a:t>as ISO/IEC/IEEE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783003564"/>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2036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Vice Chair will be chairing the IEEE 802 JTC1 SC in May 2016 in Hawaii</a:t>
            </a:r>
            <a:endParaRPr lang="en-AU" dirty="0"/>
          </a:p>
        </p:txBody>
      </p:sp>
      <p:sp>
        <p:nvSpPr>
          <p:cNvPr id="3" name="Content Placeholder 2"/>
          <p:cNvSpPr>
            <a:spLocks noGrp="1"/>
          </p:cNvSpPr>
          <p:nvPr>
            <p:ph idx="1"/>
          </p:nvPr>
        </p:nvSpPr>
        <p:spPr/>
        <p:txBody>
          <a:bodyPr/>
          <a:lstStyle/>
          <a:p>
            <a:pPr lvl="1"/>
            <a:r>
              <a:rPr lang="en-AU" dirty="0" smtClean="0"/>
              <a:t>The SC Chair is attending the IEEE-SA </a:t>
            </a:r>
            <a:r>
              <a:rPr lang="en-AU" dirty="0" err="1" smtClean="0"/>
              <a:t>BoG</a:t>
            </a:r>
            <a:r>
              <a:rPr lang="en-AU" dirty="0" smtClean="0"/>
              <a:t> meeting in Beijing this week …</a:t>
            </a:r>
          </a:p>
          <a:p>
            <a:pPr lvl="1"/>
            <a:endParaRPr lang="en-AU" dirty="0"/>
          </a:p>
          <a:p>
            <a:pPr lvl="1"/>
            <a:endParaRPr lang="en-AU" dirty="0" smtClean="0"/>
          </a:p>
          <a:p>
            <a:pPr lvl="1"/>
            <a:endParaRPr lang="en-AU" dirty="0"/>
          </a:p>
          <a:p>
            <a:pPr lvl="1"/>
            <a:endParaRPr lang="en-AU" dirty="0" smtClean="0"/>
          </a:p>
          <a:p>
            <a:pPr lvl="1"/>
            <a:endParaRPr lang="en-AU" dirty="0"/>
          </a:p>
          <a:p>
            <a:pPr lvl="1"/>
            <a:endParaRPr lang="en-AU" dirty="0" smtClean="0"/>
          </a:p>
          <a:p>
            <a:pPr lvl="1"/>
            <a:endParaRPr lang="en-AU" dirty="0" smtClean="0"/>
          </a:p>
          <a:p>
            <a:pPr lvl="1"/>
            <a:r>
              <a:rPr lang="en-AU" dirty="0" smtClean="0"/>
              <a:t>… and so the SC Vice Chair will lead proceedings in Hawaii</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a:t>
            </a:fld>
            <a:endParaRPr lang="en-US"/>
          </a:p>
        </p:txBody>
      </p:sp>
      <p:pic>
        <p:nvPicPr>
          <p:cNvPr id="236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2844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65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1045"/>
          <a:stretch/>
        </p:blipFill>
        <p:spPr bwMode="auto">
          <a:xfrm>
            <a:off x="4775200" y="2895600"/>
            <a:ext cx="2844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295400" y="5029200"/>
            <a:ext cx="2844800" cy="381000"/>
          </a:xfrm>
          <a:prstGeom prst="rect">
            <a:avLst/>
          </a:prstGeom>
          <a:no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mj-lt"/>
              </a:rPr>
              <a:t>IEEE 802.11 WG meeting location</a:t>
            </a:r>
          </a:p>
        </p:txBody>
      </p:sp>
      <p:sp>
        <p:nvSpPr>
          <p:cNvPr id="9" name="Rectangle 8"/>
          <p:cNvSpPr/>
          <p:nvPr/>
        </p:nvSpPr>
        <p:spPr bwMode="auto">
          <a:xfrm>
            <a:off x="4775200" y="5029200"/>
            <a:ext cx="2844800" cy="381000"/>
          </a:xfrm>
          <a:prstGeom prst="rect">
            <a:avLst/>
          </a:prstGeom>
          <a:no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mj-lt"/>
              </a:rPr>
              <a:t>IEEE-SA </a:t>
            </a:r>
            <a:r>
              <a:rPr kumimoji="0" lang="en-AU" sz="1400" b="1" i="0" u="none" strike="noStrike" cap="none" normalizeH="0" baseline="0" dirty="0" err="1" smtClean="0">
                <a:ln>
                  <a:noFill/>
                </a:ln>
                <a:solidFill>
                  <a:schemeClr val="tx1"/>
                </a:solidFill>
                <a:effectLst/>
                <a:latin typeface="+mj-lt"/>
              </a:rPr>
              <a:t>BoG</a:t>
            </a:r>
            <a:r>
              <a:rPr kumimoji="0" lang="en-AU" sz="1400" b="1" i="0" u="none" strike="noStrike" cap="none" normalizeH="0" baseline="0" dirty="0" smtClean="0">
                <a:ln>
                  <a:noFill/>
                </a:ln>
                <a:solidFill>
                  <a:schemeClr val="tx1"/>
                </a:solidFill>
                <a:effectLst/>
                <a:latin typeface="+mj-lt"/>
              </a:rPr>
              <a:t> meeting location</a:t>
            </a:r>
          </a:p>
        </p:txBody>
      </p:sp>
    </p:spTree>
    <p:extLst>
      <p:ext uri="{BB962C8B-B14F-4D97-AF65-F5344CB8AC3E}">
        <p14:creationId xmlns:p14="http://schemas.microsoft.com/office/powerpoint/2010/main" val="393636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FDIS ballot </a:t>
            </a:r>
            <a:r>
              <a:rPr lang="en-GB" dirty="0"/>
              <a:t>passed, and resolved </a:t>
            </a:r>
            <a:r>
              <a:rPr lang="en-GB" dirty="0" smtClean="0"/>
              <a:t>comments were </a:t>
            </a:r>
            <a:r>
              <a:rPr lang="en-GB" dirty="0"/>
              <a:t>liaised in Apr</a:t>
            </a:r>
            <a:r>
              <a:rPr lang="en-GB" dirty="0">
                <a:solidFill>
                  <a:srgbClr val="FF0000"/>
                </a:solidFill>
              </a:rPr>
              <a:t> </a:t>
            </a:r>
            <a:r>
              <a:rPr lang="en-GB" dirty="0"/>
              <a:t>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AU" dirty="0" smtClean="0"/>
              <a:t>60 </a:t>
            </a:r>
            <a:r>
              <a:rPr lang="en-AU" dirty="0"/>
              <a:t>day 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in Apr 2016 </a:t>
            </a:r>
            <a:r>
              <a:rPr lang="en-AU" dirty="0">
                <a:solidFill>
                  <a:srgbClr val="FF0000"/>
                </a:solidFill>
              </a:rPr>
              <a:t>(see NXXXX)</a:t>
            </a:r>
          </a:p>
          <a:p>
            <a:pPr lvl="1"/>
            <a:r>
              <a:rPr lang="en-AU" dirty="0"/>
              <a:t>The standard will be known as ISO/IEC/IEEE </a:t>
            </a:r>
            <a:r>
              <a:rPr lang="en-AU" dirty="0" smtClean="0"/>
              <a:t>8802-1Q:2015</a:t>
            </a:r>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AU" dirty="0" smtClean="0"/>
              <a:t>60 </a:t>
            </a:r>
            <a:r>
              <a:rPr lang="en-AU" dirty="0"/>
              <a:t>day pre-ballot</a:t>
            </a:r>
            <a:r>
              <a:rPr lang="en-AU" dirty="0" smtClean="0"/>
              <a:t>: </a:t>
            </a:r>
            <a:r>
              <a:rPr lang="en-AU" dirty="0">
                <a:solidFill>
                  <a:srgbClr val="00B050"/>
                </a:solidFill>
              </a:rPr>
              <a:t>passed </a:t>
            </a:r>
            <a:r>
              <a:rPr lang="en-AU" dirty="0" smtClean="0">
                <a:solidFill>
                  <a:srgbClr val="00B050"/>
                </a:solidFill>
              </a:rPr>
              <a:t>&amp; response liaised in Jan 16</a:t>
            </a:r>
            <a:endParaRPr lang="en-AU" dirty="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8/0/11 </a:t>
            </a:r>
            <a:endParaRPr lang="en-AU" dirty="0"/>
          </a:p>
          <a:p>
            <a:pPr lvl="2"/>
            <a:r>
              <a:rPr lang="en-AU" dirty="0"/>
              <a:t>Only </a:t>
            </a:r>
            <a:r>
              <a:rPr lang="en-AU" dirty="0" smtClean="0"/>
              <a:t>two substantive comments </a:t>
            </a:r>
            <a:r>
              <a:rPr lang="en-AU" dirty="0"/>
              <a:t>that </a:t>
            </a:r>
            <a:r>
              <a:rPr lang="en-AU" dirty="0" smtClean="0"/>
              <a:t>need </a:t>
            </a:r>
            <a:r>
              <a:rPr lang="en-AU" dirty="0"/>
              <a:t>a </a:t>
            </a:r>
            <a:r>
              <a:rPr lang="en-AU" dirty="0" smtClean="0"/>
              <a:t>response</a:t>
            </a:r>
          </a:p>
          <a:p>
            <a:pPr lvl="1"/>
            <a:r>
              <a:rPr lang="en-AU" dirty="0"/>
              <a:t>A response was discussed in Nov 2015 but I was decided that the 802.1 WG would take responsibility for sending it</a:t>
            </a:r>
          </a:p>
          <a:p>
            <a:pPr lvl="2"/>
            <a:r>
              <a:rPr lang="en-AU" dirty="0"/>
              <a:t>Sent in Jan 16</a:t>
            </a:r>
          </a:p>
          <a:p>
            <a:r>
              <a:rPr lang="en-AU" dirty="0"/>
              <a:t>FDIS ballot: </a:t>
            </a:r>
            <a:r>
              <a:rPr lang="en-AU" dirty="0" smtClean="0">
                <a:solidFill>
                  <a:schemeClr val="accent6"/>
                </a:solidFill>
              </a:rPr>
              <a:t>closes on 17 Aug 2016</a:t>
            </a:r>
            <a:endParaRPr lang="en-AU" dirty="0"/>
          </a:p>
          <a:p>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50765646"/>
              </p:ext>
            </p:extLst>
          </p:nvPr>
        </p:nvGraphicFramePr>
        <p:xfrm>
          <a:off x="76200" y="4572000"/>
          <a:ext cx="914400" cy="771525"/>
        </p:xfrm>
        <a:graphic>
          <a:graphicData uri="http://schemas.openxmlformats.org/presentationml/2006/ole">
            <mc:AlternateContent xmlns:mc="http://schemas.openxmlformats.org/markup-compatibility/2006">
              <mc:Choice xmlns:v="urn:schemas-microsoft-com:vml" Requires="v">
                <p:oleObj spid="_x0000_s230494"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a:solidFill>
                  <a:schemeClr val="accent6"/>
                </a:solidFill>
              </a:rPr>
              <a:t>closes on 17 Aug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AU" dirty="0" smtClean="0"/>
              <a:t>60 day pre-ballot: </a:t>
            </a:r>
            <a:r>
              <a:rPr lang="en-AU" dirty="0">
                <a:solidFill>
                  <a:srgbClr val="00B050"/>
                </a:solidFill>
              </a:rPr>
              <a:t>passed &amp; liaised in Jan 16</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needs a response</a:t>
            </a:r>
          </a:p>
          <a:p>
            <a:pPr lvl="1"/>
            <a:r>
              <a:rPr lang="en-AU" dirty="0"/>
              <a:t>A response was discussed in Nov 2015 but </a:t>
            </a:r>
            <a:r>
              <a:rPr lang="en-AU" dirty="0" smtClean="0"/>
              <a:t>it </a:t>
            </a:r>
            <a:r>
              <a:rPr lang="en-AU" dirty="0"/>
              <a:t>was decided that the 802.1 WG would take responsibility for </a:t>
            </a:r>
            <a:r>
              <a:rPr lang="en-AU" dirty="0" smtClean="0"/>
              <a:t>sending</a:t>
            </a:r>
            <a:endParaRPr lang="en-AU" dirty="0"/>
          </a:p>
          <a:p>
            <a:pPr lvl="2"/>
            <a:r>
              <a:rPr lang="en-AU" dirty="0" smtClean="0"/>
              <a:t>Sent in Jan 16</a:t>
            </a:r>
          </a:p>
          <a:p>
            <a:r>
              <a:rPr lang="en-AU" dirty="0" smtClean="0"/>
              <a:t>FDIS ballot: </a:t>
            </a:r>
            <a:r>
              <a:rPr lang="en-AU" dirty="0">
                <a:solidFill>
                  <a:schemeClr val="accent6"/>
                </a:solidFill>
              </a:rPr>
              <a:t>closes on 17 Aug 2016</a:t>
            </a: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53737324"/>
              </p:ext>
            </p:extLst>
          </p:nvPr>
        </p:nvGraphicFramePr>
        <p:xfrm>
          <a:off x="76200" y="4572000"/>
          <a:ext cx="914400" cy="771525"/>
        </p:xfrm>
        <a:graphic>
          <a:graphicData uri="http://schemas.openxmlformats.org/presentationml/2006/ole">
            <mc:AlternateContent xmlns:mc="http://schemas.openxmlformats.org/markup-compatibility/2006">
              <mc:Choice xmlns:v="urn:schemas-microsoft-com:vml" Requires="v">
                <p:oleObj spid="_x0000_s22947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62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is waiting for the start of the 60 day pre-ballot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AU" dirty="0" smtClean="0"/>
              <a:t>60 </a:t>
            </a:r>
            <a:r>
              <a:rPr lang="en-AU" dirty="0"/>
              <a:t>day pre-ballot</a:t>
            </a:r>
            <a:r>
              <a:rPr lang="en-AU" dirty="0" smtClean="0"/>
              <a:t>: </a:t>
            </a:r>
            <a:r>
              <a:rPr lang="en-AU" dirty="0" smtClean="0">
                <a:solidFill>
                  <a:schemeClr val="accent6"/>
                </a:solidFill>
              </a:rPr>
              <a:t>waiting for start</a:t>
            </a:r>
            <a:endParaRPr lang="en-AU" dirty="0">
              <a:solidFill>
                <a:schemeClr val="accent6"/>
              </a:solidFill>
            </a:endParaRPr>
          </a:p>
          <a:p>
            <a:pPr lvl="1"/>
            <a:r>
              <a:rPr lang="en-AU" dirty="0"/>
              <a:t>Submission of IEEE 802.1AB-2016 </a:t>
            </a:r>
            <a:r>
              <a:rPr lang="en-AU" dirty="0" smtClean="0"/>
              <a:t>to PSDO was approved in Mar 16</a:t>
            </a:r>
          </a:p>
          <a:p>
            <a:pPr lvl="2"/>
            <a:r>
              <a:rPr lang="en-AU" dirty="0">
                <a:solidFill>
                  <a:srgbClr val="FF0000"/>
                </a:solidFill>
              </a:rPr>
              <a:t>Has it actually been submitted?</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is waiting for the start of the 60 day pre-ballot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AU" dirty="0" smtClean="0"/>
              <a:t>60 </a:t>
            </a:r>
            <a:r>
              <a:rPr lang="en-AU" dirty="0"/>
              <a:t>day pre-ballot</a:t>
            </a:r>
            <a:r>
              <a:rPr lang="en-AU" dirty="0" smtClean="0"/>
              <a:t>: </a:t>
            </a:r>
            <a:r>
              <a:rPr lang="en-AU" dirty="0" smtClean="0">
                <a:solidFill>
                  <a:schemeClr val="accent2"/>
                </a:solidFill>
              </a:rPr>
              <a:t>waiting</a:t>
            </a:r>
            <a:endParaRPr lang="en-AU" dirty="0">
              <a:solidFill>
                <a:schemeClr val="accent2"/>
              </a:solidFill>
            </a:endParaRPr>
          </a:p>
          <a:p>
            <a:pPr lvl="1"/>
            <a:r>
              <a:rPr lang="en-AU" dirty="0" smtClean="0"/>
              <a:t>It </a:t>
            </a:r>
            <a:r>
              <a:rPr lang="en-AU" dirty="0"/>
              <a:t>is planned to submit IEEE 802.1Qca-2015</a:t>
            </a:r>
            <a:r>
              <a:rPr lang="en-GB" dirty="0"/>
              <a:t> </a:t>
            </a:r>
            <a:r>
              <a:rPr lang="en-AU" dirty="0" smtClean="0"/>
              <a:t>to </a:t>
            </a:r>
            <a:r>
              <a:rPr lang="en-AU" dirty="0"/>
              <a:t>PSDO in March </a:t>
            </a:r>
            <a:r>
              <a:rPr lang="en-AU" dirty="0" smtClean="0"/>
              <a:t>2016</a:t>
            </a:r>
          </a:p>
          <a:p>
            <a:pPr lvl="2"/>
            <a:r>
              <a:rPr lang="en-AU" dirty="0" smtClean="0">
                <a:solidFill>
                  <a:srgbClr val="FF0000"/>
                </a:solidFill>
              </a:rPr>
              <a:t>Has it actually been submitted?</a:t>
            </a:r>
            <a:endParaRPr lang="en-AU" dirty="0">
              <a:solidFill>
                <a:srgbClr val="FF0000"/>
              </a:solidFill>
            </a:endParaRPr>
          </a:p>
          <a:p>
            <a:r>
              <a:rPr lang="en-AU" dirty="0"/>
              <a:t>FDIS ballot FDIS </a:t>
            </a:r>
            <a:r>
              <a:rPr lang="en-AU" dirty="0" smtClean="0"/>
              <a:t>ballot: </a:t>
            </a:r>
            <a:endParaRPr lang="en-AU" dirty="0"/>
          </a:p>
        </p:txBody>
      </p:sp>
    </p:spTree>
    <p:extLst>
      <p:ext uri="{BB962C8B-B14F-4D97-AF65-F5344CB8AC3E}">
        <p14:creationId xmlns:p14="http://schemas.microsoft.com/office/powerpoint/2010/main" val="1395080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AU" dirty="0">
                <a:solidFill>
                  <a:schemeClr val="accent6"/>
                </a:solidFill>
              </a:rPr>
              <a:t>60 day </a:t>
            </a:r>
            <a:r>
              <a:rPr lang="en-AU" dirty="0" smtClean="0">
                <a:solidFill>
                  <a:schemeClr val="accent6"/>
                </a:solidFill>
              </a:rPr>
              <a:t>pre-ballot closes on 30 May 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AU" dirty="0" smtClean="0"/>
              <a:t>60 </a:t>
            </a:r>
            <a:r>
              <a:rPr lang="en-AU" dirty="0"/>
              <a:t>day pre-ballot</a:t>
            </a:r>
            <a:r>
              <a:rPr lang="en-AU" dirty="0" smtClean="0"/>
              <a:t>: </a:t>
            </a:r>
            <a:r>
              <a:rPr lang="en-AU" dirty="0">
                <a:solidFill>
                  <a:schemeClr val="accent2"/>
                </a:solidFill>
              </a:rPr>
              <a:t>closes on 30 May 2016</a:t>
            </a:r>
          </a:p>
          <a:p>
            <a:pPr lvl="1"/>
            <a:r>
              <a:rPr lang="en-AU" dirty="0" smtClean="0"/>
              <a:t>The </a:t>
            </a:r>
            <a:r>
              <a:rPr lang="en-AU" dirty="0"/>
              <a:t>60 day pre-ballot on IEEE 802.1Qbv-2015 closes on 30 May 2016</a:t>
            </a:r>
          </a:p>
          <a:p>
            <a:r>
              <a:rPr lang="en-AU" dirty="0"/>
              <a:t>FDIS ballot FDIS </a:t>
            </a:r>
            <a:r>
              <a:rPr lang="en-AU" dirty="0" smtClean="0"/>
              <a:t>ballot: </a:t>
            </a:r>
            <a:endParaRPr lang="en-AU" dirty="0"/>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802.1Qbu D3.0 </a:t>
            </a:r>
            <a:r>
              <a:rPr lang="en-AU" dirty="0"/>
              <a:t>was liaised for information in Nov </a:t>
            </a:r>
            <a:r>
              <a:rPr lang="en-AU" dirty="0" smtClean="0"/>
              <a:t>2015</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pPr marL="525462" lvl="2" indent="-342900"/>
            <a:r>
              <a:rPr lang="en-AU" dirty="0" smtClean="0">
                <a:solidFill>
                  <a:srgbClr val="FF0000"/>
                </a:solidFill>
              </a:rPr>
              <a:t>It has been updated since then and probably needs to be re-liaised</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802.1AC-Rev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802.1AC-Rev D3.0 </a:t>
            </a:r>
            <a:r>
              <a:rPr lang="en-AU" dirty="0"/>
              <a:t>was liaised for information in </a:t>
            </a:r>
            <a:r>
              <a:rPr lang="en-AU" dirty="0" smtClean="0"/>
              <a:t>Dec 2015</a:t>
            </a:r>
          </a:p>
          <a:p>
            <a:pPr marL="525462" lvl="2" indent="-342900"/>
            <a:r>
              <a:rPr lang="en-AU" dirty="0" smtClean="0"/>
              <a:t>It is currently a bit stalled in IEEE approval 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802.1Qcd-2015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FF0000"/>
                </a:solidFill>
              </a:rPr>
              <a:t>sent</a:t>
            </a:r>
          </a:p>
          <a:p>
            <a:pPr marL="342900" lvl="1" indent="-342900"/>
            <a:r>
              <a:rPr lang="en-AU" dirty="0"/>
              <a:t>IEEE </a:t>
            </a:r>
            <a:r>
              <a:rPr lang="en-AU" dirty="0" smtClean="0"/>
              <a:t>802.1AC-Rev </a:t>
            </a:r>
            <a:r>
              <a:rPr lang="en-AU" dirty="0" smtClean="0">
                <a:solidFill>
                  <a:srgbClr val="FF0000"/>
                </a:solidFill>
              </a:rPr>
              <a:t>D?-?</a:t>
            </a:r>
            <a:r>
              <a:rPr lang="en-AU" dirty="0" smtClean="0"/>
              <a:t> </a:t>
            </a:r>
            <a:r>
              <a:rPr lang="en-AU" dirty="0"/>
              <a:t>was liaised for information in </a:t>
            </a:r>
            <a:r>
              <a:rPr lang="en-AU" dirty="0" smtClean="0">
                <a:solidFill>
                  <a:srgbClr val="FF0000"/>
                </a:solidFill>
              </a:rPr>
              <a:t>Apr 15</a:t>
            </a:r>
          </a:p>
          <a:p>
            <a:r>
              <a:rPr lang="en-AU" dirty="0" smtClean="0"/>
              <a:t>60 </a:t>
            </a:r>
            <a:r>
              <a:rPr lang="en-AU" dirty="0"/>
              <a:t>day pre-ballot</a:t>
            </a:r>
            <a:r>
              <a:rPr lang="en-AU" dirty="0" smtClean="0"/>
              <a:t>:</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May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83733519"/>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is waiting for the start of the 60 day pre-ballot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AU" dirty="0" smtClean="0"/>
              <a:t>60 </a:t>
            </a:r>
            <a:r>
              <a:rPr lang="en-AU" dirty="0"/>
              <a:t>day pre-ballot</a:t>
            </a:r>
            <a:r>
              <a:rPr lang="en-AU" dirty="0" smtClean="0"/>
              <a:t>: </a:t>
            </a:r>
            <a:r>
              <a:rPr lang="en-AU" dirty="0" smtClean="0">
                <a:solidFill>
                  <a:schemeClr val="accent2"/>
                </a:solidFill>
              </a:rPr>
              <a:t>waiting for start</a:t>
            </a:r>
            <a:endParaRPr lang="en-AU" dirty="0">
              <a:solidFill>
                <a:schemeClr val="accent2"/>
              </a:solidFill>
            </a:endParaRPr>
          </a:p>
          <a:p>
            <a:pPr lvl="1"/>
            <a:r>
              <a:rPr lang="en-AU" dirty="0" smtClean="0"/>
              <a:t>It was approved for submittal to 60 day pre-ballot in March 2016</a:t>
            </a:r>
          </a:p>
          <a:p>
            <a:pPr lvl="2"/>
            <a:r>
              <a:rPr lang="en-AU" dirty="0" smtClean="0"/>
              <a:t>It was submitted on 12 April 2016</a:t>
            </a:r>
          </a:p>
          <a:p>
            <a:pPr lvl="2"/>
            <a:r>
              <a:rPr lang="en-AU" dirty="0" smtClean="0"/>
              <a:t>There was a problem – 802.3 is just too big </a:t>
            </a:r>
            <a:r>
              <a:rPr lang="en-AU" dirty="0" smtClean="0">
                <a:sym typeface="Wingdings" panose="05000000000000000000" pitchFamily="2" charset="2"/>
              </a:rPr>
              <a:t></a:t>
            </a:r>
            <a:endParaRPr lang="en-AU" dirty="0" smtClean="0"/>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will be</a:t>
            </a:r>
            <a:r>
              <a:rPr lang="en-GB" dirty="0" smtClean="0"/>
              <a:t> </a:t>
            </a:r>
            <a:r>
              <a:rPr lang="en-GB" dirty="0"/>
              <a:t>submitted to 60 day </a:t>
            </a:r>
            <a:r>
              <a:rPr lang="en-GB" dirty="0" smtClean="0"/>
              <a:t>pre-ballot in about March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AU" dirty="0" smtClean="0"/>
              <a:t>60 </a:t>
            </a:r>
            <a:r>
              <a:rPr lang="en-AU" dirty="0"/>
              <a:t>day pre-ballot</a:t>
            </a:r>
            <a:r>
              <a:rPr lang="en-AU" dirty="0" smtClean="0"/>
              <a:t>: </a:t>
            </a:r>
            <a:r>
              <a:rPr lang="en-AU" dirty="0" smtClean="0">
                <a:solidFill>
                  <a:schemeClr val="accent2"/>
                </a:solidFill>
              </a:rPr>
              <a:t>waiting for submission</a:t>
            </a:r>
            <a:endParaRPr lang="en-AU" dirty="0">
              <a:solidFill>
                <a:schemeClr val="accent2"/>
              </a:solidFill>
            </a:endParaRPr>
          </a:p>
          <a:p>
            <a:pPr lvl="1"/>
            <a:r>
              <a:rPr lang="en-AU" dirty="0" smtClean="0"/>
              <a:t>Plan </a:t>
            </a:r>
            <a:r>
              <a:rPr lang="en-AU" dirty="0"/>
              <a:t>to seek IEEE 802 EC approval to submit to 60 day pre-ballot in early June </a:t>
            </a:r>
            <a:r>
              <a:rPr lang="en-AU" dirty="0" smtClean="0"/>
              <a:t>2016</a:t>
            </a:r>
          </a:p>
          <a:p>
            <a:pPr lvl="2"/>
            <a:r>
              <a:rPr lang="en-AU" dirty="0"/>
              <a:t>T</a:t>
            </a:r>
            <a:r>
              <a:rPr lang="en-AU" dirty="0" smtClean="0"/>
              <a:t>he </a:t>
            </a:r>
            <a:r>
              <a:rPr lang="en-AU" dirty="0"/>
              <a:t>IEEE 802.3 March plenary we decided to wait until the pre-ballot had started on IEEE </a:t>
            </a:r>
            <a:r>
              <a:rPr lang="en-AU" dirty="0" smtClean="0"/>
              <a:t>802.3-2015 </a:t>
            </a:r>
            <a:r>
              <a:rPr lang="en-AU" dirty="0"/>
              <a:t>before requesting a pre-ballot on IEEE </a:t>
            </a:r>
            <a:r>
              <a:rPr lang="en-AU" dirty="0" smtClean="0"/>
              <a:t>802.3bw </a:t>
            </a:r>
            <a:r>
              <a:rPr lang="en-AU" dirty="0"/>
              <a:t>since this is an amendment to IEEE </a:t>
            </a:r>
            <a:r>
              <a:rPr lang="en-AU" dirty="0" smtClean="0"/>
              <a:t>802.3-2015</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when  in </a:t>
            </a:r>
            <a:r>
              <a:rPr lang="en-AU" dirty="0" smtClean="0"/>
              <a:t>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802.3bv will be liaised when  in </a:t>
            </a:r>
            <a:r>
              <a:rPr lang="en-AU" dirty="0" smtClean="0"/>
              <a:t>SB</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will </a:t>
            </a:r>
            <a:r>
              <a:rPr lang="en-AU" dirty="0"/>
              <a:t>be liaised when  in </a:t>
            </a:r>
            <a:r>
              <a:rPr lang="en-AU" dirty="0" smtClean="0"/>
              <a:t>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802.3bu </a:t>
            </a:r>
            <a:r>
              <a:rPr lang="en-AU" dirty="0"/>
              <a:t>will be liaised when  in </a:t>
            </a:r>
            <a:r>
              <a:rPr lang="en-AU" dirty="0" smtClean="0"/>
              <a:t>SB</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will </a:t>
            </a:r>
            <a:r>
              <a:rPr lang="en-AU" dirty="0"/>
              <a:t>be liaised when  in </a:t>
            </a:r>
            <a:r>
              <a:rPr lang="en-AU" dirty="0" smtClean="0"/>
              <a:t>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802.3bz </a:t>
            </a:r>
            <a:r>
              <a:rPr lang="en-AU" dirty="0"/>
              <a:t>will be liaised when  in </a:t>
            </a:r>
            <a:r>
              <a:rPr lang="en-AU" dirty="0" smtClean="0"/>
              <a:t>SB</a:t>
            </a:r>
          </a:p>
          <a:p>
            <a:r>
              <a:rPr lang="en-AU" dirty="0" smtClean="0"/>
              <a:t>60 </a:t>
            </a:r>
            <a:r>
              <a:rPr lang="en-AU" dirty="0"/>
              <a:t>day 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4101600"/>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Jan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D5.0</a:t>
                      </a:r>
                    </a:p>
                  </a:txBody>
                  <a:tcPr marL="115147" marR="115147"/>
                </a:tc>
                <a:tc>
                  <a:txBody>
                    <a:bodyPr/>
                    <a:lstStyle/>
                    <a:p>
                      <a:pPr algn="ctr"/>
                      <a:r>
                        <a:rPr lang="en-AU" sz="1600" b="0" dirty="0" smtClean="0">
                          <a:solidFill>
                            <a:schemeClr val="tx1"/>
                          </a:solidFill>
                          <a:latin typeface="+mj-lt"/>
                        </a:rPr>
                        <a:t>Oct 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liaised for information in Jan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 D5.0 was </a:t>
            </a:r>
            <a:r>
              <a:rPr lang="en-GB" dirty="0"/>
              <a:t>liaised </a:t>
            </a:r>
            <a:r>
              <a:rPr lang="en-GB" dirty="0" smtClean="0"/>
              <a:t>in Jan 2016 for information</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802.11ah D5.0 was </a:t>
            </a:r>
            <a:r>
              <a:rPr lang="en-GB" dirty="0"/>
              <a:t>liaised </a:t>
            </a:r>
            <a:r>
              <a:rPr lang="en-GB" dirty="0" smtClean="0"/>
              <a:t>in Oct 2015 for information</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liaised for information in Oct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D6.0 was </a:t>
            </a:r>
            <a:r>
              <a:rPr lang="en-GB" dirty="0"/>
              <a:t>liaised </a:t>
            </a:r>
            <a:r>
              <a:rPr lang="en-GB" dirty="0" smtClean="0"/>
              <a:t>in Oct 2015 for information</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619414"/>
              </p:ext>
            </p:extLst>
          </p:nvPr>
        </p:nvGraphicFramePr>
        <p:xfrm>
          <a:off x="152399" y="1600200"/>
          <a:ext cx="8839199" cy="201752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rgbClr val="FF0000"/>
                          </a:solidFill>
                          <a:latin typeface="+mj-lt"/>
                        </a:rPr>
                        <a:t>Apr 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rgbClr val="FF0000"/>
                          </a:solidFill>
                          <a:latin typeface="+mj-lt"/>
                          <a:cs typeface="Arial" panose="020B0604020202020204" pitchFamily="34" charset="0"/>
                        </a:rPr>
                        <a:t>Apr 15</a:t>
                      </a:r>
                      <a:endParaRPr lang="en-AU" sz="1600" b="0" dirty="0">
                        <a:solidFill>
                          <a:srgbClr val="FF000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.15.9</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802.15.3-revA was liaised for information in Dec 2015</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liaised for information in </a:t>
            </a:r>
            <a:r>
              <a:rPr lang="en-AU" dirty="0" smtClean="0">
                <a:solidFill>
                  <a:srgbClr val="FF0000"/>
                </a:solidFill>
              </a:rPr>
              <a:t>April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JTC1</a:t>
            </a:r>
            <a:endParaRPr lang="en-GB" dirty="0"/>
          </a:p>
          <a:p>
            <a:pPr lvl="1"/>
            <a:r>
              <a:rPr lang="en-GB" dirty="0" smtClean="0"/>
              <a:t>The 802.15.4 standard was liaised in </a:t>
            </a:r>
            <a:r>
              <a:rPr lang="en-GB" dirty="0" smtClean="0">
                <a:solidFill>
                  <a:srgbClr val="FF0000"/>
                </a:solidFill>
              </a:rPr>
              <a:t>Apr 2016 </a:t>
            </a:r>
            <a:r>
              <a:rPr lang="en-GB" dirty="0" smtClean="0"/>
              <a:t>for </a:t>
            </a:r>
            <a:r>
              <a:rPr lang="en-GB" dirty="0" smtClean="0"/>
              <a:t>information</a:t>
            </a:r>
          </a:p>
          <a:p>
            <a:pPr lvl="2"/>
            <a:r>
              <a:rPr lang="en-GB" dirty="0" smtClean="0">
                <a:solidFill>
                  <a:srgbClr val="FF0000"/>
                </a:solidFill>
              </a:rPr>
              <a:t>Was not liaised as of 2 May 2016</a:t>
            </a:r>
            <a:endParaRPr lang="en-GB" dirty="0" smtClean="0">
              <a:solidFill>
                <a:srgbClr val="FF0000"/>
              </a:solidFill>
            </a:endParaRPr>
          </a:p>
          <a:p>
            <a:pPr lvl="1"/>
            <a:r>
              <a:rPr lang="en-GB" dirty="0" smtClean="0"/>
              <a:t>Its submission to the PSDO </a:t>
            </a:r>
            <a:r>
              <a:rPr lang="en-GB" dirty="0"/>
              <a:t>was approved in March 2016 </a:t>
            </a:r>
            <a:r>
              <a:rPr lang="en-GB" dirty="0" smtClean="0"/>
              <a:t>is planned for July 2016</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liaised for information in </a:t>
            </a:r>
            <a:r>
              <a:rPr lang="en-AU" dirty="0">
                <a:solidFill>
                  <a:srgbClr val="FF0000"/>
                </a:solidFill>
              </a:rPr>
              <a:t>April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smtClean="0"/>
              <a:t>It was decided to submit 802.15.6 in response to the body area networking discussions in SC6 in March 2016</a:t>
            </a:r>
          </a:p>
          <a:p>
            <a:pPr lvl="1"/>
            <a:r>
              <a:rPr lang="en-GB" dirty="0" smtClean="0"/>
              <a:t>The 802.15.6 standard </a:t>
            </a:r>
            <a:r>
              <a:rPr lang="en-GB" dirty="0"/>
              <a:t>was liaised in </a:t>
            </a:r>
            <a:r>
              <a:rPr lang="en-GB" dirty="0">
                <a:solidFill>
                  <a:srgbClr val="FF0000"/>
                </a:solidFill>
              </a:rPr>
              <a:t>Apr </a:t>
            </a:r>
            <a:r>
              <a:rPr lang="en-GB" dirty="0" smtClean="0">
                <a:solidFill>
                  <a:srgbClr val="FF0000"/>
                </a:solidFill>
              </a:rPr>
              <a:t>2016 </a:t>
            </a:r>
            <a:r>
              <a:rPr lang="en-GB" dirty="0"/>
              <a:t>for </a:t>
            </a:r>
            <a:r>
              <a:rPr lang="en-GB" dirty="0" smtClean="0"/>
              <a:t>information</a:t>
            </a:r>
          </a:p>
          <a:p>
            <a:pPr lvl="2"/>
            <a:r>
              <a:rPr lang="en-GB" dirty="0" smtClean="0"/>
              <a:t>It was originally planned for liaison in Feb </a:t>
            </a:r>
            <a:r>
              <a:rPr lang="en-GB" dirty="0" smtClean="0"/>
              <a:t>2016</a:t>
            </a:r>
          </a:p>
          <a:p>
            <a:pPr lvl="2"/>
            <a:r>
              <a:rPr lang="en-GB" dirty="0">
                <a:solidFill>
                  <a:srgbClr val="FF0000"/>
                </a:solidFill>
              </a:rPr>
              <a:t>Was not liaised as of 2 May </a:t>
            </a:r>
            <a:r>
              <a:rPr lang="en-GB" dirty="0" smtClean="0">
                <a:solidFill>
                  <a:srgbClr val="FF0000"/>
                </a:solidFill>
              </a:rPr>
              <a:t>2016</a:t>
            </a:r>
            <a:endParaRPr lang="en-GB" dirty="0"/>
          </a:p>
          <a:p>
            <a:pPr lvl="1"/>
            <a:r>
              <a:rPr lang="en-GB" dirty="0" smtClean="0"/>
              <a:t>It is planned to submit it to PSDO in July 2016</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802.15.9 may be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waiting</a:t>
            </a:r>
          </a:p>
          <a:p>
            <a:pPr lvl="1"/>
            <a:r>
              <a:rPr lang="en-GB" dirty="0"/>
              <a:t>Soo Kim (IEEE Staff) will verify if IEEE 802.15.9, as a Recommended Practice, can be sent or if only standards are </a:t>
            </a:r>
            <a:r>
              <a:rPr lang="en-GB" dirty="0" smtClean="0"/>
              <a:t>sent through PSDO</a:t>
            </a:r>
          </a:p>
          <a:p>
            <a:pPr lvl="1"/>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1616831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135829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802.21-rev will be liaised for information in July </a:t>
            </a:r>
            <a:r>
              <a:rPr lang="en-AU" dirty="0" smtClean="0"/>
              <a:t>2016 when in SB</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IEEE </a:t>
            </a:r>
            <a:r>
              <a:rPr lang="en-AU" dirty="0" smtClean="0"/>
              <a:t>802.21.1 </a:t>
            </a:r>
            <a:r>
              <a:rPr lang="en-AU" dirty="0"/>
              <a:t>will be liaised for information in July </a:t>
            </a:r>
            <a:r>
              <a:rPr lang="en-AU" dirty="0" smtClean="0"/>
              <a:t>2016 when in SB</a:t>
            </a:r>
          </a:p>
          <a:p>
            <a:r>
              <a:rPr lang="en-AU" dirty="0" smtClean="0"/>
              <a:t>60 day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357223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AU" sz="1600" dirty="0" smtClean="0">
                          <a:latin typeface="+mj-lt"/>
                        </a:rPr>
                        <a:t>60 day</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accent2"/>
                          </a:solidFill>
                          <a:latin typeface="+mj-lt"/>
                        </a:rPr>
                        <a:t>Waiting</a:t>
                      </a:r>
                      <a:endParaRPr lang="en-AU" sz="1600" dirty="0">
                        <a:solidFill>
                          <a:schemeClr val="accent2"/>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6</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a:t>
            </a:r>
            <a:r>
              <a:rPr lang="en-GB" dirty="0" smtClean="0"/>
              <a:t>60 </a:t>
            </a:r>
            <a:r>
              <a:rPr lang="en-GB" dirty="0"/>
              <a:t>day </a:t>
            </a:r>
            <a:r>
              <a:rPr lang="en-GB" dirty="0" smtClean="0"/>
              <a:t>pre-ballot passed 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AU" dirty="0" smtClean="0"/>
              <a:t>60 </a:t>
            </a:r>
            <a:r>
              <a:rPr lang="en-AU" dirty="0"/>
              <a:t>day 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60 day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endParaRPr lang="en-AU" dirty="0" smtClean="0">
              <a:solidFill>
                <a:srgbClr val="FF0000"/>
              </a:solidFill>
            </a:endParaRP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805756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802.22a</a:t>
            </a:r>
            <a:endParaRPr lang="en-AU" dirty="0"/>
          </a:p>
        </p:txBody>
      </p:sp>
      <p:sp>
        <p:nvSpPr>
          <p:cNvPr id="3" name="Content Placeholder 2"/>
          <p:cNvSpPr>
            <a:spLocks noGrp="1"/>
          </p:cNvSpPr>
          <p:nvPr>
            <p:ph idx="1"/>
          </p:nvPr>
        </p:nvSpPr>
        <p:spPr/>
        <p:txBody>
          <a:bodyPr/>
          <a:lstStyle/>
          <a:p>
            <a:r>
              <a:rPr lang="en-AU" dirty="0" smtClean="0"/>
              <a:t>IEEE 802 response to China NB comment &amp; request 1</a:t>
            </a:r>
          </a:p>
          <a:p>
            <a:pPr lvl="1"/>
            <a:r>
              <a:rPr lang="en-AU" i="1" dirty="0" smtClean="0">
                <a:solidFill>
                  <a:srgbClr val="FF0000"/>
                </a:solidFill>
              </a:rPr>
              <a:t>TBD – probably use some text from similar comments on 802.1 standards</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5638068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GB" dirty="0"/>
              <a:t>60 day pre-ballot </a:t>
            </a:r>
            <a:r>
              <a:rPr lang="en-GB" dirty="0" smtClean="0"/>
              <a:t>passed </a:t>
            </a:r>
            <a:r>
              <a:rPr lang="en-GB" dirty="0"/>
              <a:t>on 3 April 2016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AU" dirty="0"/>
              <a:t>60 day 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60 day 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has submitted their usual security </a:t>
            </a:r>
            <a:r>
              <a:rPr lang="en-AU" dirty="0"/>
              <a:t>c</a:t>
            </a:r>
            <a:r>
              <a:rPr lang="en-AU" dirty="0" smtClean="0"/>
              <a:t>omment in relation to 802.22b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The security in both ISO/IEC/IEEE 802.22a (6N16378) and ISO/IEC/IEEE 802.22b (6N16379) is based on IEEE 802.1X. Since the technical concerns China NB proposed in 6N15555 still haven’t been reasonably disposed in this text, China NB has to vote against on this </a:t>
            </a:r>
            <a:r>
              <a:rPr lang="en-AU" i="1" dirty="0" smtClean="0"/>
              <a:t>ballot</a:t>
            </a:r>
          </a:p>
          <a:p>
            <a:r>
              <a:rPr lang="en-AU" dirty="0" smtClean="0"/>
              <a:t>China NB request 1</a:t>
            </a:r>
          </a:p>
          <a:p>
            <a:pPr lvl="1"/>
            <a:r>
              <a:rPr lang="en-AU" i="1" dirty="0"/>
              <a:t>Remove the IEEE 802.1X-2010-related descriptions from the text.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9856938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China NB on 802.22b</a:t>
            </a:r>
            <a:endParaRPr lang="en-AU" dirty="0"/>
          </a:p>
        </p:txBody>
      </p:sp>
      <p:sp>
        <p:nvSpPr>
          <p:cNvPr id="3" name="Content Placeholder 2"/>
          <p:cNvSpPr>
            <a:spLocks noGrp="1"/>
          </p:cNvSpPr>
          <p:nvPr>
            <p:ph idx="1"/>
          </p:nvPr>
        </p:nvSpPr>
        <p:spPr/>
        <p:txBody>
          <a:bodyPr/>
          <a:lstStyle/>
          <a:p>
            <a:r>
              <a:rPr lang="en-AU" dirty="0" smtClean="0"/>
              <a:t>IEEE 802 response to China NB comment &amp; request 1</a:t>
            </a:r>
          </a:p>
          <a:p>
            <a:pPr lvl="1"/>
            <a:r>
              <a:rPr lang="en-AU" i="1" dirty="0">
                <a:solidFill>
                  <a:srgbClr val="FF0000"/>
                </a:solidFill>
              </a:rPr>
              <a:t>TBD – probably use some text from similar comments on 802.1 standards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1168650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There is Radio Act before using the frequency band for </a:t>
            </a:r>
            <a:r>
              <a:rPr lang="en-AU" i="1" dirty="0" err="1"/>
              <a:t>analog</a:t>
            </a:r>
            <a:r>
              <a:rPr lang="en-AU" i="1" dirty="0"/>
              <a:t> television broadcasting service in </a:t>
            </a:r>
            <a:r>
              <a:rPr lang="en-AU" i="1" dirty="0" smtClean="0"/>
              <a:t>Japan.</a:t>
            </a:r>
          </a:p>
          <a:p>
            <a:r>
              <a:rPr lang="en-AU" dirty="0" smtClean="0"/>
              <a:t>Japan NB request 1</a:t>
            </a:r>
          </a:p>
          <a:p>
            <a:pPr lvl="1"/>
            <a:r>
              <a:rPr lang="en-AU" i="1" dirty="0"/>
              <a:t>Align technology with Radio Act. </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964107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1</a:t>
            </a:r>
          </a:p>
          <a:p>
            <a:pPr lvl="1"/>
            <a:r>
              <a:rPr lang="en-AU" i="1" dirty="0" smtClean="0">
                <a:solidFill>
                  <a:srgbClr val="FF0000"/>
                </a:solidFill>
              </a:rPr>
              <a:t>TBD</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98939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Japan NB submitted two comments in relation to 802.22b</a:t>
            </a:r>
            <a:endParaRPr lang="en-AU" dirty="0"/>
          </a:p>
        </p:txBody>
      </p:sp>
      <p:sp>
        <p:nvSpPr>
          <p:cNvPr id="3" name="Content Placeholder 2"/>
          <p:cNvSpPr>
            <a:spLocks noGrp="1"/>
          </p:cNvSpPr>
          <p:nvPr>
            <p:ph idx="1"/>
          </p:nvPr>
        </p:nvSpPr>
        <p:spPr/>
        <p:txBody>
          <a:bodyPr/>
          <a:lstStyle/>
          <a:p>
            <a:r>
              <a:rPr lang="en-AU" dirty="0" smtClean="0"/>
              <a:t>Japan NB comment 2</a:t>
            </a:r>
          </a:p>
          <a:p>
            <a:pPr lvl="1"/>
            <a:r>
              <a:rPr lang="en-AU" i="1" dirty="0"/>
              <a:t>The document template looks different from ISO template</a:t>
            </a:r>
            <a:r>
              <a:rPr lang="en-AU" i="1" dirty="0" smtClean="0"/>
              <a:t>.</a:t>
            </a:r>
          </a:p>
          <a:p>
            <a:r>
              <a:rPr lang="en-AU" dirty="0" smtClean="0"/>
              <a:t>Japan NB request 2</a:t>
            </a:r>
          </a:p>
          <a:p>
            <a:pPr lvl="1"/>
            <a:r>
              <a:rPr lang="en-AU" i="1" dirty="0"/>
              <a:t>Use ISO template</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1245683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needs to respond to comment from Japan NB on 802.22b</a:t>
            </a:r>
            <a:endParaRPr lang="en-AU" dirty="0"/>
          </a:p>
        </p:txBody>
      </p:sp>
      <p:sp>
        <p:nvSpPr>
          <p:cNvPr id="3" name="Content Placeholder 2"/>
          <p:cNvSpPr>
            <a:spLocks noGrp="1"/>
          </p:cNvSpPr>
          <p:nvPr>
            <p:ph idx="1"/>
          </p:nvPr>
        </p:nvSpPr>
        <p:spPr/>
        <p:txBody>
          <a:bodyPr/>
          <a:lstStyle/>
          <a:p>
            <a:r>
              <a:rPr lang="en-AU" dirty="0" smtClean="0"/>
              <a:t>IEEE 802 response to Japan NB comment &amp; request 2</a:t>
            </a:r>
          </a:p>
          <a:p>
            <a:pPr lvl="1"/>
            <a:r>
              <a:rPr lang="en-AU" i="1" dirty="0" smtClean="0">
                <a:solidFill>
                  <a:srgbClr val="FF0000"/>
                </a:solidFill>
              </a:rPr>
              <a:t>TBD – but should note that an IEEE standard being submitted through the PSDO process uses the IEEE format</a:t>
            </a:r>
            <a:endParaRPr lang="en-AU" i="1"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9893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7</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human body communication and encouraged the proposal of a new work item</a:t>
            </a:r>
            <a:endParaRPr lang="en-AU" dirty="0"/>
          </a:p>
        </p:txBody>
      </p:sp>
      <p:sp>
        <p:nvSpPr>
          <p:cNvPr id="9" name="Content Placeholder 8"/>
          <p:cNvSpPr>
            <a:spLocks noGrp="1"/>
          </p:cNvSpPr>
          <p:nvPr>
            <p:ph idx="1"/>
          </p:nvPr>
        </p:nvSpPr>
        <p:spPr/>
        <p:txBody>
          <a:bodyPr/>
          <a:lstStyle/>
          <a:p>
            <a:pPr lvl="1"/>
            <a:r>
              <a:rPr lang="en-US" dirty="0" smtClean="0"/>
              <a:t>The Korea NB submitted a document  on human body communications to WG1</a:t>
            </a:r>
          </a:p>
          <a:p>
            <a:pPr lvl="1"/>
            <a:r>
              <a:rPr lang="en-US" dirty="0" smtClean="0"/>
              <a:t>One of the sponsors is from ETRI, who were also involved in 802.15.6</a:t>
            </a:r>
          </a:p>
          <a:p>
            <a:pPr lvl="2"/>
            <a:r>
              <a:rPr lang="en-US" dirty="0" smtClean="0"/>
              <a:t>This might be worthwhile discussing with ETRI representatives</a:t>
            </a:r>
          </a:p>
          <a:p>
            <a:pPr lvl="2"/>
            <a:r>
              <a:rPr lang="en-US" dirty="0" smtClean="0"/>
              <a:t>802.15.6 will be submitted to PSDO</a:t>
            </a:r>
          </a:p>
          <a:p>
            <a:pPr lvl="1"/>
            <a:r>
              <a:rPr lang="en-AU" dirty="0" smtClean="0"/>
              <a:t>The proposers were encouraged to propose a project</a:t>
            </a:r>
          </a:p>
          <a:p>
            <a:pPr lvl="2"/>
            <a:r>
              <a:rPr lang="en-AU" i="1" dirty="0" smtClean="0"/>
              <a:t>Mr. Oh presented the Human Body Communications (HBC) Protocol for Capsule Endoscopy (WG1N031) on behalf of Mr. </a:t>
            </a:r>
            <a:r>
              <a:rPr lang="en-AU" i="1" dirty="0" err="1" smtClean="0"/>
              <a:t>Byoung</a:t>
            </a:r>
            <a:r>
              <a:rPr lang="en-AU" i="1" dirty="0" smtClean="0"/>
              <a:t> Nam Lee due to sudden change of meeting schedule during the meeting</a:t>
            </a:r>
          </a:p>
          <a:p>
            <a:pPr lvl="2"/>
            <a:r>
              <a:rPr lang="en-AU" i="1" dirty="0" smtClean="0"/>
              <a:t>WG 1 encouraged Korea NB to propose NWIP of HBC.</a:t>
            </a:r>
          </a:p>
          <a:p>
            <a:pPr lvl="2"/>
            <a:r>
              <a:rPr lang="en-AU" i="1" dirty="0" smtClean="0"/>
              <a:t>WG 1 asked </a:t>
            </a:r>
            <a:r>
              <a:rPr lang="en-AU" i="1" dirty="0" err="1" smtClean="0"/>
              <a:t>Mr.Oh</a:t>
            </a:r>
            <a:r>
              <a:rPr lang="en-AU" i="1" dirty="0" smtClean="0"/>
              <a:t> to take the expansion of scope for this item into consideration </a:t>
            </a:r>
            <a:r>
              <a:rPr lang="en-US" dirty="0" smtClean="0"/>
              <a:t/>
            </a:r>
            <a:br>
              <a:rPr lang="en-US" dirty="0" smtClean="0"/>
            </a:b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860737787"/>
              </p:ext>
            </p:extLst>
          </p:nvPr>
        </p:nvGraphicFramePr>
        <p:xfrm>
          <a:off x="8077200" y="2057400"/>
          <a:ext cx="914400" cy="771525"/>
        </p:xfrm>
        <a:graphic>
          <a:graphicData uri="http://schemas.openxmlformats.org/presentationml/2006/ole">
            <mc:AlternateContent xmlns:mc="http://schemas.openxmlformats.org/markup-compatibility/2006">
              <mc:Choice xmlns:v="urn:schemas-microsoft-com:vml" Requires="v">
                <p:oleObj spid="_x0000_s23356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0772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17078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SC6 human </a:t>
            </a:r>
            <a:r>
              <a:rPr lang="en-AU" dirty="0"/>
              <a:t>body </a:t>
            </a:r>
            <a:r>
              <a:rPr lang="en-AU" dirty="0" smtClean="0"/>
              <a:t>communications NP asserts IEEE 802.15.6 is insufficient</a:t>
            </a:r>
            <a:endParaRPr lang="en-AU" dirty="0"/>
          </a:p>
        </p:txBody>
      </p:sp>
      <p:sp>
        <p:nvSpPr>
          <p:cNvPr id="3" name="Content Placeholder 2"/>
          <p:cNvSpPr>
            <a:spLocks noGrp="1"/>
          </p:cNvSpPr>
          <p:nvPr>
            <p:ph idx="1"/>
          </p:nvPr>
        </p:nvSpPr>
        <p:spPr/>
        <p:txBody>
          <a:bodyPr/>
          <a:lstStyle/>
          <a:p>
            <a:pPr lvl="1"/>
            <a:r>
              <a:rPr lang="en-AU" dirty="0" smtClean="0"/>
              <a:t>SC6 is currently considering an NP ballot on human </a:t>
            </a:r>
            <a:r>
              <a:rPr lang="en-AU" dirty="0"/>
              <a:t>body communications (see </a:t>
            </a:r>
            <a:r>
              <a:rPr lang="en-AU" dirty="0" smtClean="0"/>
              <a:t>SC6_N16422)</a:t>
            </a:r>
          </a:p>
          <a:p>
            <a:pPr lvl="1"/>
            <a:r>
              <a:rPr lang="en-AU" dirty="0" smtClean="0"/>
              <a:t>The justification mentions IEEE 802.15.6, asserting that it does not meet the </a:t>
            </a:r>
            <a:r>
              <a:rPr lang="en-AU" dirty="0"/>
              <a:t>6Mb/s requirement of a </a:t>
            </a:r>
            <a:r>
              <a:rPr lang="en-AU" dirty="0" smtClean="0"/>
              <a:t>capsule endoscope application</a:t>
            </a:r>
          </a:p>
          <a:p>
            <a:pPr lvl="2"/>
            <a:r>
              <a:rPr lang="en-AU" i="1" dirty="0"/>
              <a:t>HBC in IEEE 802.15.6 standard provides these features by utilizing Frequency Selective Digital Transmission (FSDT), a type of direct digital signalling</a:t>
            </a:r>
            <a:r>
              <a:rPr lang="en-AU" i="1" dirty="0" smtClean="0"/>
              <a:t>.</a:t>
            </a:r>
          </a:p>
          <a:p>
            <a:pPr lvl="2"/>
            <a:r>
              <a:rPr lang="en-AU" i="1" dirty="0" smtClean="0"/>
              <a:t>However</a:t>
            </a:r>
            <a:r>
              <a:rPr lang="en-AU" i="1" dirty="0"/>
              <a:t>, IEEE 802.15.6 standard does not meet the requirement, up to 6 Mbps for the capsule endoscope application, since the maximum data rate of IEEE 802.15.6 standard is less than 2 </a:t>
            </a:r>
            <a:r>
              <a:rPr lang="en-AU" i="1" dirty="0" smtClean="0"/>
              <a:t>Mbps</a:t>
            </a:r>
          </a:p>
          <a:p>
            <a:pPr lvl="2"/>
            <a:r>
              <a:rPr lang="en-AU" i="1" dirty="0" smtClean="0"/>
              <a:t>Therefore</a:t>
            </a:r>
            <a:r>
              <a:rPr lang="en-AU" i="1" dirty="0"/>
              <a:t>, the physical layer protocol of human body communication should be defined to meet the requirement and to secure the interoperability </a:t>
            </a:r>
            <a:r>
              <a:rPr lang="en-AU" i="1" dirty="0" smtClean="0"/>
              <a:t>of communication </a:t>
            </a:r>
            <a:r>
              <a:rPr lang="en-AU" i="1" dirty="0"/>
              <a:t>between various capsule endoscope devices and receiving devices that are implemented on/inside the human body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56404200"/>
              </p:ext>
            </p:extLst>
          </p:nvPr>
        </p:nvGraphicFramePr>
        <p:xfrm>
          <a:off x="7239000" y="2057400"/>
          <a:ext cx="914400" cy="771525"/>
        </p:xfrm>
        <a:graphic>
          <a:graphicData uri="http://schemas.openxmlformats.org/presentationml/2006/ole">
            <mc:AlternateContent xmlns:mc="http://schemas.openxmlformats.org/markup-compatibility/2006">
              <mc:Choice xmlns:v="urn:schemas-microsoft-com:vml" Requires="v">
                <p:oleObj spid="_x0000_s23654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239000" y="2057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149451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Does IEEE 802.15 WG want to send a liaison to SC6 responding to the HBC NP?</a:t>
            </a:r>
            <a:endParaRPr lang="en-AU" dirty="0"/>
          </a:p>
        </p:txBody>
      </p:sp>
      <p:sp>
        <p:nvSpPr>
          <p:cNvPr id="3" name="Content Placeholder 2"/>
          <p:cNvSpPr>
            <a:spLocks noGrp="1"/>
          </p:cNvSpPr>
          <p:nvPr>
            <p:ph idx="1"/>
          </p:nvPr>
        </p:nvSpPr>
        <p:spPr/>
        <p:txBody>
          <a:bodyPr/>
          <a:lstStyle/>
          <a:p>
            <a:pPr lvl="1"/>
            <a:r>
              <a:rPr lang="en-AU" dirty="0" smtClean="0"/>
              <a:t>The justification on the NP asserts that </a:t>
            </a:r>
            <a:r>
              <a:rPr lang="en-AU" dirty="0"/>
              <a:t>IEEE </a:t>
            </a:r>
            <a:r>
              <a:rPr lang="en-AU" dirty="0" smtClean="0"/>
              <a:t>802.15.6  does not meet the 6Mb/s requirement of a capsule endoscope application</a:t>
            </a:r>
          </a:p>
          <a:p>
            <a:pPr lvl="1"/>
            <a:r>
              <a:rPr lang="en-AU" dirty="0" smtClean="0"/>
              <a:t>However, the </a:t>
            </a:r>
            <a:r>
              <a:rPr lang="en-AU" dirty="0" smtClean="0">
                <a:hlinkClick r:id="rId2"/>
              </a:rPr>
              <a:t>IEEE 802.15.6 standard</a:t>
            </a:r>
            <a:r>
              <a:rPr lang="en-AU" dirty="0" smtClean="0"/>
              <a:t> description asserts it operates at data rates up to 10Mb/s</a:t>
            </a:r>
          </a:p>
          <a:p>
            <a:pPr lvl="1"/>
            <a:r>
              <a:rPr lang="en-AU" dirty="0" smtClean="0"/>
              <a:t>Which assertion is correct?</a:t>
            </a:r>
          </a:p>
          <a:p>
            <a:pPr lvl="2"/>
            <a:r>
              <a:rPr lang="en-AU" dirty="0" smtClean="0"/>
              <a:t>Assuming the IEEE 802.15.6 assertion is correct, does the IEEE 802.15 WG want to respond to the NP ballot by sending a liaison to SC6 correcting the record?</a:t>
            </a:r>
          </a:p>
          <a:p>
            <a:pPr lvl="3"/>
            <a:r>
              <a:rPr lang="en-AU" dirty="0" smtClean="0"/>
              <a:t>If so, this should be done sooner rather than later to ensure NBs have the correct information when voting</a:t>
            </a:r>
          </a:p>
          <a:p>
            <a:pPr lvl="3"/>
            <a:r>
              <a:rPr lang="en-AU" dirty="0" smtClean="0"/>
              <a:t>The NP ballot closes on 3 August 2016</a:t>
            </a:r>
          </a:p>
          <a:p>
            <a:pPr lvl="1"/>
            <a:r>
              <a:rPr lang="en-AU" dirty="0" smtClean="0"/>
              <a:t>Bob Heile (Chair of 802.15 WG)  has been informed about this agenda item</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38605283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a:t>
            </a:r>
            <a:r>
              <a:rPr lang="en-US" dirty="0"/>
              <a:t>Low Power Wide Area </a:t>
            </a:r>
            <a:r>
              <a:rPr lang="en-US" dirty="0" smtClean="0"/>
              <a:t>Networks and approved a SG formation</a:t>
            </a:r>
            <a:endParaRPr lang="en-AU" dirty="0"/>
          </a:p>
        </p:txBody>
      </p:sp>
      <p:sp>
        <p:nvSpPr>
          <p:cNvPr id="3" name="Content Placeholder 2"/>
          <p:cNvSpPr>
            <a:spLocks noGrp="1"/>
          </p:cNvSpPr>
          <p:nvPr>
            <p:ph idx="1"/>
          </p:nvPr>
        </p:nvSpPr>
        <p:spPr/>
        <p:txBody>
          <a:bodyPr/>
          <a:lstStyle/>
          <a:p>
            <a:pPr lvl="1"/>
            <a:r>
              <a:rPr lang="en-US" dirty="0" smtClean="0"/>
              <a:t>WG1 apparently discussed </a:t>
            </a:r>
            <a:r>
              <a:rPr lang="en-US" dirty="0"/>
              <a:t>Low Power Wide Area </a:t>
            </a:r>
            <a:r>
              <a:rPr lang="en-US" dirty="0" smtClean="0"/>
              <a:t>Network</a:t>
            </a:r>
          </a:p>
          <a:p>
            <a:pPr lvl="2"/>
            <a:r>
              <a:rPr lang="en-US" dirty="0" smtClean="0"/>
              <a:t>This was not actually on agenda published before hand</a:t>
            </a:r>
          </a:p>
          <a:p>
            <a:pPr lvl="2"/>
            <a:r>
              <a:rPr lang="en-US" dirty="0" smtClean="0"/>
              <a:t>See WG1 N0044</a:t>
            </a:r>
          </a:p>
          <a:p>
            <a:pPr lvl="1"/>
            <a:r>
              <a:rPr lang="en-US" dirty="0" smtClean="0"/>
              <a:t>SC6 then agreed to form a SG</a:t>
            </a:r>
          </a:p>
          <a:p>
            <a:pPr lvl="2"/>
            <a:r>
              <a:rPr lang="en-US" dirty="0" smtClean="0"/>
              <a:t>Terms of reference are in SC6 N16396</a:t>
            </a:r>
          </a:p>
          <a:p>
            <a:pPr lvl="2"/>
            <a:r>
              <a:rPr lang="en-US" dirty="0" smtClean="0"/>
              <a:t>The plan is to finish work by early 2017</a:t>
            </a:r>
          </a:p>
          <a:p>
            <a:pPr lvl="2"/>
            <a:r>
              <a:rPr lang="en-US" dirty="0" smtClean="0"/>
              <a:t>This decision is subject to an SC6 ballot</a:t>
            </a:r>
          </a:p>
          <a:p>
            <a:pPr lvl="1"/>
            <a:r>
              <a:rPr lang="en-US" dirty="0" smtClean="0"/>
              <a:t>IEEE 802.11 WG could respond by noting that we already have a similar activity</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15522967"/>
              </p:ext>
            </p:extLst>
          </p:nvPr>
        </p:nvGraphicFramePr>
        <p:xfrm>
          <a:off x="-152400" y="2209800"/>
          <a:ext cx="914400" cy="771525"/>
        </p:xfrm>
        <a:graphic>
          <a:graphicData uri="http://schemas.openxmlformats.org/presentationml/2006/ole">
            <mc:AlternateContent xmlns:mc="http://schemas.openxmlformats.org/markup-compatibility/2006">
              <mc:Choice xmlns:v="urn:schemas-microsoft-com:vml" Requires="v">
                <p:oleObj spid="_x0000_s23557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52400" y="2209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22199949"/>
              </p:ext>
            </p:extLst>
          </p:nvPr>
        </p:nvGraphicFramePr>
        <p:xfrm>
          <a:off x="-152400" y="3048000"/>
          <a:ext cx="914400" cy="771525"/>
        </p:xfrm>
        <a:graphic>
          <a:graphicData uri="http://schemas.openxmlformats.org/presentationml/2006/ole">
            <mc:AlternateContent xmlns:mc="http://schemas.openxmlformats.org/markup-compatibility/2006">
              <mc:Choice xmlns:v="urn:schemas-microsoft-com:vml" Requires="v">
                <p:oleObj spid="_x0000_s23557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524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104372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wireless access </a:t>
            </a:r>
            <a:r>
              <a:rPr lang="en-AU" dirty="0"/>
              <a:t>controllers but the result is currently unknown</a:t>
            </a:r>
          </a:p>
        </p:txBody>
      </p:sp>
      <p:sp>
        <p:nvSpPr>
          <p:cNvPr id="3" name="Content Placeholder 2"/>
          <p:cNvSpPr>
            <a:spLocks noGrp="1"/>
          </p:cNvSpPr>
          <p:nvPr>
            <p:ph idx="1"/>
          </p:nvPr>
        </p:nvSpPr>
        <p:spPr/>
        <p:txBody>
          <a:bodyPr/>
          <a:lstStyle/>
          <a:p>
            <a:pPr lvl="1"/>
            <a:r>
              <a:rPr lang="en-AU" dirty="0" smtClean="0"/>
              <a:t>China Telecom and IWNCOMM submitted a document to WG7</a:t>
            </a:r>
          </a:p>
          <a:p>
            <a:pPr lvl="2"/>
            <a:r>
              <a:rPr lang="en-AU" dirty="0" smtClean="0"/>
              <a:t>“Proposal </a:t>
            </a:r>
            <a:r>
              <a:rPr lang="en-AU" dirty="0"/>
              <a:t>on WLAN Access </a:t>
            </a:r>
            <a:r>
              <a:rPr lang="en-AU" dirty="0" smtClean="0"/>
              <a:t>Controller (</a:t>
            </a:r>
            <a:r>
              <a:rPr lang="en-AU" dirty="0"/>
              <a:t>AC) Coordination </a:t>
            </a:r>
            <a:r>
              <a:rPr lang="en-AU" dirty="0" smtClean="0"/>
              <a:t>Technology”</a:t>
            </a:r>
          </a:p>
          <a:p>
            <a:pPr lvl="2"/>
            <a:endParaRPr lang="en-AU" dirty="0"/>
          </a:p>
          <a:p>
            <a:pPr lvl="2"/>
            <a:endParaRPr lang="en-AU" dirty="0" smtClean="0"/>
          </a:p>
          <a:p>
            <a:pPr lvl="2"/>
            <a:endParaRPr lang="en-AU" dirty="0"/>
          </a:p>
          <a:p>
            <a:pPr lvl="1"/>
            <a:r>
              <a:rPr lang="en-AU" dirty="0" smtClean="0"/>
              <a:t>What happened in Xian?</a:t>
            </a:r>
          </a:p>
          <a:p>
            <a:pPr lvl="2"/>
            <a:r>
              <a:rPr lang="en-AU" dirty="0"/>
              <a:t>Minutes are not yet available</a:t>
            </a:r>
          </a:p>
          <a:p>
            <a:pPr lvl="2"/>
            <a:r>
              <a:rPr lang="en-AU" dirty="0"/>
              <a:t>The discussion did not lead to a resolution</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058535"/>
              </p:ext>
            </p:extLst>
          </p:nvPr>
        </p:nvGraphicFramePr>
        <p:xfrm>
          <a:off x="1219200" y="2743200"/>
          <a:ext cx="914400" cy="771525"/>
        </p:xfrm>
        <a:graphic>
          <a:graphicData uri="http://schemas.openxmlformats.org/presentationml/2006/ole">
            <mc:AlternateContent xmlns:mc="http://schemas.openxmlformats.org/markup-compatibility/2006">
              <mc:Choice xmlns:v="urn:schemas-microsoft-com:vml" Requires="v">
                <p:oleObj spid="_x0000_s23151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192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58659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WG7 </a:t>
            </a:r>
            <a:r>
              <a:rPr lang="en-AU" dirty="0" smtClean="0"/>
              <a:t>discussed interworking of wireless </a:t>
            </a:r>
            <a:r>
              <a:rPr lang="en-AU" dirty="0"/>
              <a:t>networks but the result is currently unknown</a:t>
            </a:r>
          </a:p>
        </p:txBody>
      </p:sp>
      <p:sp>
        <p:nvSpPr>
          <p:cNvPr id="3" name="Content Placeholder 2"/>
          <p:cNvSpPr>
            <a:spLocks noGrp="1"/>
          </p:cNvSpPr>
          <p:nvPr>
            <p:ph idx="1"/>
          </p:nvPr>
        </p:nvSpPr>
        <p:spPr/>
        <p:txBody>
          <a:bodyPr/>
          <a:lstStyle/>
          <a:p>
            <a:pPr lvl="1"/>
            <a:r>
              <a:rPr lang="en-AU" dirty="0" smtClean="0"/>
              <a:t>Peking University submitted </a:t>
            </a:r>
            <a:r>
              <a:rPr lang="en-AU" dirty="0"/>
              <a:t>a document to WG7</a:t>
            </a:r>
          </a:p>
          <a:p>
            <a:pPr lvl="2"/>
            <a:r>
              <a:rPr lang="en-AU" dirty="0" smtClean="0"/>
              <a:t>“</a:t>
            </a:r>
            <a:r>
              <a:rPr lang="en-AU" i="1" dirty="0"/>
              <a:t>Convergence Service for </a:t>
            </a:r>
            <a:r>
              <a:rPr lang="en-AU" i="1" dirty="0" smtClean="0"/>
              <a:t>Interworking </a:t>
            </a:r>
            <a:r>
              <a:rPr lang="en-AU" i="1" dirty="0"/>
              <a:t>of Heterogeneous Wireless </a:t>
            </a:r>
            <a:r>
              <a:rPr lang="en-AU" i="1" dirty="0" smtClean="0"/>
              <a:t>Networks</a:t>
            </a:r>
            <a:r>
              <a:rPr lang="en-AU" dirty="0" smtClean="0"/>
              <a:t>”</a:t>
            </a:r>
            <a:endParaRPr lang="en-AU" dirty="0"/>
          </a:p>
          <a:p>
            <a:pPr lvl="2"/>
            <a:endParaRPr lang="en-AU" dirty="0"/>
          </a:p>
          <a:p>
            <a:pPr lvl="2"/>
            <a:endParaRPr lang="en-AU" dirty="0"/>
          </a:p>
          <a:p>
            <a:pPr lvl="2"/>
            <a:endParaRPr lang="en-AU" dirty="0"/>
          </a:p>
          <a:p>
            <a:pPr lvl="1"/>
            <a:r>
              <a:rPr lang="en-AU" dirty="0"/>
              <a:t>What happened in Xian</a:t>
            </a:r>
            <a:r>
              <a:rPr lang="en-AU" dirty="0" smtClean="0"/>
              <a:t>?</a:t>
            </a:r>
          </a:p>
          <a:p>
            <a:pPr lvl="2"/>
            <a:r>
              <a:rPr lang="en-AU" dirty="0"/>
              <a:t>Minutes are not yet available</a:t>
            </a:r>
          </a:p>
          <a:p>
            <a:pPr lvl="2"/>
            <a:r>
              <a:rPr lang="en-AU" dirty="0"/>
              <a:t>The discussion did not lead to a resolution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6516792"/>
              </p:ext>
            </p:extLst>
          </p:nvPr>
        </p:nvGraphicFramePr>
        <p:xfrm>
          <a:off x="1295400" y="2733675"/>
          <a:ext cx="914400" cy="771525"/>
        </p:xfrm>
        <a:graphic>
          <a:graphicData uri="http://schemas.openxmlformats.org/presentationml/2006/ole">
            <mc:AlternateContent xmlns:mc="http://schemas.openxmlformats.org/markup-compatibility/2006">
              <mc:Choice xmlns:v="urn:schemas-microsoft-com:vml" Requires="v">
                <p:oleObj spid="_x0000_s23253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95400" y="2733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10439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tentatively scheduled for Jan/Feb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Jan/Feb 2017</a:t>
            </a:r>
          </a:p>
          <a:p>
            <a:r>
              <a:rPr lang="en-AU" dirty="0" smtClean="0"/>
              <a:t>Location</a:t>
            </a:r>
          </a:p>
          <a:p>
            <a:pPr lvl="1"/>
            <a:r>
              <a:rPr lang="en-AU" dirty="0" smtClean="0"/>
              <a:t>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Location/dates to be confirmed by June 2016</a:t>
            </a:r>
          </a:p>
          <a:p>
            <a:pPr lvl="1"/>
            <a:r>
              <a:rPr lang="en-GB" altLang="en-US" dirty="0" smtClean="0"/>
              <a:t>Next meeting date highlights lack of work in SC6</a:t>
            </a:r>
          </a:p>
          <a:p>
            <a:pPr lvl="1"/>
            <a:r>
              <a:rPr lang="en-GB" dirty="0" smtClean="0"/>
              <a:t>Tunisia seems to be getting increasingly involved in SC6 – through a professor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has sent a liaison to IEEE 802 in relation to the “</a:t>
            </a:r>
            <a:r>
              <a:rPr lang="en-US" i="1" dirty="0"/>
              <a:t>status of progressing IEEE projects in SC </a:t>
            </a:r>
            <a:r>
              <a:rPr lang="en-US" i="1" dirty="0" smtClean="0"/>
              <a:t>6”</a:t>
            </a:r>
            <a:endParaRPr lang="en-AU" dirty="0"/>
          </a:p>
        </p:txBody>
      </p:sp>
      <p:sp>
        <p:nvSpPr>
          <p:cNvPr id="3" name="Content Placeholder 2"/>
          <p:cNvSpPr>
            <a:spLocks noGrp="1"/>
          </p:cNvSpPr>
          <p:nvPr>
            <p:ph idx="1"/>
          </p:nvPr>
        </p:nvSpPr>
        <p:spPr/>
        <p:txBody>
          <a:bodyPr/>
          <a:lstStyle/>
          <a:p>
            <a:pPr lvl="1"/>
            <a:r>
              <a:rPr lang="en-US" dirty="0" smtClean="0"/>
              <a:t>SC6 approved a liaison to IEEE 802 (see WG1N46 – not yet on server)</a:t>
            </a:r>
          </a:p>
          <a:p>
            <a:pPr lvl="2"/>
            <a:r>
              <a:rPr lang="en-US" i="1" dirty="0" smtClean="0"/>
              <a:t>ISO/IEC </a:t>
            </a:r>
            <a:r>
              <a:rPr lang="en-US" i="1" dirty="0"/>
              <a:t>JTC 1/SC 6/WG 1 thanks IEEE 802 for collaboration on the related issues. We reviewed your Liaison Report documents SC6 N16381, N16382, N16383, N16384 and N 16388.</a:t>
            </a:r>
            <a:endParaRPr lang="en-AU" i="1" dirty="0"/>
          </a:p>
          <a:p>
            <a:pPr lvl="2"/>
            <a:r>
              <a:rPr lang="en-US" i="1" dirty="0"/>
              <a:t>IEEE’s Liaison Reports don’t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7306420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Chair sent an e-mail to the WG1 Chair requesting clarification</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E-mail from Chair of IEEE 802 JTC1 SC to Chair of SC6/WG1</a:t>
            </a:r>
          </a:p>
          <a:p>
            <a:pPr lvl="1"/>
            <a:r>
              <a:rPr lang="en-US" i="1" dirty="0"/>
              <a:t>I have just read the liaison from SC6/WG1 to IEEE 802. It notes:</a:t>
            </a:r>
            <a:endParaRPr lang="en-AU" i="1" dirty="0"/>
          </a:p>
          <a:p>
            <a:pPr lvl="2"/>
            <a:r>
              <a:rPr lang="en-AU" i="1" dirty="0" smtClean="0"/>
              <a:t>IEEE’</a:t>
            </a:r>
            <a:r>
              <a:rPr lang="en-US" i="1" dirty="0"/>
              <a:t>s Liaison Reports don</a:t>
            </a:r>
            <a:r>
              <a:rPr lang="en-AU" i="1" dirty="0"/>
              <a:t>’t</a:t>
            </a:r>
            <a:r>
              <a:rPr lang="en-US" i="1" dirty="0"/>
              <a:t> include the status of projects which IEEE 802 proposed in SC 6 as a fast track. ISO/IEC JTC 1/SC 6/WG 1 would like to know the status of progressing IEEE projects in SC 6. ISO/IEC JTC 1/SC 6/WG 1 requests IEEE 802 to report the status of ongoing projects of IEEE 802 at SC 6/WG 1 meetings</a:t>
            </a:r>
            <a:endParaRPr lang="en-AU" i="1" dirty="0"/>
          </a:p>
          <a:p>
            <a:pPr lvl="1"/>
            <a:r>
              <a:rPr lang="en-AU" i="1" dirty="0"/>
              <a:t>I am a little confused because the various reports liaised to SC6/WG1 provided high level status on every ongoing project in IEEE 802. IEEE 802 has been providing similar information at each meeting for the last 3-4 years. What additional information would SC6/WG1 like to see? It is true that the reports do not specify which standards and amendments will be submitted to JTC1 under the PSDO agreement. However, this is a decision that is often not made until the project is complete.</a:t>
            </a:r>
          </a:p>
          <a:p>
            <a:pPr lvl="1"/>
            <a:r>
              <a:rPr lang="en-AU" i="1" dirty="0" smtClean="0"/>
              <a:t>I </a:t>
            </a:r>
            <a:r>
              <a:rPr lang="en-AU" i="1" dirty="0"/>
              <a:t>also note that IEEE 802 has regularly liaised a report that documents the start of every new project in IEEE 802.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28272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May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17 May 2016, PM1</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WG1 Chair replied </a:t>
            </a:r>
            <a:r>
              <a:rPr lang="en-AU" dirty="0"/>
              <a:t>to the request for </a:t>
            </a:r>
            <a:r>
              <a:rPr lang="en-AU" dirty="0" smtClean="0"/>
              <a:t>clarification from the SC Chair</a:t>
            </a:r>
            <a:endParaRPr lang="en-AU" dirty="0"/>
          </a:p>
        </p:txBody>
      </p:sp>
      <p:sp>
        <p:nvSpPr>
          <p:cNvPr id="3" name="Content Placeholder 2"/>
          <p:cNvSpPr>
            <a:spLocks noGrp="1"/>
          </p:cNvSpPr>
          <p:nvPr>
            <p:ph idx="1"/>
          </p:nvPr>
        </p:nvSpPr>
        <p:spPr/>
        <p:txBody>
          <a:bodyPr/>
          <a:lstStyle/>
          <a:p>
            <a:r>
              <a:rPr lang="en-AU" dirty="0" smtClean="0"/>
              <a:t>Reply e-mail </a:t>
            </a:r>
            <a:r>
              <a:rPr lang="en-AU" dirty="0"/>
              <a:t>from Chair of </a:t>
            </a:r>
            <a:r>
              <a:rPr lang="en-AU" dirty="0" smtClean="0"/>
              <a:t>SC6/WG1 to Chair </a:t>
            </a:r>
            <a:r>
              <a:rPr lang="en-AU" dirty="0"/>
              <a:t>of IEEE 802 JTC1 </a:t>
            </a:r>
            <a:r>
              <a:rPr lang="en-AU" dirty="0" smtClean="0"/>
              <a:t>SC</a:t>
            </a:r>
          </a:p>
          <a:p>
            <a:pPr lvl="1"/>
            <a:r>
              <a:rPr lang="en-AU" i="1" dirty="0" smtClean="0"/>
              <a:t>As </a:t>
            </a:r>
            <a:r>
              <a:rPr lang="en-AU" i="1" dirty="0"/>
              <a:t>you know, IEEE 802 liaison reports include the status of only projects which IEEE 802 progresses in its group.</a:t>
            </a:r>
          </a:p>
          <a:p>
            <a:pPr lvl="1"/>
            <a:r>
              <a:rPr lang="en-AU" i="1" dirty="0"/>
              <a:t>But it is needed to present the status of projects which IEEE 802 proposed in SC 6 as a fast track like ECMA.</a:t>
            </a:r>
          </a:p>
          <a:p>
            <a:pPr lvl="1"/>
            <a:r>
              <a:rPr lang="en-AU" i="1" dirty="0"/>
              <a:t>So, WG 1 requested that IEEE 802 </a:t>
            </a:r>
            <a:r>
              <a:rPr lang="en-AU" i="1" dirty="0" smtClean="0"/>
              <a:t>should </a:t>
            </a:r>
            <a:r>
              <a:rPr lang="en-AU" i="1" dirty="0"/>
              <a:t>present the status of SC 6's projects related to IEEE 802 in WG 1 meeting.</a:t>
            </a:r>
          </a:p>
          <a:p>
            <a:pPr lvl="1"/>
            <a:r>
              <a:rPr lang="en-AU" i="1" dirty="0" smtClean="0"/>
              <a:t>SC </a:t>
            </a:r>
            <a:r>
              <a:rPr lang="en-AU" i="1" dirty="0"/>
              <a:t>6/WG 1 is interested in SC 6's projects related to IEEE 802</a:t>
            </a:r>
            <a:r>
              <a:rPr lang="en-AU" i="1" dirty="0" smtClean="0"/>
              <a:t>.</a:t>
            </a:r>
            <a:endParaRPr lang="en-AU" i="1" dirty="0"/>
          </a:p>
          <a:p>
            <a:pPr lvl="1"/>
            <a:r>
              <a:rPr lang="en-AU" i="1" dirty="0" smtClean="0"/>
              <a:t>Could </a:t>
            </a:r>
            <a:r>
              <a:rPr lang="en-AU" i="1" dirty="0"/>
              <a:t>you understand what WG 1 means ?</a:t>
            </a:r>
          </a:p>
          <a:p>
            <a:pPr lvl="1"/>
            <a:r>
              <a:rPr lang="en-AU" i="1" dirty="0" smtClean="0"/>
              <a:t>Let </a:t>
            </a:r>
            <a:r>
              <a:rPr lang="en-AU" i="1" dirty="0"/>
              <a:t>me know if you have any </a:t>
            </a:r>
            <a:r>
              <a:rPr lang="en-AU" i="1" dirty="0" smtClean="0"/>
              <a:t>additional </a:t>
            </a:r>
            <a:r>
              <a:rPr lang="en-AU" i="1" dirty="0"/>
              <a:t>question.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8107906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a:t>
            </a:r>
            <a:r>
              <a:rPr lang="en-AU" dirty="0" smtClean="0"/>
              <a:t>WG1 Chair requesting further clarification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
        <p:nvSpPr>
          <p:cNvPr id="6" name="Rectangle 5"/>
          <p:cNvSpPr/>
          <p:nvPr/>
        </p:nvSpPr>
        <p:spPr bwMode="auto">
          <a:xfrm>
            <a:off x="228600" y="6096000"/>
            <a:ext cx="8915400" cy="762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685800" y="1676400"/>
            <a:ext cx="7772400" cy="4114800"/>
          </a:xfrm>
        </p:spPr>
        <p:txBody>
          <a:bodyPr/>
          <a:lstStyle/>
          <a:p>
            <a:r>
              <a:rPr lang="en-AU" dirty="0"/>
              <a:t>E-mail from Chair of </a:t>
            </a:r>
            <a:r>
              <a:rPr lang="en-AU" dirty="0" smtClean="0"/>
              <a:t>SC6/WG1 </a:t>
            </a:r>
            <a:r>
              <a:rPr lang="en-AU" dirty="0"/>
              <a:t>to Chair of </a:t>
            </a:r>
            <a:r>
              <a:rPr lang="en-AU" dirty="0" smtClean="0"/>
              <a:t>IEEE 802 JTC1 SC</a:t>
            </a:r>
          </a:p>
          <a:p>
            <a:pPr lvl="1">
              <a:spcBef>
                <a:spcPts val="400"/>
              </a:spcBef>
            </a:pPr>
            <a:r>
              <a:rPr lang="en-AU" i="1" dirty="0"/>
              <a:t>I am still having difficulty understanding the request, but let me propose a solution that I believe might resolve the issue.</a:t>
            </a:r>
          </a:p>
          <a:p>
            <a:pPr lvl="1">
              <a:spcBef>
                <a:spcPts val="400"/>
              </a:spcBef>
            </a:pPr>
            <a:r>
              <a:rPr lang="en-AU" i="1" dirty="0"/>
              <a:t> </a:t>
            </a:r>
            <a:r>
              <a:rPr lang="en-AU" i="1" dirty="0" smtClean="0"/>
              <a:t>IEEE </a:t>
            </a:r>
            <a:r>
              <a:rPr lang="en-AU" i="1" dirty="0"/>
              <a:t>802 currently sends SC6/WG1 a status update of all the activities underway in IEEE 802. All of these activities are candidates for submission to JTC1 using the PSDO agreement between IEEE-SA and ISO, but the decision to do so is often only made later in the IEEE 802 development process. Sometimes the decision is only made after the standard is ratified by IEEE-SA.</a:t>
            </a:r>
          </a:p>
          <a:p>
            <a:pPr lvl="1">
              <a:spcBef>
                <a:spcPts val="400"/>
              </a:spcBef>
            </a:pPr>
            <a:r>
              <a:rPr lang="en-AU" i="1" dirty="0"/>
              <a:t> </a:t>
            </a:r>
            <a:r>
              <a:rPr lang="en-AU" i="1" dirty="0" smtClean="0"/>
              <a:t>That </a:t>
            </a:r>
            <a:r>
              <a:rPr lang="en-AU" i="1" dirty="0"/>
              <a:t>said, IEEE 802 always liaises draft standards and standards to SC6/WG1 before submitting them for ratification under the PSDO agreement, as agreed. In the past, IEEE 802 have not always explicitly highlighted that this liaison was a possible precursor to a submission using the PSDO process.  Would making this explicit in the future satisfy the request from WG1?</a:t>
            </a:r>
          </a:p>
          <a:p>
            <a:pPr lvl="1">
              <a:spcBef>
                <a:spcPts val="400"/>
              </a:spcBef>
            </a:pPr>
            <a:r>
              <a:rPr lang="en-AU" i="1" dirty="0"/>
              <a:t> </a:t>
            </a:r>
            <a:r>
              <a:rPr lang="en-AU" i="1" dirty="0" smtClean="0"/>
              <a:t>It </a:t>
            </a:r>
            <a:r>
              <a:rPr lang="en-AU" i="1" dirty="0"/>
              <a:t>would be great if you could provide your perspective this week so that the issue can be discussed fully at the IEEE 802 meeting next week in Macau</a:t>
            </a:r>
          </a:p>
          <a:p>
            <a:endParaRPr lang="en-AU" dirty="0"/>
          </a:p>
          <a:p>
            <a:endParaRPr lang="en-AU" dirty="0"/>
          </a:p>
        </p:txBody>
      </p:sp>
    </p:spTree>
    <p:extLst>
      <p:ext uri="{BB962C8B-B14F-4D97-AF65-F5344CB8AC3E}">
        <p14:creationId xmlns:p14="http://schemas.microsoft.com/office/powerpoint/2010/main" val="11115570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a:t>
            </a:r>
            <a:r>
              <a:rPr lang="en-AU" dirty="0" smtClean="0"/>
              <a:t>further clarification </a:t>
            </a:r>
            <a:r>
              <a:rPr lang="en-AU" dirty="0"/>
              <a:t>from the SC Chair</a:t>
            </a:r>
          </a:p>
        </p:txBody>
      </p:sp>
      <p:sp>
        <p:nvSpPr>
          <p:cNvPr id="3" name="Content Placeholder 2"/>
          <p:cNvSpPr>
            <a:spLocks noGrp="1"/>
          </p:cNvSpPr>
          <p:nvPr>
            <p:ph idx="1"/>
          </p:nvPr>
        </p:nvSpPr>
        <p:spPr/>
        <p:txBody>
          <a:bodyPr/>
          <a:lstStyle/>
          <a:p>
            <a:r>
              <a:rPr lang="en-AU" dirty="0" smtClean="0"/>
              <a:t>Reply e-mail from Chair of SC6/WG1 to Chair of IEEE 802 JTC1 SC</a:t>
            </a:r>
          </a:p>
          <a:p>
            <a:pPr lvl="1"/>
            <a:r>
              <a:rPr lang="en-AU" i="1" dirty="0" smtClean="0"/>
              <a:t>I know IEEE 802 group have been reporting the overview of projects in itself to SC 6</a:t>
            </a:r>
          </a:p>
          <a:p>
            <a:pPr lvl="1"/>
            <a:r>
              <a:rPr lang="en-AU" i="1" dirty="0" smtClean="0"/>
              <a:t>But</a:t>
            </a:r>
            <a:r>
              <a:rPr lang="en-AU" i="1" dirty="0"/>
              <a:t>, the report of IEEE 802 didn't include the SC 6 projects related to IEEE 802 such as ISO/IEC/IEEE 8802-15-4 and so </a:t>
            </a:r>
            <a:r>
              <a:rPr lang="en-AU" i="1" dirty="0" smtClean="0"/>
              <a:t>on</a:t>
            </a:r>
            <a:endParaRPr lang="en-AU" i="1" dirty="0"/>
          </a:p>
          <a:p>
            <a:pPr lvl="1"/>
            <a:r>
              <a:rPr lang="en-AU" i="1" dirty="0"/>
              <a:t>SC 6/WG 1 is interested in the progressing status of projects which IEEE 802 proposed to SC 6 among the </a:t>
            </a:r>
            <a:r>
              <a:rPr lang="en-AU" i="1" dirty="0" smtClean="0"/>
              <a:t>candidates</a:t>
            </a:r>
            <a:endParaRPr lang="en-AU" i="1" dirty="0"/>
          </a:p>
          <a:p>
            <a:pPr lvl="1"/>
            <a:r>
              <a:rPr lang="en-AU" i="1" dirty="0"/>
              <a:t>The activities of IEEE 802 which SC 6/WG 1 expects is below:</a:t>
            </a:r>
          </a:p>
          <a:p>
            <a:pPr lvl="2"/>
            <a:r>
              <a:rPr lang="en-AU" i="1" dirty="0"/>
              <a:t>1. To explain the new items before IEEE 802 proposes to SC 6.</a:t>
            </a:r>
          </a:p>
          <a:p>
            <a:pPr lvl="2"/>
            <a:r>
              <a:rPr lang="en-AU" i="1" dirty="0"/>
              <a:t>2. To make a detailed report of SC 6 voting results or comments in every stage.</a:t>
            </a:r>
          </a:p>
          <a:p>
            <a:pPr lvl="1"/>
            <a:r>
              <a:rPr lang="en-AU" i="1" dirty="0"/>
              <a:t> </a:t>
            </a:r>
            <a:r>
              <a:rPr lang="en-AU" i="1" dirty="0" smtClean="0"/>
              <a:t>Is </a:t>
            </a:r>
            <a:r>
              <a:rPr lang="en-AU" i="1" dirty="0"/>
              <a:t>this enough </a:t>
            </a:r>
            <a:r>
              <a:rPr lang="en-AU" i="1" dirty="0" smtClean="0"/>
              <a:t>answer?</a:t>
            </a:r>
            <a:endParaRPr lang="en-AU" i="1"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2679383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a:t>
            </a:r>
            <a:r>
              <a:rPr lang="en-AU" dirty="0" smtClean="0"/>
              <a:t>yet further </a:t>
            </a:r>
            <a:r>
              <a:rPr lang="en-AU" dirty="0"/>
              <a:t>clarification</a:t>
            </a:r>
          </a:p>
        </p:txBody>
      </p:sp>
      <p:sp>
        <p:nvSpPr>
          <p:cNvPr id="3" name="Content Placeholder 2"/>
          <p:cNvSpPr>
            <a:spLocks noGrp="1"/>
          </p:cNvSpPr>
          <p:nvPr>
            <p:ph idx="1"/>
          </p:nvPr>
        </p:nvSpPr>
        <p:spPr/>
        <p:txBody>
          <a:bodyPr/>
          <a:lstStyle/>
          <a:p>
            <a:r>
              <a:rPr lang="en-AU" dirty="0"/>
              <a:t>E-mail from Chair of SC6/WG1 to Chair of IEEE 802 JTC1 SC</a:t>
            </a:r>
          </a:p>
          <a:p>
            <a:pPr lvl="1"/>
            <a:r>
              <a:rPr lang="en-AU" i="1" dirty="0" smtClean="0"/>
              <a:t>Thank </a:t>
            </a:r>
            <a:r>
              <a:rPr lang="en-AU" i="1" dirty="0"/>
              <a:t>you, I think I now understand the request. I will share it with the IEEE 802 group this </a:t>
            </a:r>
            <a:r>
              <a:rPr lang="en-AU" i="1" dirty="0" smtClean="0"/>
              <a:t>week</a:t>
            </a:r>
            <a:r>
              <a:rPr lang="en-AU" i="1" dirty="0"/>
              <a:t> </a:t>
            </a:r>
          </a:p>
          <a:p>
            <a:pPr lvl="1"/>
            <a:r>
              <a:rPr lang="en-AU" i="1" dirty="0"/>
              <a:t>One final question. You note that you expect IEEE 802 , “To make a detailed report of SC 6 voting results or comments in every stage</a:t>
            </a:r>
            <a:r>
              <a:rPr lang="en-AU" i="1" dirty="0" smtClean="0"/>
              <a:t>”.</a:t>
            </a:r>
          </a:p>
          <a:p>
            <a:pPr lvl="1"/>
            <a:r>
              <a:rPr lang="en-AU" i="1" dirty="0" smtClean="0"/>
              <a:t>Do </a:t>
            </a:r>
            <a:r>
              <a:rPr lang="en-AU" i="1" dirty="0"/>
              <a:t>you really mean to ask for IEEE 802 to provide the IEEE 802 WG voting results and comments in each ballot within IEEE 802 for standards that are being submitted to SC6 for ratification under the PSDO </a:t>
            </a:r>
            <a:r>
              <a:rPr lang="en-AU" i="1" dirty="0" smtClean="0"/>
              <a:t>agreement?</a:t>
            </a:r>
          </a:p>
          <a:p>
            <a:pPr lvl="1"/>
            <a:r>
              <a:rPr lang="en-AU" i="1" dirty="0" smtClean="0"/>
              <a:t>If </a:t>
            </a:r>
            <a:r>
              <a:rPr lang="en-AU" i="1" dirty="0"/>
              <a:t>so, why is this required?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613909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WG1 Chair replied to the request for further clarification from the SC Chair</a:t>
            </a:r>
          </a:p>
        </p:txBody>
      </p:sp>
      <p:sp>
        <p:nvSpPr>
          <p:cNvPr id="3" name="Content Placeholder 2"/>
          <p:cNvSpPr>
            <a:spLocks noGrp="1"/>
          </p:cNvSpPr>
          <p:nvPr>
            <p:ph idx="1"/>
          </p:nvPr>
        </p:nvSpPr>
        <p:spPr/>
        <p:txBody>
          <a:bodyPr/>
          <a:lstStyle/>
          <a:p>
            <a:r>
              <a:rPr lang="en-AU" b="1" dirty="0"/>
              <a:t>Reply e-mail from Chair of SC6/WG1 to Chair of IEEE 802 JTC1 </a:t>
            </a:r>
            <a:r>
              <a:rPr lang="en-AU" b="1" dirty="0" smtClean="0"/>
              <a:t>SC</a:t>
            </a:r>
            <a:endParaRPr lang="en-AU" b="1" i="1" dirty="0" smtClean="0"/>
          </a:p>
          <a:p>
            <a:pPr lvl="1"/>
            <a:r>
              <a:rPr lang="en-AU" i="1" dirty="0" smtClean="0"/>
              <a:t>What </a:t>
            </a:r>
            <a:r>
              <a:rPr lang="en-AU" i="1" dirty="0"/>
              <a:t>WG 1 asks IEEE 802 to report is </a:t>
            </a:r>
            <a:r>
              <a:rPr lang="en-AU" i="1" dirty="0" smtClean="0"/>
              <a:t>the</a:t>
            </a:r>
            <a:r>
              <a:rPr lang="en-AU" i="1" dirty="0"/>
              <a:t> voting results or comments in the stage of pre-voting and FDIS in SC 6, not IEEE 802.</a:t>
            </a:r>
          </a:p>
          <a:p>
            <a:pPr lvl="1"/>
            <a:r>
              <a:rPr lang="en-AU" i="1" dirty="0" smtClean="0"/>
              <a:t>If </a:t>
            </a:r>
            <a:r>
              <a:rPr lang="en-AU" i="1" dirty="0"/>
              <a:t>WG 1 members know the progressing status of projects which IEEE 802 proposed to SC </a:t>
            </a:r>
            <a:r>
              <a:rPr lang="en-AU" i="1" dirty="0" smtClean="0"/>
              <a:t>6, I </a:t>
            </a:r>
            <a:r>
              <a:rPr lang="en-AU" i="1" dirty="0"/>
              <a:t>expect WG 1 can find the more things to cooperate with IEEE 802 within SC 6.</a:t>
            </a:r>
          </a:p>
          <a:p>
            <a:pPr lvl="1"/>
            <a:r>
              <a:rPr lang="en-AU" i="1" dirty="0" smtClean="0"/>
              <a:t>I </a:t>
            </a:r>
            <a:r>
              <a:rPr lang="en-AU" i="1" dirty="0"/>
              <a:t>hope for you to understand WG 1's meaning exactly.</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6936593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Chair sent an e-mail to the WG1 Chair requesting yet further clarification</a:t>
            </a:r>
          </a:p>
        </p:txBody>
      </p:sp>
      <p:sp>
        <p:nvSpPr>
          <p:cNvPr id="3" name="Content Placeholder 2"/>
          <p:cNvSpPr>
            <a:spLocks noGrp="1"/>
          </p:cNvSpPr>
          <p:nvPr>
            <p:ph idx="1"/>
          </p:nvPr>
        </p:nvSpPr>
        <p:spPr>
          <a:xfrm>
            <a:off x="685800" y="1828800"/>
            <a:ext cx="7772400" cy="4114800"/>
          </a:xfrm>
        </p:spPr>
        <p:txBody>
          <a:bodyPr/>
          <a:lstStyle/>
          <a:p>
            <a:r>
              <a:rPr lang="en-AU" dirty="0"/>
              <a:t>E-mail from Chair of SC6/WG1 to Chair of IEEE 802 JTC1 SC</a:t>
            </a:r>
          </a:p>
          <a:p>
            <a:pPr lvl="1"/>
            <a:r>
              <a:rPr lang="en-AU" i="1" dirty="0" smtClean="0"/>
              <a:t>Now </a:t>
            </a:r>
            <a:r>
              <a:rPr lang="en-AU" i="1" dirty="0"/>
              <a:t>I am confused again …</a:t>
            </a:r>
          </a:p>
          <a:p>
            <a:pPr lvl="1"/>
            <a:r>
              <a:rPr lang="en-AU" i="1" dirty="0" smtClean="0"/>
              <a:t>IEEE </a:t>
            </a:r>
            <a:r>
              <a:rPr lang="en-AU" i="1" dirty="0"/>
              <a:t>802 could tell WG1 member the “voting results or comments in the stage of pre-voting and FDIS in SC 6”. However, the voting results and comments made by a NB in a pre-ballot or an FDIS are reported to the WG1 membership by the SC Secretariat. IEEE 802 always provides responses to any comments. These responses are also announced to the WG1 membership by the SC6 Secretariat. I am struggling to understand what you want IEEE 802 to do that is not already being done by either IEEE 802 or the SC6 Secretariat</a:t>
            </a:r>
            <a:r>
              <a:rPr lang="en-AU" i="1" dirty="0" smtClean="0"/>
              <a:t>.</a:t>
            </a:r>
            <a:endParaRPr lang="en-AU" i="1" dirty="0"/>
          </a:p>
          <a:p>
            <a:pPr lvl="1"/>
            <a:r>
              <a:rPr lang="en-AU" i="1" dirty="0"/>
              <a:t>Another possibility is that SC6 is asking for a summary of the status of all projects that have been submitted to the PSDO process. IEEE 802 has such a status report for its own purposes. For example, is something like the following what SC6 would like to </a:t>
            </a:r>
            <a:r>
              <a:rPr lang="en-AU" i="1" dirty="0" smtClean="0"/>
              <a:t>see:</a:t>
            </a:r>
          </a:p>
          <a:p>
            <a:pPr lvl="2"/>
            <a:r>
              <a:rPr lang="en-AU" dirty="0" smtClean="0"/>
              <a:t>&lt;diagram similar to slide 28&gt;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9492542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discussion on the WG1 request occurred after the SC meeting in Macau</a:t>
            </a:r>
            <a:endParaRPr lang="en-AU" dirty="0"/>
          </a:p>
        </p:txBody>
      </p:sp>
      <p:sp>
        <p:nvSpPr>
          <p:cNvPr id="3" name="Content Placeholder 2"/>
          <p:cNvSpPr>
            <a:spLocks noGrp="1"/>
          </p:cNvSpPr>
          <p:nvPr>
            <p:ph idx="1"/>
          </p:nvPr>
        </p:nvSpPr>
        <p:spPr/>
        <p:txBody>
          <a:bodyPr/>
          <a:lstStyle/>
          <a:p>
            <a:pPr lvl="1" latinLnBrk="1"/>
            <a:r>
              <a:rPr lang="en-US" dirty="0" smtClean="0"/>
              <a:t>The secretary of SC6 wrote in April 2016</a:t>
            </a:r>
          </a:p>
          <a:p>
            <a:pPr lvl="2" latinLnBrk="1"/>
            <a:r>
              <a:rPr lang="en-US" i="1" dirty="0" smtClean="0"/>
              <a:t>I </a:t>
            </a:r>
            <a:r>
              <a:rPr lang="en-US" i="1" dirty="0"/>
              <a:t>guess </a:t>
            </a:r>
            <a:r>
              <a:rPr lang="en-US" altLang="ko-KR" i="1" dirty="0"/>
              <a:t>–</a:t>
            </a:r>
            <a:endParaRPr lang="en-AU" i="1" dirty="0"/>
          </a:p>
          <a:p>
            <a:pPr lvl="2" latinLnBrk="1"/>
            <a:r>
              <a:rPr lang="en-US" i="1" dirty="0"/>
              <a:t>SC 6/WG 1 members hope that IEEE representatives physically attend the SC 6/WG 1 meetings and make verbal reports on progress of IEEE projects before submission for 60-day pre-ballots and on IEEE responses to comments received during the 60-day pre-ballot period, if possible.</a:t>
            </a:r>
            <a:endParaRPr lang="en-AU" i="1" dirty="0"/>
          </a:p>
          <a:p>
            <a:pPr lvl="1"/>
            <a:r>
              <a:rPr lang="en-AU" dirty="0" smtClean="0"/>
              <a:t>The SC Chair has asked the SC6/WG1 Chair to confirm this interpretation</a:t>
            </a:r>
          </a:p>
          <a:p>
            <a:pPr lvl="1"/>
            <a:r>
              <a:rPr lang="en-AU" dirty="0" smtClean="0"/>
              <a:t>It is proposed that noting be done until July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1491489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consideration of a response to the WG1 liaison be postponed until July 2016</a:t>
            </a:r>
            <a:endParaRPr lang="en-AU"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AU" dirty="0" smtClean="0"/>
              <a:t>It appears that SC6 wants:</a:t>
            </a:r>
          </a:p>
          <a:p>
            <a:pPr lvl="2">
              <a:buFont typeface="Arial" panose="020B0604020202020204" pitchFamily="34" charset="0"/>
              <a:buChar char="•"/>
            </a:pPr>
            <a:r>
              <a:rPr lang="en-AU" dirty="0" smtClean="0"/>
              <a:t>Better notification of which projects we intend to submit under the PSDO</a:t>
            </a:r>
          </a:p>
          <a:p>
            <a:pPr lvl="2">
              <a:buFont typeface="Arial" panose="020B0604020202020204" pitchFamily="34" charset="0"/>
              <a:buChar char="•"/>
            </a:pPr>
            <a:r>
              <a:rPr lang="en-AU" dirty="0" smtClean="0"/>
              <a:t>Links to the voting history in SC6</a:t>
            </a:r>
          </a:p>
          <a:p>
            <a:pPr lvl="2">
              <a:buFont typeface="Arial" panose="020B0604020202020204" pitchFamily="34" charset="0"/>
              <a:buChar char="•"/>
            </a:pPr>
            <a:r>
              <a:rPr lang="en-AU" dirty="0" smtClean="0"/>
              <a:t>Physical presence at SC6 meeting to explain plans, progress and responses</a:t>
            </a:r>
          </a:p>
          <a:p>
            <a:pPr lvl="1">
              <a:buFont typeface="Arial" panose="020B0604020202020204" pitchFamily="34" charset="0"/>
              <a:buChar char="•"/>
            </a:pPr>
            <a:r>
              <a:rPr lang="en-AU" dirty="0" smtClean="0"/>
              <a:t>A response from IEEE 802 to SC6/WG1 is probably not necessary until the next SC6 meeting</a:t>
            </a:r>
          </a:p>
          <a:p>
            <a:pPr lvl="2">
              <a:buFont typeface="Arial" panose="020B0604020202020204" pitchFamily="34" charset="0"/>
              <a:buChar char="•"/>
            </a:pPr>
            <a:r>
              <a:rPr lang="en-AU" dirty="0" smtClean="0"/>
              <a:t>The next SC6 meeting is currently scheduled for Jan/Feb 2017</a:t>
            </a:r>
          </a:p>
          <a:p>
            <a:pPr lvl="2">
              <a:buFont typeface="Arial" panose="020B0604020202020204" pitchFamily="34" charset="0"/>
              <a:buChar char="•"/>
            </a:pPr>
            <a:r>
              <a:rPr lang="en-AU" dirty="0" smtClean="0"/>
              <a:t>A clarification request is still outstanding</a:t>
            </a:r>
          </a:p>
          <a:p>
            <a:pPr lvl="1">
              <a:buFont typeface="Arial" panose="020B0604020202020204" pitchFamily="34" charset="0"/>
              <a:buChar char="•"/>
            </a:pPr>
            <a:r>
              <a:rPr lang="en-AU" dirty="0" smtClean="0"/>
              <a:t>It is proposed by the SC Chair that no response be sent until we better understand the request</a:t>
            </a:r>
          </a:p>
          <a:p>
            <a:pPr lvl="2">
              <a:buFont typeface="Arial" panose="020B0604020202020204" pitchFamily="34" charset="0"/>
              <a:buChar char="•"/>
            </a:pPr>
            <a:r>
              <a:rPr lang="en-AU" dirty="0" smtClean="0"/>
              <a:t>We should probably plan for a response out of the IEEE 802 July plenary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9370243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2285021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93124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Jan 2015 in Atlanta</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results of SC6 meeting in February/March 2016</a:t>
            </a:r>
          </a:p>
          <a:p>
            <a:pPr lvl="2"/>
            <a:r>
              <a:rPr lang="en-AU" dirty="0" smtClean="0"/>
              <a:t>Consider liaison from SC6/WG1 to IEEE 802</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1594141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Macau in March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323317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2852344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8957</Words>
  <Application>Microsoft Office PowerPoint</Application>
  <PresentationFormat>On-screen Show (4:3)</PresentationFormat>
  <Paragraphs>1474</Paragraphs>
  <Slides>113</Slides>
  <Notes>11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113</vt:i4>
      </vt:variant>
    </vt:vector>
  </HeadingPairs>
  <TitlesOfParts>
    <vt:vector size="117" baseType="lpstr">
      <vt:lpstr>802-11-Submission</vt:lpstr>
      <vt:lpstr>Acrobat Document</vt:lpstr>
      <vt:lpstr>Packager Shell Object</vt:lpstr>
      <vt:lpstr>Adobe Acrobat Document</vt:lpstr>
      <vt:lpstr>IEEE 802 JTC1 Standing Committee May 2016 agenda</vt:lpstr>
      <vt:lpstr>The Vice Chair will be chairing the IEEE 802 JTC1 SC in May 2016 in Hawaii</vt:lpstr>
      <vt:lpstr>This document will be used to run the IEEE 802 JTC1 SC meetings in Hawaii in May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May interim meeting</vt:lpstr>
      <vt:lpstr>The IEEE 802 JTC1 SC regular meeting has a high level list of agenda items to be considered</vt:lpstr>
      <vt:lpstr>The IEEE 802 JTC1 SC will consider approving its agenda for the Hawaii meeting</vt:lpstr>
      <vt:lpstr>The IEEE 802 JTC1 SC will consider approval of the minutes of its Macau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18 standards completely through the PSDO ratification process</vt:lpstr>
      <vt:lpstr>IEEE 802 has pushed 18 standards completely through the PSDO ratification process</vt:lpstr>
      <vt:lpstr>IEEE 802.1 has eleven standards in the pipeline for ratification under the PSDO</vt:lpstr>
      <vt:lpstr>IEEE 802.1Xbx-2014 FDIS ballot passed, and resolved comments were liaised in Apr 16</vt:lpstr>
      <vt:lpstr>IEEE 802.1Q-Rev-2014 FDIS ballot passed, and resolved comments were liaised in Apr 16</vt:lpstr>
      <vt:lpstr>IEEE 802.1BA-2011 FDIS closes on 17 Aug 2016</vt:lpstr>
      <vt:lpstr>IEEE 802.1BR-2012 FDIS closes on 17 Aug 2016</vt:lpstr>
      <vt:lpstr>IEEE 802.1AB-2016 is waiting for the start of the 60 day pre-ballot</vt:lpstr>
      <vt:lpstr>IEEE 802.1Qca-2015 is waiting for the start of the 60 day pre-ballot</vt:lpstr>
      <vt:lpstr>IEEE 802.1Qbv-2015 60 day pre-ballot closes on 30 May 2016</vt:lpstr>
      <vt:lpstr>IEEE 802.1Qbu will be submitted to PSDO</vt:lpstr>
      <vt:lpstr>IEEE 802.1Qbz will be submitted to PSDO</vt:lpstr>
      <vt:lpstr>IEEE 802.1AC-Rev will be submitted to PSDO</vt:lpstr>
      <vt:lpstr>IEEE 802.1Qcd-2015 will be submitted to PSDO</vt:lpstr>
      <vt:lpstr>IEEE 802.3 has ten standards in the pipeline for ratification under the PSDO</vt:lpstr>
      <vt:lpstr>IEEE 802.3-2015 is waiting for the start of the 60 day pre-ballot</vt:lpstr>
      <vt:lpstr>IEEE 802.3bw will be submitted to 60 day pre-ballot in about March 2016</vt:lpstr>
      <vt:lpstr>IEEE 802.3bp was liaised for information in Feb 2016</vt:lpstr>
      <vt:lpstr>IEEE 802.3bn was liaised for information in Feb 2016</vt:lpstr>
      <vt:lpstr>IEEE 802.3bq was liaised for information in Feb 2016</vt:lpstr>
      <vt:lpstr>IEEE 802.3br was liaised for information in Feb 2016</vt:lpstr>
      <vt:lpstr>IEEE 802.3by was liaised for information in Feb 2016</vt:lpstr>
      <vt:lpstr>IEEE 802.3bv will be liaised when  in SB</vt:lpstr>
      <vt:lpstr>IEEE 802.3bu will be liaised when  in SB</vt:lpstr>
      <vt:lpstr>IEEE 802.3bz will be liaised when  in SB</vt:lpstr>
      <vt:lpstr>IEEE 802.11 has nine standards in the pipeline for ratification under the PSDO</vt:lpstr>
      <vt:lpstr>IEEE 802.11mc was liaised for information in Jan 2016</vt:lpstr>
      <vt:lpstr>IEEE 802.11ah was liaised for information in Oct 2015</vt:lpstr>
      <vt:lpstr>IEEE 802.11ai was liaised for information in Oct 2015</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802.15.3-revA was liaised for information in Dec 2015</vt:lpstr>
      <vt:lpstr>IEEE 802.15.4 was liaised for information in April 2016</vt:lpstr>
      <vt:lpstr>IEEE 802.15.6 was liaised for information in April 2016</vt:lpstr>
      <vt:lpstr>IEEE 802.15.9 may be liaised</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60 day pre-ballot passed on 3 April 2016 but a response is required</vt:lpstr>
      <vt:lpstr>The China NB has submitted their usual security comment in relation to 802.22a</vt:lpstr>
      <vt:lpstr>IEEE 802 needs to respond to comment from China NB on 802.22a</vt:lpstr>
      <vt:lpstr>IEEE 802.22b 60 day pre-ballot passed on 3 April 2016 but a response is required</vt:lpstr>
      <vt:lpstr>The China NB has submitted their usual security comment in relation to 802.22b</vt:lpstr>
      <vt:lpstr>IEEE 802 needs to respond to comment from China NB on 802.22b</vt:lpstr>
      <vt:lpstr>The Japan NB submitted two comments in relation to 802.22b</vt:lpstr>
      <vt:lpstr>IEEE 802 needs to respond to comment from Japan NB on 802.22b</vt:lpstr>
      <vt:lpstr>The Japan NB submitted two comments in relation to 802.22b</vt:lpstr>
      <vt:lpstr>IEEE 802 needs to respond to comment from Japan NB on 802.22b</vt:lpstr>
      <vt:lpstr>The last SC6 meeting was held in late February 2016  in Xi'an, China </vt:lpstr>
      <vt:lpstr>WG1 discussed human body communication and encouraged the proposal of a new work item</vt:lpstr>
      <vt:lpstr>The proposed SC6 human body communications NP asserts IEEE 802.15.6 is insufficient</vt:lpstr>
      <vt:lpstr>Does IEEE 802.15 WG want to send a liaison to SC6 responding to the HBC NP?</vt:lpstr>
      <vt:lpstr>WG1 discussed Low Power Wide Area Networks and approved a SG formation</vt:lpstr>
      <vt:lpstr>WG7 discussed wireless access controllers but the result is currently unknown</vt:lpstr>
      <vt:lpstr>WG7 discussed interworking of wireless networks but the result is currently unknown</vt:lpstr>
      <vt:lpstr>The next SC6 meeting is tentatively scheduled for Jan/Feb 2017  in Tunisia</vt:lpstr>
      <vt:lpstr>WG1 has sent a liaison to IEEE 802 in relation to the “status of progressing IEEE projects in SC 6”</vt:lpstr>
      <vt:lpstr>The SC Chair sent an e-mail to the WG1 Chair requesting clarification</vt:lpstr>
      <vt:lpstr>The WG1 Chair replied to the request for clarification from the SC Chair</vt:lpstr>
      <vt:lpstr>The SC Chair sent an e-mail to the WG1 Chair requesting further clarification</vt:lpstr>
      <vt:lpstr>The WG1 Chair replied to the request for further clarification from the SC Chair</vt:lpstr>
      <vt:lpstr>The SC Chair sent an e-mail to the WG1 Chair requesting yet further clarification</vt:lpstr>
      <vt:lpstr>The WG1 Chair replied to the request for further clarification from the SC Chair</vt:lpstr>
      <vt:lpstr>The SC Chair sent an e-mail to the WG1 Chair requesting yet further clarification</vt:lpstr>
      <vt:lpstr>Further discussion on the WG1 request occurred after the SC meeting in Macau</vt:lpstr>
      <vt:lpstr>It is proposed consideration of a response to the WG1 liaison be postponed until July 2016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2016-05-02T02:39:22Z</dcterms:modified>
</cp:coreProperties>
</file>