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1"/>
  </p:notesMasterIdLst>
  <p:handoutMasterIdLst>
    <p:handoutMasterId r:id="rId112"/>
  </p:handoutMasterIdLst>
  <p:sldIdLst>
    <p:sldId id="269" r:id="rId2"/>
    <p:sldId id="1670" r:id="rId3"/>
    <p:sldId id="278" r:id="rId4"/>
    <p:sldId id="1454" r:id="rId5"/>
    <p:sldId id="1455" r:id="rId6"/>
    <p:sldId id="358" r:id="rId7"/>
    <p:sldId id="359" r:id="rId8"/>
    <p:sldId id="287" r:id="rId9"/>
    <p:sldId id="1620" r:id="rId10"/>
    <p:sldId id="344" r:id="rId11"/>
    <p:sldId id="345" r:id="rId12"/>
    <p:sldId id="1378" r:id="rId13"/>
    <p:sldId id="1423" r:id="rId14"/>
    <p:sldId id="1164" r:id="rId15"/>
    <p:sldId id="1562" r:id="rId16"/>
    <p:sldId id="1101" r:id="rId17"/>
    <p:sldId id="1581" r:id="rId18"/>
    <p:sldId id="1657" r:id="rId19"/>
    <p:sldId id="1404" r:id="rId20"/>
    <p:sldId id="1405" r:id="rId21"/>
    <p:sldId id="1527" r:id="rId22"/>
    <p:sldId id="1526" r:id="rId23"/>
    <p:sldId id="1648" r:id="rId24"/>
    <p:sldId id="1618" r:id="rId25"/>
    <p:sldId id="1649" r:id="rId26"/>
    <p:sldId id="1684" r:id="rId27"/>
    <p:sldId id="1685" r:id="rId28"/>
    <p:sldId id="1686" r:id="rId29"/>
    <p:sldId id="1687" r:id="rId30"/>
    <p:sldId id="1689" r:id="rId31"/>
    <p:sldId id="1690" r:id="rId32"/>
    <p:sldId id="1691" r:id="rId33"/>
    <p:sldId id="1692" r:id="rId34"/>
    <p:sldId id="1693" r:id="rId35"/>
    <p:sldId id="1694" r:id="rId36"/>
    <p:sldId id="1695" r:id="rId37"/>
    <p:sldId id="1696" r:id="rId38"/>
    <p:sldId id="1697" r:id="rId39"/>
    <p:sldId id="1688" r:id="rId40"/>
    <p:sldId id="1702" r:id="rId41"/>
    <p:sldId id="1703" r:id="rId42"/>
    <p:sldId id="1704" r:id="rId43"/>
    <p:sldId id="1705" r:id="rId44"/>
    <p:sldId id="1706" r:id="rId45"/>
    <p:sldId id="1707" r:id="rId46"/>
    <p:sldId id="1708" r:id="rId47"/>
    <p:sldId id="1709" r:id="rId48"/>
    <p:sldId id="1710" r:id="rId49"/>
    <p:sldId id="1698" r:id="rId50"/>
    <p:sldId id="1699" r:id="rId51"/>
    <p:sldId id="1700" r:id="rId52"/>
    <p:sldId id="1701" r:id="rId53"/>
    <p:sldId id="1715" r:id="rId54"/>
    <p:sldId id="1711" r:id="rId55"/>
    <p:sldId id="1712" r:id="rId56"/>
    <p:sldId id="1713" r:id="rId57"/>
    <p:sldId id="1679" r:id="rId58"/>
    <p:sldId id="1583" r:id="rId59"/>
    <p:sldId id="1665" r:id="rId60"/>
    <p:sldId id="1680" r:id="rId61"/>
    <p:sldId id="1629" r:id="rId62"/>
    <p:sldId id="1667" r:id="rId63"/>
    <p:sldId id="1681" r:id="rId64"/>
    <p:sldId id="1668" r:id="rId65"/>
    <p:sldId id="1682" r:id="rId66"/>
    <p:sldId id="1669" r:id="rId67"/>
    <p:sldId id="1683" r:id="rId68"/>
    <p:sldId id="1572" r:id="rId69"/>
    <p:sldId id="1633" r:id="rId70"/>
    <p:sldId id="1640" r:id="rId71"/>
    <p:sldId id="1634" r:id="rId72"/>
    <p:sldId id="1635" r:id="rId73"/>
    <p:sldId id="1641" r:id="rId74"/>
    <p:sldId id="1642" r:id="rId75"/>
    <p:sldId id="1643" r:id="rId76"/>
    <p:sldId id="1645" r:id="rId77"/>
    <p:sldId id="1644" r:id="rId78"/>
    <p:sldId id="1650" r:id="rId79"/>
    <p:sldId id="1651" r:id="rId80"/>
    <p:sldId id="1652" r:id="rId81"/>
    <p:sldId id="1653" r:id="rId82"/>
    <p:sldId id="1714" r:id="rId83"/>
    <p:sldId id="1646" r:id="rId84"/>
    <p:sldId id="1375" r:id="rId85"/>
    <p:sldId id="1376" r:id="rId86"/>
    <p:sldId id="1400" r:id="rId87"/>
    <p:sldId id="619" r:id="rId88"/>
    <p:sldId id="621" r:id="rId89"/>
    <p:sldId id="1561" r:id="rId90"/>
    <p:sldId id="1555" r:id="rId91"/>
    <p:sldId id="1601" r:id="rId92"/>
    <p:sldId id="1585" r:id="rId93"/>
    <p:sldId id="1586" r:id="rId94"/>
    <p:sldId id="1587" r:id="rId95"/>
    <p:sldId id="1588" r:id="rId96"/>
    <p:sldId id="1589" r:id="rId97"/>
    <p:sldId id="1590" r:id="rId98"/>
    <p:sldId id="1591" r:id="rId99"/>
    <p:sldId id="1592" r:id="rId100"/>
    <p:sldId id="1593" r:id="rId101"/>
    <p:sldId id="1594" r:id="rId102"/>
    <p:sldId id="1595" r:id="rId103"/>
    <p:sldId id="1596" r:id="rId104"/>
    <p:sldId id="1597" r:id="rId105"/>
    <p:sldId id="1598" r:id="rId106"/>
    <p:sldId id="1599" r:id="rId107"/>
    <p:sldId id="1600" r:id="rId108"/>
    <p:sldId id="1628" r:id="rId109"/>
    <p:sldId id="1638" r:id="rId11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115" d="100"/>
          <a:sy n="115" d="100"/>
        </p:scale>
        <p:origin x="-1044"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802.11-16/0534r0</a:t>
            </a:r>
            <a:endParaRPr lang="en-US" dirty="0"/>
          </a:p>
        </p:txBody>
      </p:sp>
      <p:sp>
        <p:nvSpPr>
          <p:cNvPr id="3075" name="Rectangle 3"/>
          <p:cNvSpPr>
            <a:spLocks noGrp="1" noChangeArrowheads="1"/>
          </p:cNvSpPr>
          <p:nvPr>
            <p:ph type="dt" sz="quarter" idx="1"/>
          </p:nvPr>
        </p:nvSpPr>
        <p:spPr bwMode="auto">
          <a:xfrm>
            <a:off x="695325" y="177284"/>
            <a:ext cx="68929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802.11-16/0534r0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3</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802.11-16/0534r0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03.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0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6/11-16-0533-00-0jtc-ieee-802-jtc1-sc-minutes-for-mar-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March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7657168"/>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r>
                        <a:rPr lang="en-AU" sz="1200" dirty="0" smtClean="0">
                          <a:effectLst/>
                          <a:latin typeface="+mj-lt"/>
                          <a:ea typeface="Times New Roman"/>
                        </a:rPr>
                        <a:t>peter@akayla.com</a:t>
                      </a:r>
                      <a:endParaRPr lang="en-AU" sz="1200" dirty="0">
                        <a:effectLst/>
                        <a:latin typeface="+mj-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
            </a:r>
            <a:r>
              <a:rPr lang="en-AU" dirty="0" smtClean="0"/>
              <a:t>Hawaii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Hawaii in May 2016</a:t>
            </a:r>
            <a:r>
              <a:rPr lang="en-AU" i="1" dirty="0" smtClean="0"/>
              <a:t>, as documented on slide </a:t>
            </a:r>
            <a:r>
              <a:rPr lang="en-AU" i="1" dirty="0" smtClean="0"/>
              <a:t>9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51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51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39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2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4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47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905000"/>
            <a:ext cx="7772400" cy="4114800"/>
          </a:xfrm>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109</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5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57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Macau meeting</a:t>
            </a:r>
            <a:endParaRPr lang="en-AU" dirty="0" smtClean="0"/>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Macau, in March 2016</a:t>
            </a:r>
            <a:r>
              <a:rPr lang="en-AU" i="1" dirty="0" smtClean="0"/>
              <a:t>, as documented in </a:t>
            </a:r>
            <a:r>
              <a:rPr lang="en-AU" i="1" dirty="0" smtClean="0">
                <a:hlinkClick r:id="rId3"/>
              </a:rPr>
              <a:t>11-16-0533-00</a:t>
            </a:r>
            <a:endParaRPr lang="en-AU" i="1" dirty="0" smtClean="0"/>
          </a:p>
          <a:p>
            <a:pPr lvl="1"/>
            <a:r>
              <a:rPr lang="en-AU" dirty="0" smtClean="0"/>
              <a:t>Moved</a:t>
            </a:r>
            <a:r>
              <a:rPr lang="en-AU" dirty="0" smtClean="0"/>
              <a:t>:</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a:t>
            </a:r>
            <a:r>
              <a:rPr lang="en-AU" dirty="0" smtClean="0"/>
              <a:t>by all WGs</a:t>
            </a:r>
          </a:p>
          <a:p>
            <a:pPr lvl="2"/>
            <a:r>
              <a:rPr lang="en-AU" dirty="0" smtClean="0"/>
              <a:t>Except 802.16</a:t>
            </a:r>
          </a:p>
          <a:p>
            <a:pPr lvl="2"/>
            <a:r>
              <a:rPr lang="en-AU" dirty="0" smtClean="0"/>
              <a:t>And 802.21, which is planning to do so soon</a:t>
            </a:r>
            <a:endParaRPr lang="en-AU" dirty="0" smtClean="0"/>
          </a:p>
          <a:p>
            <a:pPr lvl="1"/>
            <a:r>
              <a:rPr lang="en-AU" dirty="0" smtClean="0"/>
              <a:t>Note</a:t>
            </a:r>
            <a:r>
              <a:rPr lang="en-AU" dirty="0" smtClean="0"/>
              <a:t>: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1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of: </a:t>
            </a:r>
            <a:endParaRPr lang="en-AU" dirty="0" smtClean="0"/>
          </a:p>
          <a:p>
            <a:pPr lvl="2"/>
            <a:r>
              <a:rPr lang="en-AU" dirty="0" smtClean="0">
                <a:solidFill>
                  <a:srgbClr val="FF0000"/>
                </a:solidFill>
              </a:rPr>
              <a:t>TBD</a:t>
            </a:r>
            <a:endParaRPr lang="en-AU" dirty="0">
              <a:solidFill>
                <a:srgbClr val="FF0000"/>
              </a:solidFill>
            </a:endParaRP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4796333"/>
              </p:ext>
            </p:extLst>
          </p:nvPr>
        </p:nvGraphicFramePr>
        <p:xfrm>
          <a:off x="762000" y="1600200"/>
          <a:ext cx="7620000" cy="3774252"/>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2957752"/>
              </p:ext>
            </p:extLst>
          </p:nvPr>
        </p:nvGraphicFramePr>
        <p:xfrm>
          <a:off x="761999" y="1600200"/>
          <a:ext cx="7696200" cy="3774252"/>
        </p:xfrm>
        <a:graphic>
          <a:graphicData uri="http://schemas.openxmlformats.org/drawingml/2006/table">
            <a:tbl>
              <a:tblPr firstRow="1" bandRow="1">
                <a:tableStyleId>{21E4AEA4-8DFA-4A89-87EB-49C32662AFE0}</a:tableStyleId>
              </a:tblPr>
              <a:tblGrid>
                <a:gridCol w="1305606"/>
                <a:gridCol w="2130198"/>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a:t>
            </a:r>
            <a:r>
              <a:rPr lang="en-AU" dirty="0" smtClean="0">
                <a:solidFill>
                  <a:schemeClr val="accent6"/>
                </a:solidFill>
              </a:rPr>
              <a:t>has eleven standards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0403049"/>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rPr>
                        <a:t>.1Xbx</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D1.2</a:t>
                      </a:r>
                      <a:endParaRPr lang="en-AU" sz="1600" dirty="0">
                        <a:latin typeface="+mj-lt"/>
                      </a:endParaRPr>
                    </a:p>
                  </a:txBody>
                  <a:tcPr marL="115147" marR="115147"/>
                </a:tc>
                <a:tc>
                  <a:txBody>
                    <a:bodyPr/>
                    <a:lstStyle/>
                    <a:p>
                      <a:pPr algn="ctr"/>
                      <a:r>
                        <a:rPr lang="en-AU" sz="1600" dirty="0" smtClean="0">
                          <a:latin typeface="+mj-lt"/>
                        </a:rPr>
                        <a:t>May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Dec</a:t>
                      </a:r>
                      <a:r>
                        <a:rPr lang="en-AU" sz="1600" b="0" baseline="0" dirty="0" smtClean="0">
                          <a:solidFill>
                            <a:schemeClr val="tx1"/>
                          </a:solidFill>
                          <a:latin typeface="+mj-lt"/>
                        </a:rPr>
                        <a:t> 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Apr </a:t>
                      </a:r>
                      <a:r>
                        <a:rPr lang="en-AU" sz="1600" b="0" baseline="0" dirty="0" smtClean="0">
                          <a:solidFill>
                            <a:srgbClr val="FF0000"/>
                          </a:solidFill>
                          <a:latin typeface="+mj-lt"/>
                        </a:rPr>
                        <a:t>16</a:t>
                      </a:r>
                      <a:endParaRPr lang="en-AU" sz="1600" b="0" dirty="0" smtClean="0">
                        <a:solidFill>
                          <a:srgbClr val="FF0000"/>
                        </a:solidFill>
                        <a:latin typeface="+mj-lt"/>
                      </a:endParaRPr>
                    </a:p>
                  </a:txBody>
                  <a:tcPr marL="115147" marR="115147"/>
                </a:tc>
              </a:tr>
              <a:tr h="359602">
                <a:tc>
                  <a:txBody>
                    <a:bodyPr/>
                    <a:lstStyle/>
                    <a:p>
                      <a:r>
                        <a:rPr lang="en-AU" sz="1600" dirty="0" smtClean="0">
                          <a:latin typeface="+mj-lt"/>
                        </a:rPr>
                        <a:t>.1Q-Rev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D2.0</a:t>
                      </a:r>
                      <a:endParaRPr lang="en-AU" sz="1600" dirty="0">
                        <a:latin typeface="+mj-lt"/>
                      </a:endParaRPr>
                    </a:p>
                  </a:txBody>
                  <a:tcPr marL="115147" marR="115147"/>
                </a:tc>
                <a:tc>
                  <a:txBody>
                    <a:bodyPr/>
                    <a:lstStyle/>
                    <a:p>
                      <a:pPr algn="ctr"/>
                      <a:r>
                        <a:rPr lang="en-AU" sz="1600" dirty="0" smtClean="0">
                          <a:latin typeface="+mj-lt"/>
                        </a:rPr>
                        <a:t>Jan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 </a:t>
                      </a:r>
                      <a:r>
                        <a:rPr lang="en-AU" sz="1600" b="0" baseline="0" dirty="0" smtClean="0">
                          <a:solidFill>
                            <a:schemeClr val="tx1"/>
                          </a:solidFill>
                          <a:latin typeface="+mj-lt"/>
                        </a:rPr>
                        <a:t>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Apr </a:t>
                      </a:r>
                      <a:r>
                        <a:rPr lang="en-AU" sz="1600" b="0" baseline="0" dirty="0" smtClean="0">
                          <a:solidFill>
                            <a:srgbClr val="FF0000"/>
                          </a:solidFill>
                          <a:latin typeface="+mj-lt"/>
                        </a:rPr>
                        <a:t>16</a:t>
                      </a:r>
                      <a:endParaRPr lang="en-AU" sz="1600" b="0" dirty="0" smtClean="0">
                        <a:solidFill>
                          <a:srgbClr val="FF0000"/>
                        </a:solidFill>
                        <a:latin typeface="+mj-lt"/>
                      </a:endParaRPr>
                    </a:p>
                  </a:txBody>
                  <a:tcPr marL="115147" marR="115147"/>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a:t>
                      </a:r>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kern="1200" dirty="0" smtClean="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rgbClr val="FF0000"/>
                          </a:solidFill>
                          <a:latin typeface="+mj-lt"/>
                          <a:cs typeface="Arial" panose="020B0604020202020204" pitchFamily="34" charset="0"/>
                        </a:rPr>
                        <a:t>?</a:t>
                      </a:r>
                      <a:endParaRPr lang="en-AU" sz="1600" b="0" dirty="0">
                        <a:solidFill>
                          <a:srgbClr val="FF0000"/>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Apr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FDIS ballot passed, and resolved comments </a:t>
            </a:r>
            <a:r>
              <a:rPr lang="en-GB" dirty="0" smtClean="0"/>
              <a:t>were liaised </a:t>
            </a:r>
            <a:r>
              <a:rPr lang="en-GB" dirty="0" smtClean="0"/>
              <a:t>in </a:t>
            </a:r>
            <a:r>
              <a:rPr lang="en-GB" dirty="0" smtClean="0">
                <a:solidFill>
                  <a:srgbClr val="FF0000"/>
                </a:solidFill>
              </a:rPr>
              <a:t>Apr 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a:t>
            </a:r>
          </a:p>
          <a:p>
            <a:pPr lvl="1" eaLnBrk="1" fontAlgn="t" hangingPunct="1"/>
            <a:r>
              <a:rPr lang="en-AU" dirty="0" smtClean="0"/>
              <a:t>Submission to </a:t>
            </a:r>
            <a:r>
              <a:rPr lang="en-AU" dirty="0"/>
              <a:t>PSDO approved </a:t>
            </a:r>
            <a:r>
              <a:rPr lang="en-AU" dirty="0" smtClean="0"/>
              <a:t>by EC in </a:t>
            </a:r>
            <a:r>
              <a:rPr lang="en-AU" dirty="0"/>
              <a:t>July </a:t>
            </a:r>
            <a:r>
              <a:rPr lang="en-AU" dirty="0" smtClean="0"/>
              <a:t>2014</a:t>
            </a:r>
            <a:endParaRPr lang="en-AU" b="0" dirty="0"/>
          </a:p>
          <a:p>
            <a:r>
              <a:rPr lang="en-AU" dirty="0" smtClean="0"/>
              <a:t>60 </a:t>
            </a:r>
            <a:r>
              <a:rPr lang="en-AU" dirty="0"/>
              <a:t>day 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FF0000"/>
                </a:solidFill>
              </a:rPr>
              <a:t>&amp; comment responses liaised</a:t>
            </a:r>
            <a:endParaRPr lang="en-AU" dirty="0" smtClean="0">
              <a:solidFill>
                <a:srgbClr val="FF000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a:t>
            </a:r>
            <a:r>
              <a:rPr lang="en-AU" dirty="0" smtClean="0">
                <a:solidFill>
                  <a:srgbClr val="FF0000"/>
                </a:solidFill>
              </a:rPr>
              <a:t>(see NXXXX)</a:t>
            </a:r>
          </a:p>
          <a:p>
            <a:pPr lvl="1"/>
            <a:r>
              <a:rPr lang="en-AU" dirty="0">
                <a:solidFill>
                  <a:srgbClr val="FF0000"/>
                </a:solidFill>
              </a:rPr>
              <a:t>802.1 WG responded to the comment in </a:t>
            </a:r>
            <a:r>
              <a:rPr lang="en-AU" dirty="0" smtClean="0">
                <a:solidFill>
                  <a:srgbClr val="FF0000"/>
                </a:solidFill>
              </a:rPr>
              <a:t>Apr 2016 </a:t>
            </a:r>
            <a:r>
              <a:rPr lang="en-AU" dirty="0">
                <a:solidFill>
                  <a:srgbClr val="FF0000"/>
                </a:solidFill>
              </a:rPr>
              <a:t>(see </a:t>
            </a:r>
            <a:r>
              <a:rPr lang="en-AU" dirty="0" smtClean="0">
                <a:solidFill>
                  <a:srgbClr val="FF0000"/>
                </a:solidFill>
              </a:rPr>
              <a:t>NXXXX)</a:t>
            </a:r>
            <a:endParaRPr lang="en-AU" dirty="0">
              <a:solidFill>
                <a:srgbClr val="FF0000"/>
              </a:solidFill>
            </a:endParaRPr>
          </a:p>
          <a:p>
            <a:pPr lvl="1"/>
            <a:r>
              <a:rPr lang="en-AU" dirty="0" smtClean="0"/>
              <a:t>The 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783003564"/>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203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Vice </a:t>
            </a:r>
            <a:r>
              <a:rPr lang="en-AU" dirty="0" smtClean="0"/>
              <a:t>Chair will be chairing the </a:t>
            </a:r>
            <a:r>
              <a:rPr lang="en-AU" dirty="0" smtClean="0"/>
              <a:t>IEEE 802 JTC1 SC </a:t>
            </a:r>
            <a:r>
              <a:rPr lang="en-AU" dirty="0" smtClean="0"/>
              <a:t>in May 2016 in Hawaii</a:t>
            </a:r>
            <a:endParaRPr lang="en-AU" dirty="0"/>
          </a:p>
        </p:txBody>
      </p:sp>
      <p:sp>
        <p:nvSpPr>
          <p:cNvPr id="3" name="Content Placeholder 2"/>
          <p:cNvSpPr>
            <a:spLocks noGrp="1"/>
          </p:cNvSpPr>
          <p:nvPr>
            <p:ph idx="1"/>
          </p:nvPr>
        </p:nvSpPr>
        <p:spPr/>
        <p:txBody>
          <a:bodyPr/>
          <a:lstStyle/>
          <a:p>
            <a:pPr lvl="1"/>
            <a:r>
              <a:rPr lang="en-AU" dirty="0" smtClean="0"/>
              <a:t>The SC Chair </a:t>
            </a:r>
            <a:r>
              <a:rPr lang="en-AU" dirty="0" smtClean="0"/>
              <a:t>is attending </a:t>
            </a:r>
            <a:r>
              <a:rPr lang="en-AU" dirty="0" smtClean="0"/>
              <a:t>the IEEE-SA </a:t>
            </a:r>
            <a:r>
              <a:rPr lang="en-AU" dirty="0" err="1" smtClean="0"/>
              <a:t>BoG</a:t>
            </a:r>
            <a:r>
              <a:rPr lang="en-AU" dirty="0" smtClean="0"/>
              <a:t> meeting in Beijing </a:t>
            </a:r>
            <a:r>
              <a:rPr lang="en-AU" dirty="0" smtClean="0"/>
              <a:t>this week …</a:t>
            </a:r>
            <a:endParaRPr lang="en-AU" dirty="0" smtClean="0"/>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endParaRPr lang="en-AU" dirty="0" smtClean="0"/>
          </a:p>
          <a:p>
            <a:pPr lvl="1"/>
            <a:r>
              <a:rPr lang="en-AU" dirty="0" smtClean="0"/>
              <a:t>… and so the SC Vice Chair will lead proceedings in Hawaii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045"/>
          <a:stretch/>
        </p:blipFill>
        <p:spPr bwMode="auto">
          <a:xfrm>
            <a:off x="47752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2954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 802.11 WG meeting location</a:t>
            </a:r>
          </a:p>
        </p:txBody>
      </p:sp>
      <p:sp>
        <p:nvSpPr>
          <p:cNvPr id="9" name="Rectangle 8"/>
          <p:cNvSpPr/>
          <p:nvPr/>
        </p:nvSpPr>
        <p:spPr bwMode="auto">
          <a:xfrm>
            <a:off x="47752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IEEE-SA </a:t>
            </a:r>
            <a:r>
              <a:rPr kumimoji="0" lang="en-AU" sz="1400" b="1" i="0" u="none" strike="noStrike" cap="none" normalizeH="0" baseline="0" dirty="0" err="1" smtClean="0">
                <a:ln>
                  <a:noFill/>
                </a:ln>
                <a:solidFill>
                  <a:schemeClr val="tx1"/>
                </a:solidFill>
                <a:effectLst/>
                <a:latin typeface="+mj-lt"/>
              </a:rPr>
              <a:t>BoG</a:t>
            </a:r>
            <a:r>
              <a:rPr kumimoji="0" lang="en-AU" sz="1400" b="1" i="0" u="none" strike="noStrike" cap="none" normalizeH="0" baseline="0" dirty="0" smtClean="0">
                <a:ln>
                  <a:noFill/>
                </a:ln>
                <a:solidFill>
                  <a:schemeClr val="tx1"/>
                </a:solidFill>
                <a:effectLst/>
                <a:latin typeface="+mj-lt"/>
              </a:rPr>
              <a:t> meeting location</a:t>
            </a:r>
          </a:p>
        </p:txBody>
      </p:sp>
    </p:spTree>
    <p:extLst>
      <p:ext uri="{BB962C8B-B14F-4D97-AF65-F5344CB8AC3E}">
        <p14:creationId xmlns:p14="http://schemas.microsoft.com/office/powerpoint/2010/main" val="393636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smtClean="0"/>
              <a:t>FDIS ballot </a:t>
            </a:r>
            <a:r>
              <a:rPr lang="en-GB" dirty="0"/>
              <a:t>passed, and resolved </a:t>
            </a:r>
            <a:r>
              <a:rPr lang="en-GB" dirty="0" smtClean="0"/>
              <a:t>comments were </a:t>
            </a:r>
            <a:r>
              <a:rPr lang="en-GB" dirty="0"/>
              <a:t>liaised in </a:t>
            </a:r>
            <a:r>
              <a:rPr lang="en-GB" dirty="0">
                <a:solidFill>
                  <a:srgbClr val="FF0000"/>
                </a:solidFill>
              </a:rPr>
              <a:t>Apr 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AU" dirty="0" smtClean="0"/>
              <a:t>60 </a:t>
            </a:r>
            <a:r>
              <a:rPr lang="en-AU" dirty="0"/>
              <a:t>day 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t>
            </a:r>
            <a:r>
              <a:rPr lang="en-AU" dirty="0">
                <a:solidFill>
                  <a:srgbClr val="FF0000"/>
                </a:solidFill>
              </a:rPr>
              <a:t>&amp; comment responses </a:t>
            </a:r>
            <a:r>
              <a:rPr lang="en-AU" dirty="0" smtClean="0">
                <a:solidFill>
                  <a:srgbClr val="FF0000"/>
                </a:solidFill>
              </a:rPr>
              <a:t>liaised</a:t>
            </a:r>
            <a:endParaRPr lang="en-AU" dirty="0">
              <a:solidFill>
                <a:schemeClr val="accent6"/>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solidFill>
                  <a:srgbClr val="FF0000"/>
                </a:solidFill>
              </a:rPr>
              <a:t>802.1 WG responded to the comment in Apr 2016 (see NXXXX)</a:t>
            </a:r>
          </a:p>
          <a:p>
            <a:pPr lvl="1"/>
            <a:r>
              <a:rPr lang="en-AU" dirty="0"/>
              <a:t>The standard will be known as ISO/IEC/IEEE </a:t>
            </a:r>
            <a:r>
              <a:rPr lang="en-AU" dirty="0" smtClean="0"/>
              <a:t>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AU" dirty="0" smtClean="0"/>
              <a:t>60 </a:t>
            </a:r>
            <a:r>
              <a:rPr lang="en-AU" dirty="0"/>
              <a:t>day pre-ballot</a:t>
            </a:r>
            <a:r>
              <a:rPr lang="en-AU" dirty="0" smtClean="0"/>
              <a:t>: </a:t>
            </a:r>
            <a:r>
              <a:rPr lang="en-AU" dirty="0">
                <a:solidFill>
                  <a:srgbClr val="00B050"/>
                </a:solidFill>
              </a:rPr>
              <a:t>passed </a:t>
            </a:r>
            <a:r>
              <a:rPr lang="en-AU" dirty="0" smtClean="0">
                <a:solidFill>
                  <a:srgbClr val="00B050"/>
                </a:solidFill>
              </a:rPr>
              <a:t>&amp; </a:t>
            </a:r>
            <a:r>
              <a:rPr lang="en-AU" dirty="0" smtClean="0">
                <a:solidFill>
                  <a:srgbClr val="00B050"/>
                </a:solidFill>
              </a:rPr>
              <a:t>response liaised </a:t>
            </a:r>
            <a:r>
              <a:rPr lang="en-AU" dirty="0" smtClean="0">
                <a:solidFill>
                  <a:srgbClr val="00B050"/>
                </a:solidFill>
              </a:rPr>
              <a:t>in Jan 16</a:t>
            </a:r>
            <a:endParaRPr lang="en-AU" dirty="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478"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AU" dirty="0" smtClean="0"/>
              <a:t>60 </a:t>
            </a:r>
            <a:r>
              <a:rPr lang="en-AU" dirty="0" smtClean="0"/>
              <a:t>day pre-ballot: </a:t>
            </a:r>
            <a:r>
              <a:rPr lang="en-AU" dirty="0">
                <a:solidFill>
                  <a:srgbClr val="00B050"/>
                </a:solidFill>
              </a:rPr>
              <a:t>passed &amp; liaised in Jan 16</a:t>
            </a:r>
            <a:endParaRPr lang="en-AU" dirty="0" smtClean="0">
              <a:solidFill>
                <a:schemeClr val="accent6"/>
              </a:solidFill>
            </a:endParaRPr>
          </a:p>
          <a:p>
            <a:pPr lvl="1"/>
            <a:r>
              <a:rPr lang="en-AU" dirty="0" smtClean="0"/>
              <a:t>The </a:t>
            </a:r>
            <a:r>
              <a:rPr lang="en-AU" dirty="0" smtClean="0"/>
              <a:t>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ballot: </a:t>
            </a:r>
            <a:r>
              <a:rPr lang="en-AU" dirty="0">
                <a:solidFill>
                  <a:schemeClr val="accent6"/>
                </a:solidFill>
              </a:rPr>
              <a:t>closes on 17 Aug 2016</a:t>
            </a:r>
            <a:endParaRPr lang="en-AU" dirty="0">
              <a:solidFill>
                <a:schemeClr val="accent6"/>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4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is waiting for the start of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6"/>
                </a:solidFill>
              </a:rPr>
              <a:t>waiting for start</a:t>
            </a:r>
            <a:endParaRPr lang="en-AU" dirty="0">
              <a:solidFill>
                <a:schemeClr val="accent6"/>
              </a:solidFill>
            </a:endParaRPr>
          </a:p>
          <a:p>
            <a:pPr lvl="1"/>
            <a:r>
              <a:rPr lang="en-AU" dirty="0"/>
              <a:t>Submission of IEEE 802.1AB-2016 </a:t>
            </a:r>
            <a:r>
              <a:rPr lang="en-AU" dirty="0" smtClean="0"/>
              <a:t>to </a:t>
            </a:r>
            <a:r>
              <a:rPr lang="en-AU" dirty="0" smtClean="0"/>
              <a:t>PSDO was approved in </a:t>
            </a:r>
            <a:r>
              <a:rPr lang="en-AU" dirty="0" smtClean="0"/>
              <a:t>Mar 16</a:t>
            </a:r>
            <a:endParaRPr lang="en-AU" dirty="0" smtClean="0"/>
          </a:p>
          <a:p>
            <a:pPr lvl="2"/>
            <a:r>
              <a:rPr lang="en-AU" dirty="0">
                <a:solidFill>
                  <a:srgbClr val="FF0000"/>
                </a:solidFill>
              </a:rPr>
              <a:t>Has it actually been submitted?</a:t>
            </a:r>
          </a:p>
          <a:p>
            <a:r>
              <a:rPr lang="en-AU" dirty="0" smtClean="0"/>
              <a:t>FDIS </a:t>
            </a:r>
            <a:r>
              <a:rPr lang="en-AU" dirty="0" smtClean="0"/>
              <a:t>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AU" dirty="0" smtClean="0"/>
              <a:t>60 </a:t>
            </a:r>
            <a:r>
              <a:rPr lang="en-AU" dirty="0"/>
              <a:t>day 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It </a:t>
            </a:r>
            <a:r>
              <a:rPr lang="en-AU" dirty="0"/>
              <a:t>is planned to submit </a:t>
            </a:r>
            <a:r>
              <a:rPr lang="en-AU" dirty="0"/>
              <a:t>IEEE 802.1Qca-2015</a:t>
            </a:r>
            <a:r>
              <a:rPr lang="en-GB" dirty="0"/>
              <a:t> </a:t>
            </a:r>
            <a:r>
              <a:rPr lang="en-AU" dirty="0" smtClean="0"/>
              <a:t>to </a:t>
            </a:r>
            <a:r>
              <a:rPr lang="en-AU" dirty="0"/>
              <a:t>PSDO in March </a:t>
            </a:r>
            <a:r>
              <a:rPr lang="en-AU" dirty="0" smtClean="0"/>
              <a:t>2016</a:t>
            </a:r>
          </a:p>
          <a:p>
            <a:pPr lvl="2"/>
            <a:r>
              <a:rPr lang="en-AU" dirty="0" smtClean="0">
                <a:solidFill>
                  <a:srgbClr val="FF0000"/>
                </a:solidFill>
              </a:rPr>
              <a:t>Has it actually been submitted?</a:t>
            </a:r>
            <a:endParaRPr lang="en-AU" dirty="0">
              <a:solidFill>
                <a:srgbClr val="FF0000"/>
              </a:solidFill>
            </a:endParaRPr>
          </a:p>
          <a:p>
            <a:r>
              <a:rPr lang="en-AU" dirty="0"/>
              <a:t>FDIS 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a:solidFill>
                  <a:schemeClr val="accent6"/>
                </a:solidFill>
              </a:rPr>
              <a:t>60 day </a:t>
            </a:r>
            <a:r>
              <a:rPr lang="en-AU" dirty="0" smtClean="0">
                <a:solidFill>
                  <a:schemeClr val="accent6"/>
                </a:solidFill>
              </a:rPr>
              <a:t>pre-ballot closes on 30 May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endParaRPr lang="en-AU" dirty="0" smtClean="0"/>
          </a:p>
          <a:p>
            <a:r>
              <a:rPr lang="en-AU" dirty="0" smtClean="0"/>
              <a:t>60 </a:t>
            </a:r>
            <a:r>
              <a:rPr lang="en-AU" dirty="0"/>
              <a:t>day pre-ballot</a:t>
            </a:r>
            <a:r>
              <a:rPr lang="en-AU" dirty="0" smtClean="0"/>
              <a:t>: </a:t>
            </a:r>
            <a:r>
              <a:rPr lang="en-AU" dirty="0">
                <a:solidFill>
                  <a:schemeClr val="accent2"/>
                </a:solidFill>
              </a:rPr>
              <a:t>closes on 30 May 2016</a:t>
            </a:r>
          </a:p>
          <a:p>
            <a:pPr lvl="1"/>
            <a:r>
              <a:rPr lang="en-AU" dirty="0" smtClean="0"/>
              <a:t>The </a:t>
            </a:r>
            <a:r>
              <a:rPr lang="en-AU" dirty="0"/>
              <a:t>60 day pre-ballot </a:t>
            </a:r>
            <a:r>
              <a:rPr lang="en-AU" dirty="0"/>
              <a:t>on IEEE 802.1Qbv-2015 closes </a:t>
            </a:r>
            <a:r>
              <a:rPr lang="en-AU" dirty="0"/>
              <a:t>on 30 May 2016</a:t>
            </a:r>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endParaRPr lang="en-AU" dirty="0" smtClean="0"/>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342900" lvl="1" indent="-342900"/>
            <a:r>
              <a:rPr lang="en-AU" dirty="0" smtClean="0"/>
              <a:t>It is currently a bit stalled in IEEE approval 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802.1Qcd-2015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FF0000"/>
                </a:solidFill>
              </a:rPr>
              <a:t>sent</a:t>
            </a:r>
          </a:p>
          <a:p>
            <a:pPr marL="342900" lvl="1" indent="-342900"/>
            <a:r>
              <a:rPr lang="en-AU" dirty="0"/>
              <a:t>IEEE </a:t>
            </a:r>
            <a:r>
              <a:rPr lang="en-AU" dirty="0" smtClean="0"/>
              <a:t>802.1AC-Rev </a:t>
            </a:r>
            <a:r>
              <a:rPr lang="en-AU" dirty="0" smtClean="0">
                <a:solidFill>
                  <a:srgbClr val="FF0000"/>
                </a:solidFill>
              </a:rPr>
              <a:t>D?-?</a:t>
            </a:r>
            <a:r>
              <a:rPr lang="en-AU" dirty="0" smtClean="0"/>
              <a:t> </a:t>
            </a:r>
            <a:r>
              <a:rPr lang="en-AU" dirty="0"/>
              <a:t>was liaised for information in </a:t>
            </a:r>
            <a:r>
              <a:rPr lang="en-AU" dirty="0" smtClean="0">
                <a:solidFill>
                  <a:srgbClr val="FF0000"/>
                </a:solidFill>
              </a:rPr>
              <a:t>Apr 15</a:t>
            </a:r>
            <a:endParaRPr lang="en-AU" dirty="0" smtClean="0">
              <a:solidFill>
                <a:srgbClr val="FF0000"/>
              </a:solidFill>
            </a:endParaRP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Hawaii in May 2016</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a:t>
            </a:r>
            <a:r>
              <a:rPr lang="en-AU" dirty="0" smtClean="0">
                <a:solidFill>
                  <a:schemeClr val="accent6"/>
                </a:solidFill>
              </a:rPr>
              <a:t>802.3 has eight standards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8782457"/>
              </p:ext>
            </p:extLst>
          </p:nvPr>
        </p:nvGraphicFramePr>
        <p:xfrm>
          <a:off x="152399" y="1600200"/>
          <a:ext cx="8839199" cy="3455936"/>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endParaRPr lang="en-GB" sz="1600" b="0" dirty="0" smtClean="0">
                        <a:solidFill>
                          <a:schemeClr val="tx1"/>
                        </a:solidFill>
                        <a:latin typeface="+mj-lt"/>
                      </a:endParaRP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endParaRPr lang="en-GB" sz="1600" b="0" dirty="0" smtClean="0">
                        <a:solidFill>
                          <a:schemeClr val="tx1"/>
                        </a:solidFill>
                        <a:latin typeface="+mj-lt"/>
                      </a:endParaRP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endParaRPr lang="en-GB" sz="1600" b="0" dirty="0" smtClean="0">
                        <a:solidFill>
                          <a:schemeClr val="tx1"/>
                        </a:solidFill>
                        <a:latin typeface="+mj-lt"/>
                      </a:endParaRP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endParaRPr lang="en-GB" sz="1600" b="0" dirty="0" smtClean="0">
                        <a:solidFill>
                          <a:schemeClr val="tx1"/>
                        </a:solidFill>
                        <a:latin typeface="+mj-lt"/>
                      </a:endParaRP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endParaRPr lang="en-GB" sz="1600" b="0" dirty="0" smtClean="0">
                        <a:solidFill>
                          <a:schemeClr val="tx1"/>
                        </a:solidFill>
                        <a:latin typeface="+mj-lt"/>
                      </a:endParaRP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endParaRPr lang="en-GB" sz="1600" b="0" dirty="0" smtClean="0">
                        <a:solidFill>
                          <a:schemeClr val="tx1"/>
                        </a:solidFill>
                        <a:latin typeface="+mj-lt"/>
                      </a:endParaRP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AU" dirty="0" smtClean="0"/>
              <a:t>60 </a:t>
            </a:r>
            <a:r>
              <a:rPr lang="en-AU" dirty="0"/>
              <a:t>day pre-ballot</a:t>
            </a:r>
            <a:r>
              <a:rPr lang="en-AU" dirty="0" smtClean="0"/>
              <a:t>: </a:t>
            </a:r>
            <a:r>
              <a:rPr lang="en-AU" dirty="0" smtClean="0">
                <a:solidFill>
                  <a:schemeClr val="accent2"/>
                </a:solidFill>
              </a:rPr>
              <a:t>waiting </a:t>
            </a:r>
            <a:r>
              <a:rPr lang="en-AU" dirty="0" smtClean="0">
                <a:solidFill>
                  <a:schemeClr val="accent2"/>
                </a:solidFill>
              </a:rPr>
              <a:t>for start</a:t>
            </a:r>
            <a:endParaRPr lang="en-AU" dirty="0">
              <a:solidFill>
                <a:schemeClr val="accent2"/>
              </a:solidFill>
            </a:endParaRPr>
          </a:p>
          <a:p>
            <a:pPr lvl="1"/>
            <a:r>
              <a:rPr lang="en-AU" dirty="0" smtClean="0"/>
              <a:t>It </a:t>
            </a:r>
            <a:r>
              <a:rPr lang="en-AU" dirty="0" smtClean="0"/>
              <a:t>was approved for submittal to 60 day pre-ballot in March 2016</a:t>
            </a:r>
          </a:p>
          <a:p>
            <a:pPr lvl="2"/>
            <a:r>
              <a:rPr lang="en-AU" dirty="0" smtClean="0">
                <a:solidFill>
                  <a:srgbClr val="FF0000"/>
                </a:solidFill>
              </a:rPr>
              <a:t>David Law informed </a:t>
            </a:r>
            <a:r>
              <a:rPr lang="en-AU" dirty="0" smtClean="0">
                <a:solidFill>
                  <a:srgbClr val="FF0000"/>
                </a:solidFill>
              </a:rPr>
              <a:t>Jodi on </a:t>
            </a:r>
            <a:r>
              <a:rPr lang="en-AU" dirty="0" smtClean="0">
                <a:solidFill>
                  <a:srgbClr val="FF0000"/>
                </a:solidFill>
              </a:rPr>
              <a:t>30 </a:t>
            </a:r>
            <a:r>
              <a:rPr lang="en-AU" dirty="0" smtClean="0">
                <a:solidFill>
                  <a:srgbClr val="FF0000"/>
                </a:solidFill>
              </a:rPr>
              <a:t>March 2016; status?</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60 day </a:t>
            </a:r>
            <a:r>
              <a:rPr lang="en-GB" dirty="0" smtClean="0"/>
              <a:t>pre-ballot in about March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2"/>
                </a:solidFill>
              </a:rPr>
              <a:t>waiting for submission</a:t>
            </a:r>
            <a:endParaRPr lang="en-AU" dirty="0">
              <a:solidFill>
                <a:schemeClr val="accent2"/>
              </a:solidFill>
            </a:endParaRPr>
          </a:p>
          <a:p>
            <a:pPr lvl="1"/>
            <a:r>
              <a:rPr lang="en-AU" dirty="0" smtClean="0"/>
              <a:t>It </a:t>
            </a:r>
            <a:r>
              <a:rPr lang="en-AU" dirty="0" smtClean="0"/>
              <a:t>will be submitted to 60 day pre-ballot in about March 2016 according to a note from David </a:t>
            </a:r>
            <a:r>
              <a:rPr lang="en-AU" dirty="0" smtClean="0"/>
              <a:t>Law</a:t>
            </a:r>
          </a:p>
          <a:p>
            <a:pPr lvl="2"/>
            <a:r>
              <a:rPr lang="en-AU" dirty="0" smtClean="0">
                <a:solidFill>
                  <a:srgbClr val="FF0000"/>
                </a:solidFill>
              </a:rPr>
              <a:t>Status?</a:t>
            </a:r>
            <a:endParaRPr lang="en-AU" dirty="0" smtClean="0">
              <a:solidFill>
                <a:srgbClr val="FF0000"/>
              </a:solidFill>
            </a:endParaRP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28012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smtClean="0"/>
              <a:t>ballot</a:t>
            </a:r>
            <a:r>
              <a:rPr lang="en-AU" dirty="0" smtClean="0"/>
              <a: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nine standards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101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802.11mc </a:t>
            </a:r>
            <a:r>
              <a:rPr lang="en-AU" dirty="0" smtClean="0"/>
              <a:t>was liaised for information in </a:t>
            </a:r>
            <a:r>
              <a:rPr lang="en-AU" dirty="0" smtClean="0"/>
              <a:t>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endParaRPr lang="en-GB" dirty="0" smtClean="0"/>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802.11ah </a:t>
            </a:r>
            <a:r>
              <a:rPr lang="en-AU" dirty="0" smtClean="0"/>
              <a:t>was liaised for information in </a:t>
            </a:r>
            <a:r>
              <a:rPr lang="en-AU" dirty="0" smtClean="0"/>
              <a:t>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endParaRPr lang="en-GB" dirty="0" smtClean="0"/>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802.11ai </a:t>
            </a:r>
            <a:r>
              <a:rPr lang="en-AU" dirty="0" smtClean="0"/>
              <a:t>was liaised for information in </a:t>
            </a:r>
            <a:r>
              <a:rPr lang="en-AU" dirty="0" smtClean="0"/>
              <a:t>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endParaRPr lang="en-GB" dirty="0" smtClean="0"/>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19414"/>
              </p:ext>
            </p:extLst>
          </p:nvPr>
        </p:nvGraphicFramePr>
        <p:xfrm>
          <a:off x="152399" y="1600200"/>
          <a:ext cx="8839199" cy="201752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endParaRPr lang="en-AU" sz="1600" b="0" dirty="0" smtClean="0">
                        <a:solidFill>
                          <a:schemeClr val="tx1"/>
                        </a:solidFill>
                        <a:latin typeface="+mj-lt"/>
                      </a:endParaRP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Apr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Apr 15</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.15.9</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endParaRPr lang="en-GB" dirty="0" smtClean="0"/>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April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JTC1</a:t>
            </a:r>
            <a:endParaRPr lang="en-GB" dirty="0"/>
          </a:p>
          <a:p>
            <a:pPr lvl="1"/>
            <a:r>
              <a:rPr lang="en-GB" dirty="0" smtClean="0"/>
              <a:t>The 802.15.4 standard was liaised </a:t>
            </a:r>
            <a:r>
              <a:rPr lang="en-GB" dirty="0" smtClean="0"/>
              <a:t>in </a:t>
            </a:r>
            <a:r>
              <a:rPr lang="en-GB" dirty="0" smtClean="0">
                <a:solidFill>
                  <a:srgbClr val="FF0000"/>
                </a:solidFill>
              </a:rPr>
              <a:t>Apr 2016</a:t>
            </a:r>
            <a:r>
              <a:rPr lang="en-GB" dirty="0" smtClean="0">
                <a:solidFill>
                  <a:srgbClr val="FF0000"/>
                </a:solidFill>
              </a:rPr>
              <a:t> </a:t>
            </a:r>
            <a:r>
              <a:rPr lang="en-GB" dirty="0" smtClean="0"/>
              <a:t>f</a:t>
            </a:r>
            <a:r>
              <a:rPr lang="en-GB" dirty="0" smtClean="0"/>
              <a:t>or information</a:t>
            </a:r>
          </a:p>
          <a:p>
            <a:pPr lvl="1"/>
            <a:r>
              <a:rPr lang="en-GB" dirty="0" smtClean="0"/>
              <a:t>Its submission to the </a:t>
            </a:r>
            <a:r>
              <a:rPr lang="en-GB" dirty="0" smtClean="0"/>
              <a:t>PSDO </a:t>
            </a:r>
            <a:r>
              <a:rPr lang="en-GB" dirty="0"/>
              <a:t>was approved in March 2016 </a:t>
            </a:r>
            <a:r>
              <a:rPr lang="en-GB" dirty="0" smtClean="0"/>
              <a:t>is planned for July 2016</a:t>
            </a: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a:solidFill>
                  <a:srgbClr val="FF0000"/>
                </a:solidFill>
              </a:rPr>
              <a:t>April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a:t>
            </a:r>
            <a:r>
              <a:rPr lang="en-GB" dirty="0" smtClean="0"/>
              <a:t>was decided to submit 802.15.6 in response to the body area networking discussions in SC6 in March </a:t>
            </a:r>
            <a:r>
              <a:rPr lang="en-GB" dirty="0" smtClean="0"/>
              <a:t>2016</a:t>
            </a:r>
          </a:p>
          <a:p>
            <a:pPr lvl="1"/>
            <a:r>
              <a:rPr lang="en-GB" dirty="0" smtClean="0"/>
              <a:t>The 802.15.6 standard </a:t>
            </a:r>
            <a:r>
              <a:rPr lang="en-GB" dirty="0"/>
              <a:t>was liaised in </a:t>
            </a:r>
            <a:r>
              <a:rPr lang="en-GB" dirty="0">
                <a:solidFill>
                  <a:srgbClr val="FF0000"/>
                </a:solidFill>
              </a:rPr>
              <a:t>Apr </a:t>
            </a:r>
            <a:r>
              <a:rPr lang="en-GB" dirty="0" smtClean="0">
                <a:solidFill>
                  <a:srgbClr val="FF0000"/>
                </a:solidFill>
              </a:rPr>
              <a:t>2016 </a:t>
            </a:r>
            <a:r>
              <a:rPr lang="en-GB" dirty="0"/>
              <a:t>for </a:t>
            </a:r>
            <a:r>
              <a:rPr lang="en-GB" dirty="0" smtClean="0"/>
              <a:t>information</a:t>
            </a:r>
          </a:p>
          <a:p>
            <a:pPr lvl="2"/>
            <a:r>
              <a:rPr lang="en-GB" dirty="0" smtClean="0"/>
              <a:t>It was originally planned for liaison in Feb 2016</a:t>
            </a:r>
            <a:endParaRPr lang="en-GB" dirty="0"/>
          </a:p>
          <a:p>
            <a:pPr lvl="1"/>
            <a:r>
              <a:rPr lang="en-GB" dirty="0" smtClean="0"/>
              <a:t>It is planned </a:t>
            </a:r>
            <a:r>
              <a:rPr lang="en-GB" dirty="0" smtClean="0"/>
              <a:t>to submit </a:t>
            </a:r>
            <a:r>
              <a:rPr lang="en-GB" dirty="0" smtClean="0"/>
              <a:t>it to </a:t>
            </a:r>
            <a:r>
              <a:rPr lang="en-GB" dirty="0" smtClean="0"/>
              <a:t>PSDO in July 2016</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802.15.9 may be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waiting</a:t>
            </a:r>
            <a:endParaRPr lang="en-AU" dirty="0" smtClean="0">
              <a:solidFill>
                <a:srgbClr val="FF0000"/>
              </a:solidFill>
            </a:endParaRPr>
          </a:p>
          <a:p>
            <a:pPr lvl="1"/>
            <a:r>
              <a:rPr lang="en-GB" dirty="0"/>
              <a:t>Soo Kim (IEEE Staff) will verify if IEEE 802.15.9, as a Recommended Practice, can be sent or if only standards are </a:t>
            </a:r>
            <a:r>
              <a:rPr lang="en-GB" dirty="0" smtClean="0"/>
              <a:t>sent through PSDO</a:t>
            </a:r>
          </a:p>
          <a:p>
            <a:pPr lvl="1"/>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616831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802.21 </a:t>
            </a:r>
            <a:r>
              <a:rPr lang="en-AU" dirty="0" smtClean="0"/>
              <a:t>has </a:t>
            </a:r>
            <a:r>
              <a:rPr lang="en-AU" dirty="0" smtClean="0"/>
              <a:t>two standards </a:t>
            </a:r>
            <a:r>
              <a:rPr lang="en-AU" dirty="0" smtClean="0"/>
              <a:t>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135829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802.21-rev </a:t>
            </a:r>
            <a:r>
              <a:rPr lang="en-AU" dirty="0" smtClean="0"/>
              <a:t>will be </a:t>
            </a:r>
            <a:r>
              <a:rPr lang="en-AU" dirty="0" smtClean="0"/>
              <a:t>liaised </a:t>
            </a:r>
            <a:r>
              <a:rPr lang="en-AU" dirty="0" smtClean="0"/>
              <a:t>for information in </a:t>
            </a:r>
            <a:r>
              <a:rPr lang="en-AU" dirty="0" smtClean="0"/>
              <a:t>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pPr lvl="1"/>
            <a:r>
              <a:rPr lang="en-AU" dirty="0"/>
              <a:t>IEEE 802.21-rev will be liaised for information in July </a:t>
            </a:r>
            <a:r>
              <a:rPr lang="en-AU" dirty="0" smtClean="0"/>
              <a:t>2016 when in SB</a:t>
            </a: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802.21.1 </a:t>
            </a:r>
            <a:r>
              <a:rPr lang="en-AU" dirty="0" smtClean="0"/>
              <a:t>will be </a:t>
            </a:r>
            <a:r>
              <a:rPr lang="en-AU" dirty="0" smtClean="0"/>
              <a:t>liaised </a:t>
            </a:r>
            <a:r>
              <a:rPr lang="en-AU" dirty="0" smtClean="0"/>
              <a:t>for information in </a:t>
            </a:r>
            <a:r>
              <a:rPr lang="en-AU" dirty="0" smtClean="0"/>
              <a:t>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endParaRPr lang="en-AU" dirty="0" smtClean="0">
              <a:solidFill>
                <a:schemeClr val="accent2"/>
              </a:solidFill>
            </a:endParaRPr>
          </a:p>
          <a:p>
            <a:pPr lvl="1"/>
            <a:r>
              <a:rPr lang="en-AU" dirty="0"/>
              <a:t>IEEE </a:t>
            </a:r>
            <a:r>
              <a:rPr lang="en-AU" dirty="0" smtClean="0"/>
              <a:t>802.21.1 </a:t>
            </a:r>
            <a:r>
              <a:rPr lang="en-AU" dirty="0"/>
              <a:t>will be liaised for information in July </a:t>
            </a:r>
            <a:r>
              <a:rPr lang="en-AU" dirty="0" smtClean="0"/>
              <a:t>2016 when in SB</a:t>
            </a:r>
          </a:p>
          <a:p>
            <a:r>
              <a:rPr lang="en-AU" dirty="0" smtClean="0"/>
              <a:t>60 </a:t>
            </a:r>
            <a:r>
              <a:rPr lang="en-AU" dirty="0" smtClean="0"/>
              <a:t>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a:t>
            </a:r>
            <a:r>
              <a:rPr lang="en-AU" dirty="0" smtClean="0">
                <a:solidFill>
                  <a:schemeClr val="accent6"/>
                </a:solidFill>
              </a:rPr>
              <a:t>802.22 has two standards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357223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GB" dirty="0" smtClean="0"/>
              <a:t>60 </a:t>
            </a:r>
            <a:r>
              <a:rPr lang="en-GB" dirty="0"/>
              <a:t>day </a:t>
            </a:r>
            <a:r>
              <a:rPr lang="en-GB" dirty="0" smtClean="0"/>
              <a:t>pre-ballot passed on 3 April </a:t>
            </a:r>
            <a:r>
              <a:rPr lang="en-GB" dirty="0" smtClean="0"/>
              <a:t>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AU" dirty="0" smtClean="0"/>
              <a:t>60 </a:t>
            </a:r>
            <a:r>
              <a:rPr lang="en-AU" dirty="0"/>
              <a:t>day 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60 day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endParaRPr lang="en-AU" dirty="0" smtClean="0">
              <a:solidFill>
                <a:srgbClr val="FF0000"/>
              </a:solidFill>
            </a:endParaRPr>
          </a:p>
          <a:p>
            <a:r>
              <a:rPr lang="en-AU" dirty="0" smtClean="0"/>
              <a:t>FDIS ballot</a:t>
            </a:r>
            <a:r>
              <a:rPr lang="en-AU" dirty="0" smtClean="0"/>
              <a: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comment 1</a:t>
            </a:r>
            <a:endParaRPr lang="en-AU" dirty="0" smtClean="0"/>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a:t>
            </a:r>
            <a:r>
              <a:rPr lang="en-AU" dirty="0" smtClean="0"/>
              <a:t>request 1</a:t>
            </a:r>
            <a:endParaRPr lang="en-AU" dirty="0" smtClean="0"/>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80575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a:t>
            </a:r>
            <a:r>
              <a:rPr lang="en-AU" dirty="0" smtClean="0"/>
              <a:t>NB </a:t>
            </a:r>
            <a:r>
              <a:rPr lang="en-AU" dirty="0" smtClean="0"/>
              <a:t>on 802.22a</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smtClean="0">
                <a:solidFill>
                  <a:srgbClr val="FF0000"/>
                </a:solidFill>
              </a:rPr>
              <a:t>TBD – probably use some text from similar comments on 802.1 standards</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563806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GB" dirty="0"/>
              <a:t>60 day pre-ballot </a:t>
            </a:r>
            <a:r>
              <a:rPr lang="en-GB" dirty="0" smtClean="0"/>
              <a:t>passed</a:t>
            </a:r>
            <a:r>
              <a:rPr lang="en-GB" dirty="0" smtClean="0"/>
              <a:t> </a:t>
            </a:r>
            <a:r>
              <a:rPr lang="en-GB" dirty="0"/>
              <a:t>on 3 April </a:t>
            </a:r>
            <a:r>
              <a:rPr lang="en-GB" dirty="0"/>
              <a:t>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AU" dirty="0"/>
              <a:t>60 day 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60 day 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t>
            </a:r>
            <a:r>
              <a:rPr lang="en-AU" dirty="0" smtClean="0"/>
              <a:t>&amp; Japan </a:t>
            </a:r>
            <a:r>
              <a:rPr lang="en-AU" dirty="0" smtClean="0"/>
              <a:t>NB</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comment 1</a:t>
            </a:r>
            <a:endParaRPr lang="en-AU" dirty="0" smtClean="0"/>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a:t>
            </a:r>
            <a:r>
              <a:rPr lang="en-AU" dirty="0" smtClean="0"/>
              <a:t>request 1</a:t>
            </a:r>
            <a:endParaRPr lang="en-AU" dirty="0" smtClean="0"/>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985693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a:t>
            </a:r>
            <a:r>
              <a:rPr lang="en-AU" dirty="0" smtClean="0"/>
              <a:t>NB </a:t>
            </a:r>
            <a:r>
              <a:rPr lang="en-AU" dirty="0" smtClean="0"/>
              <a:t>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a:solidFill>
                  <a:srgbClr val="FF0000"/>
                </a:solidFill>
              </a:rPr>
              <a:t>TBD – probably use some text from similar comments on 802.1 standards</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168650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964107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AU" i="1" dirty="0" smtClean="0">
                <a:solidFill>
                  <a:srgbClr val="FF0000"/>
                </a:solidFill>
              </a:rPr>
              <a:t>TBD</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98939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124568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AU" i="1" dirty="0" smtClean="0">
                <a:solidFill>
                  <a:srgbClr val="FF0000"/>
                </a:solidFill>
              </a:rPr>
              <a:t>TBD – but should note that an IEEE standard being submitted through the PSDO process uses the IEEE format</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893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Mr.Oh</a:t>
            </a:r>
            <a:r>
              <a:rPr lang="en-AU" i="1" dirty="0" smtClean="0"/>
              <a:t>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5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7</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a:t>
            </a:r>
            <a:r>
              <a:rPr lang="en-AU" dirty="0" smtClean="0"/>
              <a:t>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a:t>
            </a:r>
            <a:r>
              <a:rPr lang="en-US" dirty="0" smtClean="0"/>
              <a:t>hand</a:t>
            </a:r>
          </a:p>
          <a:p>
            <a:pPr lvl="2"/>
            <a:r>
              <a:rPr lang="en-US" dirty="0" smtClean="0"/>
              <a:t>See WG1 N0044</a:t>
            </a:r>
            <a:endParaRPr lang="en-US" dirty="0" smtClean="0"/>
          </a:p>
          <a:p>
            <a:pPr lvl="1"/>
            <a:r>
              <a:rPr lang="en-US" dirty="0" smtClean="0"/>
              <a:t>SC6 then agreed to form a SG</a:t>
            </a:r>
          </a:p>
          <a:p>
            <a:pPr lvl="2"/>
            <a:r>
              <a:rPr lang="en-US" dirty="0" smtClean="0"/>
              <a:t>Terms of reference are in </a:t>
            </a:r>
            <a:r>
              <a:rPr lang="en-US" dirty="0" smtClean="0"/>
              <a:t>SC6 N16396</a:t>
            </a:r>
          </a:p>
          <a:p>
            <a:pPr lvl="2"/>
            <a:r>
              <a:rPr lang="en-US" dirty="0" smtClean="0"/>
              <a:t>The plan is to finish work by early 2017</a:t>
            </a:r>
            <a:endParaRPr lang="en-US" dirty="0" smtClean="0"/>
          </a:p>
          <a:p>
            <a:pPr lvl="2"/>
            <a:r>
              <a:rPr lang="en-US" dirty="0" smtClean="0"/>
              <a:t>This decision is subject to an SC6 ballot</a:t>
            </a:r>
            <a:endParaRPr lang="en-US" dirty="0" smtClean="0"/>
          </a:p>
          <a:p>
            <a:pPr lvl="1"/>
            <a:r>
              <a:rPr lang="en-US" dirty="0" smtClean="0"/>
              <a:t>IEEE </a:t>
            </a:r>
            <a:r>
              <a:rPr lang="en-US" dirty="0" smtClean="0"/>
              <a:t>802.11 WG could respond by noting that we already have a similar </a:t>
            </a:r>
            <a:r>
              <a:rPr lang="en-US" dirty="0" smtClean="0"/>
              <a:t>activity</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54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54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available</a:t>
            </a:r>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4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tentatively scheduled for Jan/Feb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Jan/Feb 2017</a:t>
            </a:r>
          </a:p>
          <a:p>
            <a:r>
              <a:rPr lang="en-AU" dirty="0" smtClean="0"/>
              <a:t>Location</a:t>
            </a:r>
          </a:p>
          <a:p>
            <a:pPr lvl="1"/>
            <a:r>
              <a:rPr lang="en-AU" dirty="0" smtClean="0"/>
              <a:t>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Location/dates to be confirmed by June 2016</a:t>
            </a:r>
          </a:p>
          <a:p>
            <a:pPr lvl="1"/>
            <a:r>
              <a:rPr lang="en-GB" altLang="en-US" dirty="0" smtClean="0"/>
              <a:t>Next meeting date highlights lack of work in SC6</a:t>
            </a:r>
          </a:p>
          <a:p>
            <a:pPr lvl="1"/>
            <a:r>
              <a:rPr lang="en-GB" dirty="0" smtClean="0"/>
              <a:t>Tunisia </a:t>
            </a:r>
            <a:r>
              <a:rPr lang="en-GB" dirty="0" smtClean="0"/>
              <a:t>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7306420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282729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810790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67938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61390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a:t>
            </a:r>
            <a:r>
              <a:rPr lang="en-US" dirty="0" smtClean="0"/>
              <a:t>May interim meeting</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May 2016</a:t>
            </a:r>
            <a:r>
              <a:rPr lang="en-US" sz="1600" b="1" dirty="0" smtClean="0">
                <a:latin typeface="+mj-lt"/>
              </a:rPr>
              <a:t>, PM1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6936593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9492542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to confirm this interpretation</a:t>
            </a:r>
          </a:p>
          <a:p>
            <a:pPr lvl="1"/>
            <a:r>
              <a:rPr lang="en-AU" dirty="0" smtClean="0"/>
              <a:t>It is proposed that noting be done until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149148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a:t>
            </a:r>
            <a:r>
              <a:rPr lang="en-AU" dirty="0" smtClean="0"/>
              <a:t>SC6</a:t>
            </a:r>
          </a:p>
          <a:p>
            <a:pPr lvl="2">
              <a:buFont typeface="Arial" panose="020B0604020202020204" pitchFamily="34" charset="0"/>
              <a:buChar char="•"/>
            </a:pPr>
            <a:r>
              <a:rPr lang="en-AU" dirty="0" smtClean="0"/>
              <a:t>Physical presence at SC6 meeting to explain plans, progress and responses</a:t>
            </a:r>
            <a:endParaRPr lang="en-AU" dirty="0" smtClean="0"/>
          </a:p>
          <a:p>
            <a:pPr lvl="1">
              <a:buFont typeface="Arial" panose="020B0604020202020204" pitchFamily="34" charset="0"/>
              <a:buChar char="•"/>
            </a:pPr>
            <a:r>
              <a:rPr lang="en-AU" dirty="0" smtClean="0"/>
              <a:t>A </a:t>
            </a:r>
            <a:r>
              <a:rPr lang="en-AU" dirty="0" smtClean="0"/>
              <a:t>response from IEEE 802 </a:t>
            </a:r>
            <a:r>
              <a:rPr lang="en-AU" dirty="0" smtClean="0"/>
              <a:t>to SC6/WG1 </a:t>
            </a:r>
            <a:r>
              <a:rPr lang="en-AU" dirty="0" smtClean="0"/>
              <a:t>is probably not necessary until the next SC6 meeting</a:t>
            </a:r>
          </a:p>
          <a:p>
            <a:pPr lvl="2">
              <a:buFont typeface="Arial" panose="020B0604020202020204" pitchFamily="34" charset="0"/>
              <a:buChar char="•"/>
            </a:pPr>
            <a:r>
              <a:rPr lang="en-AU" dirty="0" smtClean="0"/>
              <a:t>The next SC6 meeting is currently scheduled for Jan/Feb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a:t>
            </a:r>
            <a:r>
              <a:rPr lang="en-AU" dirty="0" smtClean="0"/>
              <a:t>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a:t>
            </a:r>
            <a:r>
              <a:rPr lang="en-AU" dirty="0" smtClean="0"/>
              <a:t>IEEE 802 July </a:t>
            </a:r>
            <a:r>
              <a:rPr lang="en-AU" dirty="0" smtClean="0"/>
              <a:t>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937024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285021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931243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1594141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Macau in March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a:t>
            </a:r>
          </a:p>
          <a:p>
            <a:pPr lvl="2"/>
            <a:r>
              <a:rPr lang="en-AU" dirty="0" smtClean="0"/>
              <a:t>Consider 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8512</Words>
  <Application>Microsoft Office PowerPoint</Application>
  <PresentationFormat>On-screen Show (4:3)</PresentationFormat>
  <Paragraphs>1422</Paragraphs>
  <Slides>109</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109</vt:i4>
      </vt:variant>
    </vt:vector>
  </HeadingPairs>
  <TitlesOfParts>
    <vt:vector size="113" baseType="lpstr">
      <vt:lpstr>802-11-Submission</vt:lpstr>
      <vt:lpstr>Acrobat Document</vt:lpstr>
      <vt:lpstr>Packager Shell Object</vt:lpstr>
      <vt:lpstr>Adobe Acrobat Document</vt:lpstr>
      <vt:lpstr>IEEE 802 JTC1 Standing Committee Mar 2016 agenda</vt:lpstr>
      <vt:lpstr>The Vice Chair will be chairing the IEEE 802 JTC1 SC in May 2016 in Hawaii</vt:lpstr>
      <vt:lpstr>This document will be used to run the IEEE 802 JTC1 SC meetings in Hawaii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May interim meeting</vt:lpstr>
      <vt:lpstr>The IEEE 802 JTC1 SC regular meeting has a high level list of agenda items to be considered</vt:lpstr>
      <vt:lpstr>The IEEE 802 JTC1 SC will consider approving its agenda for the Hawaii meeting</vt:lpstr>
      <vt:lpstr>The IEEE 802 JTC1 SC will consider approval of the minutes of its Macau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18 standards completely through the PSDO ratification process</vt:lpstr>
      <vt:lpstr>IEEE 802 has pushed 18 standards completely through the PSDO ratification process</vt:lpstr>
      <vt:lpstr>IEEE 802.1 has eleven standards in the pipeline for ratification under the PSDO</vt:lpstr>
      <vt:lpstr>IEEE 802.1Xbx-2014 FDIS ballot passed, and resolved comments were liaised in Apr 16</vt:lpstr>
      <vt:lpstr>IEEE 802.1Q-Rev-2014 FDIS ballot passed, and resolved comments were liaised in Apr 16</vt:lpstr>
      <vt:lpstr>IEEE 802.1BA-2011 FDIS closes on 17 Aug 2016</vt:lpstr>
      <vt:lpstr>IEEE 802.1BR-2012 FDIS closes on 17 Aug 2016</vt:lpstr>
      <vt:lpstr>IEEE 802.1AB-2016 is waiting for the start of the 60 day pre-ballot</vt:lpstr>
      <vt:lpstr>IEEE 802.1Qca-2015 is waiting for the start of the 60 day pre-ballot</vt:lpstr>
      <vt:lpstr>IEEE 802.1Qbv-2015 60 day pre-ballot closes on 30 May 2016</vt:lpstr>
      <vt:lpstr>IEEE 802.1Qbu will be submitted to PSDO</vt:lpstr>
      <vt:lpstr>IEEE 802.1Qbz will be submitted to PSDO</vt:lpstr>
      <vt:lpstr>IEEE 802.1AC-Rev will be submitted to PSDO</vt:lpstr>
      <vt:lpstr>IEEE 802.1Qcd-2015 will be submitted to PSDO</vt:lpstr>
      <vt:lpstr>IEEE 802.3 has eight standards in the pipeline for ratification under the PSDO</vt:lpstr>
      <vt:lpstr>IEEE 802.3-2015 is waiting for the start of the 60 day pre-ballot</vt:lpstr>
      <vt:lpstr>IEEE 802.3bw will be submitted to 60 day pre-ballot in about March 2016</vt:lpstr>
      <vt:lpstr>IEEE 802.3bp was liaised for information in Feb 2016</vt:lpstr>
      <vt:lpstr>IEEE 802.3bv will be liaised when  in SB</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April 2016</vt:lpstr>
      <vt:lpstr>IEEE 802.15.6 was liaised for information in April 2016</vt:lpstr>
      <vt:lpstr>IEEE 802.15.9 may be liaised</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 day pre-ballot passed on 3 April 2016 but a response is required</vt:lpstr>
      <vt:lpstr>The China NB has submitted their usual security comment in relation to 802.22a</vt:lpstr>
      <vt:lpstr>IEEE 802 needs to respond to comment from China NB on 802.22a</vt:lpstr>
      <vt:lpstr>IEEE 802.22b 60 day pre-ballot passed on 3 April 2016 but a response is required</vt:lpstr>
      <vt:lpstr>The China NB has submitted their usual security comment in relation to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last SC6 meeting was held in late February 2016  in Xi'an, China </vt:lpstr>
      <vt:lpstr>WG1 discussed human body communication and encouraged the proposal of a new work item</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tentatively scheduled for Jan/Feb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2016-04-12T05:02:14Z</dcterms:modified>
</cp:coreProperties>
</file>