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8" r:id="rId3"/>
    <p:sldId id="326" r:id="rId4"/>
    <p:sldId id="339" r:id="rId5"/>
    <p:sldId id="353" r:id="rId6"/>
    <p:sldId id="355" r:id="rId7"/>
    <p:sldId id="346" r:id="rId8"/>
    <p:sldId id="356" r:id="rId9"/>
    <p:sldId id="338" r:id="rId10"/>
    <p:sldId id="295" r:id="rId11"/>
    <p:sldId id="343" r:id="rId12"/>
    <p:sldId id="348" r:id="rId13"/>
    <p:sldId id="349" r:id="rId14"/>
    <p:sldId id="351" r:id="rId15"/>
    <p:sldId id="350" r:id="rId16"/>
    <p:sldId id="357" r:id="rId17"/>
    <p:sldId id="280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8389" autoAdjust="0"/>
  </p:normalViewPr>
  <p:slideViewPr>
    <p:cSldViewPr>
      <p:cViewPr>
        <p:scale>
          <a:sx n="90" d="100"/>
          <a:sy n="90" d="100"/>
        </p:scale>
        <p:origin x="-870" y="-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802.11-16/0531r0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802.11-16/0531r0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802.11-16/0531r0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802.11-16/0531r0</a:t>
            </a:r>
            <a:endParaRPr lang="en-US" sz="140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734D471-6454-471D-A711-6EED3DF1D25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802.11-16/0531r0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802.11-16/0531r0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802.11-16/0531r0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802.11-16/0531r0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802.11-16/0531r0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802.11-16/0531r0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802.11-16/0531r0</a:t>
            </a:r>
            <a:endParaRPr lang="en-US" sz="140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28398B4-DAE8-4FA7-83C8-26E5BDC6591B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802.11-16/0531r0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802.11-16/0531r0</a:t>
            </a:r>
            <a:endParaRPr lang="en-US" sz="14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802.11-16/0531r0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802.11-16/0531r0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802.11-16/0531r0</a:t>
            </a:r>
            <a:endParaRPr lang="en-US" sz="14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802.11-16/0531r0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802.11-16/0531r0</a:t>
            </a:r>
            <a:endParaRPr lang="en-US" sz="14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802.11-16/0531r0</a:t>
            </a:r>
            <a:endParaRPr lang="en-US" sz="140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  <a:endParaRPr lang="en-US" sz="1400" smtClean="0"/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802.11-16/0531r0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homenet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barth-homenet-wifi-roaming/" TargetMode="External"/><Relationship Id="rId5" Type="http://schemas.openxmlformats.org/officeDocument/2006/relationships/hyperlink" Target="https://datatracker.ietf.org/doc/draft-ietf-homenet-hncp/" TargetMode="External"/><Relationship Id="rId4" Type="http://schemas.openxmlformats.org/officeDocument/2006/relationships/hyperlink" Target="http://datatracker.ietf.org/doc/rfc7368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rfc7630/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://datatracker.ietf.org/doc/draft-ietf-opsawg-capwap-extension/" TargetMode="External"/><Relationship Id="rId12" Type="http://schemas.openxmlformats.org/officeDocument/2006/relationships/hyperlink" Target="https://datatracker.ietf.org/doc/rfc7548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rfc7494/" TargetMode="External"/><Relationship Id="rId11" Type="http://schemas.openxmlformats.org/officeDocument/2006/relationships/hyperlink" Target="https://tools.ietf.org/html/rfc6632" TargetMode="External"/><Relationship Id="rId5" Type="http://schemas.openxmlformats.org/officeDocument/2006/relationships/hyperlink" Target="https://datatracker.ietf.org/doc/draft-ietf-opsawg-capwap-hybridmac/" TargetMode="External"/><Relationship Id="rId10" Type="http://schemas.openxmlformats.org/officeDocument/2006/relationships/hyperlink" Target="http://datatracker.ietf.org/doc/draft-ietf-opsawg-capwap-alt-tunnel/" TargetMode="External"/><Relationship Id="rId4" Type="http://schemas.openxmlformats.org/officeDocument/2006/relationships/hyperlink" Target="http://www.ietf.org/id/draft-zhang-opsawg-capwap-cds-02.txt" TargetMode="External"/><Relationship Id="rId9" Type="http://schemas.openxmlformats.org/officeDocument/2006/relationships/hyperlink" Target="https://datatracker.ietf.org/doc/draft-ietf-opsawg-tacacs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tls-rfc4492bis/" TargetMode="External"/><Relationship Id="rId3" Type="http://schemas.openxmlformats.org/officeDocument/2006/relationships/hyperlink" Target="http://datatracker.ietf.org/wg/tls/charter/" TargetMode="External"/><Relationship Id="rId7" Type="http://schemas.openxmlformats.org/officeDocument/2006/relationships/hyperlink" Target="http://datatracker.ietf.org/doc/draft-ietf-tls-negotiated-ff-dhe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falsestart/" TargetMode="External"/><Relationship Id="rId5" Type="http://schemas.openxmlformats.org/officeDocument/2006/relationships/hyperlink" Target="https://datatracker.ietf.org/doc/draft-ietf-tls-cached-info/" TargetMode="External"/><Relationship Id="rId4" Type="http://schemas.openxmlformats.org/officeDocument/2006/relationships/hyperlink" Target="http://datatracker.ietf.org/doc/draft-ietf-tls-tls13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dnssd/charter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doc/draft-otis-dnssd-scalable-dns-sd-threats/" TargetMode="External"/><Relationship Id="rId4" Type="http://schemas.openxmlformats.org/officeDocument/2006/relationships/hyperlink" Target="https://datatracker.ietf.org/doc/draft-ietf-dnssd-hybrid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netext/charter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tatracker.ietf.org/doc/rfc7561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rfc2236" TargetMode="External"/><Relationship Id="rId3" Type="http://schemas.openxmlformats.org/officeDocument/2006/relationships/hyperlink" Target="http://datatracker.ietf.org/wg/pim/charter/" TargetMode="External"/><Relationship Id="rId7" Type="http://schemas.openxmlformats.org/officeDocument/2006/relationships/hyperlink" Target="https://datatracker.ietf.org/doc/draft-vyncke-pim-mld-security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pim-hierarchicaljoinattr/" TargetMode="External"/><Relationship Id="rId5" Type="http://schemas.openxmlformats.org/officeDocument/2006/relationships/hyperlink" Target="https://datatracker.ietf.org/doc/draft-ietf-pim-yang/" TargetMode="External"/><Relationship Id="rId4" Type="http://schemas.openxmlformats.org/officeDocument/2006/relationships/hyperlink" Target="https://datatracker.ietf.org/doc/rfc7761/" TargetMode="External"/><Relationship Id="rId9" Type="http://schemas.openxmlformats.org/officeDocument/2006/relationships/hyperlink" Target="https://www.ietf.org/rfc/rfc2710.txt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huang-detnet-xhaul/" TargetMode="External"/><Relationship Id="rId5" Type="http://schemas.openxmlformats.org/officeDocument/2006/relationships/hyperlink" Target="https://datatracker.ietf.org/doc/draft-ietf-detnet-use-cases/" TargetMode="External"/><Relationship Id="rId4" Type="http://schemas.openxmlformats.org/officeDocument/2006/relationships/hyperlink" Target="https://datatracker.ietf.org/doc/draft-ietf-detnet-problem-statement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22-01-0000-january-2012-liaison-to-ietf.ppt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eee-sa.centraldesktop.com/802liaisondb/FrontPage" TargetMode="External"/><Relationship Id="rId4" Type="http://schemas.openxmlformats.org/officeDocument/2006/relationships/hyperlink" Target="https://datatracker.ietf.org/doc/rfc7241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61-02-0arc-mulicast-performance-optimization-features-overview-for-ietf-nov-2015.ppt" TargetMode="External"/><Relationship Id="rId7" Type="http://schemas.openxmlformats.org/officeDocument/2006/relationships/hyperlink" Target="http://www.ipv6council.be/IMG/pdf/20141212-08_vyncke_-_ipv6_multicast_issues-pptx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mcbride-mboned-wifi-mcast-problem-statement/" TargetMode="External"/><Relationship Id="rId5" Type="http://schemas.openxmlformats.org/officeDocument/2006/relationships/hyperlink" Target="https://tools.ietf.org/html/draft-perkins-intarea-multicast-ieee802-00" TargetMode="External"/><Relationship Id="rId4" Type="http://schemas.openxmlformats.org/officeDocument/2006/relationships/hyperlink" Target="http://www.ieee802.org/11/email/stds-802-11/msg01838.html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babel/charter/" TargetMode="External"/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arcing/charter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lpwan/charter/" TargetMode="External"/><Relationship Id="rId5" Type="http://schemas.openxmlformats.org/officeDocument/2006/relationships/hyperlink" Target="https://datatracker.ietf.org/wg/mtgvenue/charter/" TargetMode="External"/><Relationship Id="rId10" Type="http://schemas.openxmlformats.org/officeDocument/2006/relationships/hyperlink" Target="https://datatracker.ietf.org/wg/accord/charter/" TargetMode="External"/><Relationship Id="rId4" Type="http://schemas.openxmlformats.org/officeDocument/2006/relationships/hyperlink" Target="https://datatracker.ietf.org/wg/its/charter/" TargetMode="External"/><Relationship Id="rId9" Type="http://schemas.openxmlformats.org/officeDocument/2006/relationships/hyperlink" Target="https://datatracker.ietf.org/wg/lurk/charter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draft-jjmb-v6ops-unique-ipv6-prefix-per-host-00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s://tools.ietf.org/html/draft-thubert-6lo-backbone-router-0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thubert-6lo-routing-dispatch-06" TargetMode="External"/><Relationship Id="rId5" Type="http://schemas.openxmlformats.org/officeDocument/2006/relationships/hyperlink" Target="http://datatracker.ietf.org/doc/draft-delcarpio-6lo-wlanah/" TargetMode="External"/><Relationship Id="rId10" Type="http://schemas.openxmlformats.org/officeDocument/2006/relationships/hyperlink" Target="http://datatracker.ietf.org/wg/core/" TargetMode="External"/><Relationship Id="rId4" Type="http://schemas.openxmlformats.org/officeDocument/2006/relationships/hyperlink" Target="https://mentor.ieee.org/802.11/dcn/15/11-15-1085-00-0wng-6lowpan-over-802-11.pptx" TargetMode="External"/><Relationship Id="rId9" Type="http://schemas.openxmlformats.org/officeDocument/2006/relationships/hyperlink" Target="http://datatracker.ietf.org/wg/roll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1184-05-000m-owe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rfc7664/" TargetMode="External"/><Relationship Id="rId4" Type="http://schemas.openxmlformats.org/officeDocument/2006/relationships/hyperlink" Target="https://datatracker.ietf.org/doc/draft-ietf-radext-datatyp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2016-05-18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9535921"/>
              </p:ext>
            </p:extLst>
          </p:nvPr>
        </p:nvGraphicFramePr>
        <p:xfrm>
          <a:off x="531813" y="2286000"/>
          <a:ext cx="8186737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3" name="Document" r:id="rId4" imgW="8248712" imgH="2550695" progId="Word.Document.8">
                  <p:embed/>
                </p:oleObj>
              </mc:Choice>
              <mc:Fallback>
                <p:oleObj name="Document" r:id="rId4" imgW="8248712" imgH="255069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286000"/>
                        <a:ext cx="8186737" cy="251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8A9DF8B-7739-464D-BCA9-BDE1E90A768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Networking (homenet) WG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https://datatracker.ietf.org/wg/homenet/</a:t>
            </a:r>
            <a:r>
              <a:rPr lang="en-US" sz="1800" dirty="0" smtClean="0"/>
              <a:t> 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This working group focuses on the evolving networking technology </a:t>
            </a:r>
            <a:br>
              <a:rPr lang="en-US" sz="1800" dirty="0" smtClean="0"/>
            </a:br>
            <a:r>
              <a:rPr lang="en-US" sz="1800" dirty="0" smtClean="0"/>
              <a:t>within and among relatively small "residential home" networks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task of the group is to produce an architecture document that outlines how to construct home networks involving multiple routers and subnets.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This document is expected to apply the IPv6 addressing architecture, prefix delegation, global and ULA addresses, source address selection rules and other existing components of the IPv6 </a:t>
            </a:r>
            <a:br>
              <a:rPr lang="en-US" sz="1600" dirty="0" smtClean="0"/>
            </a:br>
            <a:r>
              <a:rPr lang="en-US" sz="1600" dirty="0" smtClean="0"/>
              <a:t>architecture, as appropriate.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Home Networking Architecture for IPv6, Published as IPv6 Home Networking Architecture Principle: </a:t>
            </a:r>
            <a:r>
              <a:rPr lang="en-US" sz="1600" dirty="0" smtClean="0">
                <a:hlinkClick r:id="rId4"/>
              </a:rPr>
              <a:t>http://datatracker.ietf.org/doc/rfc7368/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</a:t>
            </a:r>
            <a:r>
              <a:rPr lang="en-US" sz="1800" dirty="0" smtClean="0"/>
              <a:t>May </a:t>
            </a:r>
            <a:r>
              <a:rPr lang="en-US" sz="1800" dirty="0" smtClean="0"/>
              <a:t>2016] Documents of interest: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Home Networking Control Protocol</a:t>
            </a:r>
            <a:r>
              <a:rPr lang="en-US" sz="1600" dirty="0"/>
              <a:t>, </a:t>
            </a:r>
            <a:r>
              <a:rPr lang="en-US" sz="1600" dirty="0" smtClean="0"/>
              <a:t>published as RFC 7788, see </a:t>
            </a:r>
            <a:r>
              <a:rPr lang="en-US" sz="1600" dirty="0">
                <a:hlinkClick r:id="rId5"/>
              </a:rPr>
              <a:t>https://datatracker.ietf.org/doc/rfc7788/ </a:t>
            </a:r>
            <a:r>
              <a:rPr lang="en-US" sz="1600" dirty="0" smtClean="0">
                <a:hlinkClick r:id="rId5"/>
              </a:rPr>
              <a:t> </a:t>
            </a:r>
            <a:r>
              <a:rPr lang="en-US" sz="1600" dirty="0" smtClean="0"/>
              <a:t>  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Of Interest: Home Network Wi-Fi Roaming, see </a:t>
            </a:r>
            <a:r>
              <a:rPr lang="en-US" sz="1600" dirty="0" smtClean="0">
                <a:hlinkClick r:id="rId6"/>
              </a:rPr>
              <a:t>https://datatracker.ietf.org/doc/draft-barth-homenet-wifi-roaming/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Area WG processes submissions related to Operations Area WGs that have closed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Control and Provisioning of Wireless Access Points (CAPWAP) Working Group closed in 2009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Responded to requests from OPSAWG chairs for IEEE 802.11 review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“Alternate Tunnel Encapsulation for Data Frames in CAPWAP”  </a:t>
            </a:r>
            <a:r>
              <a:rPr lang="en-US" sz="1400" dirty="0" smtClean="0">
                <a:hlinkClick r:id="rId4"/>
              </a:rPr>
              <a:t>http://www.ietf.org/id/draft-zhang-opsawg-capwap-cds-02.txt</a:t>
            </a:r>
            <a:r>
              <a:rPr lang="en-US" sz="1400" dirty="0" smtClean="0"/>
              <a:t> , see Slide 5 in11-14-0368-01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US" sz="1400" dirty="0"/>
              <a:t>IEEE 802.11 MAC Profile for CAPWAP” </a:t>
            </a:r>
            <a:r>
              <a:rPr lang="en-US" sz="1400" dirty="0">
                <a:hlinkClick r:id="rId5"/>
              </a:rPr>
              <a:t>https://datatracker.ietf.org/doc/draft-ietf-opsawg-capwap-hybridmac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, see 11-14-0684-01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CAPWAP Hybrid MAC published as RFC7494, </a:t>
            </a:r>
            <a:r>
              <a:rPr lang="en-US" sz="1400" dirty="0" smtClean="0">
                <a:hlinkClick r:id="rId6"/>
              </a:rPr>
              <a:t>http://datatracker.ietf.org/doc/rfc7494/</a:t>
            </a:r>
            <a:r>
              <a:rPr lang="en-US" sz="1400" dirty="0" smtClean="0"/>
              <a:t> </a:t>
            </a:r>
            <a:r>
              <a:rPr lang="en-US" sz="1400" u="sng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GB" sz="1400" dirty="0"/>
              <a:t>CAPWAP extension for 802.11n and Power/channel </a:t>
            </a:r>
            <a:r>
              <a:rPr lang="en-GB" sz="1400" dirty="0" err="1" smtClean="0"/>
              <a:t>Autoconfiguration</a:t>
            </a:r>
            <a:r>
              <a:rPr lang="en-GB" sz="1400" dirty="0" smtClean="0"/>
              <a:t>” </a:t>
            </a:r>
            <a:r>
              <a:rPr lang="en-US" sz="1400" u="sng" dirty="0">
                <a:hlinkClick r:id="rId7"/>
              </a:rPr>
              <a:t>http://datatracker.ietf.org/doc/draft-ietf-opsawg-capwap-extension/</a:t>
            </a:r>
            <a:r>
              <a:rPr lang="en-US" sz="1400" dirty="0"/>
              <a:t> </a:t>
            </a:r>
            <a:r>
              <a:rPr lang="en-US" sz="1400" dirty="0" smtClean="0"/>
              <a:t>, </a:t>
            </a:r>
            <a:r>
              <a:rPr lang="en-US" sz="1400" dirty="0"/>
              <a:t>see </a:t>
            </a:r>
            <a:r>
              <a:rPr lang="en-US" sz="1400" dirty="0" smtClean="0"/>
              <a:t>11-14-0913-01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</a:t>
            </a:r>
            <a:r>
              <a:rPr lang="en-US" sz="1800" dirty="0" smtClean="0"/>
              <a:t>May </a:t>
            </a:r>
            <a:r>
              <a:rPr lang="en-US" sz="1800" dirty="0" smtClean="0"/>
              <a:t>2016] Operations 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</a:t>
            </a:r>
            <a:r>
              <a:rPr lang="en-US" sz="1400" dirty="0"/>
              <a:t>HMAC-SHA-2 Authentication Protocols in USM for SNMPv3 </a:t>
            </a:r>
            <a:r>
              <a:rPr lang="en-US" sz="1400" dirty="0" smtClean="0"/>
              <a:t>,published as RFC 7630 </a:t>
            </a:r>
            <a:r>
              <a:rPr lang="en-US" sz="1400" dirty="0"/>
              <a:t>see </a:t>
            </a:r>
            <a:r>
              <a:rPr lang="en-US" sz="1400" dirty="0">
                <a:hlinkClick r:id="rId8"/>
              </a:rPr>
              <a:t>https://datatracker.ietf.org/doc/rfc7630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</a:t>
            </a:r>
            <a:r>
              <a:rPr lang="en-US" sz="1400" dirty="0" smtClean="0"/>
              <a:t>: </a:t>
            </a:r>
            <a:r>
              <a:rPr lang="en-US" sz="1400" dirty="0"/>
              <a:t>The TACACS+ </a:t>
            </a:r>
            <a:r>
              <a:rPr lang="en-US" sz="1400" dirty="0" smtClean="0"/>
              <a:t>Protocol</a:t>
            </a:r>
            <a:r>
              <a:rPr lang="en-US" sz="1400" dirty="0"/>
              <a:t>, see </a:t>
            </a:r>
            <a:r>
              <a:rPr lang="en-US" sz="1400" dirty="0">
                <a:hlinkClick r:id="rId9"/>
              </a:rPr>
              <a:t>https://datatracker.ietf.org/doc/draft-ietf-opsawg-tacacs</a:t>
            </a:r>
            <a:r>
              <a:rPr lang="en-US" sz="1400" dirty="0" smtClean="0">
                <a:hlinkClick r:id="rId9"/>
              </a:rPr>
              <a:t>/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Alternate </a:t>
            </a:r>
            <a:r>
              <a:rPr lang="en-US" sz="1400" dirty="0"/>
              <a:t>Tunnel Encapsulation for Data Frames in CAPWAP </a:t>
            </a:r>
            <a:r>
              <a:rPr lang="en-US" sz="1400" dirty="0" smtClean="0"/>
              <a:t>: </a:t>
            </a:r>
            <a:r>
              <a:rPr lang="en-US" sz="1400" dirty="0" smtClean="0"/>
              <a:t>No longer active: </a:t>
            </a:r>
            <a:r>
              <a:rPr lang="en-US" sz="1400" dirty="0" smtClean="0">
                <a:hlinkClick r:id="rId10"/>
              </a:rPr>
              <a:t>http</a:t>
            </a:r>
            <a:r>
              <a:rPr lang="en-US" sz="1400" dirty="0">
                <a:hlinkClick r:id="rId10"/>
              </a:rPr>
              <a:t>://datatracker.ietf.org/doc/draft-ietf-opsawg-capwap-alt-tunnel</a:t>
            </a:r>
            <a:r>
              <a:rPr lang="en-US" sz="1400" dirty="0" smtClean="0">
                <a:hlinkClick r:id="rId10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Of interest: RFC6632, An Overview of the IETF Network Management Protocols, </a:t>
            </a:r>
            <a:r>
              <a:rPr lang="en-US" sz="1400" dirty="0"/>
              <a:t>see </a:t>
            </a:r>
            <a:r>
              <a:rPr lang="en-US" sz="1400" dirty="0">
                <a:hlinkClick r:id="rId11"/>
              </a:rPr>
              <a:t>https://</a:t>
            </a:r>
            <a:r>
              <a:rPr lang="en-US" sz="1400" dirty="0" smtClean="0">
                <a:hlinkClick r:id="rId11"/>
              </a:rPr>
              <a:t>tools.ietf.org/html/rfc6632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Of Interest: </a:t>
            </a:r>
            <a:r>
              <a:rPr lang="en-US" sz="1400" dirty="0" smtClean="0"/>
              <a:t>RFC7548, Management of Networks with Constrained Devices: Use Cases, see </a:t>
            </a:r>
            <a:r>
              <a:rPr lang="en-US" sz="1400" dirty="0">
                <a:hlinkClick r:id="rId12"/>
              </a:rPr>
              <a:t>https://datatracker.ietf.org/doc/rfc7548</a:t>
            </a:r>
            <a:r>
              <a:rPr lang="en-US" sz="1400" dirty="0" smtClean="0">
                <a:hlinkClick r:id="rId12"/>
              </a:rPr>
              <a:t>/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Work underway on a new version of TLS (used in EAP methods): Transport Layer Security Protocol Version 1.3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</a:t>
            </a:r>
            <a:r>
              <a:rPr lang="en-US" sz="1800" dirty="0" smtClean="0"/>
              <a:t>May </a:t>
            </a:r>
            <a:r>
              <a:rPr lang="en-US" sz="1800" dirty="0" smtClean="0"/>
              <a:t>2016]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Current draft</a:t>
            </a:r>
            <a:r>
              <a:rPr lang="en-US" sz="1600" dirty="0" smtClean="0"/>
              <a:t>: </a:t>
            </a:r>
            <a:r>
              <a:rPr lang="en-US" sz="1600" dirty="0" smtClean="0"/>
              <a:t>TLS version 1.3 </a:t>
            </a:r>
            <a:r>
              <a:rPr lang="en-US" sz="1600" u="sng" dirty="0" smtClean="0">
                <a:hlinkClick r:id="rId4"/>
              </a:rPr>
              <a:t>http</a:t>
            </a:r>
            <a:r>
              <a:rPr lang="en-US" sz="1600" u="sng" dirty="0">
                <a:hlinkClick r:id="rId4"/>
              </a:rPr>
              <a:t>://datatracker.ietf.org/doc/draft-ietf-tls-tls13</a:t>
            </a:r>
            <a:r>
              <a:rPr lang="en-US" sz="1600" u="sng" dirty="0" smtClean="0">
                <a:hlinkClick r:id="rId4"/>
              </a:rPr>
              <a:t>/</a:t>
            </a:r>
            <a:r>
              <a:rPr lang="en-US" sz="16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</a:t>
            </a:r>
            <a:r>
              <a:rPr lang="en-US" sz="1600" dirty="0"/>
              <a:t>Transport Layer Security (TLS) Cached Information Extension, see </a:t>
            </a:r>
            <a:r>
              <a:rPr lang="en-US" sz="1600" dirty="0">
                <a:hlinkClick r:id="rId5"/>
              </a:rPr>
              <a:t>https://datatracker.ietf.org/doc/draft-ietf-tls-cached-info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</a:t>
            </a:r>
            <a:r>
              <a:rPr lang="en-US" sz="1600" dirty="0"/>
              <a:t>Transport Layer Security (TLS) False Start, see </a:t>
            </a:r>
            <a:r>
              <a:rPr lang="en-US" sz="1600" dirty="0">
                <a:hlinkClick r:id="rId6"/>
              </a:rPr>
              <a:t>https://datatracker.ietf.org/doc/draft-ietf-tls-falsestart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Submitted to IESG for publication: Negotiated Finite Field </a:t>
            </a:r>
            <a:r>
              <a:rPr lang="en-US" sz="1600" dirty="0" err="1" smtClean="0"/>
              <a:t>Diffie</a:t>
            </a:r>
            <a:r>
              <a:rPr lang="en-US" sz="1600" dirty="0" smtClean="0"/>
              <a:t>-Hellman Ephemeral Parameters for TLS, see </a:t>
            </a:r>
            <a:r>
              <a:rPr lang="en-US" sz="1600" dirty="0" smtClean="0">
                <a:hlinkClick r:id="rId7"/>
              </a:rPr>
              <a:t>http://datatracker.ietf.org/doc/draft-ietf-tls-negotiated-ff-dhe/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Elliptic Curve Cryptography (ECC) Cipher Suites for Transport Layer Security (TLS) Versions 1.2 and Earlier, see </a:t>
            </a:r>
            <a:r>
              <a:rPr lang="en-US" sz="1600" dirty="0" smtClean="0">
                <a:hlinkClick r:id="rId8"/>
              </a:rPr>
              <a:t>http://datatracker.ietf.org/doc/draft-ietf-tls-rfc4492bis/</a:t>
            </a:r>
            <a:r>
              <a:rPr lang="en-US" sz="1600" dirty="0" smtClean="0"/>
              <a:t> 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 for Scalable DNS Service Discovery (</a:t>
            </a:r>
            <a:r>
              <a:rPr lang="en-US" dirty="0" err="1" smtClean="0"/>
              <a:t>dnssd</a:t>
            </a:r>
            <a:r>
              <a:rPr lang="en-US" dirty="0" smtClean="0"/>
              <a:t>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Working Group website: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datatracker.ietf.org/wg/dnssd/charter/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Charter: Develop scalable </a:t>
            </a:r>
            <a:r>
              <a:rPr lang="en-US" sz="1800" dirty="0"/>
              <a:t>DNS-SD/</a:t>
            </a:r>
            <a:r>
              <a:rPr lang="en-US" sz="1800" dirty="0" err="1"/>
              <a:t>mDNS</a:t>
            </a:r>
            <a:r>
              <a:rPr lang="en-US" sz="1800" dirty="0"/>
              <a:t> </a:t>
            </a:r>
            <a:r>
              <a:rPr lang="en-US" sz="1800" dirty="0" smtClean="0"/>
              <a:t>Extension </a:t>
            </a:r>
            <a:r>
              <a:rPr lang="en-US" sz="1800" dirty="0"/>
              <a:t>requirements </a:t>
            </a:r>
            <a:r>
              <a:rPr lang="en-US" sz="1800" dirty="0" smtClean="0"/>
              <a:t>and standard solutions to address problematic </a:t>
            </a:r>
            <a:r>
              <a:rPr lang="en-US" sz="1800" dirty="0"/>
              <a:t>use of </a:t>
            </a:r>
            <a:r>
              <a:rPr lang="en-US" sz="1800" dirty="0" err="1"/>
              <a:t>mDNS</a:t>
            </a:r>
            <a:r>
              <a:rPr lang="en-US" sz="1800" dirty="0"/>
              <a:t> and DNS-SD in networks today</a:t>
            </a:r>
          </a:p>
          <a:p>
            <a:pPr lvl="1"/>
            <a:r>
              <a:rPr lang="en-US" sz="1600" dirty="0" err="1" smtClean="0"/>
              <a:t>mDNS</a:t>
            </a:r>
            <a:r>
              <a:rPr lang="en-US" sz="1600" dirty="0" smtClean="0"/>
              <a:t> </a:t>
            </a:r>
            <a:r>
              <a:rPr lang="en-US" sz="1600" dirty="0"/>
              <a:t>discovery of services on other links is not possible</a:t>
            </a:r>
          </a:p>
          <a:p>
            <a:pPr lvl="1"/>
            <a:r>
              <a:rPr lang="en-US" sz="1600" dirty="0"/>
              <a:t>Multicast transmissions over wireless are very expensive</a:t>
            </a:r>
          </a:p>
          <a:p>
            <a:pPr lvl="1"/>
            <a:r>
              <a:rPr lang="en-US" sz="1600" dirty="0"/>
              <a:t>Addressed with different ad hoc technologies</a:t>
            </a:r>
          </a:p>
          <a:p>
            <a:r>
              <a:rPr lang="en-US" sz="1800" dirty="0" smtClean="0"/>
              <a:t>Of </a:t>
            </a:r>
            <a:r>
              <a:rPr lang="en-US" sz="1800" dirty="0"/>
              <a:t>interest </a:t>
            </a:r>
            <a:r>
              <a:rPr lang="en-US" sz="1800" dirty="0" smtClean="0"/>
              <a:t>to: </a:t>
            </a:r>
            <a:r>
              <a:rPr lang="en-US" sz="1800" dirty="0" err="1" smtClean="0"/>
              <a:t>Homenet</a:t>
            </a:r>
            <a:r>
              <a:rPr lang="en-US" sz="1800" dirty="0" smtClean="0"/>
              <a:t>, Zero configuration, Enterprise-grade </a:t>
            </a:r>
            <a:r>
              <a:rPr lang="en-US" sz="1800" dirty="0"/>
              <a:t>vendors of 802.11 </a:t>
            </a:r>
            <a:r>
              <a:rPr lang="en-US" sz="1800" dirty="0" smtClean="0"/>
              <a:t>infrastructure, Multi-link </a:t>
            </a:r>
            <a:r>
              <a:rPr lang="en-US" sz="1800" dirty="0"/>
              <a:t>mesh </a:t>
            </a:r>
            <a:r>
              <a:rPr lang="en-US" sz="1800" dirty="0" smtClean="0"/>
              <a:t>networking</a:t>
            </a:r>
          </a:p>
          <a:p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</a:t>
            </a:r>
            <a:r>
              <a:rPr lang="en-US" sz="1800" dirty="0" smtClean="0"/>
              <a:t>May </a:t>
            </a:r>
            <a:r>
              <a:rPr lang="en-US" sz="1800" dirty="0" smtClean="0"/>
              <a:t>2016]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Hybrid </a:t>
            </a:r>
            <a:r>
              <a:rPr lang="en-US" sz="1600" dirty="0" smtClean="0"/>
              <a:t>Multicast/Unicast DNS-Based Service Discovery, see </a:t>
            </a:r>
            <a:r>
              <a:rPr lang="en-US" sz="1600" dirty="0" smtClean="0">
                <a:hlinkClick r:id="rId4"/>
              </a:rPr>
              <a:t>https://datatracker.ietf.org/doc/draft-ietf-dnssd-hybrid/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DNS </a:t>
            </a:r>
            <a:r>
              <a:rPr lang="en-US" sz="1600" dirty="0" smtClean="0"/>
              <a:t>Push Notifications</a:t>
            </a:r>
            <a:r>
              <a:rPr lang="en-US" sz="1600" dirty="0"/>
              <a:t>, see https://datatracker.ietf.org/doc/draft-ietf-dnssd-push/ 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Scalable </a:t>
            </a:r>
            <a:r>
              <a:rPr lang="en-US" sz="1600" dirty="0"/>
              <a:t>DNS-SD (SSD) Threats</a:t>
            </a:r>
            <a:r>
              <a:rPr lang="en-US" sz="1600" dirty="0" smtClean="0"/>
              <a:t>, see </a:t>
            </a:r>
            <a:r>
              <a:rPr lang="en-US" sz="1600" dirty="0">
                <a:hlinkClick r:id="rId5"/>
              </a:rPr>
              <a:t>http://datatracker.ietf.org/doc/draft-otis-dnssd-scalable-dns-sd-threats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1852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Interest: Network-Based Mobility Extensions (NETEXT)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NETEXT: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http://datatracker.ietf.org/wg/netext/charter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endParaRPr lang="en-US" sz="1800" dirty="0" smtClean="0"/>
          </a:p>
          <a:p>
            <a:r>
              <a:rPr lang="en-US" sz="1800" dirty="0" smtClean="0"/>
              <a:t>RFC 7561 published: Mapping </a:t>
            </a:r>
            <a:r>
              <a:rPr lang="en-US" sz="1800" dirty="0"/>
              <a:t>PMIPv6 </a:t>
            </a:r>
            <a:r>
              <a:rPr lang="en-US" sz="1800" dirty="0" err="1"/>
              <a:t>QoS</a:t>
            </a:r>
            <a:r>
              <a:rPr lang="en-US" sz="1800" dirty="0"/>
              <a:t> Procedures with WLAN </a:t>
            </a:r>
            <a:r>
              <a:rPr lang="en-US" sz="1800" dirty="0" err="1"/>
              <a:t>QoS</a:t>
            </a:r>
            <a:r>
              <a:rPr lang="en-US" sz="1800" dirty="0"/>
              <a:t> Procedures, see </a:t>
            </a:r>
            <a:r>
              <a:rPr lang="en-US" sz="1800" dirty="0">
                <a:hlinkClick r:id="rId4"/>
              </a:rPr>
              <a:t>http://datatracker.ietf.org/doc/rfc7561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endParaRPr lang="en-US" sz="1800" dirty="0"/>
          </a:p>
          <a:p>
            <a:pPr algn="just"/>
            <a:r>
              <a:rPr lang="en-US" sz="1400" dirty="0" smtClean="0"/>
              <a:t>Abstract: This </a:t>
            </a:r>
            <a:r>
              <a:rPr lang="en-US" sz="1400" dirty="0"/>
              <a:t>document provides guidelines for achieving end to end Quality- of-Service (</a:t>
            </a:r>
            <a:r>
              <a:rPr lang="en-US" sz="1400" dirty="0" err="1"/>
              <a:t>QoS</a:t>
            </a:r>
            <a:r>
              <a:rPr lang="en-US" sz="1400" dirty="0"/>
              <a:t>) in a Proxy Mobile IPv6 (PMIPv6) domain where the access network is based on IEEE 802.11. RFC 7222 describes </a:t>
            </a:r>
            <a:r>
              <a:rPr lang="en-US" sz="1400" dirty="0" err="1"/>
              <a:t>QoS</a:t>
            </a:r>
            <a:r>
              <a:rPr lang="en-US" sz="1400" dirty="0"/>
              <a:t> negotiation between a Mobility Access Gateway (MAG) and Local Mobility Anchor (LMA) in a PMIPv6 mobility domain. The negotiated </a:t>
            </a:r>
            <a:r>
              <a:rPr lang="en-US" sz="1400" dirty="0" err="1"/>
              <a:t>QoS</a:t>
            </a:r>
            <a:r>
              <a:rPr lang="en-US" sz="1400" dirty="0"/>
              <a:t> parameters can be used for </a:t>
            </a:r>
            <a:r>
              <a:rPr lang="en-US" sz="1400" dirty="0" err="1"/>
              <a:t>QoS</a:t>
            </a:r>
            <a:r>
              <a:rPr lang="en-US" sz="1400" dirty="0"/>
              <a:t> policing and marking of packets to enforce </a:t>
            </a:r>
            <a:r>
              <a:rPr lang="en-US" sz="1400" dirty="0" err="1"/>
              <a:t>QoS</a:t>
            </a:r>
            <a:r>
              <a:rPr lang="en-US" sz="1400" dirty="0"/>
              <a:t> differentiation on the path between the MAG and LMA. IEEE 802.11, Wi-Fi Multimedia - Admission Control (WMM-AC) describes methods for </a:t>
            </a:r>
            <a:r>
              <a:rPr lang="en-US" sz="1400" dirty="0" err="1"/>
              <a:t>QoS</a:t>
            </a:r>
            <a:r>
              <a:rPr lang="en-US" sz="1400" dirty="0"/>
              <a:t> negotiation between a Wi-Fi Station (MN in PMIPv6 terminology) and an Access Point. This document provides a mapping between the above two sets of </a:t>
            </a:r>
            <a:r>
              <a:rPr lang="en-US" sz="1400" dirty="0" err="1"/>
              <a:t>QoS</a:t>
            </a:r>
            <a:r>
              <a:rPr lang="en-US" sz="1400" dirty="0"/>
              <a:t> procedures and the associated </a:t>
            </a:r>
            <a:r>
              <a:rPr lang="en-US" sz="1400" dirty="0" err="1"/>
              <a:t>QoS</a:t>
            </a:r>
            <a:r>
              <a:rPr lang="en-US" sz="1400" dirty="0"/>
              <a:t> parameters. This document is intended to be used as a companion document to RFC 7222 to enable implementation of end to end </a:t>
            </a:r>
            <a:r>
              <a:rPr lang="en-US" sz="1400" dirty="0" err="1"/>
              <a:t>QoS</a:t>
            </a:r>
            <a:r>
              <a:rPr lang="en-US" sz="1400" dirty="0"/>
              <a:t>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3851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Protocols for IP Multicast </a:t>
            </a:r>
            <a:r>
              <a:rPr lang="en-US" dirty="0" smtClean="0"/>
              <a:t>(PIM)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953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PIM: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http://datatracker.ietf.org/wg/pim/charter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</a:t>
            </a:r>
            <a:r>
              <a:rPr lang="en-US" sz="1600" dirty="0"/>
              <a:t>Working </a:t>
            </a:r>
            <a:r>
              <a:rPr lang="en-US" sz="1600" dirty="0" smtClean="0"/>
              <a:t>Group charter includes: “Optimization </a:t>
            </a:r>
            <a:r>
              <a:rPr lang="en-US" sz="1600" dirty="0"/>
              <a:t>approaches for IGMP and MLD to adapt to link conditions in wireless and mobile networks and be more robust to packet loss</a:t>
            </a:r>
            <a:r>
              <a:rPr lang="en-US" sz="1600" dirty="0" smtClean="0"/>
              <a:t>.”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And a work item (April 2016) “submit </a:t>
            </a:r>
            <a:r>
              <a:rPr lang="en-US" sz="1600" dirty="0"/>
              <a:t>solutions for IGMP and MLD to adapt to wireless link </a:t>
            </a:r>
            <a:r>
              <a:rPr lang="en-US" sz="1600" dirty="0" smtClean="0"/>
              <a:t>conditions”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7761 published, Protocol Independent Multicast - Sparse Mode (PIM-SM): Protocol Specification (Revised), </a:t>
            </a:r>
            <a:r>
              <a:rPr lang="en-US" sz="1600" dirty="0" smtClean="0">
                <a:hlinkClick r:id="rId4"/>
              </a:rPr>
              <a:t>https://datatracker.ietf.org/doc/rfc7761/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Of interest: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New: </a:t>
            </a:r>
            <a:r>
              <a:rPr lang="en-US" sz="1600" dirty="0"/>
              <a:t>A YANG data model for Protocol-Independent Multicast (PIM), see </a:t>
            </a:r>
            <a:r>
              <a:rPr lang="en-US" sz="1600" dirty="0">
                <a:hlinkClick r:id="rId5"/>
              </a:rPr>
              <a:t>https://datatracker.ietf.org/doc/draft-ietf-pim-yang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</a:t>
            </a:r>
            <a:r>
              <a:rPr lang="en-US" sz="1600" dirty="0" smtClean="0"/>
              <a:t>: </a:t>
            </a:r>
            <a:r>
              <a:rPr lang="en-US" sz="1600" dirty="0"/>
              <a:t>Hierarchical Join/Prune Attributes, see </a:t>
            </a:r>
            <a:r>
              <a:rPr lang="en-US" sz="1600" dirty="0">
                <a:hlinkClick r:id="rId6"/>
              </a:rPr>
              <a:t>https://datatracker.ietf.org/doc/draft-ietf-pim-hierarchicaljoinattr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 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Of interest</a:t>
            </a:r>
            <a:r>
              <a:rPr lang="en-US" sz="1600" dirty="0" smtClean="0"/>
              <a:t>: </a:t>
            </a:r>
            <a:r>
              <a:rPr lang="en-US" sz="1600" dirty="0" smtClean="0"/>
              <a:t>MLD Security</a:t>
            </a:r>
            <a:r>
              <a:rPr lang="en-US" sz="1600" dirty="0"/>
              <a:t>, see </a:t>
            </a:r>
            <a:r>
              <a:rPr lang="en-US" sz="1600" dirty="0">
                <a:hlinkClick r:id="rId7"/>
              </a:rPr>
              <a:t>https://datatracker.ietf.org/doc/draft-vyncke-pim-mld-security</a:t>
            </a:r>
            <a:r>
              <a:rPr lang="en-US" sz="1600" dirty="0" smtClean="0">
                <a:hlinkClick r:id="rId7"/>
              </a:rPr>
              <a:t>/</a:t>
            </a:r>
            <a:r>
              <a:rPr lang="en-US" sz="1600" dirty="0" smtClean="0"/>
              <a:t>  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2236: </a:t>
            </a:r>
            <a:r>
              <a:rPr lang="fr-FR" sz="1600" dirty="0"/>
              <a:t>Internet Group Management Protocol, Version </a:t>
            </a:r>
            <a:r>
              <a:rPr lang="fr-FR" sz="1600" dirty="0" smtClean="0"/>
              <a:t>2</a:t>
            </a:r>
            <a:r>
              <a:rPr lang="en-US" sz="1600" dirty="0" smtClean="0"/>
              <a:t> (</a:t>
            </a:r>
            <a:r>
              <a:rPr lang="en-US" sz="1600" dirty="0"/>
              <a:t>IPv4), </a:t>
            </a:r>
            <a:r>
              <a:rPr lang="en-US" sz="1600" dirty="0">
                <a:hlinkClick r:id="rId8"/>
              </a:rPr>
              <a:t>https://</a:t>
            </a:r>
            <a:r>
              <a:rPr lang="en-US" sz="1600" dirty="0" smtClean="0">
                <a:hlinkClick r:id="rId8"/>
              </a:rPr>
              <a:t>tools.ietf.org/html/rfc2236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2710: Multicast </a:t>
            </a:r>
            <a:r>
              <a:rPr lang="en-US" sz="1600" dirty="0"/>
              <a:t>Listener Discovery (MLD) </a:t>
            </a:r>
            <a:r>
              <a:rPr lang="en-US" sz="1600" dirty="0" smtClean="0"/>
              <a:t>for IPv6, </a:t>
            </a:r>
            <a:r>
              <a:rPr lang="en-US" sz="1600" dirty="0">
                <a:hlinkClick r:id="rId9"/>
              </a:rPr>
              <a:t>https://</a:t>
            </a:r>
            <a:r>
              <a:rPr lang="en-US" sz="1600" dirty="0" smtClean="0">
                <a:hlinkClick r:id="rId9"/>
              </a:rPr>
              <a:t>www.ietf.org/rfc/rfc2710.txt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28541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Deterministic Networking (DETNET)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01000" cy="4953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</a:t>
            </a:r>
            <a:r>
              <a:rPr lang="en-US" sz="1400" dirty="0" smtClean="0"/>
              <a:t>on deterministic </a:t>
            </a:r>
            <a:r>
              <a:rPr lang="en-US" sz="1400" dirty="0"/>
              <a:t>data paths that operate over Layer 2 bridged and Layer </a:t>
            </a:r>
            <a:r>
              <a:rPr lang="en-US" sz="1400" dirty="0" smtClean="0"/>
              <a:t>3 routed </a:t>
            </a:r>
            <a:r>
              <a:rPr lang="en-US" sz="1400" dirty="0"/>
              <a:t>segments, where such paths can provide bounds on latency, loss</a:t>
            </a:r>
            <a:r>
              <a:rPr lang="en-US" sz="1400" dirty="0" smtClean="0"/>
              <a:t>, and </a:t>
            </a:r>
            <a:r>
              <a:rPr lang="en-US" sz="1400" dirty="0"/>
              <a:t>packet delay variation (jitter), and high reliability. </a:t>
            </a:r>
            <a:endParaRPr lang="en-US" sz="1400" dirty="0" smtClean="0"/>
          </a:p>
          <a:p>
            <a:pPr lvl="1"/>
            <a:r>
              <a:rPr lang="en-US" sz="1400" dirty="0" smtClean="0"/>
              <a:t>The Working Group </a:t>
            </a:r>
            <a:r>
              <a:rPr lang="en-US" sz="1400" dirty="0"/>
              <a:t>addresses Layer 3 aspects in support of applications </a:t>
            </a:r>
            <a:r>
              <a:rPr lang="en-US" sz="1400" dirty="0" smtClean="0"/>
              <a:t>requiring deterministic </a:t>
            </a:r>
            <a:r>
              <a:rPr lang="en-US" sz="1400" dirty="0"/>
              <a:t>networking. </a:t>
            </a:r>
            <a:endParaRPr lang="en-US" sz="1400" dirty="0" smtClean="0"/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Working Group collaborates with </a:t>
            </a:r>
            <a:r>
              <a:rPr lang="en-US" sz="1400" dirty="0" smtClean="0"/>
              <a:t>IEEE802.1 Time </a:t>
            </a:r>
            <a:r>
              <a:rPr lang="en-US" sz="1400" dirty="0"/>
              <a:t>Sensitive Networking (TSN), which is responsible for Layer </a:t>
            </a:r>
            <a:r>
              <a:rPr lang="en-US" sz="1400" dirty="0" smtClean="0"/>
              <a:t>2 operations</a:t>
            </a:r>
            <a:r>
              <a:rPr lang="en-US" sz="1400" dirty="0"/>
              <a:t>, to define a common architecture for both Layer 2 and </a:t>
            </a:r>
            <a:r>
              <a:rPr lang="en-US" sz="1400" dirty="0" smtClean="0"/>
              <a:t>Layer 3</a:t>
            </a:r>
            <a:r>
              <a:rPr lang="en-US" sz="1400" dirty="0"/>
              <a:t>. </a:t>
            </a:r>
            <a:endParaRPr lang="en-US" sz="1400" dirty="0" smtClean="0"/>
          </a:p>
          <a:p>
            <a:pPr lvl="1"/>
            <a:r>
              <a:rPr lang="en-US" sz="1400" dirty="0" smtClean="0"/>
              <a:t>Example </a:t>
            </a:r>
            <a:r>
              <a:rPr lang="en-US" sz="1400" dirty="0"/>
              <a:t>applications for deterministic networks include </a:t>
            </a:r>
            <a:r>
              <a:rPr lang="en-US" sz="1400" dirty="0" smtClean="0"/>
              <a:t>professional and </a:t>
            </a:r>
            <a:r>
              <a:rPr lang="en-US" sz="1400" dirty="0"/>
              <a:t>home audio/video, multimedia in transportation, engine </a:t>
            </a:r>
            <a:r>
              <a:rPr lang="en-US" sz="1400" dirty="0" smtClean="0"/>
              <a:t>control systems</a:t>
            </a:r>
            <a:r>
              <a:rPr lang="en-US" sz="1400" dirty="0"/>
              <a:t>, and other general industrial and vehicular applications </a:t>
            </a:r>
            <a:r>
              <a:rPr lang="en-US" sz="1400" dirty="0" smtClean="0"/>
              <a:t>being considered </a:t>
            </a:r>
            <a:r>
              <a:rPr lang="en-US" sz="1400" dirty="0"/>
              <a:t>by the IEEE 802.1 TSN Task Group.</a:t>
            </a:r>
          </a:p>
          <a:p>
            <a:pPr marL="0" indent="0">
              <a:buNone/>
            </a:pPr>
            <a:r>
              <a:rPr lang="en-US" sz="1800" dirty="0" smtClean="0"/>
              <a:t>Of interest:</a:t>
            </a:r>
          </a:p>
          <a:p>
            <a:pPr lvl="1"/>
            <a:r>
              <a:rPr lang="en-US" sz="1600" dirty="0"/>
              <a:t>Deterministic Networking Problem Statement, see </a:t>
            </a:r>
            <a:r>
              <a:rPr lang="en-US" sz="1600" dirty="0">
                <a:hlinkClick r:id="rId4"/>
              </a:rPr>
              <a:t>https://datatracker.ietf.org/doc/draft-ietf-detnet-problem-statement</a:t>
            </a:r>
            <a:r>
              <a:rPr lang="en-US" sz="1600" dirty="0">
                <a:hlinkClick r:id="rId4"/>
              </a:rPr>
              <a:t>/</a:t>
            </a:r>
            <a:r>
              <a:rPr lang="en-US" sz="1600" dirty="0"/>
              <a:t> </a:t>
            </a:r>
          </a:p>
          <a:p>
            <a:pPr lvl="1"/>
            <a:r>
              <a:rPr lang="en-US" sz="1600" dirty="0"/>
              <a:t>Deterministic Networking </a:t>
            </a:r>
            <a:r>
              <a:rPr lang="en-US" sz="1600" dirty="0"/>
              <a:t>Use </a:t>
            </a:r>
            <a:r>
              <a:rPr lang="en-US" sz="1600" dirty="0"/>
              <a:t>Cases</a:t>
            </a:r>
            <a:r>
              <a:rPr lang="en-US" sz="1600" dirty="0"/>
              <a:t>, see </a:t>
            </a:r>
            <a:r>
              <a:rPr lang="en-US" sz="1600" dirty="0">
                <a:hlinkClick r:id="rId5"/>
              </a:rPr>
              <a:t>https://datatracker.ietf.org/doc/draft-ietf-detnet-use-cases</a:t>
            </a:r>
            <a:r>
              <a:rPr lang="en-US" sz="1600" dirty="0">
                <a:hlinkClick r:id="rId5"/>
              </a:rPr>
              <a:t>/</a:t>
            </a:r>
            <a:r>
              <a:rPr lang="en-US" sz="1600" dirty="0"/>
              <a:t> </a:t>
            </a:r>
            <a:r>
              <a:rPr lang="en-US" sz="1600" dirty="0" smtClean="0"/>
              <a:t>(note 5.1.1, reference to </a:t>
            </a:r>
            <a:r>
              <a:rPr lang="en-US" sz="1600" dirty="0" err="1" smtClean="0"/>
              <a:t>WiFi</a:t>
            </a:r>
            <a:r>
              <a:rPr lang="en-US" sz="1600" dirty="0" smtClean="0"/>
              <a:t>)</a:t>
            </a:r>
            <a:endParaRPr lang="en-US" sz="1600" dirty="0"/>
          </a:p>
          <a:p>
            <a:pPr lvl="1"/>
            <a:r>
              <a:rPr lang="en-US" sz="1600" dirty="0"/>
              <a:t>Integrated Mobile </a:t>
            </a:r>
            <a:r>
              <a:rPr lang="en-US" sz="1600" dirty="0" err="1"/>
              <a:t>Fronthaul</a:t>
            </a:r>
            <a:r>
              <a:rPr lang="en-US" sz="1600" dirty="0"/>
              <a:t> and Backhaul, see </a:t>
            </a:r>
            <a:r>
              <a:rPr lang="en-US" sz="1600" dirty="0">
                <a:hlinkClick r:id="rId6"/>
              </a:rPr>
              <a:t>https://datatracker.ietf.org/doc/draft-huang-detnet-xhaul</a:t>
            </a:r>
            <a:r>
              <a:rPr lang="en-US" sz="1600" dirty="0">
                <a:hlinkClick r:id="rId6"/>
              </a:rPr>
              <a:t>/</a:t>
            </a:r>
            <a:r>
              <a:rPr lang="en-US" sz="1600" dirty="0"/>
              <a:t> </a:t>
            </a:r>
            <a:endParaRPr lang="en-US" sz="16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4AFE48CA-64CD-4957-84CE-969E1D15CE85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RFC 4017 - IEEE 802.11 Requirements on EAP Methods</a:t>
            </a:r>
          </a:p>
          <a:p>
            <a:r>
              <a:rPr lang="en-US" dirty="0" smtClean="0"/>
              <a:t>Jan 2012 report (PAWS, </a:t>
            </a:r>
            <a:r>
              <a:rPr lang="en-US" dirty="0" err="1" smtClean="0"/>
              <a:t>Homenet</a:t>
            </a:r>
            <a:r>
              <a:rPr lang="en-US" dirty="0" smtClean="0"/>
              <a:t> details), </a:t>
            </a:r>
            <a:r>
              <a:rPr lang="en-US" dirty="0" smtClean="0">
                <a:hlinkClick r:id="rId3"/>
              </a:rPr>
              <a:t>https://mentor.ieee.org/802.11/dcn/12/11-12-0122-01-0000-january-2012-liaison-to-ietf.ppt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</a:t>
            </a:r>
            <a:r>
              <a:rPr lang="en-US" dirty="0" smtClean="0"/>
              <a:t>May </a:t>
            </a:r>
            <a:r>
              <a:rPr lang="en-US" dirty="0" smtClean="0"/>
              <a:t>2016.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648200"/>
          </a:xfrm>
          <a:noFill/>
        </p:spPr>
        <p:txBody>
          <a:bodyPr/>
          <a:lstStyle/>
          <a:p>
            <a:r>
              <a:rPr lang="en-US" dirty="0" smtClean="0"/>
              <a:t>Upcoming Meetings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July </a:t>
            </a:r>
            <a:r>
              <a:rPr lang="en-US" dirty="0" smtClean="0"/>
              <a:t>17-22, 2016 – Berlin</a:t>
            </a:r>
          </a:p>
          <a:p>
            <a:pPr lvl="1"/>
            <a:r>
              <a:rPr lang="en-US" dirty="0" smtClean="0"/>
              <a:t>November 13-18, 2016 – Seoul Korea</a:t>
            </a:r>
          </a:p>
          <a:p>
            <a:pPr lvl="1"/>
            <a:r>
              <a:rPr lang="en-US" dirty="0" smtClean="0"/>
              <a:t>March 26-31, 2017 </a:t>
            </a:r>
            <a:r>
              <a:rPr lang="en-US" dirty="0" smtClean="0"/>
              <a:t>– Chicago</a:t>
            </a:r>
          </a:p>
          <a:p>
            <a:pPr lvl="1"/>
            <a:r>
              <a:rPr lang="en-US" dirty="0"/>
              <a:t>July 16-21, </a:t>
            </a:r>
            <a:r>
              <a:rPr lang="en-US" dirty="0" smtClean="0"/>
              <a:t>2017 - Prague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Wireless </a:t>
            </a:r>
            <a:r>
              <a:rPr lang="en-US" dirty="0"/>
              <a:t>Tutorial (Donald </a:t>
            </a:r>
            <a:r>
              <a:rPr lang="en-US" dirty="0"/>
              <a:t>Eastlake), 802.11 &amp; 802.15 tutorials (Dorothy Stanley, Charlie Perkins</a:t>
            </a:r>
            <a:r>
              <a:rPr lang="en-US" dirty="0" smtClean="0"/>
              <a:t>)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>
                <a:hlinkClick r:id="rId6"/>
              </a:rPr>
              <a:t>http://tools.ietf.org/dailydose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>
                <a:hlinkClick r:id="rId3"/>
              </a:rPr>
              <a:t>http://www.iab.org/activities/joint-activities/iab-ieee-coordination/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2016-02-01 teleconference held;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Sept 9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, 2016 F2F </a:t>
            </a:r>
            <a:r>
              <a:rPr lang="en-US" sz="1800" dirty="0" smtClean="0"/>
              <a:t>meeting </a:t>
            </a:r>
            <a:r>
              <a:rPr lang="en-US" sz="1800" dirty="0" smtClean="0"/>
              <a:t>planned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802.1E (Privacy Considerations) and 802.c (Local MAC address usage) and 802.1 tutorials requested for July; Present 802.11/.15 tutorials again in Nov</a:t>
            </a: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RFC </a:t>
            </a:r>
            <a:r>
              <a:rPr lang="en-US" sz="2000" dirty="0"/>
              <a:t>7241, “The IEEE 802/IETF Relationship”  has been published (</a:t>
            </a:r>
            <a:r>
              <a:rPr lang="en-US" sz="2000" dirty="0" smtClean="0"/>
              <a:t>RFC4441 </a:t>
            </a:r>
            <a:r>
              <a:rPr lang="en-US" sz="2000" dirty="0"/>
              <a:t>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4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IEEE </a:t>
            </a:r>
            <a:r>
              <a:rPr lang="en-US" sz="2000" dirty="0"/>
              <a:t>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5"/>
              </a:rPr>
              <a:t>http://</a:t>
            </a:r>
            <a:r>
              <a:rPr lang="en-US" sz="1600" u="sng" dirty="0" smtClean="0">
                <a:hlinkClick r:id="rId5"/>
              </a:rPr>
              <a:t>ieee-sa.centraldesktop.com/802liaisondb/FrontPage</a:t>
            </a: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802 </a:t>
            </a:r>
            <a:r>
              <a:rPr lang="en-US" sz="2000" dirty="0"/>
              <a:t>EC “IETF/IAB/IESG” 802 EC Standing Committee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Formed March 2014, Pat Thaler as </a:t>
            </a:r>
            <a:r>
              <a:rPr lang="en-US" sz="1600" dirty="0" smtClean="0"/>
              <a:t>chair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Next meeting at July Plenary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Multicast </a:t>
            </a:r>
            <a:r>
              <a:rPr lang="en-US" dirty="0" smtClean="0"/>
              <a:t>Topics</a:t>
            </a:r>
            <a:endParaRPr lang="en-US" dirty="0" smtClean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01000" cy="5105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Multicast issues were discussed at the IETF-IEEE 802 meeting Sept 29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2015 and a presentation given at the November 2015 IETF meeting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mentor.ieee.org/802.11/dcn/15/11-15-1261-02-0arc-mulicast-performance-optimization-features-overview-for-ietf-nov-2015.ppt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Further actions: </a:t>
            </a:r>
            <a:r>
              <a:rPr lang="en-US" sz="1600" dirty="0" err="1" smtClean="0"/>
              <a:t>ietf</a:t>
            </a:r>
            <a:r>
              <a:rPr lang="en-US" sz="1600" dirty="0" smtClean="0"/>
              <a:t> mailing list has been established for ongoing discussion, will include additional 802. wireless groups</a:t>
            </a:r>
            <a:r>
              <a:rPr lang="en-US" sz="1600" dirty="0"/>
              <a:t>, see </a:t>
            </a:r>
            <a:r>
              <a:rPr lang="en-US" sz="1600" dirty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www.ieee802.org/11/email/stds-802-11/msg01838.html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Multicast considerations Internet </a:t>
            </a:r>
            <a:r>
              <a:rPr lang="en-US" sz="1600" dirty="0" smtClean="0"/>
              <a:t>draft describing use cases, issues, etc. under </a:t>
            </a:r>
            <a:r>
              <a:rPr lang="en-US" sz="1600" dirty="0" smtClean="0"/>
              <a:t>development, </a:t>
            </a:r>
            <a:r>
              <a:rPr lang="en-US" sz="1600" dirty="0"/>
              <a:t>see </a:t>
            </a: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tools.ietf.org/html/draft-perkins-intarea-multicast-ieee802-00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Insights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Multicast used for multiple types of traffic including ARP/ND, routing protocols, video applications, and these might need to be transmitted at different MCS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Implementations might consider APIs to allow MCS differentiation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6775, Neighbor Discovery Optimization for IPv6 over Low-Power Wireless Personal Area Networks (6LoWPANs) defines a registration mechanism for accomplishing proxy ND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Current Proxy ND support does not address Secure ND, see RFC 3971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Related </a:t>
            </a:r>
            <a:r>
              <a:rPr lang="en-US" sz="2000" dirty="0" smtClean="0"/>
              <a:t>documents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hlinkClick r:id="rId6"/>
              </a:rPr>
              <a:t>http://datatracker.ietf.org/doc/draft-mcbride-mboned-wifi-mcast-problem-statement/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hlinkClick r:id="rId7"/>
              </a:rPr>
              <a:t>http</a:t>
            </a:r>
            <a:r>
              <a:rPr lang="en-US" sz="1600" dirty="0">
                <a:hlinkClick r:id="rId7"/>
              </a:rPr>
              <a:t>://www.ipv6council.be/IMG/pdf/20141212-08_vyncke_-_</a:t>
            </a:r>
            <a:r>
              <a:rPr lang="en-US" sz="1600" dirty="0" smtClean="0">
                <a:hlinkClick r:id="rId7"/>
              </a:rPr>
              <a:t>ipv6_multicast_issues-pptx.pdf</a:t>
            </a:r>
            <a:r>
              <a:rPr lang="en-US" sz="1600" dirty="0" smtClean="0"/>
              <a:t> 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IETF BOFs For IETF April meeting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848600" cy="4648200"/>
          </a:xfrm>
          <a:noFill/>
        </p:spPr>
        <p:txBody>
          <a:bodyPr/>
          <a:lstStyle/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endParaRPr lang="en-US" sz="20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547357"/>
              </p:ext>
            </p:extLst>
          </p:nvPr>
        </p:nvGraphicFramePr>
        <p:xfrm>
          <a:off x="1066800" y="2133600"/>
          <a:ext cx="6977557" cy="4176285"/>
        </p:xfrm>
        <a:graphic>
          <a:graphicData uri="http://schemas.openxmlformats.org/drawingml/2006/table">
            <a:tbl>
              <a:tblPr/>
              <a:tblGrid>
                <a:gridCol w="1110157"/>
                <a:gridCol w="5867400"/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>
                          <a:hlinkClick r:id="rId4"/>
                        </a:rPr>
                        <a:t>its</a:t>
                      </a:r>
                      <a:endParaRPr lang="en-US" sz="180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Intelligent Transportation Systems</a:t>
                      </a:r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9448">
                <a:tc>
                  <a:txBody>
                    <a:bodyPr/>
                    <a:lstStyle/>
                    <a:p>
                      <a:r>
                        <a:rPr lang="en-US" sz="1800">
                          <a:hlinkClick r:id="rId5"/>
                        </a:rPr>
                        <a:t>mtgvenue</a:t>
                      </a:r>
                      <a:endParaRPr lang="en-US" sz="180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IAOC Meeting Venue Selection Criteria &amp; Procedures</a:t>
                      </a:r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>
                          <a:hlinkClick r:id="rId6"/>
                        </a:rPr>
                        <a:t>lpwan</a:t>
                      </a:r>
                      <a:endParaRPr lang="en-US" sz="180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Low-Power Wide Area Networks </a:t>
                      </a:r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9448">
                <a:tc>
                  <a:txBody>
                    <a:bodyPr/>
                    <a:lstStyle/>
                    <a:p>
                      <a:r>
                        <a:rPr lang="en-US" sz="1800">
                          <a:hlinkClick r:id="rId7"/>
                        </a:rPr>
                        <a:t>arcing</a:t>
                      </a:r>
                      <a:endParaRPr lang="en-US" sz="180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Alternative Resolution Contexts for Internet Naming</a:t>
                      </a:r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779">
                <a:tc>
                  <a:txBody>
                    <a:bodyPr/>
                    <a:lstStyle/>
                    <a:p>
                      <a:r>
                        <a:rPr lang="en-US" sz="1800">
                          <a:hlinkClick r:id="rId8"/>
                        </a:rPr>
                        <a:t>babel</a:t>
                      </a:r>
                      <a:endParaRPr lang="en-US" sz="180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Babel routing protocol</a:t>
                      </a:r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>
                          <a:hlinkClick r:id="rId9"/>
                        </a:rPr>
                        <a:t>lurk</a:t>
                      </a:r>
                      <a:endParaRPr lang="en-US" sz="180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Limited Use of Remote Keys</a:t>
                      </a:r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22283">
                <a:tc>
                  <a:txBody>
                    <a:bodyPr/>
                    <a:lstStyle/>
                    <a:p>
                      <a:r>
                        <a:rPr lang="en-US" sz="1800">
                          <a:hlinkClick r:id="rId10"/>
                        </a:rPr>
                        <a:t>accord</a:t>
                      </a:r>
                      <a:endParaRPr lang="en-US" sz="180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Alternatives to Content Classification for Operator Resource Deployment</a:t>
                      </a:r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38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800" dirty="0">
                <a:hlinkClick r:id="rId3"/>
              </a:rPr>
              <a:t>http://datatracker.ietf.org/wg/6lo/charter</a:t>
            </a:r>
            <a:r>
              <a:rPr lang="en-GB" sz="1800" dirty="0" smtClean="0">
                <a:hlinkClick r:id="rId3"/>
              </a:rPr>
              <a:t>/</a:t>
            </a:r>
            <a:r>
              <a:rPr lang="en-GB" sz="18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Focus</a:t>
            </a:r>
            <a:r>
              <a:rPr lang="en-US" sz="1800" dirty="0"/>
              <a:t>: IPv6 over Networks of Resource-constrained </a:t>
            </a:r>
            <a:r>
              <a:rPr lang="en-US" sz="1800" dirty="0" smtClean="0"/>
              <a:t>Nodes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See WNG presentation: </a:t>
            </a:r>
            <a:r>
              <a:rPr lang="en-US" sz="1800" dirty="0">
                <a:hlinkClick r:id="rId4"/>
              </a:rPr>
              <a:t>https://</a:t>
            </a:r>
            <a:r>
              <a:rPr lang="en-US" sz="1800" dirty="0" smtClean="0">
                <a:hlinkClick r:id="rId4"/>
              </a:rPr>
              <a:t>mentor.ieee.org/802.11/dcn/15/11-15-1085-00-0wng-6lowpan-over-802-11.pptx</a:t>
            </a:r>
            <a:r>
              <a:rPr lang="en-US" sz="1800" dirty="0"/>
              <a:t> </a:t>
            </a:r>
            <a:r>
              <a:rPr lang="en-US" sz="1800" dirty="0" smtClean="0"/>
              <a:t>and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hlinkClick r:id="rId5"/>
              </a:rPr>
              <a:t>http</a:t>
            </a:r>
            <a:r>
              <a:rPr lang="en-US" sz="1800" dirty="0">
                <a:hlinkClick r:id="rId5"/>
              </a:rPr>
              <a:t>://datatracker.ietf.org/doc/draft-delcarpio-6lo-wlanah</a:t>
            </a:r>
            <a:r>
              <a:rPr lang="en-US" sz="1800" dirty="0" smtClean="0">
                <a:hlinkClick r:id="rId5"/>
              </a:rPr>
              <a:t>/</a:t>
            </a:r>
            <a:r>
              <a:rPr lang="en-US" sz="18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hlinkClick r:id="rId6"/>
              </a:rPr>
              <a:t>https://</a:t>
            </a:r>
            <a:r>
              <a:rPr lang="en-US" sz="1800" dirty="0" smtClean="0">
                <a:hlinkClick r:id="rId6"/>
              </a:rPr>
              <a:t>tools.ietf.org/html/draft-thubert-6lo-routing-dispatch-06</a:t>
            </a:r>
            <a:r>
              <a:rPr lang="en-US" sz="18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hlinkClick r:id="rId7"/>
              </a:rPr>
              <a:t>https://</a:t>
            </a:r>
            <a:r>
              <a:rPr lang="en-US" sz="1800" dirty="0" smtClean="0">
                <a:hlinkClick r:id="rId7"/>
              </a:rPr>
              <a:t>tools.ietf.org/html/draft-thubert-6lo-backbone-router-02</a:t>
            </a:r>
            <a:r>
              <a:rPr lang="en-US" sz="1800" dirty="0" smtClean="0"/>
              <a:t> 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sz="1800" dirty="0" smtClean="0"/>
              <a:t>Unique </a:t>
            </a:r>
            <a:r>
              <a:rPr lang="en-US" sz="1800" dirty="0"/>
              <a:t>IPv6 Prefix Per Host, </a:t>
            </a:r>
            <a:r>
              <a:rPr lang="en-US" sz="1800" dirty="0">
                <a:hlinkClick r:id="rId8"/>
              </a:rPr>
              <a:t>https://</a:t>
            </a:r>
            <a:r>
              <a:rPr lang="en-US" sz="1800" dirty="0" smtClean="0">
                <a:hlinkClick r:id="rId8"/>
              </a:rPr>
              <a:t>tools.ietf.org/html/draft-jjmb-v6ops-unique-ipv6-prefix-per-host-00</a:t>
            </a:r>
            <a:r>
              <a:rPr lang="en-US" sz="1800" dirty="0" smtClean="0"/>
              <a:t>  </a:t>
            </a:r>
          </a:p>
          <a:p>
            <a:pPr lvl="2">
              <a:lnSpc>
                <a:spcPct val="80000"/>
              </a:lnSpc>
            </a:pPr>
            <a:r>
              <a:rPr lang="en-US" sz="1600" i="1" dirty="0" smtClean="0"/>
              <a:t>The </a:t>
            </a:r>
            <a:r>
              <a:rPr lang="en-US" sz="1600" i="1" dirty="0"/>
              <a:t>concepts in this document were originally developed as part of a large scale, production deployment of IPv6 support for a community Wi-Fi service</a:t>
            </a:r>
            <a:r>
              <a:rPr lang="en-US" sz="1600" i="1" dirty="0" smtClean="0"/>
              <a:t>. </a:t>
            </a:r>
            <a:endParaRPr lang="en-US" sz="1600" i="1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ROLL: </a:t>
            </a: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600" b="0" dirty="0">
                <a:hlinkClick r:id="rId9"/>
              </a:rPr>
              <a:t>http://datatracker.ietf.org/wg/roll/</a:t>
            </a:r>
            <a:r>
              <a:rPr lang="en-GB" sz="1600" dirty="0"/>
              <a:t> </a:t>
            </a:r>
          </a:p>
          <a:p>
            <a:pPr lvl="1"/>
            <a:r>
              <a:rPr lang="en-US" sz="1600" dirty="0"/>
              <a:t>Focus: Routing over Low Power and </a:t>
            </a:r>
            <a:r>
              <a:rPr lang="en-US" sz="1600" dirty="0" err="1"/>
              <a:t>Lossy</a:t>
            </a:r>
            <a:r>
              <a:rPr lang="en-US" sz="1600" dirty="0"/>
              <a:t> </a:t>
            </a:r>
            <a:r>
              <a:rPr lang="en-US" sz="1600" dirty="0" smtClean="0"/>
              <a:t>Networks</a:t>
            </a: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</a:t>
            </a: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1600" dirty="0"/>
              <a:t>Constrained </a:t>
            </a:r>
            <a:r>
              <a:rPr lang="en-US" sz="1600" dirty="0" err="1"/>
              <a:t>RESTful</a:t>
            </a:r>
            <a:r>
              <a:rPr lang="en-US" sz="1600" dirty="0"/>
              <a:t> Environments)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10"/>
              </a:rPr>
              <a:t>http://datatracker.ietf.org/wg/core/</a:t>
            </a:r>
            <a:r>
              <a:rPr lang="en-GB" sz="1600" b="0" dirty="0"/>
              <a:t> </a:t>
            </a:r>
            <a:endParaRPr lang="en-GB" sz="1600" dirty="0"/>
          </a:p>
          <a:p>
            <a:pPr lvl="1"/>
            <a:r>
              <a:rPr lang="en-US" sz="1600" dirty="0"/>
              <a:t>Focus: framework for resource-oriented applications intended to run on constrained IP networks. </a:t>
            </a:r>
            <a:endParaRPr lang="en-US" sz="16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072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5029200"/>
          </a:xfrm>
          <a:noFill/>
        </p:spPr>
        <p:txBody>
          <a:bodyPr/>
          <a:lstStyle/>
          <a:p>
            <a:r>
              <a:rPr lang="en-US" sz="2000" dirty="0" err="1" smtClean="0"/>
              <a:t>CAPtive</a:t>
            </a:r>
            <a:r>
              <a:rPr lang="en-US" sz="2000" dirty="0" smtClean="0"/>
              <a:t> </a:t>
            </a:r>
            <a:r>
              <a:rPr lang="en-US" sz="2000" dirty="0" err="1" smtClean="0"/>
              <a:t>PORTal</a:t>
            </a:r>
            <a:r>
              <a:rPr lang="en-US" sz="2000" dirty="0" smtClean="0"/>
              <a:t>:  </a:t>
            </a:r>
            <a:r>
              <a:rPr lang="en-US" sz="2000" dirty="0">
                <a:hlinkClick r:id="rId3"/>
              </a:rPr>
              <a:t>https://datatracker.ietf.org/wg/capport/charter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CAPPORT Working Group will define secure mechanisms and protocols </a:t>
            </a:r>
            <a:r>
              <a:rPr lang="en-US" sz="2000" dirty="0" smtClean="0"/>
              <a:t>to</a:t>
            </a:r>
          </a:p>
          <a:p>
            <a:pPr lvl="1"/>
            <a:r>
              <a:rPr lang="en-US" sz="1600" dirty="0" smtClean="0"/>
              <a:t>allow </a:t>
            </a:r>
            <a:r>
              <a:rPr lang="en-US" sz="1600" dirty="0"/>
              <a:t>endpoints to discover that they are in this sort of limited environment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provide </a:t>
            </a:r>
            <a:r>
              <a:rPr lang="en-US" sz="1600" dirty="0"/>
              <a:t>a URL to interact with the Captive Portal, - allow endpoints to learn about the parameters of their confinement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interact </a:t>
            </a:r>
            <a:r>
              <a:rPr lang="en-US" sz="1600" dirty="0"/>
              <a:t>with the Captive Portal to obtain information such as status and remaining access time, </a:t>
            </a:r>
            <a:r>
              <a:rPr lang="en-US" sz="1600" dirty="0" smtClean="0"/>
              <a:t>and</a:t>
            </a:r>
          </a:p>
          <a:p>
            <a:pPr lvl="1"/>
            <a:r>
              <a:rPr lang="en-US" sz="1600" dirty="0" smtClean="0"/>
              <a:t>optionally</a:t>
            </a:r>
            <a:r>
              <a:rPr lang="en-US" sz="1600" dirty="0"/>
              <a:t>, advertise a service whereby devices can enable or disable access to the Internet without human interaction. (RFC 7710 may be a full or partial solution to the first two bullets</a:t>
            </a:r>
            <a:r>
              <a:rPr lang="en-US" sz="1600" dirty="0" smtClean="0"/>
              <a:t>)</a:t>
            </a:r>
          </a:p>
          <a:p>
            <a:r>
              <a:rPr lang="en-US" sz="2000" dirty="0"/>
              <a:t>Note: related to OWE proposal in </a:t>
            </a:r>
            <a:r>
              <a:rPr lang="en-US" sz="2000" dirty="0" err="1"/>
              <a:t>TGmc</a:t>
            </a:r>
            <a:r>
              <a:rPr lang="en-US" sz="2000" dirty="0"/>
              <a:t>, see </a:t>
            </a:r>
            <a:r>
              <a:rPr lang="en-US" sz="2000" dirty="0">
                <a:hlinkClick r:id="rId4"/>
              </a:rPr>
              <a:t>https://mentor.ieee.org/802.11/dcn/15/11-15-1184-05-000m-owe.docx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http://datatracker.ietf.org/wg/radext/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RADIUS Extensions Working Group will focus on extensions to the</a:t>
            </a:r>
            <a:br>
              <a:rPr lang="en-US" sz="1600" dirty="0" smtClean="0"/>
            </a:br>
            <a:r>
              <a:rPr lang="en-US" sz="1600" dirty="0" smtClean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addition, RADEXT will work on RADIUS Design Guidelines and define new attributes for particular applications of authentication, authorization and</a:t>
            </a:r>
            <a:br>
              <a:rPr lang="en-US" sz="1600" dirty="0" smtClean="0"/>
            </a:br>
            <a:r>
              <a:rPr lang="en-US" sz="1600" dirty="0" smtClean="0"/>
              <a:t>accounting such as NAS management and local area network (LAN) usage. </a:t>
            </a:r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</a:t>
            </a:r>
            <a:r>
              <a:rPr lang="en-US" sz="1800" dirty="0" smtClean="0"/>
              <a:t>May </a:t>
            </a:r>
            <a:r>
              <a:rPr lang="en-US" sz="1800" dirty="0" smtClean="0"/>
              <a:t>2016]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Updated: </a:t>
            </a:r>
            <a:r>
              <a:rPr lang="en-US" sz="1600" dirty="0"/>
              <a:t>Data Types in the Remote Authentication Dial-In User Service Protocol (RADIUS)</a:t>
            </a:r>
            <a:r>
              <a:rPr lang="en-US" sz="1600" dirty="0" smtClean="0"/>
              <a:t>, </a:t>
            </a:r>
            <a:r>
              <a:rPr lang="en-US" sz="1600" dirty="0"/>
              <a:t>see </a:t>
            </a:r>
            <a:r>
              <a:rPr lang="en-US" sz="1600" dirty="0">
                <a:hlinkClick r:id="rId4"/>
              </a:rPr>
              <a:t>https://datatracker.ietf.org/doc/draft-ietf-radext-datatypes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(Related) RFC </a:t>
            </a:r>
            <a:r>
              <a:rPr lang="en-US" sz="1600" dirty="0" smtClean="0"/>
              <a:t>7664, “Dragonfly Key Exchange” </a:t>
            </a:r>
            <a:r>
              <a:rPr lang="en-US" sz="1600" dirty="0"/>
              <a:t>published, see </a:t>
            </a:r>
            <a:r>
              <a:rPr lang="en-US" sz="1600" dirty="0">
                <a:hlinkClick r:id="rId5"/>
              </a:rPr>
              <a:t>https://datatracker.ietf.org/doc/rfc7664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86882</TotalTime>
  <Words>2025</Words>
  <Application>Microsoft Office PowerPoint</Application>
  <PresentationFormat>On-screen Show (4:3)</PresentationFormat>
  <Paragraphs>381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Multicast Topics</vt:lpstr>
      <vt:lpstr>IETF BOFs For IETF April meeting</vt:lpstr>
      <vt:lpstr>Of Interest to Smart Grid</vt:lpstr>
      <vt:lpstr>CAPPORT WG</vt:lpstr>
      <vt:lpstr>RADEXT WG</vt:lpstr>
      <vt:lpstr>Home Networking (homenet) WG</vt:lpstr>
      <vt:lpstr>Operations Area Working Group</vt:lpstr>
      <vt:lpstr>Transport Layer Security (TLS)</vt:lpstr>
      <vt:lpstr>Extensions for Scalable DNS Service Discovery (dnssd)</vt:lpstr>
      <vt:lpstr>Of Interest: Network-Based Mobility Extensions (NETEXT)</vt:lpstr>
      <vt:lpstr>Protocols for IP Multicast (PIM)</vt:lpstr>
      <vt:lpstr>Deterministic Networking (DETNET)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creator>Dorothy Stanley</dc:creator>
  <cp:lastModifiedBy>Dorothy Stanley</cp:lastModifiedBy>
  <cp:revision>578</cp:revision>
  <cp:lastPrinted>1998-02-10T13:28:06Z</cp:lastPrinted>
  <dcterms:created xsi:type="dcterms:W3CDTF">2005-01-04T21:26:55Z</dcterms:created>
  <dcterms:modified xsi:type="dcterms:W3CDTF">2016-05-18T18:54:07Z</dcterms:modified>
</cp:coreProperties>
</file>