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71" r:id="rId104"/>
    <p:sldId id="372" r:id="rId105"/>
    <p:sldId id="373" r:id="rId106"/>
    <p:sldId id="374" r:id="rId10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8849" autoAdjust="0"/>
  </p:normalViewPr>
  <p:slideViewPr>
    <p:cSldViewPr>
      <p:cViewPr>
        <p:scale>
          <a:sx n="90" d="100"/>
          <a:sy n="90" d="100"/>
        </p:scale>
        <p:origin x="-99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00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802.11-16/0530r0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 smtClean="0"/>
              <a:t>Nov 2015</a:t>
            </a: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1117936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698" y="9001125"/>
            <a:ext cx="486415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28398B4-DAE8-4FA7-83C8-26E5BDC6591B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6973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 smtClean="0"/>
              <a:t>Nov 2015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4288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28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46113" y="95706"/>
            <a:ext cx="713337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7353" y="9001125"/>
            <a:ext cx="2456122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CEF1741-1A40-4514-953E-00C57A8BD10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9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6939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7891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1750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9952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670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802.11-16/0530r0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7739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6532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8AC30D68-B388-CC41-9257-1344FD822173}" type="slidenum">
              <a:rPr lang="en-US"/>
              <a:pPr/>
              <a:t>22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37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214C0BA8-5355-5B4E-9412-71DD676DB540}" type="slidenum">
              <a:rPr lang="en-US"/>
              <a:pPr/>
              <a:t>23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250" rIns="95250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1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4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91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10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0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28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3978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29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284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30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85657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802.11-16/0486r0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/>
          <a:p>
            <a:r>
              <a:rPr lang="en-US" smtClean="0"/>
              <a:t>March 2016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78101" y="9001125"/>
            <a:ext cx="1835374" cy="184666"/>
          </a:xfrm>
          <a:noFill/>
        </p:spPr>
        <p:txBody>
          <a:bodyPr/>
          <a:lstStyle/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802.11-16/0486r0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2016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802.11-16/0486r0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2006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378101" y="9001125"/>
            <a:ext cx="1835374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802.11-16/0231r8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4" y="95707"/>
            <a:ext cx="920060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March 2016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F3F42982-5C51-4B0C-81ED-C6DD168AA414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4" y="95251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1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2961687" y="9001125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61302" y="9001125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802.11-16/0231r8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4" y="95707"/>
            <a:ext cx="920060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March 2016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F3F42982-5C51-4B0C-81ED-C6DD168AA414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4" y="95251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1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2961687" y="9001125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61302" y="9001125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8"/>
            <a:ext cx="2195858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802.11-16/0231r8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920060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March 2016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79257" y="9000620"/>
            <a:ext cx="1833451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HPE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B0490C72-9D1F-4F71-BAF4-D65F148C9A45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18662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38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79605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21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8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978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08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744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43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6278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44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 dirty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02143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 dirty="0">
                <a:latin typeface="Times New Roman" pitchFamily="-65" charset="0"/>
                <a:cs typeface="ＭＳ Ｐゴシック" pitchFamily="-65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 dirty="0">
                <a:latin typeface="Times New Roman" pitchFamily="-65" charset="0"/>
                <a:cs typeface="ＭＳ Ｐゴシック" pitchFamily="-65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 dirty="0">
                <a:latin typeface="Times New Roman" pitchFamily="-65" charset="0"/>
                <a:cs typeface="ＭＳ Ｐゴシック" pitchFamily="-65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 dirty="0">
                <a:latin typeface="Times New Roman" pitchFamily="-65" charset="0"/>
                <a:cs typeface="ＭＳ Ｐゴシック" pitchFamily="-65" charset="-128"/>
              </a:rPr>
              <a:t>Page </a:t>
            </a:r>
            <a:fld id="{4F3CD8BA-0884-4840-B956-EE9BA92DD1F2}" type="slidenum">
              <a:rPr lang="en-US" altLang="ja-JP">
                <a:latin typeface="Times New Roman" pitchFamily="-65" charset="0"/>
                <a:cs typeface="ＭＳ Ｐゴシック" pitchFamily="-65" charset="-128"/>
              </a:rPr>
              <a:pPr/>
              <a:t>45</a:t>
            </a:fld>
            <a:endParaRPr lang="en-US" altLang="ja-JP" dirty="0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6569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00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657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 dirty="0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 dirty="0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 dirty="0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 dirty="0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48</a:t>
            </a:fld>
            <a:endParaRPr lang="en-US" altLang="ja-JP" dirty="0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 dirty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90194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 dirty="0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49</a:t>
            </a:fld>
            <a:endParaRPr lang="en-US" altLang="ja-JP" dirty="0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8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0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228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14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>
          <a:xfrm>
            <a:off x="3201992" y="9001125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Page </a:t>
            </a:r>
            <a:fld id="{E04F12BE-F34E-1248-940B-8EC27E93B954}" type="slidenum">
              <a:rPr lang="en-US" altLang="ja-JP" smtClean="0"/>
              <a:pPr>
                <a:defRPr/>
              </a:pPr>
              <a:t>52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33526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82130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77079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6491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6491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758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569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1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7386" y="95706"/>
            <a:ext cx="2106089" cy="215444"/>
          </a:xfrm>
          <a:noFill/>
        </p:spPr>
        <p:txBody>
          <a:bodyPr/>
          <a:lstStyle/>
          <a:p>
            <a:r>
              <a:rPr lang="hr-HR" smtClean="0"/>
              <a:t>doc.: IEEE 802.11-16/748r0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320439" y="9001125"/>
            <a:ext cx="2893036" cy="184666"/>
          </a:xfrm>
          <a:noFill/>
        </p:spPr>
        <p:txBody>
          <a:bodyPr/>
          <a:lstStyle/>
          <a:p>
            <a:pPr lvl="4"/>
            <a:r>
              <a:rPr lang="en-US" smtClean="0"/>
              <a:t>Donald Eastlake, Huawei Technologies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7386" y="95706"/>
            <a:ext cx="2106089" cy="215444"/>
          </a:xfrm>
          <a:noFill/>
        </p:spPr>
        <p:txBody>
          <a:bodyPr/>
          <a:lstStyle/>
          <a:p>
            <a:r>
              <a:rPr lang="hr-HR" smtClean="0"/>
              <a:t>doc.: IEEE 802.11-16/748r0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320439" y="9001125"/>
            <a:ext cx="2893036" cy="184666"/>
          </a:xfrm>
          <a:noFill/>
        </p:spPr>
        <p:txBody>
          <a:bodyPr/>
          <a:lstStyle/>
          <a:p>
            <a:pPr lvl="4"/>
            <a:r>
              <a:rPr lang="en-US" smtClean="0"/>
              <a:t>Donald Eastlake, Huawei Technologies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107386" y="95706"/>
            <a:ext cx="2106089" cy="215444"/>
          </a:xfrm>
          <a:ln/>
        </p:spPr>
        <p:txBody>
          <a:bodyPr/>
          <a:lstStyle/>
          <a:p>
            <a:r>
              <a:rPr lang="hr-HR" smtClean="0"/>
              <a:t>doc.: IEEE 802.11-16/748r0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107386" y="95706"/>
            <a:ext cx="2106089" cy="215444"/>
          </a:xfrm>
          <a:ln/>
        </p:spPr>
        <p:txBody>
          <a:bodyPr/>
          <a:lstStyle/>
          <a:p>
            <a:r>
              <a:rPr lang="hr-HR" smtClean="0"/>
              <a:t>doc.: IEEE 802.11-16/748r0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802.11-16/0737r1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64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802.11-16/0737r1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65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802.11-16/0737r1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342956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854023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28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8258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6092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71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452527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72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27130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802.11-15/0496r1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950" y="9001125"/>
            <a:ext cx="276152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BB7FFF45-1DD8-4275-AB2C-4A986E30EB87}" type="slidenum">
              <a:rPr lang="en-US" altLang="en-US"/>
              <a:pPr>
                <a:spcBef>
                  <a:spcPct val="0"/>
                </a:spcBef>
              </a:pPr>
              <a:t>73</a:t>
            </a:fld>
            <a:endParaRPr lang="en-US" alt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37437CCB-7429-448F-8AF4-96DA1378C798}" type="slidenum">
              <a:rPr lang="en-US" altLang="en-US"/>
              <a:pPr>
                <a:spcBef>
                  <a:spcPct val="0"/>
                </a:spcBef>
              </a:pPr>
              <a:t>74</a:t>
            </a:fld>
            <a:endParaRPr lang="en-US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64657174-B5EF-4F48-A3B4-2E0639DF358B}" type="slidenum">
              <a:rPr lang="en-US" altLang="en-US"/>
              <a:pPr>
                <a:spcBef>
                  <a:spcPct val="0"/>
                </a:spcBef>
              </a:pPr>
              <a:t>75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D8D0CD9D-EE9E-4681-AC8E-AF679CBBE80E}" type="slidenum">
              <a:rPr lang="en-US" altLang="en-US"/>
              <a:pPr>
                <a:spcBef>
                  <a:spcPct val="0"/>
                </a:spcBef>
              </a:pPr>
              <a:t>76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30A599EE-2A56-4D34-BF4C-1160DACA4AC7}" type="slidenum">
              <a:rPr lang="en-US" altLang="en-US"/>
              <a:pPr>
                <a:spcBef>
                  <a:spcPct val="0"/>
                </a:spcBef>
              </a:pPr>
              <a:t>77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663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B6A55D63-3D27-4BB2-BA68-6B03F80CA1EA}" type="slidenum">
              <a:rPr lang="en-US" altLang="en-US"/>
              <a:pPr>
                <a:spcBef>
                  <a:spcPct val="0"/>
                </a:spcBef>
              </a:pPr>
              <a:t>78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802.11-15/1466r0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532331" cy="369332"/>
          </a:xfrm>
          <a:ln/>
        </p:spPr>
        <p:txBody>
          <a:bodyPr/>
          <a:lstStyle/>
          <a:p>
            <a:r>
              <a:rPr lang="en-US" dirty="0" smtClean="0"/>
              <a:t>Jonathan Segev, Intel Corporation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 smtClean="0"/>
              <a:t>Nov 2015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802.11-15/1466r0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532331" cy="369332"/>
          </a:xfrm>
          <a:ln/>
        </p:spPr>
        <p:txBody>
          <a:bodyPr/>
          <a:lstStyle/>
          <a:p>
            <a:r>
              <a:rPr lang="en-US" dirty="0" smtClean="0"/>
              <a:t>Jonathan Segev, Intel Corporation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1852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7062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1301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698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802.11-16/0254r0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2578335" cy="369332"/>
          </a:xfrm>
          <a:ln/>
        </p:spPr>
        <p:txBody>
          <a:bodyPr/>
          <a:lstStyle/>
          <a:p>
            <a:r>
              <a:rPr lang="en-US" smtClean="0"/>
              <a:t>Tim Godfrey, EPRI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85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329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3592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13337" cy="215444"/>
          </a:xfrm>
          <a:noFill/>
        </p:spPr>
        <p:txBody>
          <a:bodyPr/>
          <a:lstStyle/>
          <a:p>
            <a:r>
              <a:rPr lang="en-US" smtClean="0"/>
              <a:t>Nov 2015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71267" y="9001125"/>
            <a:ext cx="1742208" cy="184666"/>
          </a:xfrm>
          <a:noFill/>
        </p:spPr>
        <p:txBody>
          <a:bodyPr/>
          <a:lstStyle/>
          <a:p>
            <a:pPr lvl="4"/>
            <a:r>
              <a:rPr lang="en-GB" smtClean="0"/>
              <a:t>Tim Godfrey (EPRI)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87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027014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394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3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 smtClean="0"/>
              <a:t>Nov 2015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6118428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734D471-6454-471D-A711-6EED3DF1D25E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BD51C0-984A-42EB-B1D1-D00F04D39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802.11-16/0530r0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rfc7630/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://datatracker.ietf.org/doc/draft-ietf-opsawg-capwap-extension/" TargetMode="External"/><Relationship Id="rId12" Type="http://schemas.openxmlformats.org/officeDocument/2006/relationships/hyperlink" Target="https://datatracker.ietf.org/doc/rfc7548/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rfc7494/" TargetMode="External"/><Relationship Id="rId11" Type="http://schemas.openxmlformats.org/officeDocument/2006/relationships/hyperlink" Target="https://tools.ietf.org/html/rfc6632" TargetMode="External"/><Relationship Id="rId5" Type="http://schemas.openxmlformats.org/officeDocument/2006/relationships/hyperlink" Target="https://datatracker.ietf.org/doc/draft-ietf-opsawg-capwap-hybridmac/" TargetMode="External"/><Relationship Id="rId10" Type="http://schemas.openxmlformats.org/officeDocument/2006/relationships/hyperlink" Target="http://datatracker.ietf.org/doc/draft-ietf-opsawg-capwap-alt-tunnel/" TargetMode="External"/><Relationship Id="rId4" Type="http://schemas.openxmlformats.org/officeDocument/2006/relationships/hyperlink" Target="http://www.ietf.org/id/draft-zhang-opsawg-capwap-cds-02.txt" TargetMode="External"/><Relationship Id="rId9" Type="http://schemas.openxmlformats.org/officeDocument/2006/relationships/hyperlink" Target="https://datatracker.ietf.org/doc/draft-ietf-opsawg-tacacs/" TargetMode="Externa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ietf-tls-rfc4492bis/" TargetMode="External"/><Relationship Id="rId3" Type="http://schemas.openxmlformats.org/officeDocument/2006/relationships/hyperlink" Target="http://datatracker.ietf.org/wg/tls/charter/" TargetMode="External"/><Relationship Id="rId7" Type="http://schemas.openxmlformats.org/officeDocument/2006/relationships/hyperlink" Target="http://datatracker.ietf.org/doc/draft-ietf-tls-negotiated-ff-dhe/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tls-falsestart/" TargetMode="External"/><Relationship Id="rId5" Type="http://schemas.openxmlformats.org/officeDocument/2006/relationships/hyperlink" Target="https://datatracker.ietf.org/doc/draft-ietf-tls-cached-info/" TargetMode="External"/><Relationship Id="rId4" Type="http://schemas.openxmlformats.org/officeDocument/2006/relationships/hyperlink" Target="http://datatracker.ietf.org/doc/draft-ietf-tls-tls13/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dnssd/charter/" TargetMode="Externa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doc/draft-otis-dnssd-scalable-dns-sd-threats/" TargetMode="External"/><Relationship Id="rId4" Type="http://schemas.openxmlformats.org/officeDocument/2006/relationships/hyperlink" Target="https://datatracker.ietf.org/doc/draft-ietf-dnssd-hybrid/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netext/charter/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tracker.ietf.org/doc/rfc7561/" TargetMode="Externa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rfc2236" TargetMode="External"/><Relationship Id="rId3" Type="http://schemas.openxmlformats.org/officeDocument/2006/relationships/hyperlink" Target="http://datatracker.ietf.org/wg/pim/charter/" TargetMode="External"/><Relationship Id="rId7" Type="http://schemas.openxmlformats.org/officeDocument/2006/relationships/hyperlink" Target="https://datatracker.ietf.org/doc/draft-vyncke-pim-mld-security/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pim-hierarchicaljoinattr/" TargetMode="External"/><Relationship Id="rId5" Type="http://schemas.openxmlformats.org/officeDocument/2006/relationships/hyperlink" Target="https://datatracker.ietf.org/doc/draft-ietf-pim-yang/" TargetMode="External"/><Relationship Id="rId4" Type="http://schemas.openxmlformats.org/officeDocument/2006/relationships/hyperlink" Target="https://datatracker.ietf.org/doc/rfc7761/" TargetMode="External"/><Relationship Id="rId9" Type="http://schemas.openxmlformats.org/officeDocument/2006/relationships/hyperlink" Target="https://www.ietf.org/rfc/rfc2710.txt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detnet/charter/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huang-detnet-xhaul/" TargetMode="External"/><Relationship Id="rId5" Type="http://schemas.openxmlformats.org/officeDocument/2006/relationships/hyperlink" Target="https://datatracker.ietf.org/doc/draft-ietf-detnet-use-cases/" TargetMode="External"/><Relationship Id="rId4" Type="http://schemas.openxmlformats.org/officeDocument/2006/relationships/hyperlink" Target="https://datatracker.ietf.org/doc/draft-ietf-detnet-problem-statement/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2/11-12-0122-01-0000-january-2012-liaison-to-ietf.ppt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3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518-03-0arc-arc-sc-agenda-may-2016.pp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4.doc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5.doc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514-01-0wng-agenda-for-wng-2016-05.ppt" TargetMode="External"/><Relationship Id="rId7" Type="http://schemas.openxmlformats.org/officeDocument/2006/relationships/hyperlink" Target="https://mentor.ieee.org/802.11/dcn/16/11-16-0706-00-0wng-wng-meeting-minutes-of-2016-may-waikoloa.doc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6/11-16-0651-03-0000-802-11-discussion-of-inputs-to-802-ec-5g-sc.pptx" TargetMode="External"/><Relationship Id="rId5" Type="http://schemas.openxmlformats.org/officeDocument/2006/relationships/hyperlink" Target="https://mentor.ieee.org/802.11/dcn/16/11-16-0605-03-0wng-proposal-for-lp-wur-study-group.pptx" TargetMode="External"/><Relationship Id="rId4" Type="http://schemas.openxmlformats.org/officeDocument/2006/relationships/hyperlink" Target="https://mentor.ieee.org/802.11/dcn/16/11-16-0708-01-0wng-lifi-presentation-and-demo.ppt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6.doc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511-10-000m-tgmc-agenda-may-2016.pptx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0532-44-000m-revmc-sponsor-ballot-comments.xls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street.com/ieee/products/1867583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7.doc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721-02-00ah-tgah-sb3-comments-on-d8-0.xls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6/11-16-0516-03-00ah-may-2016-agenda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mano@koden-ti.com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iroshi@manosan.or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186-00-00ai-january-2016-atlanta-sesssion-minutes.doc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6/11-16-0272-09-00ai-january-may-teleconference-minutes.doc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186-38-00ai-tgai-motion-deck.pptx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6/11-16-0505-10-00ai-tgai-comments-from-sb-1st-recirc.xlsx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8.doc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9.doc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0.doc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11.doc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694-04-00ay-draft-liaison-response-to-r2-163148.docx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2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2.doc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6/24-16-0014-00-0000-may-2016-agenda.xlsx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24/dcn/16/24-16-0015-01-0000-may-2016-tag-report.pptx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5/24-15-0029-08-sgtg-sub-1-ghz-white-paper-draft.docxhttps:/mentor.ieee.org/802.24/dcn/15/24-15-0029-05-sgtg-sub-1-ghz-white-paper-draft.docxhttps:/mentor.ieee.org/802.24/dcn/15/24-15-0029-03-sgtg-sub-1-ghz-white-paper-draft.docxhttps:/mentor.ieee.org/802.24/dcn/15/24-15-0029-02-sgtg-sub-1-ghz-white-paper-draft.docx" TargetMode="Externa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24/dcn/16/24-16-0017-00-sgtg-cellular-comparison-white-paper-outline.doc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LRA@tiac.net" TargetMode="External"/><Relationship Id="rId13" Type="http://schemas.openxmlformats.org/officeDocument/2006/relationships/hyperlink" Target="mailto:nfinn@cisco.com" TargetMode="External"/><Relationship Id="rId18" Type="http://schemas.openxmlformats.org/officeDocument/2006/relationships/hyperlink" Target="mailto:henry@LOGOUT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aasterja@qti.qualcomm.com" TargetMode="External"/><Relationship Id="rId12" Type="http://schemas.openxmlformats.org/officeDocument/2006/relationships/hyperlink" Target="mailto:d3e3e3@gmail.com" TargetMode="External"/><Relationship Id="rId17" Type="http://schemas.openxmlformats.org/officeDocument/2006/relationships/hyperlink" Target="mailto:alex.ashley@hotmail.co.uk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mailto:chaochun.wang@mediatek.com" TargetMode="External"/><Relationship Id="rId20" Type="http://schemas.openxmlformats.org/officeDocument/2006/relationships/hyperlink" Target="mailto:ddrgal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ngho.seok@gmail.com" TargetMode="External"/><Relationship Id="rId11" Type="http://schemas.openxmlformats.org/officeDocument/2006/relationships/hyperlink" Target="mailto:shiwenhe@seu.edu.cn" TargetMode="External"/><Relationship Id="rId5" Type="http://schemas.openxmlformats.org/officeDocument/2006/relationships/hyperlink" Target="mailto:emily.h.qi@intel.com" TargetMode="External"/><Relationship Id="rId15" Type="http://schemas.openxmlformats.org/officeDocument/2006/relationships/hyperlink" Target="mailto:carlos.cordeiro@intel.com" TargetMode="External"/><Relationship Id="rId10" Type="http://schemas.openxmlformats.org/officeDocument/2006/relationships/hyperlink" Target="mailto:jiamin.chen@mail01.huawei.com" TargetMode="External"/><Relationship Id="rId19" Type="http://schemas.openxmlformats.org/officeDocument/2006/relationships/hyperlink" Target="mailto:pecclesi@cisco.com" TargetMode="External"/><Relationship Id="rId4" Type="http://schemas.openxmlformats.org/officeDocument/2006/relationships/hyperlink" Target="mailto:edward.ks.au@huawei.com" TargetMode="External"/><Relationship Id="rId9" Type="http://schemas.openxmlformats.org/officeDocument/2006/relationships/hyperlink" Target="mailto:Ping.FANG@huawei.com" TargetMode="External"/><Relationship Id="rId14" Type="http://schemas.openxmlformats.org/officeDocument/2006/relationships/hyperlink" Target="mailto:robert.stacey@intel.com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13.doc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ols.ietf.org/dailydose/" TargetMode="Externa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eee-sa.centraldesktop.com/802liaisondb/FrontPage" TargetMode="External"/><Relationship Id="rId4" Type="http://schemas.openxmlformats.org/officeDocument/2006/relationships/hyperlink" Target="https://datatracker.ietf.org/doc/rfc7241/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1261-02-0arc-mulicast-performance-optimization-features-overview-for-ietf-nov-2015.ppt" TargetMode="External"/><Relationship Id="rId7" Type="http://schemas.openxmlformats.org/officeDocument/2006/relationships/hyperlink" Target="http://www.ipv6council.be/IMG/pdf/20141212-08_vyncke_-_ipv6_multicast_issues-pptx.pdf" TargetMode="Externa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mcbride-mboned-wifi-mcast-problem-statement/" TargetMode="External"/><Relationship Id="rId5" Type="http://schemas.openxmlformats.org/officeDocument/2006/relationships/hyperlink" Target="https://tools.ietf.org/html/draft-perkins-intarea-multicast-ieee802-00" TargetMode="External"/><Relationship Id="rId4" Type="http://schemas.openxmlformats.org/officeDocument/2006/relationships/hyperlink" Target="http://www.ieee802.org/11/email/stds-802-11/msg01838.html" TargetMode="Externa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wg/babel/charter/" TargetMode="External"/><Relationship Id="rId3" Type="http://schemas.openxmlformats.org/officeDocument/2006/relationships/hyperlink" Target="https://datatracker.ietf.org/wg/bofs/" TargetMode="External"/><Relationship Id="rId7" Type="http://schemas.openxmlformats.org/officeDocument/2006/relationships/hyperlink" Target="https://datatracker.ietf.org/wg/arcing/charter/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lpwan/charter/" TargetMode="External"/><Relationship Id="rId5" Type="http://schemas.openxmlformats.org/officeDocument/2006/relationships/hyperlink" Target="https://datatracker.ietf.org/wg/mtgvenue/charter/" TargetMode="External"/><Relationship Id="rId10" Type="http://schemas.openxmlformats.org/officeDocument/2006/relationships/hyperlink" Target="https://datatracker.ietf.org/wg/accord/charter/" TargetMode="External"/><Relationship Id="rId4" Type="http://schemas.openxmlformats.org/officeDocument/2006/relationships/hyperlink" Target="https://datatracker.ietf.org/wg/its/charter/" TargetMode="External"/><Relationship Id="rId9" Type="http://schemas.openxmlformats.org/officeDocument/2006/relationships/hyperlink" Target="https://datatracker.ietf.org/wg/lurk/charter/" TargetMode="Externa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draft-jjmb-v6ops-unique-ipv6-prefix-per-host-00" TargetMode="External"/><Relationship Id="rId3" Type="http://schemas.openxmlformats.org/officeDocument/2006/relationships/hyperlink" Target="http://datatracker.ietf.org/wg/6lo/charter/" TargetMode="External"/><Relationship Id="rId7" Type="http://schemas.openxmlformats.org/officeDocument/2006/relationships/hyperlink" Target="https://tools.ietf.org/html/draft-thubert-6lo-backbone-router-02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thubert-6lo-routing-dispatch-06" TargetMode="External"/><Relationship Id="rId5" Type="http://schemas.openxmlformats.org/officeDocument/2006/relationships/hyperlink" Target="http://datatracker.ietf.org/doc/draft-delcarpio-6lo-wlanah/" TargetMode="External"/><Relationship Id="rId10" Type="http://schemas.openxmlformats.org/officeDocument/2006/relationships/hyperlink" Target="http://datatracker.ietf.org/wg/core/" TargetMode="External"/><Relationship Id="rId4" Type="http://schemas.openxmlformats.org/officeDocument/2006/relationships/hyperlink" Target="https://mentor.ieee.org/802.11/dcn/15/11-15-1085-00-0wng-6lowpan-over-802-11.pptx" TargetMode="External"/><Relationship Id="rId9" Type="http://schemas.openxmlformats.org/officeDocument/2006/relationships/hyperlink" Target="http://datatracker.ietf.org/wg/roll/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capport/charter/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1184-05-000m-owe.docx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rfc7664/" TargetMode="External"/><Relationship Id="rId4" Type="http://schemas.openxmlformats.org/officeDocument/2006/relationships/hyperlink" Target="https://datatracker.ietf.org/doc/draft-ietf-radext-datatypes/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homenet/" TargetMode="Externa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barth-homenet-wifi-roaming/" TargetMode="External"/><Relationship Id="rId5" Type="http://schemas.openxmlformats.org/officeDocument/2006/relationships/hyperlink" Target="https://datatracker.ietf.org/doc/draft-ietf-homenet-hncp/" TargetMode="External"/><Relationship Id="rId4" Type="http://schemas.openxmlformats.org/officeDocument/2006/relationships/hyperlink" Target="http://datatracker.ietf.org/doc/rfc736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May 2016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2016-05-20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233858"/>
              </p:ext>
            </p:extLst>
          </p:nvPr>
        </p:nvGraphicFramePr>
        <p:xfrm>
          <a:off x="523875" y="2274888"/>
          <a:ext cx="775017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" name="Document" r:id="rId4" imgW="8286716" imgH="2791833" progId="Word.Document.8">
                  <p:embed/>
                </p:oleObj>
              </mc:Choice>
              <mc:Fallback>
                <p:oleObj name="Document" r:id="rId4" imgW="8286716" imgH="279183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MDR Status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 smtClean="0"/>
              <a:t>802.11 Working Group Mandatory Draft Review</a:t>
            </a:r>
          </a:p>
          <a:p>
            <a:pPr lvl="1">
              <a:buFontTx/>
              <a:buNone/>
            </a:pPr>
            <a:r>
              <a:rPr lang="en-US" sz="1600" dirty="0" smtClean="0"/>
              <a:t>802.11-11/615r6 documents the process. MDR now in the 802.11 Operating Manual 802.11-14/0629r8. The process needs some change so the report is done after the editing is done. </a:t>
            </a:r>
          </a:p>
          <a:p>
            <a:r>
              <a:rPr lang="en-US" sz="1400" dirty="0" smtClean="0"/>
              <a:t>P802.11aa D5.0 went through Working Group Mandatory Editorial Coordination before July 2011</a:t>
            </a:r>
          </a:p>
          <a:p>
            <a:r>
              <a:rPr lang="en-US" sz="1400" dirty="0" smtClean="0"/>
              <a:t>P802.11ad D4.0 went through Working Group Mandatory Editorial Coordination before July 2011</a:t>
            </a:r>
          </a:p>
          <a:p>
            <a:r>
              <a:rPr lang="en-US" sz="1400" dirty="0" err="1" smtClean="0"/>
              <a:t>P802.11ae</a:t>
            </a:r>
            <a:r>
              <a:rPr lang="en-US" sz="1400" dirty="0" smtClean="0"/>
              <a:t> </a:t>
            </a:r>
            <a:r>
              <a:rPr lang="en-US" sz="1400" dirty="0" err="1" smtClean="0"/>
              <a:t>D4.0</a:t>
            </a:r>
            <a:r>
              <a:rPr lang="en-US" sz="1400" dirty="0" smtClean="0"/>
              <a:t> went through Working Group Mandatory Editorial Coordination before July 2011</a:t>
            </a:r>
          </a:p>
          <a:p>
            <a:r>
              <a:rPr lang="en-US" sz="1400" dirty="0" err="1" smtClean="0"/>
              <a:t>P802.11ac</a:t>
            </a:r>
            <a:r>
              <a:rPr lang="en-US" sz="1400" dirty="0" smtClean="0"/>
              <a:t> </a:t>
            </a:r>
            <a:r>
              <a:rPr lang="en-US" sz="1400" dirty="0" err="1" smtClean="0"/>
              <a:t>D4.0</a:t>
            </a:r>
            <a:r>
              <a:rPr lang="en-US" sz="1400" dirty="0" smtClean="0"/>
              <a:t> went through Working Group Mandatory Draft Review</a:t>
            </a:r>
            <a:r>
              <a:rPr lang="en-US" sz="1400" dirty="0"/>
              <a:t> </a:t>
            </a:r>
            <a:r>
              <a:rPr lang="en-US" sz="1400" dirty="0" smtClean="0"/>
              <a:t>before January 2013</a:t>
            </a:r>
          </a:p>
          <a:p>
            <a:r>
              <a:rPr lang="en-US" sz="1400" dirty="0" smtClean="0"/>
              <a:t>P802.11af D4.0 went through Working Group Mandatory Draft Review before May 18, 2013</a:t>
            </a:r>
          </a:p>
          <a:p>
            <a:r>
              <a:rPr lang="en-US" sz="1400" dirty="0" err="1" smtClean="0"/>
              <a:t>REVmc</a:t>
            </a:r>
            <a:r>
              <a:rPr lang="en-US" sz="1400" dirty="0" smtClean="0"/>
              <a:t> D3.0 went through MDR process </a:t>
            </a:r>
            <a:r>
              <a:rPr lang="en-US" sz="1400" dirty="0"/>
              <a:t>– </a:t>
            </a:r>
            <a:r>
              <a:rPr lang="en-US" sz="1400" dirty="0" smtClean="0"/>
              <a:t>802.11-14/781r11 dated Sept 19, 2014</a:t>
            </a:r>
          </a:p>
          <a:p>
            <a:r>
              <a:rPr lang="en-US" sz="1400" dirty="0" smtClean="0"/>
              <a:t>P802.11ah D4.0 went through MDR process – 802.11-15/247r3 dated Mar 12, 2015</a:t>
            </a:r>
          </a:p>
          <a:p>
            <a:r>
              <a:rPr lang="en-US" sz="1400" dirty="0" smtClean="0"/>
              <a:t>P802.11ai D4.0 went through MDR process – 802.11-15/248r4 dated May 14, 2015</a:t>
            </a:r>
          </a:p>
          <a:p>
            <a:r>
              <a:rPr lang="en-US" sz="1400" dirty="0" smtClean="0"/>
              <a:t>We need to start planning for P802.11aq and 802.11ak – expect 11aq to be ready at D5.0 (May),</a:t>
            </a:r>
          </a:p>
          <a:p>
            <a:pPr marL="0" indent="0">
              <a:buNone/>
            </a:pPr>
            <a:r>
              <a:rPr lang="en-US" sz="1400" dirty="0" smtClean="0"/>
              <a:t>Expect 11ak D4.0 to be ready in July.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C2F44440-AD43-43F2-939F-6A909DC803D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11-16-0603 by Peter Ecclesine (Cisco Systems)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Area WG processes submissions related to Operations Area WGs that have closed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Control and Provisioning of Wireless Access Points (CAPWAP) Working Group closed in 2009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Responded to requests from OPSAWG chairs for IEEE 802.11 review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“Alternate Tunnel Encapsulation for Data Frames in CAPWAP”  </a:t>
            </a:r>
            <a:r>
              <a:rPr lang="en-US" sz="1400" dirty="0" smtClean="0">
                <a:hlinkClick r:id="rId4"/>
              </a:rPr>
              <a:t>http://www.ietf.org/id/draft-zhang-opsawg-capwap-cds-02.txt</a:t>
            </a:r>
            <a:r>
              <a:rPr lang="en-US" sz="1400" dirty="0" smtClean="0"/>
              <a:t> , see Slide 5 in11-14-0368-01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US" sz="1400" dirty="0"/>
              <a:t>IEEE 802.11 MAC Profile for CAPWAP” </a:t>
            </a:r>
            <a:r>
              <a:rPr lang="en-US" sz="1400" dirty="0">
                <a:hlinkClick r:id="rId5"/>
              </a:rPr>
              <a:t>https://datatracker.ietf.org/doc/draft-ietf-opsawg-capwap-hybridmac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, see 11-14-0684-01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CAPWAP Hybrid MAC published as RFC7494, </a:t>
            </a:r>
            <a:r>
              <a:rPr lang="en-US" sz="1400" dirty="0" smtClean="0">
                <a:hlinkClick r:id="rId6"/>
              </a:rPr>
              <a:t>http://datatracker.ietf.org/doc/rfc7494/</a:t>
            </a:r>
            <a:r>
              <a:rPr lang="en-US" sz="1400" dirty="0" smtClean="0"/>
              <a:t> </a:t>
            </a:r>
            <a:r>
              <a:rPr lang="en-US" sz="1400" u="sng" dirty="0" smtClean="0"/>
              <a:t> 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GB" sz="1400" dirty="0"/>
              <a:t>CAPWAP extension for 802.11n and Power/channel </a:t>
            </a:r>
            <a:r>
              <a:rPr lang="en-GB" sz="1400" dirty="0" err="1" smtClean="0"/>
              <a:t>Autoconfiguration</a:t>
            </a:r>
            <a:r>
              <a:rPr lang="en-GB" sz="1400" dirty="0" smtClean="0"/>
              <a:t>” </a:t>
            </a:r>
            <a:r>
              <a:rPr lang="en-US" sz="1400" u="sng" dirty="0">
                <a:hlinkClick r:id="rId7"/>
              </a:rPr>
              <a:t>http://datatracker.ietf.org/doc/draft-ietf-opsawg-capwap-extension/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see </a:t>
            </a:r>
            <a:r>
              <a:rPr lang="en-US" sz="1400" dirty="0" smtClean="0"/>
              <a:t>11-14-0913-01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[May 2016]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</a:t>
            </a:r>
            <a:r>
              <a:rPr lang="en-US" sz="1400" dirty="0"/>
              <a:t>HMAC-SHA-2 Authentication Protocols in USM for SNMPv3 </a:t>
            </a:r>
            <a:r>
              <a:rPr lang="en-US" sz="1400" dirty="0" smtClean="0"/>
              <a:t>,published as RFC 7630 </a:t>
            </a:r>
            <a:r>
              <a:rPr lang="en-US" sz="1400" dirty="0"/>
              <a:t>see </a:t>
            </a:r>
            <a:r>
              <a:rPr lang="en-US" sz="1400" dirty="0">
                <a:hlinkClick r:id="rId8"/>
              </a:rPr>
              <a:t>https://datatracker.ietf.org/doc/rfc7630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</a:t>
            </a:r>
            <a:r>
              <a:rPr lang="en-US" sz="1400" dirty="0"/>
              <a:t>The TACACS+ </a:t>
            </a:r>
            <a:r>
              <a:rPr lang="en-US" sz="1400" dirty="0" smtClean="0"/>
              <a:t>Protocol</a:t>
            </a:r>
            <a:r>
              <a:rPr lang="en-US" sz="1400" dirty="0"/>
              <a:t>, see </a:t>
            </a:r>
            <a:r>
              <a:rPr lang="en-US" sz="1400" dirty="0">
                <a:hlinkClick r:id="rId9"/>
              </a:rPr>
              <a:t>https://datatracker.ietf.org/doc/draft-ietf-opsawg-tacacs</a:t>
            </a:r>
            <a:r>
              <a:rPr lang="en-US" sz="1400" dirty="0" smtClean="0">
                <a:hlinkClick r:id="rId9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Alternate </a:t>
            </a:r>
            <a:r>
              <a:rPr lang="en-US" sz="1400" dirty="0"/>
              <a:t>Tunnel Encapsulation for Data Frames in CAPWAP </a:t>
            </a:r>
            <a:r>
              <a:rPr lang="en-US" sz="1400" dirty="0" smtClean="0"/>
              <a:t>: No longer active: </a:t>
            </a:r>
            <a:r>
              <a:rPr lang="en-US" sz="1400" dirty="0" smtClean="0">
                <a:hlinkClick r:id="rId10"/>
              </a:rPr>
              <a:t>http</a:t>
            </a:r>
            <a:r>
              <a:rPr lang="en-US" sz="1400" dirty="0">
                <a:hlinkClick r:id="rId10"/>
              </a:rPr>
              <a:t>://datatracker.ietf.org/doc/draft-ietf-opsawg-capwap-alt-tunnel</a:t>
            </a:r>
            <a:r>
              <a:rPr lang="en-US" sz="1400" dirty="0" smtClean="0">
                <a:hlinkClick r:id="rId10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RFC6632, An Overview of the IETF Network Management Protocols, </a:t>
            </a:r>
            <a:r>
              <a:rPr lang="en-US" sz="1400" dirty="0"/>
              <a:t>see </a:t>
            </a:r>
            <a:r>
              <a:rPr lang="en-US" sz="1400" dirty="0">
                <a:hlinkClick r:id="rId11"/>
              </a:rPr>
              <a:t>https://</a:t>
            </a:r>
            <a:r>
              <a:rPr lang="en-US" sz="1400" dirty="0" smtClean="0">
                <a:hlinkClick r:id="rId11"/>
              </a:rPr>
              <a:t>tools.ietf.org/html/rfc6632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Of Interest: </a:t>
            </a:r>
            <a:r>
              <a:rPr lang="en-US" sz="1400" dirty="0" smtClean="0"/>
              <a:t>RFC7548, Management of Networks with Constrained Devices: Use Cases, see </a:t>
            </a:r>
            <a:r>
              <a:rPr lang="en-US" sz="1400" dirty="0">
                <a:hlinkClick r:id="rId12"/>
              </a:rPr>
              <a:t>https://datatracker.ietf.org/doc/rfc7548</a:t>
            </a:r>
            <a:r>
              <a:rPr lang="en-US" sz="1400" dirty="0" smtClean="0">
                <a:hlinkClick r:id="rId12"/>
              </a:rPr>
              <a:t>/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[May 2016]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Current draft: TLS version 1.3 </a:t>
            </a:r>
            <a:r>
              <a:rPr lang="en-US" sz="1600" u="sng" dirty="0" smtClean="0">
                <a:hlinkClick r:id="rId4"/>
              </a:rPr>
              <a:t>http</a:t>
            </a:r>
            <a:r>
              <a:rPr lang="en-US" sz="1600" u="sng" dirty="0">
                <a:hlinkClick r:id="rId4"/>
              </a:rPr>
              <a:t>://datatracker.ietf.org/doc/draft-ietf-tls-tls13</a:t>
            </a:r>
            <a:r>
              <a:rPr lang="en-US" sz="1600" u="sng" dirty="0" smtClean="0">
                <a:hlinkClick r:id="rId4"/>
              </a:rPr>
              <a:t>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</a:t>
            </a:r>
            <a:r>
              <a:rPr lang="en-US" sz="1600" dirty="0"/>
              <a:t>Transport Layer Security (TLS) Cached Information Extension, see </a:t>
            </a:r>
            <a:r>
              <a:rPr lang="en-US" sz="1600" dirty="0">
                <a:hlinkClick r:id="rId5"/>
              </a:rPr>
              <a:t>https://datatracker.ietf.org/doc/draft-ietf-tls-cached-info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</a:t>
            </a:r>
            <a:r>
              <a:rPr lang="en-US" sz="1600" dirty="0"/>
              <a:t>Transport Layer Security (TLS) False Start, see </a:t>
            </a:r>
            <a:r>
              <a:rPr lang="en-US" sz="1600" dirty="0">
                <a:hlinkClick r:id="rId6"/>
              </a:rPr>
              <a:t>https://datatracker.ietf.org/doc/draft-ietf-tls-falsestart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Submitted to IESG for publication: Negotiated Finite Field </a:t>
            </a:r>
            <a:r>
              <a:rPr lang="en-US" sz="1600" dirty="0" err="1" smtClean="0"/>
              <a:t>Diffie</a:t>
            </a:r>
            <a:r>
              <a:rPr lang="en-US" sz="1600" dirty="0" smtClean="0"/>
              <a:t>-Hellman Ephemeral Parameters for TLS, see </a:t>
            </a:r>
            <a:r>
              <a:rPr lang="en-US" sz="1600" dirty="0" smtClean="0">
                <a:hlinkClick r:id="rId7"/>
              </a:rPr>
              <a:t>http://datatracker.ietf.org/doc/draft-ietf-tls-negotiated-ff-dhe/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Elliptic Curve Cryptography (ECC) Cipher Suites for Transport Layer Security (TLS) Versions 1.2 and Earlier, see </a:t>
            </a:r>
            <a:r>
              <a:rPr lang="en-US" sz="1600" dirty="0" smtClean="0">
                <a:hlinkClick r:id="rId8"/>
              </a:rPr>
              <a:t>http://datatracker.ietf.org/doc/draft-ietf-tls-rfc4492bis/</a:t>
            </a:r>
            <a:r>
              <a:rPr lang="en-US" sz="1600" dirty="0" smtClean="0"/>
              <a:t> 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Scalable DNS Service Discovery (</a:t>
            </a:r>
            <a:r>
              <a:rPr lang="en-US" dirty="0" err="1" smtClean="0"/>
              <a:t>dnssd</a:t>
            </a:r>
            <a:r>
              <a:rPr lang="en-US" dirty="0" smtClean="0"/>
              <a:t>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Working Group website: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datatracker.ietf.org/wg/dnssd/charter/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Charter: Develop scalable </a:t>
            </a:r>
            <a:r>
              <a:rPr lang="en-US" sz="1800" dirty="0"/>
              <a:t>DNS-SD/</a:t>
            </a:r>
            <a:r>
              <a:rPr lang="en-US" sz="1800" dirty="0" err="1"/>
              <a:t>mDNS</a:t>
            </a:r>
            <a:r>
              <a:rPr lang="en-US" sz="1800" dirty="0"/>
              <a:t> </a:t>
            </a:r>
            <a:r>
              <a:rPr lang="en-US" sz="1800" dirty="0" smtClean="0"/>
              <a:t>Extension </a:t>
            </a:r>
            <a:r>
              <a:rPr lang="en-US" sz="1800" dirty="0"/>
              <a:t>requirements </a:t>
            </a:r>
            <a:r>
              <a:rPr lang="en-US" sz="1800" dirty="0" smtClean="0"/>
              <a:t>and standard solutions to address problematic </a:t>
            </a:r>
            <a:r>
              <a:rPr lang="en-US" sz="1800" dirty="0"/>
              <a:t>use of </a:t>
            </a:r>
            <a:r>
              <a:rPr lang="en-US" sz="1800" dirty="0" err="1"/>
              <a:t>mDNS</a:t>
            </a:r>
            <a:r>
              <a:rPr lang="en-US" sz="1800" dirty="0"/>
              <a:t> and DNS-SD in networks today</a:t>
            </a:r>
          </a:p>
          <a:p>
            <a:pPr lvl="1"/>
            <a:r>
              <a:rPr lang="en-US" sz="1600" dirty="0" err="1" smtClean="0"/>
              <a:t>mDNS</a:t>
            </a:r>
            <a:r>
              <a:rPr lang="en-US" sz="1600" dirty="0" smtClean="0"/>
              <a:t> </a:t>
            </a:r>
            <a:r>
              <a:rPr lang="en-US" sz="1600" dirty="0"/>
              <a:t>discovery of services on other links is not possible</a:t>
            </a:r>
          </a:p>
          <a:p>
            <a:pPr lvl="1"/>
            <a:r>
              <a:rPr lang="en-US" sz="1600" dirty="0"/>
              <a:t>Multicast transmissions over wireless are very expensive</a:t>
            </a:r>
          </a:p>
          <a:p>
            <a:pPr lvl="1"/>
            <a:r>
              <a:rPr lang="en-US" sz="1600" dirty="0"/>
              <a:t>Addressed with different ad hoc technologies</a:t>
            </a:r>
          </a:p>
          <a:p>
            <a:r>
              <a:rPr lang="en-US" sz="1800" dirty="0" smtClean="0"/>
              <a:t>Of </a:t>
            </a:r>
            <a:r>
              <a:rPr lang="en-US" sz="1800" dirty="0"/>
              <a:t>interest </a:t>
            </a:r>
            <a:r>
              <a:rPr lang="en-US" sz="1800" dirty="0" smtClean="0"/>
              <a:t>to: </a:t>
            </a:r>
            <a:r>
              <a:rPr lang="en-US" sz="1800" dirty="0" err="1" smtClean="0"/>
              <a:t>Homenet</a:t>
            </a:r>
            <a:r>
              <a:rPr lang="en-US" sz="1800" dirty="0" smtClean="0"/>
              <a:t>, Zero configuration, Enterprise-grade </a:t>
            </a:r>
            <a:r>
              <a:rPr lang="en-US" sz="1800" dirty="0"/>
              <a:t>vendors of 802.11 </a:t>
            </a:r>
            <a:r>
              <a:rPr lang="en-US" sz="1800" dirty="0" smtClean="0"/>
              <a:t>infrastructure, Multi-link </a:t>
            </a:r>
            <a:r>
              <a:rPr lang="en-US" sz="1800" dirty="0"/>
              <a:t>mesh </a:t>
            </a:r>
            <a:r>
              <a:rPr lang="en-US" sz="1800" dirty="0" smtClean="0"/>
              <a:t>networking</a:t>
            </a:r>
          </a:p>
          <a:p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[May 2016]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Hybrid Multicast/Unicast DNS-Based Service Discovery, see </a:t>
            </a:r>
            <a:r>
              <a:rPr lang="en-US" sz="1600" dirty="0" smtClean="0">
                <a:hlinkClick r:id="rId4"/>
              </a:rPr>
              <a:t>https://datatracker.ietf.org/doc/draft-ietf-dnssd-hybrid/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DNS Push Notifications</a:t>
            </a:r>
            <a:r>
              <a:rPr lang="en-US" sz="1600" dirty="0"/>
              <a:t>, see https://datatracker.ietf.org/doc/draft-ietf-dnssd-push/ 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Scalable </a:t>
            </a:r>
            <a:r>
              <a:rPr lang="en-US" sz="1600" dirty="0"/>
              <a:t>DNS-SD (SSD) Threats</a:t>
            </a:r>
            <a:r>
              <a:rPr lang="en-US" sz="1600" dirty="0" smtClean="0"/>
              <a:t>, see </a:t>
            </a:r>
            <a:r>
              <a:rPr lang="en-US" sz="1600" dirty="0">
                <a:hlinkClick r:id="rId5"/>
              </a:rPr>
              <a:t>http://datatracker.ietf.org/doc/draft-otis-dnssd-scalable-dns-sd-threats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Interest: Network-Based Mobility Extensions (NETEXT)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NETEXT: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http://datatracker.ietf.org/wg/netext/charter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RFC 7561 published: Mapping </a:t>
            </a:r>
            <a:r>
              <a:rPr lang="en-US" sz="1800" dirty="0"/>
              <a:t>PMIPv6 </a:t>
            </a:r>
            <a:r>
              <a:rPr lang="en-US" sz="1800" dirty="0" err="1"/>
              <a:t>QoS</a:t>
            </a:r>
            <a:r>
              <a:rPr lang="en-US" sz="1800" dirty="0"/>
              <a:t> Procedures with WLAN </a:t>
            </a:r>
            <a:r>
              <a:rPr lang="en-US" sz="1800" dirty="0" err="1"/>
              <a:t>QoS</a:t>
            </a:r>
            <a:r>
              <a:rPr lang="en-US" sz="1800" dirty="0"/>
              <a:t> Procedures, see </a:t>
            </a:r>
            <a:r>
              <a:rPr lang="en-US" sz="1800" dirty="0">
                <a:hlinkClick r:id="rId4"/>
              </a:rPr>
              <a:t>http://datatracker.ietf.org/doc/rfc7561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pPr algn="just"/>
            <a:r>
              <a:rPr lang="en-US" sz="1400" dirty="0" smtClean="0"/>
              <a:t>Abstract: This </a:t>
            </a:r>
            <a:r>
              <a:rPr lang="en-US" sz="1400" dirty="0"/>
              <a:t>document provides guidelines for achieving end to end Quality- of-Service (</a:t>
            </a:r>
            <a:r>
              <a:rPr lang="en-US" sz="1400" dirty="0" err="1"/>
              <a:t>QoS</a:t>
            </a:r>
            <a:r>
              <a:rPr lang="en-US" sz="1400" dirty="0"/>
              <a:t>) in a Proxy Mobile IPv6 (PMIPv6) domain where the access network is based on IEEE 802.11. RFC 7222 describes </a:t>
            </a:r>
            <a:r>
              <a:rPr lang="en-US" sz="1400" dirty="0" err="1"/>
              <a:t>QoS</a:t>
            </a:r>
            <a:r>
              <a:rPr lang="en-US" sz="1400" dirty="0"/>
              <a:t> negotiation between a Mobility Access Gateway (MAG) and Local Mobility Anchor (LMA) in a PMIPv6 mobility domain. The negotiated </a:t>
            </a:r>
            <a:r>
              <a:rPr lang="en-US" sz="1400" dirty="0" err="1"/>
              <a:t>QoS</a:t>
            </a:r>
            <a:r>
              <a:rPr lang="en-US" sz="1400" dirty="0"/>
              <a:t> parameters can be used for </a:t>
            </a:r>
            <a:r>
              <a:rPr lang="en-US" sz="1400" dirty="0" err="1"/>
              <a:t>QoS</a:t>
            </a:r>
            <a:r>
              <a:rPr lang="en-US" sz="1400" dirty="0"/>
              <a:t> policing and marking of packets to enforce </a:t>
            </a:r>
            <a:r>
              <a:rPr lang="en-US" sz="1400" dirty="0" err="1"/>
              <a:t>QoS</a:t>
            </a:r>
            <a:r>
              <a:rPr lang="en-US" sz="1400" dirty="0"/>
              <a:t> differentiation on the path between the MAG and LMA. IEEE 802.11, Wi-Fi Multimedia - Admission Control (WMM-AC) describes methods for </a:t>
            </a:r>
            <a:r>
              <a:rPr lang="en-US" sz="1400" dirty="0" err="1"/>
              <a:t>QoS</a:t>
            </a:r>
            <a:r>
              <a:rPr lang="en-US" sz="1400" dirty="0"/>
              <a:t> negotiation between a Wi-Fi Station (MN in PMIPv6 terminology) and an Access Point. This document provides a mapping between the above two sets of </a:t>
            </a:r>
            <a:r>
              <a:rPr lang="en-US" sz="1400" dirty="0" err="1"/>
              <a:t>QoS</a:t>
            </a:r>
            <a:r>
              <a:rPr lang="en-US" sz="1400" dirty="0"/>
              <a:t> procedures and the associated </a:t>
            </a:r>
            <a:r>
              <a:rPr lang="en-US" sz="1400" dirty="0" err="1"/>
              <a:t>QoS</a:t>
            </a:r>
            <a:r>
              <a:rPr lang="en-US" sz="1400" dirty="0"/>
              <a:t> parameters. This document is intended to be used as a companion document to RFC 7222 to enable implementation of end to end </a:t>
            </a:r>
            <a:r>
              <a:rPr lang="en-US" sz="1400" dirty="0" err="1"/>
              <a:t>QoS</a:t>
            </a:r>
            <a:r>
              <a:rPr lang="en-US" sz="1400" dirty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for IP Multicast </a:t>
            </a:r>
            <a:r>
              <a:rPr lang="en-US" dirty="0" smtClean="0"/>
              <a:t>(PIM)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PIM: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http://datatracker.ietf.org/wg/pim/charter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Working </a:t>
            </a:r>
            <a:r>
              <a:rPr lang="en-US" sz="1600" dirty="0" smtClean="0"/>
              <a:t>Group charter includes: “Optimization </a:t>
            </a:r>
            <a:r>
              <a:rPr lang="en-US" sz="1600" dirty="0"/>
              <a:t>approaches for IGMP and MLD to adapt to link conditions in wireless and mobile networks and be more robust to packet loss</a:t>
            </a:r>
            <a:r>
              <a:rPr lang="en-US" sz="1600" dirty="0" smtClean="0"/>
              <a:t>.”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And a work item (April 2016) “submit </a:t>
            </a:r>
            <a:r>
              <a:rPr lang="en-US" sz="1600" dirty="0"/>
              <a:t>solutions for IGMP and MLD to adapt to wireless link </a:t>
            </a:r>
            <a:r>
              <a:rPr lang="en-US" sz="1600" dirty="0" smtClean="0"/>
              <a:t>conditions”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7761 published, Protocol Independent Multicast - Sparse Mode (PIM-SM): Protocol Specification (Revised), </a:t>
            </a:r>
            <a:r>
              <a:rPr lang="en-US" sz="1600" dirty="0" smtClean="0">
                <a:hlinkClick r:id="rId4"/>
              </a:rPr>
              <a:t>https://datatracker.ietf.org/doc/rfc7761/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New: </a:t>
            </a:r>
            <a:r>
              <a:rPr lang="en-US" sz="1600" dirty="0"/>
              <a:t>A YANG data model for Protocol-Independent Multicast (PIM), see </a:t>
            </a:r>
            <a:r>
              <a:rPr lang="en-US" sz="1600" dirty="0">
                <a:hlinkClick r:id="rId5"/>
              </a:rPr>
              <a:t>https://datatracker.ietf.org/doc/draft-ietf-pim-yang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</a:t>
            </a:r>
            <a:r>
              <a:rPr lang="en-US" sz="1600" dirty="0"/>
              <a:t>Hierarchical Join/Prune Attributes, see </a:t>
            </a:r>
            <a:r>
              <a:rPr lang="en-US" sz="1600" dirty="0">
                <a:hlinkClick r:id="rId6"/>
              </a:rPr>
              <a:t>https://datatracker.ietf.org/doc/draft-ietf-pim-hierarchicaljoinattr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Of interest: MLD Security</a:t>
            </a:r>
            <a:r>
              <a:rPr lang="en-US" sz="1600" dirty="0"/>
              <a:t>, see </a:t>
            </a:r>
            <a:r>
              <a:rPr lang="en-US" sz="1600" dirty="0">
                <a:hlinkClick r:id="rId7"/>
              </a:rPr>
              <a:t>https://datatracker.ietf.org/doc/draft-vyncke-pim-mld-security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2236: </a:t>
            </a:r>
            <a:r>
              <a:rPr lang="fr-FR" sz="1600" dirty="0"/>
              <a:t>Internet Group Management Protocol, Version </a:t>
            </a:r>
            <a:r>
              <a:rPr lang="fr-FR" sz="1600" dirty="0" smtClean="0"/>
              <a:t>2</a:t>
            </a:r>
            <a:r>
              <a:rPr lang="en-US" sz="1600" dirty="0" smtClean="0"/>
              <a:t> (</a:t>
            </a:r>
            <a:r>
              <a:rPr lang="en-US" sz="1600" dirty="0"/>
              <a:t>IPv4), </a:t>
            </a:r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tools.ietf.org/html/rfc2236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2710: Multicast </a:t>
            </a:r>
            <a:r>
              <a:rPr lang="en-US" sz="1600" dirty="0"/>
              <a:t>Listener Discovery (MLD) </a:t>
            </a:r>
            <a:r>
              <a:rPr lang="en-US" sz="1600" dirty="0" smtClean="0"/>
              <a:t>for IPv6, </a:t>
            </a:r>
            <a:r>
              <a:rPr lang="en-US" sz="1600" dirty="0">
                <a:hlinkClick r:id="rId9"/>
              </a:rPr>
              <a:t>https://</a:t>
            </a:r>
            <a:r>
              <a:rPr lang="en-US" sz="1600" dirty="0" smtClean="0">
                <a:hlinkClick r:id="rId9"/>
              </a:rPr>
              <a:t>www.ietf.org/rfc/rfc2710.txt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Networking (DETNET)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01000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DETNET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</a:t>
            </a:r>
            <a:r>
              <a:rPr lang="en-US" sz="1400" dirty="0" smtClean="0"/>
              <a:t>on deterministic </a:t>
            </a:r>
            <a:r>
              <a:rPr lang="en-US" sz="1400" dirty="0"/>
              <a:t>data paths that operate over Layer 2 bridged and Layer </a:t>
            </a:r>
            <a:r>
              <a:rPr lang="en-US" sz="1400" dirty="0" smtClean="0"/>
              <a:t>3 routed </a:t>
            </a:r>
            <a:r>
              <a:rPr lang="en-US" sz="1400" dirty="0"/>
              <a:t>segments, where such paths can provide bounds on latency, loss</a:t>
            </a:r>
            <a:r>
              <a:rPr lang="en-US" sz="1400" dirty="0" smtClean="0"/>
              <a:t>, and </a:t>
            </a:r>
            <a:r>
              <a:rPr lang="en-US" sz="1400" dirty="0"/>
              <a:t>packet delay variation (jitter), and high reliability. </a:t>
            </a:r>
            <a:endParaRPr lang="en-US" sz="1400" dirty="0" smtClean="0"/>
          </a:p>
          <a:p>
            <a:pPr lvl="1"/>
            <a:r>
              <a:rPr lang="en-US" sz="1400" dirty="0" smtClean="0"/>
              <a:t>The Working Group </a:t>
            </a:r>
            <a:r>
              <a:rPr lang="en-US" sz="1400" dirty="0"/>
              <a:t>addresses Layer 3 aspects in support of applications </a:t>
            </a:r>
            <a:r>
              <a:rPr lang="en-US" sz="1400" dirty="0" smtClean="0"/>
              <a:t>requiring deterministic </a:t>
            </a:r>
            <a:r>
              <a:rPr lang="en-US" sz="1400" dirty="0"/>
              <a:t>networking. </a:t>
            </a:r>
            <a:endParaRPr lang="en-US" sz="1400" dirty="0" smtClean="0"/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Working Group collaborates with </a:t>
            </a:r>
            <a:r>
              <a:rPr lang="en-US" sz="1400" dirty="0" smtClean="0"/>
              <a:t>IEEE802.1 Time </a:t>
            </a:r>
            <a:r>
              <a:rPr lang="en-US" sz="1400" dirty="0"/>
              <a:t>Sensitive Networking (TSN), which is responsible for Layer </a:t>
            </a:r>
            <a:r>
              <a:rPr lang="en-US" sz="1400" dirty="0" smtClean="0"/>
              <a:t>2 operations</a:t>
            </a:r>
            <a:r>
              <a:rPr lang="en-US" sz="1400" dirty="0"/>
              <a:t>, to define a common architecture for both Layer 2 and </a:t>
            </a:r>
            <a:r>
              <a:rPr lang="en-US" sz="1400" dirty="0" smtClean="0"/>
              <a:t>Layer 3</a:t>
            </a:r>
            <a:r>
              <a:rPr lang="en-US" sz="1400" dirty="0"/>
              <a:t>. </a:t>
            </a:r>
            <a:endParaRPr lang="en-US" sz="1400" dirty="0" smtClean="0"/>
          </a:p>
          <a:p>
            <a:pPr lvl="1"/>
            <a:r>
              <a:rPr lang="en-US" sz="1400" dirty="0" smtClean="0"/>
              <a:t>Example </a:t>
            </a:r>
            <a:r>
              <a:rPr lang="en-US" sz="1400" dirty="0"/>
              <a:t>applications for deterministic networks include </a:t>
            </a:r>
            <a:r>
              <a:rPr lang="en-US" sz="1400" dirty="0" smtClean="0"/>
              <a:t>professional and </a:t>
            </a:r>
            <a:r>
              <a:rPr lang="en-US" sz="1400" dirty="0"/>
              <a:t>home audio/video, multimedia in transportation, engine </a:t>
            </a:r>
            <a:r>
              <a:rPr lang="en-US" sz="1400" dirty="0" smtClean="0"/>
              <a:t>control systems</a:t>
            </a:r>
            <a:r>
              <a:rPr lang="en-US" sz="1400" dirty="0"/>
              <a:t>, and other general industrial and vehicular applications </a:t>
            </a:r>
            <a:r>
              <a:rPr lang="en-US" sz="1400" dirty="0" smtClean="0"/>
              <a:t>being considered </a:t>
            </a:r>
            <a:r>
              <a:rPr lang="en-US" sz="1400" dirty="0"/>
              <a:t>by the IEEE 802.1 TSN Task Group.</a:t>
            </a:r>
          </a:p>
          <a:p>
            <a:pPr marL="0" indent="0">
              <a:buNone/>
            </a:pPr>
            <a:r>
              <a:rPr lang="en-US" sz="1800" dirty="0" smtClean="0"/>
              <a:t>Of interest:</a:t>
            </a:r>
          </a:p>
          <a:p>
            <a:pPr lvl="1"/>
            <a:r>
              <a:rPr lang="en-US" sz="1600" dirty="0"/>
              <a:t>Deterministic Networking Problem Statement, see </a:t>
            </a:r>
            <a:r>
              <a:rPr lang="en-US" sz="1600" dirty="0">
                <a:hlinkClick r:id="rId4"/>
              </a:rPr>
              <a:t>https://datatracker.ietf.org/doc/draft-ietf-detnet-problem-statement/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Deterministic Networking Use Cases, see </a:t>
            </a:r>
            <a:r>
              <a:rPr lang="en-US" sz="1600" dirty="0">
                <a:hlinkClick r:id="rId5"/>
              </a:rPr>
              <a:t>https://datatracker.ietf.org/doc/draft-ietf-detnet-use-cases/</a:t>
            </a:r>
            <a:r>
              <a:rPr lang="en-US" sz="1600" dirty="0"/>
              <a:t> </a:t>
            </a:r>
            <a:r>
              <a:rPr lang="en-US" sz="1600" dirty="0" smtClean="0"/>
              <a:t>(note 5.1.1, reference to </a:t>
            </a:r>
            <a:r>
              <a:rPr lang="en-US" sz="1600" dirty="0" err="1" smtClean="0"/>
              <a:t>WiFi</a:t>
            </a:r>
            <a:r>
              <a:rPr lang="en-US" sz="1600" dirty="0" smtClean="0"/>
              <a:t>)</a:t>
            </a:r>
            <a:endParaRPr lang="en-US" sz="1600" dirty="0"/>
          </a:p>
          <a:p>
            <a:pPr lvl="1"/>
            <a:r>
              <a:rPr lang="en-US" sz="1600" dirty="0"/>
              <a:t>Integrated Mobile </a:t>
            </a:r>
            <a:r>
              <a:rPr lang="en-US" sz="1600" dirty="0" err="1"/>
              <a:t>Fronthaul</a:t>
            </a:r>
            <a:r>
              <a:rPr lang="en-US" sz="1600" dirty="0"/>
              <a:t> and Backhaul, see </a:t>
            </a:r>
            <a:r>
              <a:rPr lang="en-US" sz="1600" dirty="0">
                <a:hlinkClick r:id="rId6"/>
              </a:rPr>
              <a:t>https://datatracker.ietf.org/doc/draft-huang-detnet-xhaul/</a:t>
            </a:r>
            <a:r>
              <a:rPr lang="en-US" sz="1600" dirty="0"/>
              <a:t> </a:t>
            </a:r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4AFE48CA-64CD-4957-84CE-969E1D15CE85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RFC 4017 - IEEE 802.11 Requirements on EAP Methods</a:t>
            </a:r>
          </a:p>
          <a:p>
            <a:r>
              <a:rPr lang="en-US" dirty="0" smtClean="0"/>
              <a:t>Jan 2012 report (PAWS, </a:t>
            </a:r>
            <a:r>
              <a:rPr lang="en-US" dirty="0" err="1" smtClean="0"/>
              <a:t>Homenet</a:t>
            </a:r>
            <a:r>
              <a:rPr lang="en-US" dirty="0" smtClean="0"/>
              <a:t> details), </a:t>
            </a:r>
            <a:r>
              <a:rPr lang="en-US" dirty="0" smtClean="0">
                <a:hlinkClick r:id="rId3"/>
              </a:rPr>
              <a:t>https://mentor.ieee.org/802.11/dcn/12/11-12-0122-01-0000-january-2012-liaison-to-ietf.ppt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17/17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11-09-1034-11-0000-wg11-style-guide.doc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2014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practice, expect a revision in March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11-16-0603 by Peter Ecclesine (Cisco Systems)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493973"/>
              </p:ext>
            </p:extLst>
          </p:nvPr>
        </p:nvGraphicFramePr>
        <p:xfrm>
          <a:off x="914400" y="2398816"/>
          <a:ext cx="7772400" cy="362098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734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- 3856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- 655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May 2016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In Nov 2015, Editors changed the running order and will revisit in July 2016,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381000" y="6096000"/>
            <a:ext cx="84582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11-16-0603 by Peter Ecclesine (Cisco Systems)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304800" y="5562600"/>
            <a:ext cx="4648200" cy="461665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/>
              <a:t>Most current doc shaded green.</a:t>
            </a:r>
            <a:endParaRPr lang="en-US" b="1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546602"/>
              </p:ext>
            </p:extLst>
          </p:nvPr>
        </p:nvGraphicFramePr>
        <p:xfrm>
          <a:off x="457200" y="1371600"/>
          <a:ext cx="8262379" cy="4099560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338221"/>
                <a:gridCol w="457200"/>
                <a:gridCol w="457200"/>
                <a:gridCol w="381000"/>
                <a:gridCol w="457200"/>
                <a:gridCol w="152400"/>
                <a:gridCol w="152400"/>
                <a:gridCol w="609600"/>
                <a:gridCol w="457200"/>
                <a:gridCol w="609600"/>
                <a:gridCol w="1752600"/>
                <a:gridCol w="1023379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5.4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Au, Emily 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16-May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16-May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 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16-May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4.2</a:t>
                      </a:r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6.2</a:t>
                      </a:r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5.0</a:t>
                      </a:r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Shiwen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5.0</a:t>
                      </a:r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6.0</a:t>
                      </a:r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5.0</a:t>
                      </a:r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3.0</a:t>
                      </a:r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1.0</a:t>
                      </a:r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1.0</a:t>
                      </a:r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1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Chao Chun Wang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304800" y="6016441"/>
            <a:ext cx="6553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609600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May 2016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11-16-0603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262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MIB style, Visio and Frame practices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GB" sz="2000" dirty="0" smtClean="0"/>
              <a:t>I’m going to suggest going forward we use a single style with appropriately set tabs,  and use leading</a:t>
            </a:r>
            <a:r>
              <a:rPr lang="en-US" sz="2000" dirty="0" smtClean="0"/>
              <a:t> </a:t>
            </a:r>
            <a:r>
              <a:rPr lang="en-GB" sz="2000" dirty="0" smtClean="0"/>
              <a:t>Tabs to distinguish the syntax and description parts. (Adrian Stephens Feb 9, 2010)</a:t>
            </a:r>
          </a:p>
          <a:p>
            <a:r>
              <a:rPr lang="en-GB" sz="2000" dirty="0" smtClean="0"/>
              <a:t>Figure in an anchored frame within a table, and use a table caption as a figure caption</a:t>
            </a:r>
          </a:p>
          <a:p>
            <a:r>
              <a:rPr lang="en-GB" sz="2000" dirty="0" smtClean="0"/>
              <a:t> Keep embedded figures using </a:t>
            </a:r>
            <a:r>
              <a:rPr lang="en-GB" sz="2000" dirty="0" err="1" smtClean="0"/>
              <a:t>visio</a:t>
            </a:r>
            <a:r>
              <a:rPr lang="en-GB" sz="2000" dirty="0" smtClean="0"/>
              <a:t> as long as possible</a:t>
            </a:r>
            <a:endParaRPr lang="en-US" sz="2000" dirty="0" smtClean="0"/>
          </a:p>
          <a:p>
            <a:pPr lvl="1"/>
            <a:r>
              <a:rPr lang="en-GB" sz="1800" dirty="0" smtClean="0"/>
              <a:t>Near the end of sponsor ballot,  turn these all into .</a:t>
            </a:r>
            <a:r>
              <a:rPr lang="en-GB" sz="1800" dirty="0" err="1" smtClean="0"/>
              <a:t>wmf</a:t>
            </a:r>
            <a:r>
              <a:rPr lang="en-GB" sz="1800" dirty="0" smtClean="0"/>
              <a:t> (windows meta file) format files (you can do this from </a:t>
            </a:r>
            <a:r>
              <a:rPr lang="en-GB" sz="1800" dirty="0" err="1" smtClean="0"/>
              <a:t>visio</a:t>
            </a:r>
            <a:r>
              <a:rPr lang="en-GB" sz="1800" dirty="0" smtClean="0"/>
              <a:t> using “save as”).   Keep separate files for the .</a:t>
            </a:r>
            <a:r>
              <a:rPr lang="en-GB" sz="1800" dirty="0" err="1" smtClean="0"/>
              <a:t>vsd</a:t>
            </a:r>
            <a:r>
              <a:rPr lang="en-GB" sz="1800" dirty="0" smtClean="0"/>
              <a:t> source and the .</a:t>
            </a:r>
            <a:r>
              <a:rPr lang="en-GB" sz="1800" dirty="0" err="1" smtClean="0"/>
              <a:t>wmf</a:t>
            </a:r>
            <a:r>
              <a:rPr lang="en-GB" sz="1800" dirty="0" smtClean="0"/>
              <a:t> file that is linked to from frame. There is likelihood we should use .</a:t>
            </a:r>
            <a:r>
              <a:rPr lang="en-GB" sz="1800" dirty="0" err="1" smtClean="0"/>
              <a:t>emf</a:t>
            </a:r>
            <a:endParaRPr lang="en-GB" sz="1800" dirty="0" smtClean="0"/>
          </a:p>
          <a:p>
            <a:r>
              <a:rPr lang="en-GB" sz="2000" dirty="0" smtClean="0"/>
              <a:t>Frame templates for 11aa, 11ac, 11af</a:t>
            </a:r>
          </a:p>
          <a:p>
            <a:r>
              <a:rPr lang="en-GB" sz="2000" dirty="0" smtClean="0"/>
              <a:t>Text version of MIB is available (2012, ae2012, aa2012, ad2012, acD5.0, afD5.0. mcD3.0)</a:t>
            </a: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6A5EF2C-B352-4DCD-8AF4-06278E96712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11-16-0603 by Peter Ecclesine (Cisco Systems)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2016-05-19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578297"/>
              </p:ext>
            </p:extLst>
          </p:nvPr>
        </p:nvGraphicFramePr>
        <p:xfrm>
          <a:off x="520700" y="2292350"/>
          <a:ext cx="7662863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92350"/>
                        <a:ext cx="7662863" cy="2662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11-16-0744 by Mark Hamilton (Ruckus Wireless)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May 2016 Meeting in Waikoloa, Hawaii,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</a:t>
            </a:r>
            <a:r>
              <a:rPr lang="en-US" sz="1200" b="0" dirty="0"/>
              <a:t>11-16-0744 by Mark Hamilton (Ruckus Wireless)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b="0" dirty="0">
                <a:hlinkClick r:id="rId3"/>
              </a:rPr>
              <a:t>https://</a:t>
            </a:r>
            <a:r>
              <a:rPr lang="en-US" b="0" dirty="0" smtClean="0">
                <a:hlinkClick r:id="rId3"/>
              </a:rPr>
              <a:t>mentor.ieee.org/802.11/dcn/16/11-16-0518-03-0arc-arc-sc-agenda-may-2016.ppt</a:t>
            </a:r>
            <a:endParaRPr lang="en-US" b="0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Re-affirmed Joe Levy (</a:t>
            </a:r>
            <a:r>
              <a:rPr lang="en-US" dirty="0" err="1" smtClean="0"/>
              <a:t>InterDigital</a:t>
            </a:r>
            <a:r>
              <a:rPr lang="en-US" dirty="0" smtClean="0"/>
              <a:t>) as Vice Chair and Secretary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Noted status of “802.11 </a:t>
            </a:r>
            <a:r>
              <a:rPr lang="en-US" dirty="0"/>
              <a:t>as a </a:t>
            </a:r>
            <a:r>
              <a:rPr lang="en-US" dirty="0" smtClean="0"/>
              <a:t>component/5G/IMT-2020”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Being handled in Ad Hoc, and EC SC 5G.  No action needed.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Noted status of IEEE 1588 mapping to IEEE 802.11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 changes.  No action needed.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Noted status of IETF/802 Coordination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Updated details of status and activities.  No action needed.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Noted status of 802.1AC revision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Another Sponsor Ballot closed, but still waiting for the RAC to assign an </a:t>
            </a:r>
            <a:r>
              <a:rPr lang="en-US" dirty="0" err="1" smtClean="0"/>
              <a:t>EtherType</a:t>
            </a: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</a:t>
            </a:r>
            <a:r>
              <a:rPr lang="en-US" sz="1200" b="0" dirty="0"/>
              <a:t>11-16-0744 by Mark Hamilton (Ruckus Wireless)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Status of joint topics with </a:t>
            </a:r>
            <a:r>
              <a:rPr lang="en-US" dirty="0" err="1" smtClean="0"/>
              <a:t>TGak</a:t>
            </a:r>
            <a:r>
              <a:rPr lang="en-US" dirty="0" smtClean="0"/>
              <a:t> (General Links)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Discussions on teleconferences about how to visually represent “stacks” and “service interfaces” may affect </a:t>
            </a:r>
            <a:r>
              <a:rPr lang="en-US" dirty="0" err="1" smtClean="0"/>
              <a:t>TGak</a:t>
            </a:r>
            <a:r>
              <a:rPr lang="en-US" dirty="0" smtClean="0"/>
              <a:t> discussions, too early to tell.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TGak</a:t>
            </a:r>
            <a:r>
              <a:rPr lang="en-US" dirty="0" smtClean="0"/>
              <a:t> is still struggling with what an ESS means in their context.  ARC SC can help with this.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MIB </a:t>
            </a:r>
            <a:r>
              <a:rPr lang="en-US" dirty="0"/>
              <a:t>Design Pattern work </a:t>
            </a:r>
            <a:r>
              <a:rPr lang="en-US" dirty="0" smtClean="0"/>
              <a:t>item</a:t>
            </a:r>
          </a:p>
          <a:p>
            <a:pPr lvl="1">
              <a:spcBef>
                <a:spcPts val="0"/>
              </a:spcBef>
            </a:pPr>
            <a:r>
              <a:rPr lang="en-US" b="0" dirty="0" smtClean="0"/>
              <a:t>Discussed.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</a:t>
            </a:r>
            <a:r>
              <a:rPr lang="en-US" b="0" dirty="0" smtClean="0"/>
              <a:t>o real progress recently.  Have missed our target to complete a version we can include in the MDR process, out of the May meeting.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What is an ESS?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Long discussion.  No consensus, yet.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Leaning toward a new view/definition, that includes all the “black boxes” (like DS, Bridges) and provides an end-to-end service that hides mobility/location/topology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</a:t>
            </a:r>
            <a:r>
              <a:rPr lang="en-US" sz="1200" b="0" dirty="0"/>
              <a:t>11-16-0744 by Mark Hamilton (Ruckus Wireless)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Joint </a:t>
            </a:r>
            <a:r>
              <a:rPr lang="en-US" dirty="0"/>
              <a:t>meeting with </a:t>
            </a:r>
            <a:r>
              <a:rPr lang="en-US" dirty="0" err="1"/>
              <a:t>TGaq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Continued discussion on “What is an ESS?”. 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It seems to work to continue the leaning toward a slightly higher-level, end-to-end service that “hides” location/mobility/topology.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</a:t>
            </a:r>
            <a:r>
              <a:rPr lang="en-US" sz="1200" b="0" dirty="0"/>
              <a:t>11-16-0744 by Mark Hamilton (Ruckus Wireless)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May 2016 closing plenary meeting. Attendance information and liaison reports (including liaison reports from the mid-week plenary) are also included.</a:t>
            </a:r>
          </a:p>
          <a:p>
            <a:r>
              <a:rPr lang="en-GB" dirty="0" smtClean="0"/>
              <a:t>.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None planned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May schedule with 10 days notice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</a:t>
            </a:r>
            <a:r>
              <a:rPr lang="en-US" sz="1200" b="0" dirty="0"/>
              <a:t>11-16-0744 by Mark Hamilton (Ruckus Wireless)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5118"/>
          </a:xfrm>
        </p:spPr>
        <p:txBody>
          <a:bodyPr/>
          <a:lstStyle/>
          <a:p>
            <a:r>
              <a:rPr lang="en-US" dirty="0" smtClean="0"/>
              <a:t>July 2016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0918"/>
            <a:ext cx="79248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Two standalone meeting slots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Update on 802.11 as a component/5G/IMT2020 (monitoring 802 EC SC work)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Design Pattern for MIB attribute use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DS/AP/Portal </a:t>
            </a:r>
            <a:r>
              <a:rPr lang="en-US" sz="2600" dirty="0"/>
              <a:t>architecture </a:t>
            </a:r>
            <a:r>
              <a:rPr lang="en-US" sz="2600" dirty="0" smtClean="0"/>
              <a:t>discussions, and “what is an ESS?”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Status of IETF work: 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One </a:t>
            </a:r>
            <a:r>
              <a:rPr lang="en-US" sz="3000" dirty="0"/>
              <a:t>joint session with </a:t>
            </a:r>
            <a:r>
              <a:rPr lang="en-US" sz="3000" dirty="0" err="1" smtClean="0"/>
              <a:t>Tgak</a:t>
            </a:r>
            <a:r>
              <a:rPr lang="en-US" sz="3000" dirty="0" smtClean="0"/>
              <a:t> and 802.1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802.11ak architecture discussions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</a:t>
            </a:r>
            <a:r>
              <a:rPr lang="en-US" sz="1200" b="0" dirty="0"/>
              <a:t>11-16-0744 by Mark </a:t>
            </a:r>
            <a:r>
              <a:rPr lang="en-US" sz="1200" b="0" dirty="0" smtClean="0"/>
              <a:t>Hamilton (Ruckus </a:t>
            </a:r>
            <a:r>
              <a:rPr lang="en-US" sz="1200" b="0" dirty="0"/>
              <a:t>Wireless)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3D6CCAE5-06F5-C34A-A6FD-BC33E1D7FAF7}" type="slidenum">
              <a:rPr lang="en-US"/>
              <a:pPr/>
              <a:t>22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IEEE </a:t>
            </a:r>
            <a:r>
              <a:rPr lang="en-US" sz="2800" dirty="0" smtClean="0">
                <a:latin typeface="Times New Roman" charset="0"/>
              </a:rPr>
              <a:t>802.11/15 </a:t>
            </a:r>
            <a:r>
              <a:rPr lang="en-US" sz="2800" dirty="0">
                <a:latin typeface="Times New Roman" charset="0"/>
              </a:rPr>
              <a:t>Regulatory SC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Waikoloa Closing </a:t>
            </a:r>
            <a:r>
              <a:rPr lang="en-US" sz="2800" dirty="0">
                <a:latin typeface="Times New Roman" charset="0"/>
              </a:rPr>
              <a:t>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2016-05-20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502919"/>
              </p:ext>
            </p:extLst>
          </p:nvPr>
        </p:nvGraphicFramePr>
        <p:xfrm>
          <a:off x="495300" y="3136900"/>
          <a:ext cx="7797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" r:id="rId4" imgW="8367708" imgH="2751467" progId="Word.Document.8">
                  <p:embed/>
                </p:oleObj>
              </mc:Choice>
              <mc:Fallback>
                <p:oleObj name="Document" r:id="rId4" imgW="8367708" imgH="27514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136900"/>
                        <a:ext cx="7797800" cy="256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11-16-0521 by Rich Kennedy, Hewlett Packard Enterprise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32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07EA4A3-4808-3447-87F1-A3E70ACE90F4}" type="slidenum">
              <a:rPr lang="en-US"/>
              <a:pPr/>
              <a:t>23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Abstract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</a:rPr>
              <a:t>This presentation is the closing report for the </a:t>
            </a:r>
            <a:r>
              <a:rPr lang="en-US" dirty="0" smtClean="0">
                <a:latin typeface="Times New Roman" charset="0"/>
              </a:rPr>
              <a:t>May 2016 </a:t>
            </a:r>
            <a:r>
              <a:rPr lang="en-US" dirty="0">
                <a:latin typeface="Times New Roman" charset="0"/>
              </a:rPr>
              <a:t>IEEE </a:t>
            </a:r>
            <a:r>
              <a:rPr lang="en-US" dirty="0" smtClean="0">
                <a:latin typeface="Times New Roman" charset="0"/>
              </a:rPr>
              <a:t>802.11/15 </a:t>
            </a:r>
            <a:r>
              <a:rPr lang="en-US" dirty="0">
                <a:latin typeface="Times New Roman" charset="0"/>
              </a:rPr>
              <a:t>Regulatory Standing Committee meeting in </a:t>
            </a:r>
            <a:r>
              <a:rPr lang="en-US" dirty="0" smtClean="0">
                <a:latin typeface="Times New Roman" charset="0"/>
              </a:rPr>
              <a:t>Waikoloa.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11-16-0521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7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Administrative items </a:t>
            </a:r>
          </a:p>
          <a:p>
            <a:pPr eaLnBrk="1" hangingPunct="1"/>
            <a:r>
              <a:rPr lang="en-US" altLang="en-US" sz="2000" dirty="0"/>
              <a:t>Introduction</a:t>
            </a:r>
          </a:p>
          <a:p>
            <a:pPr eaLnBrk="1" hangingPunct="1"/>
            <a:r>
              <a:rPr lang="en-US" altLang="en-US" sz="2000" dirty="0"/>
              <a:t>Reports &amp; Discussion</a:t>
            </a:r>
          </a:p>
          <a:p>
            <a:pPr lvl="1"/>
            <a:r>
              <a:rPr lang="en-US" altLang="en-US" sz="1800" dirty="0"/>
              <a:t>FCC DSRC Stakeholders Meeting</a:t>
            </a:r>
          </a:p>
          <a:p>
            <a:pPr lvl="1"/>
            <a:r>
              <a:rPr lang="en-US" altLang="en-US" sz="1800" dirty="0"/>
              <a:t>FCC 16-55</a:t>
            </a:r>
          </a:p>
          <a:p>
            <a:pPr lvl="1"/>
            <a:r>
              <a:rPr lang="en-US" altLang="en-US" sz="1800" dirty="0"/>
              <a:t>NITA </a:t>
            </a:r>
            <a:r>
              <a:rPr lang="en-US" altLang="en-US" sz="1800" dirty="0" err="1"/>
              <a:t>IoT</a:t>
            </a:r>
            <a:r>
              <a:rPr lang="en-US" altLang="en-US" sz="1800" dirty="0"/>
              <a:t> RFC</a:t>
            </a:r>
          </a:p>
          <a:p>
            <a:pPr lvl="1"/>
            <a:r>
              <a:rPr lang="en-US" altLang="en-US" sz="1800" dirty="0"/>
              <a:t>ETSI Updates</a:t>
            </a:r>
          </a:p>
          <a:p>
            <a:pPr lvl="1"/>
            <a:r>
              <a:rPr lang="en-US" altLang="en-US" sz="1800" dirty="0"/>
              <a:t>Dynamic Spectrum Alliance Global Summit</a:t>
            </a:r>
          </a:p>
          <a:p>
            <a:pPr lvl="1"/>
            <a:r>
              <a:rPr lang="en-US" altLang="en-US" sz="1800" dirty="0"/>
              <a:t>Ofcom 5 GHz Consultation</a:t>
            </a:r>
          </a:p>
          <a:p>
            <a:pPr eaLnBrk="1" hangingPunct="1"/>
            <a:r>
              <a:rPr lang="en-US" altLang="en-US" sz="2000" dirty="0"/>
              <a:t>Actions required</a:t>
            </a:r>
          </a:p>
          <a:p>
            <a:pPr lvl="1" eaLnBrk="1" hangingPunct="1"/>
            <a:r>
              <a:rPr lang="en-US" altLang="en-US" sz="1800" dirty="0"/>
              <a:t>Ofcom 5 GHz </a:t>
            </a:r>
            <a:r>
              <a:rPr lang="en-US" altLang="en-US" sz="1800" dirty="0" smtClean="0"/>
              <a:t>Consultation input for 802.18</a:t>
            </a:r>
            <a:endParaRPr lang="en-US" altLang="en-US" sz="1800" dirty="0"/>
          </a:p>
          <a:p>
            <a:pPr lvl="1" eaLnBrk="1" hangingPunct="1"/>
            <a:r>
              <a:rPr lang="en-US" altLang="en-US" sz="1800" dirty="0"/>
              <a:t>TBD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AOB and Adjourn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677C5467-0D41-8145-BB29-ACA5DBC6015E}" type="slidenum">
              <a:rPr lang="en-US"/>
              <a:pPr/>
              <a:t>24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11-16-0521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1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Regulatory Updates</a:t>
            </a:r>
            <a:endParaRPr lang="en-US" dirty="0">
              <a:latin typeface="Times New Roman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038600"/>
          </a:xfrm>
        </p:spPr>
        <p:txBody>
          <a:bodyPr/>
          <a:lstStyle/>
          <a:p>
            <a:r>
              <a:rPr lang="en-US" altLang="en-US" dirty="0"/>
              <a:t>FCC meeting on sharing with ITS/DSRC in the 5.9 GHz band</a:t>
            </a:r>
          </a:p>
          <a:p>
            <a:r>
              <a:rPr lang="en-US" altLang="en-US" dirty="0"/>
              <a:t>FCC 16-55 Second R&amp;O in 3.5 GHz</a:t>
            </a:r>
          </a:p>
          <a:p>
            <a:r>
              <a:rPr lang="en-US" altLang="en-US" dirty="0"/>
              <a:t>NTIA RFC on </a:t>
            </a:r>
            <a:r>
              <a:rPr lang="en-US" altLang="en-US" dirty="0" err="1"/>
              <a:t>IoT</a:t>
            </a:r>
            <a:endParaRPr lang="en-US" altLang="en-US" dirty="0"/>
          </a:p>
          <a:p>
            <a:r>
              <a:rPr lang="en-US" altLang="en-US" dirty="0" smtClean="0"/>
              <a:t>ETSI </a:t>
            </a:r>
            <a:r>
              <a:rPr lang="en-US" altLang="en-US" dirty="0"/>
              <a:t>BRAN update</a:t>
            </a:r>
          </a:p>
          <a:p>
            <a:r>
              <a:rPr lang="en-US" altLang="en-US" dirty="0"/>
              <a:t>Dynamic Spectrum Alliance Global Summit</a:t>
            </a:r>
          </a:p>
          <a:p>
            <a:r>
              <a:rPr lang="en-US" altLang="en-US" dirty="0" smtClean="0"/>
              <a:t>Ofcom </a:t>
            </a:r>
            <a:r>
              <a:rPr lang="en-US" altLang="en-US" dirty="0"/>
              <a:t>5 GHz </a:t>
            </a:r>
            <a:r>
              <a:rPr lang="en-US" altLang="en-US" dirty="0" smtClean="0"/>
              <a:t>Consultation</a:t>
            </a:r>
          </a:p>
          <a:p>
            <a:r>
              <a:rPr lang="en-US" altLang="en-US" dirty="0" smtClean="0"/>
              <a:t>Petition for Reconsideration on U-NII-3 OOBE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Slide </a:t>
            </a:r>
            <a:fld id="{282F1470-F9B3-5847-96D0-F2997491E7EE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11-16-0521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53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for 802.18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Ofcom consultation on opening the 5 GHz band</a:t>
            </a:r>
          </a:p>
          <a:p>
            <a:r>
              <a:rPr lang="en-US" altLang="en-US" dirty="0" smtClean="0"/>
              <a:t>Ask 802.18 to address the 10 questions and prepare a response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06AD267-EA73-F249-B603-690111D8779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11-16-0521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17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Teleconferences, etc.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 more Regulatory SC teleconferences</a:t>
            </a:r>
          </a:p>
          <a:p>
            <a:r>
              <a:rPr lang="en-US" altLang="en-US" dirty="0" smtClean="0"/>
              <a:t>We will continue with SC meetings for two more meetings, until the transition to 802.18 is shown to be effective</a:t>
            </a:r>
          </a:p>
          <a:p>
            <a:r>
              <a:rPr lang="en-US" altLang="en-US" dirty="0" smtClean="0"/>
              <a:t>I will continue to act as Chair until the end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/>
              <a:t>Slide </a:t>
            </a:r>
            <a:fld id="{6DFFBC0B-F275-402C-82A4-FC56A255610B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11-16-0521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4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5DD9A7A-ED0C-43AC-A30B-9DAF42DACF7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2016-05-20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19591"/>
              </p:ext>
            </p:extLst>
          </p:nvPr>
        </p:nvGraphicFramePr>
        <p:xfrm>
          <a:off x="711200" y="2447528"/>
          <a:ext cx="75469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ocument" r:id="rId4" imgW="8142570" imgH="2309192" progId="Word.Document.8">
                  <p:embed/>
                </p:oleObj>
              </mc:Choice>
              <mc:Fallback>
                <p:oleObj name="Document" r:id="rId4" imgW="8142570" imgH="2309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447528"/>
                        <a:ext cx="754697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11-16-0728 by Jim Lansford, Chair (Qualcomm)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80110" y="6484694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9436526-2E2D-4112-A1A2-07C822E0719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 smtClean="0"/>
              <a:t> Closing report for WNG SC for May 2016 in Waikoloa, Hawaii (USA)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11-16-0728 by Jim Lansford, Chair (Qualcomm)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029" y="669842"/>
            <a:ext cx="4267200" cy="580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E1058B0-560A-46B2-A208-C81E4C0153A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609600"/>
            <a:ext cx="8064896" cy="586581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 smtClean="0"/>
              <a:t>Final Agenda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1600" b="0" dirty="0" smtClean="0"/>
              <a:t> </a:t>
            </a:r>
            <a:r>
              <a:rPr lang="en-US" altLang="en-US" sz="1600" b="0" dirty="0">
                <a:hlinkClick r:id="rId3"/>
              </a:rPr>
              <a:t>https://</a:t>
            </a:r>
            <a:r>
              <a:rPr lang="en-US" altLang="en-US" sz="1600" b="0" dirty="0" smtClean="0">
                <a:hlinkClick r:id="rId3"/>
              </a:rPr>
              <a:t>mentor.ieee.org/802.11/dcn/16/11-16-0514-01-0wng-agenda-for-wng-2016-05.ppt</a:t>
            </a:r>
            <a:r>
              <a:rPr lang="en-US" altLang="en-US" sz="1600" b="0" dirty="0" smtClean="0"/>
              <a:t>  </a:t>
            </a:r>
            <a:endParaRPr lang="en-US" altLang="en-US" sz="1400" b="0" dirty="0" smtClean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 smtClean="0"/>
              <a:t>Reconfirmation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1600" b="0" dirty="0"/>
              <a:t>	</a:t>
            </a:r>
            <a:r>
              <a:rPr lang="en-US" altLang="en-US" sz="1600" b="0" dirty="0" smtClean="0"/>
              <a:t>Lei Wang (Marvell) was reconfirmed as vice-chair by unanimous consent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 smtClean="0"/>
              <a:t>Presentations at May 2016 meeting</a:t>
            </a:r>
            <a:endParaRPr lang="en-GB" altLang="en-US" sz="2000" dirty="0"/>
          </a:p>
          <a:p>
            <a:pPr marL="857250" lvl="1" indent="-457200">
              <a:spcBef>
                <a:spcPts val="0"/>
              </a:spcBef>
              <a:defRPr/>
            </a:pPr>
            <a:r>
              <a:rPr lang="en-GB" altLang="en-US" sz="1800" dirty="0" smtClean="0"/>
              <a:t>“</a:t>
            </a:r>
            <a:r>
              <a:rPr lang="en-US" sz="1800" dirty="0" err="1"/>
              <a:t>LiFi</a:t>
            </a:r>
            <a:r>
              <a:rPr lang="en-US" sz="1800" dirty="0"/>
              <a:t> presentation and demo</a:t>
            </a:r>
            <a:r>
              <a:rPr lang="en-GB" altLang="en-US" sz="1800" dirty="0" smtClean="0"/>
              <a:t>,” </a:t>
            </a:r>
            <a:r>
              <a:rPr lang="en-US" sz="1800" dirty="0"/>
              <a:t>Nikola </a:t>
            </a:r>
            <a:r>
              <a:rPr lang="en-US" sz="1800" dirty="0" err="1"/>
              <a:t>Serafimovski</a:t>
            </a:r>
            <a:r>
              <a:rPr lang="en-US" sz="1800" dirty="0"/>
              <a:t> (</a:t>
            </a:r>
            <a:r>
              <a:rPr lang="en-US" sz="1800" dirty="0" err="1"/>
              <a:t>PureLiFi</a:t>
            </a:r>
            <a:r>
              <a:rPr lang="en-US" sz="1800" dirty="0" smtClean="0"/>
              <a:t>)</a:t>
            </a:r>
          </a:p>
          <a:p>
            <a:pPr marL="1200150" lvl="2" indent="-457200">
              <a:spcBef>
                <a:spcPts val="0"/>
              </a:spcBef>
              <a:defRPr/>
            </a:pP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mentor.ieee.org/802.11/dcn/16/11-16-0708-01-0wng-lifi-presentation-and-demo.pptx</a:t>
            </a:r>
            <a:r>
              <a:rPr lang="en-US" sz="1600" dirty="0" smtClean="0"/>
              <a:t> </a:t>
            </a:r>
            <a:endParaRPr lang="en-US" sz="1600" dirty="0"/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sz="1800" dirty="0" smtClean="0"/>
              <a:t>“</a:t>
            </a:r>
            <a:r>
              <a:rPr lang="en-US" sz="1800" dirty="0"/>
              <a:t>Proposal for LP-WUR Study Group</a:t>
            </a:r>
            <a:r>
              <a:rPr lang="en-US" sz="1800" dirty="0" smtClean="0"/>
              <a:t>,” </a:t>
            </a:r>
            <a:r>
              <a:rPr lang="en-US" sz="1800" dirty="0" err="1"/>
              <a:t>Minyoung</a:t>
            </a:r>
            <a:r>
              <a:rPr lang="en-US" sz="1800" dirty="0"/>
              <a:t> Park (Intel</a:t>
            </a:r>
            <a:r>
              <a:rPr lang="en-US" sz="1800" dirty="0" smtClean="0"/>
              <a:t>)</a:t>
            </a:r>
          </a:p>
          <a:p>
            <a:pPr marL="1200150" lvl="2" indent="-457200">
              <a:spcBef>
                <a:spcPts val="0"/>
              </a:spcBef>
              <a:defRPr/>
            </a:pP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mentor.ieee.org/802.11/dcn/16/11-16-0605-03-0wng-proposal-for-lp-wur-study-group.pptx</a:t>
            </a:r>
            <a:r>
              <a:rPr lang="en-US" sz="1600" dirty="0" smtClean="0"/>
              <a:t> </a:t>
            </a:r>
            <a:endParaRPr lang="en-US" sz="1600" dirty="0"/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sz="1800" dirty="0" smtClean="0"/>
              <a:t>“Discussion of 802.11 </a:t>
            </a:r>
            <a:r>
              <a:rPr lang="en-US" sz="1800" dirty="0"/>
              <a:t>inputs to 5G EC SC,” </a:t>
            </a:r>
            <a:r>
              <a:rPr lang="en-US" sz="1800" dirty="0" smtClean="0"/>
              <a:t>Joseph </a:t>
            </a:r>
            <a:r>
              <a:rPr lang="en-US" sz="1800" dirty="0"/>
              <a:t>Levy (</a:t>
            </a:r>
            <a:r>
              <a:rPr lang="en-US" sz="1800" dirty="0" err="1"/>
              <a:t>InterDigital</a:t>
            </a:r>
            <a:r>
              <a:rPr lang="en-US" sz="1800" dirty="0" smtClean="0"/>
              <a:t>)</a:t>
            </a:r>
          </a:p>
          <a:p>
            <a:pPr marL="1200150" lvl="2" indent="-457200">
              <a:spcBef>
                <a:spcPts val="0"/>
              </a:spcBef>
              <a:defRPr/>
            </a:pPr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mentor.ieee.org/802.11/dcn/16/11-16-0651-03-0000-802-11-discussion-of-inputs-to-802-ec-5g-sc.pptx</a:t>
            </a:r>
            <a:r>
              <a:rPr lang="en-US" sz="1600" dirty="0" smtClean="0"/>
              <a:t> </a:t>
            </a:r>
            <a:endParaRPr lang="en-US" sz="1600" dirty="0"/>
          </a:p>
          <a:p>
            <a:pPr marL="457200" indent="-457200">
              <a:spcBef>
                <a:spcPts val="0"/>
              </a:spcBef>
            </a:pPr>
            <a:r>
              <a:rPr lang="en-GB" altLang="en-US" sz="2000" dirty="0" smtClean="0"/>
              <a:t>Minutes</a:t>
            </a:r>
            <a:endParaRPr lang="en-GB" altLang="en-US" sz="2000" dirty="0"/>
          </a:p>
          <a:p>
            <a:pPr lvl="1">
              <a:spcBef>
                <a:spcPts val="0"/>
              </a:spcBef>
            </a:pPr>
            <a:r>
              <a:rPr lang="en-GB" altLang="en-US" sz="1600" dirty="0">
                <a:hlinkClick r:id="rId7"/>
              </a:rPr>
              <a:t>https://</a:t>
            </a:r>
            <a:r>
              <a:rPr lang="en-GB" altLang="en-US" sz="1600" dirty="0" smtClean="0">
                <a:hlinkClick r:id="rId7"/>
              </a:rPr>
              <a:t>mentor.ieee.org/802.11/dcn/16/11-16-0706-00-0wng-wng-meeting-minutes-of-2016-may-waikoloa.docx</a:t>
            </a:r>
            <a:r>
              <a:rPr lang="en-GB" altLang="en-US" sz="1600" dirty="0" smtClean="0"/>
              <a:t> </a:t>
            </a:r>
            <a:endParaRPr lang="en-GB" altLang="en-US" sz="1600" dirty="0"/>
          </a:p>
          <a:p>
            <a:pPr>
              <a:spcBef>
                <a:spcPts val="0"/>
              </a:spcBef>
            </a:pPr>
            <a:r>
              <a:rPr lang="en-GB" altLang="ko-KR" sz="2000" dirty="0">
                <a:ea typeface="Gulim" pitchFamily="34" charset="-127"/>
              </a:rPr>
              <a:t>Plans for </a:t>
            </a:r>
            <a:r>
              <a:rPr lang="en-GB" altLang="ko-KR" sz="2000" dirty="0" smtClean="0">
                <a:ea typeface="Gulim" pitchFamily="34" charset="-127"/>
              </a:rPr>
              <a:t>July </a:t>
            </a:r>
            <a:r>
              <a:rPr lang="en-GB" altLang="ko-KR" sz="2000" dirty="0">
                <a:ea typeface="Gulim" pitchFamily="34" charset="-127"/>
              </a:rPr>
              <a:t>2016</a:t>
            </a:r>
            <a:endParaRPr lang="en-US" altLang="en-US" sz="2000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1800" dirty="0" smtClean="0"/>
              <a:t>TBD</a:t>
            </a:r>
            <a:endParaRPr lang="en-US" altLang="en-US" sz="1800" dirty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 smtClean="0"/>
          </a:p>
          <a:p>
            <a:pPr lvl="2" eaLnBrk="1" hangingPunct="1">
              <a:spcBef>
                <a:spcPts val="0"/>
              </a:spcBef>
              <a:defRPr/>
            </a:pPr>
            <a:endParaRPr lang="en-US" sz="1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11-16-0728 by Jim Lansford, Chair (Qualcomm)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May 2016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2016-05-19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727260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ocument" r:id="rId4" imgW="8687137" imgH="4148981" progId="Word.Document.8">
                  <p:embed/>
                </p:oleObj>
              </mc:Choice>
              <mc:Fallback>
                <p:oleObj name="Document" r:id="rId4" imgW="8687137" imgH="41489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11-16-0747 by Dorothy Stanley, HPE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May 2016.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11-16-0747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74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72440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S</a:t>
            </a:r>
            <a:r>
              <a:rPr lang="en-US" altLang="ja-JP" dirty="0" smtClean="0"/>
              <a:t>ponsor Ballot  Comment resolution</a:t>
            </a:r>
          </a:p>
          <a:p>
            <a:pPr lvl="1">
              <a:defRPr/>
            </a:pPr>
            <a:r>
              <a:rPr lang="en-US" altLang="ja-JP" dirty="0" smtClean="0"/>
              <a:t>828 </a:t>
            </a:r>
            <a:r>
              <a:rPr lang="en-US" altLang="ja-JP" dirty="0"/>
              <a:t>comments received (initial </a:t>
            </a:r>
            <a:r>
              <a:rPr lang="en-US" altLang="ja-JP" dirty="0" err="1"/>
              <a:t>recirc</a:t>
            </a:r>
            <a:r>
              <a:rPr lang="en-US" altLang="ja-JP" dirty="0"/>
              <a:t> SB, 90% approval) on P802.11REVmc D5.0. </a:t>
            </a:r>
            <a:r>
              <a:rPr lang="en-US" altLang="ja-JP" dirty="0" smtClean="0"/>
              <a:t>Approximately 80 </a:t>
            </a:r>
            <a:r>
              <a:rPr lang="en-US" altLang="ja-JP" dirty="0"/>
              <a:t>comments remain to be resolved.</a:t>
            </a:r>
          </a:p>
          <a:p>
            <a:r>
              <a:rPr lang="en-US" dirty="0" smtClean="0"/>
              <a:t>Considered available presentations related to comments in initial recirculation ballot</a:t>
            </a:r>
            <a:endParaRPr lang="en-US" altLang="ja-JP" sz="2200" dirty="0" smtClean="0"/>
          </a:p>
          <a:p>
            <a:r>
              <a:rPr lang="en-US" dirty="0" smtClean="0"/>
              <a:t>Agenda, includes motions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mentor.ieee.org/802.11/dcn/16/11-16-0511-10-000m-tgmc-agenda-may-2016.pptx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Comment </a:t>
            </a:r>
            <a:r>
              <a:rPr lang="en-US" dirty="0"/>
              <a:t>resolution spreadsheet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mentor.ieee.org/802.11/dcn/15/11-15-0532-44-000m-revmc-sponsor-ballot-comments.xls</a:t>
            </a:r>
            <a:r>
              <a:rPr lang="en-US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11-16-0747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7572B9B-6DB1-4FB8-8862-3341F24B999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b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Plan of Record - modified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7772400" cy="5210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29-30 Aug 2012 – </a:t>
            </a:r>
            <a:r>
              <a:rPr lang="en-US" altLang="en-US" sz="2000" dirty="0" err="1">
                <a:solidFill>
                  <a:srgbClr val="006600"/>
                </a:solidFill>
              </a:rPr>
              <a:t>NesCom</a:t>
            </a:r>
            <a:r>
              <a:rPr lang="en-US" altLang="en-US" sz="2000" dirty="0">
                <a:solidFill>
                  <a:srgbClr val="006600"/>
                </a:solidFill>
              </a:rPr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Sept 2012 – Begin to process CC input, 11aa, 11ae integration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Dec 2012 – March/May 2013  – 11ad integration 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Jan 2013 – First WG Letter ballot  - without 11ad – on D1.0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Sept 2013 – Letter ballot on D2.0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Dec 2013 – May 2014 – 11ac, 11af integration – D3.0 in May 2014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July 2014 – Mandatory Draft Review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Jan 2015 – D4.0 Recirculation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Form Sponsor Pool:  Open Dec 15th or so, close Feb 20, 2015 –good for 6 months (end of July 2015) </a:t>
            </a:r>
            <a:endParaRPr lang="en-US" altLang="en-US" sz="2000" dirty="0" smtClean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D4.0 Initial Sponsor Ballot 2015-03-27 through 2015-04-26</a:t>
            </a:r>
            <a:endParaRPr lang="en-US" altLang="en-US" sz="2000" dirty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D5.0 </a:t>
            </a:r>
            <a:r>
              <a:rPr lang="en-US" altLang="en-US" sz="2000" dirty="0" smtClean="0">
                <a:solidFill>
                  <a:srgbClr val="006600"/>
                </a:solidFill>
              </a:rPr>
              <a:t>Jan </a:t>
            </a:r>
            <a:r>
              <a:rPr lang="en-US" altLang="en-US" sz="2000" dirty="0">
                <a:solidFill>
                  <a:srgbClr val="006600"/>
                </a:solidFill>
              </a:rPr>
              <a:t>2016 Initial SB recirculation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D6.0 May 2016 Second Recirculation &lt;- will be in June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D6.0/D7.0 June Third Recirculation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/>
              <a:t>July 2016 – WG/EC Final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September </a:t>
            </a:r>
            <a:r>
              <a:rPr lang="en-US" altLang="en-US" sz="2000" dirty="0" smtClean="0"/>
              <a:t>2016 – </a:t>
            </a:r>
            <a:r>
              <a:rPr lang="en-US" altLang="en-US" sz="2000" dirty="0" err="1"/>
              <a:t>RevCom</a:t>
            </a:r>
            <a:r>
              <a:rPr lang="en-US" altLang="en-US" sz="2000" dirty="0"/>
              <a:t>/SASB</a:t>
            </a:r>
            <a:r>
              <a:rPr lang="en-US" altLang="en-US" sz="2000" dirty="0" smtClean="0"/>
              <a:t> Approval</a:t>
            </a:r>
            <a:endParaRPr lang="en-US" altLang="en-US" sz="2000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11-16-0747 by Dorothy Stanley, HPE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BCE52B3C-2F0B-4C64-A8D2-767D28EE4D42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SB Planning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8001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Initial Sponsor Ballot 2015-03-27 through 2015-04-26 on D4.0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January/February 2016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Initial SB recirculation </a:t>
            </a:r>
            <a:r>
              <a:rPr lang="en-US" altLang="en-US" sz="1800" dirty="0" smtClean="0"/>
              <a:t>D5.0 2016 -01-11 through 2016-01-26</a:t>
            </a:r>
            <a:endParaRPr lang="en-US" altLang="en-US" sz="1800" dirty="0"/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Teleconferences, Feb 22-25 2016 BRC Ft. Lauderdale meeting </a:t>
            </a:r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March/April/May 2016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Comment resolution</a:t>
            </a:r>
          </a:p>
          <a:p>
            <a:pPr lvl="1">
              <a:lnSpc>
                <a:spcPct val="80000"/>
              </a:lnSpc>
            </a:pPr>
            <a:endParaRPr lang="en-US" altLang="en-US" sz="1800" dirty="0" smtClean="0"/>
          </a:p>
          <a:p>
            <a:pPr>
              <a:lnSpc>
                <a:spcPct val="80000"/>
              </a:lnSpc>
            </a:pPr>
            <a:r>
              <a:rPr lang="en-US" altLang="en-US" sz="2200" dirty="0" smtClean="0"/>
              <a:t>June/July 2016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2</a:t>
            </a:r>
            <a:r>
              <a:rPr lang="en-US" altLang="en-US" sz="1800" baseline="30000" dirty="0" smtClean="0"/>
              <a:t>nd</a:t>
            </a:r>
            <a:r>
              <a:rPr lang="en-US" altLang="en-US" sz="1800" dirty="0" smtClean="0"/>
              <a:t>, 3</a:t>
            </a:r>
            <a:r>
              <a:rPr lang="en-US" altLang="en-US" sz="1800" baseline="30000" dirty="0" smtClean="0"/>
              <a:t>rd</a:t>
            </a:r>
            <a:r>
              <a:rPr lang="en-US" altLang="en-US" sz="1800" dirty="0" smtClean="0"/>
              <a:t>  recirculation D6.0, D6.0 unchanged or D7.0</a:t>
            </a:r>
          </a:p>
          <a:p>
            <a:pPr lvl="1">
              <a:lnSpc>
                <a:spcPct val="80000"/>
              </a:lnSpc>
            </a:pPr>
            <a:endParaRPr lang="en-US" altLang="en-US" sz="1800" dirty="0" smtClean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July </a:t>
            </a:r>
            <a:r>
              <a:rPr lang="en-US" altLang="en-US" sz="2000" dirty="0"/>
              <a:t>2016 – WG/EC Final </a:t>
            </a:r>
            <a:r>
              <a:rPr lang="en-US" altLang="en-US" sz="2000" dirty="0" smtClean="0"/>
              <a:t>Approval </a:t>
            </a:r>
          </a:p>
          <a:p>
            <a:pPr lvl="1">
              <a:lnSpc>
                <a:spcPct val="80000"/>
              </a:lnSpc>
            </a:pP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September 2016 – </a:t>
            </a:r>
            <a:r>
              <a:rPr lang="en-US" altLang="en-US" sz="2000" dirty="0" err="1"/>
              <a:t>RevCom</a:t>
            </a:r>
            <a:r>
              <a:rPr lang="en-US" altLang="en-US" sz="2000" dirty="0"/>
              <a:t>/SASB </a:t>
            </a:r>
            <a:r>
              <a:rPr lang="en-US" altLang="en-US" sz="2000" dirty="0" smtClean="0"/>
              <a:t>Approval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 dirty="0" err="1" smtClean="0"/>
              <a:t>RevCom</a:t>
            </a:r>
            <a:r>
              <a:rPr lang="en-US" altLang="en-US" sz="1800" b="1" dirty="0" smtClean="0"/>
              <a:t> Submission date: 05 Aug 2016 for Sept 16 </a:t>
            </a:r>
            <a:r>
              <a:rPr lang="en-US" altLang="en-US" sz="1800" b="1" dirty="0" err="1" smtClean="0"/>
              <a:t>RevCom</a:t>
            </a:r>
            <a:r>
              <a:rPr lang="en-US" altLang="en-US" sz="1800" b="1" dirty="0" smtClean="0"/>
              <a:t> teleconference</a:t>
            </a:r>
            <a:endParaRPr lang="en-US" altLang="en-US" sz="1800" b="1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11-16-0747 by Dorothy Stanley, HPE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6148CD19-DC91-4F50-AAD4-2A3DD9668E74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May – June 2016 Meeting Planning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r>
              <a:rPr lang="en-US" altLang="en-US" sz="2000" dirty="0" smtClean="0"/>
              <a:t>Objectives: Completer Initial Recirculation Sponsor Ballot comment resolution and open Second recirculation</a:t>
            </a:r>
          </a:p>
          <a:p>
            <a:r>
              <a:rPr lang="en-US" altLang="en-US" sz="2000" dirty="0" smtClean="0"/>
              <a:t>Conference </a:t>
            </a:r>
            <a:r>
              <a:rPr lang="en-US" altLang="en-US" sz="2000" dirty="0"/>
              <a:t>c</a:t>
            </a:r>
            <a:r>
              <a:rPr lang="en-US" altLang="en-US" sz="2000" dirty="0" smtClean="0"/>
              <a:t>alls 10am Eastern  3 hours </a:t>
            </a:r>
          </a:p>
          <a:p>
            <a:pPr lvl="1"/>
            <a:r>
              <a:rPr lang="en-US" altLang="en-US" sz="1800" dirty="0" smtClean="0"/>
              <a:t>Friday May 27, June 3 teleconferences 3 hours</a:t>
            </a:r>
          </a:p>
          <a:p>
            <a:r>
              <a:rPr lang="en-US" altLang="en-US" sz="2000" dirty="0" smtClean="0"/>
              <a:t>Ballot Resolution Committee meeting – </a:t>
            </a:r>
          </a:p>
          <a:p>
            <a:pPr lvl="1"/>
            <a:r>
              <a:rPr lang="en-US" altLang="en-US" sz="1800" dirty="0" smtClean="0"/>
              <a:t>None currently scheduled</a:t>
            </a:r>
          </a:p>
          <a:p>
            <a:r>
              <a:rPr lang="en-US" altLang="en-US" sz="2000" dirty="0" smtClean="0"/>
              <a:t>Availability of 11mc in the IEEE store</a:t>
            </a:r>
          </a:p>
          <a:p>
            <a:pPr lvl="1"/>
            <a:r>
              <a:rPr lang="en-US" altLang="en-US" sz="1800" dirty="0" smtClean="0"/>
              <a:t>D5.0 is available (add D5.0 after SB approval), </a:t>
            </a:r>
            <a:r>
              <a:rPr lang="en-US" altLang="en-US" sz="1800" dirty="0"/>
              <a:t>see </a:t>
            </a:r>
            <a:r>
              <a:rPr lang="en-US" altLang="en-US" sz="1800" dirty="0">
                <a:hlinkClick r:id="rId3"/>
              </a:rPr>
              <a:t>http://</a:t>
            </a:r>
            <a:r>
              <a:rPr lang="en-US" altLang="en-US" sz="1800" dirty="0" smtClean="0">
                <a:hlinkClick r:id="rId3"/>
              </a:rPr>
              <a:t>www.techstreet.com/ieee/products/1867583</a:t>
            </a:r>
            <a:r>
              <a:rPr lang="en-US" altLang="en-US" sz="1800" dirty="0" smtClean="0"/>
              <a:t> </a:t>
            </a:r>
          </a:p>
          <a:p>
            <a:r>
              <a:rPr lang="en-US" altLang="en-US" sz="2000" dirty="0" smtClean="0"/>
              <a:t>Forward to ISO JTC1/SC6 WG1</a:t>
            </a:r>
          </a:p>
          <a:p>
            <a:pPr lvl="1"/>
            <a:r>
              <a:rPr lang="en-US" altLang="en-US" sz="1800" dirty="0" smtClean="0"/>
              <a:t>D5.0 forwarded; D6.0 will be forwarded upon 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11-16-0747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March 2016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2016-05-19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516" y="6475413"/>
            <a:ext cx="2195409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643176"/>
              </p:ext>
            </p:extLst>
          </p:nvPr>
        </p:nvGraphicFramePr>
        <p:xfrm>
          <a:off x="536575" y="2655888"/>
          <a:ext cx="8035925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Document" r:id="rId4" imgW="8940664" imgH="4248426" progId="Word.Document.8">
                  <p:embed/>
                </p:oleObj>
              </mc:Choice>
              <mc:Fallback>
                <p:oleObj name="Document" r:id="rId4" imgW="8940664" imgH="424842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655888"/>
                        <a:ext cx="8035925" cy="3832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3400" y="2320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11-16-0742 by Alfred Asterjadhi and Yongho Seok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0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Waikoloa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TGah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38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6348516" y="6475413"/>
            <a:ext cx="2195409" cy="184666"/>
          </a:xfrm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11-16-0742 by Alfred Asterjadhi and Yongho Seok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in </a:t>
            </a:r>
            <a:r>
              <a:rPr lang="en-US" dirty="0" err="1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494213"/>
          </a:xfrm>
        </p:spPr>
        <p:txBody>
          <a:bodyPr/>
          <a:lstStyle/>
          <a:p>
            <a:r>
              <a:rPr lang="en-US" altLang="ko-KR" sz="2000" dirty="0"/>
              <a:t>Sponsor Ballot for Draft 8</a:t>
            </a:r>
            <a:r>
              <a:rPr lang="en-US" altLang="ko-KR" sz="2000" dirty="0" smtClean="0"/>
              <a:t>.0 </a:t>
            </a:r>
            <a:r>
              <a:rPr lang="en-US" altLang="ko-KR" sz="2000" dirty="0"/>
              <a:t>closed </a:t>
            </a:r>
            <a:r>
              <a:rPr lang="en-US" altLang="ko-KR" sz="2000" dirty="0" smtClean="0"/>
              <a:t>May 17</a:t>
            </a:r>
            <a:r>
              <a:rPr lang="en-US" altLang="ko-KR" sz="2000" baseline="30000" dirty="0" smtClean="0"/>
              <a:t>th</a:t>
            </a:r>
            <a:endParaRPr lang="en-US" altLang="ko-KR" sz="2000" baseline="30000" dirty="0"/>
          </a:p>
          <a:p>
            <a:pPr lvl="1"/>
            <a:r>
              <a:rPr lang="en-US" altLang="ko-KR" sz="1800" dirty="0" smtClean="0"/>
              <a:t>94.85% </a:t>
            </a:r>
            <a:r>
              <a:rPr lang="en-US" altLang="ko-KR" sz="1800" dirty="0"/>
              <a:t>approval </a:t>
            </a:r>
            <a:r>
              <a:rPr lang="en-US" altLang="ko-KR" sz="1800" dirty="0" smtClean="0"/>
              <a:t>rate</a:t>
            </a:r>
          </a:p>
          <a:p>
            <a:pPr lvl="1"/>
            <a:r>
              <a:rPr lang="en-US" altLang="ko-KR" sz="1800" dirty="0" smtClean="0"/>
              <a:t>2 </a:t>
            </a:r>
            <a:r>
              <a:rPr lang="en-US" altLang="ko-KR" sz="1800" dirty="0"/>
              <a:t>comments </a:t>
            </a:r>
            <a:r>
              <a:rPr lang="en-US" altLang="ko-KR" sz="1800" dirty="0" smtClean="0"/>
              <a:t>received </a:t>
            </a:r>
          </a:p>
          <a:p>
            <a:pPr marL="457200" lvl="1" indent="0">
              <a:buNone/>
            </a:pPr>
            <a:endParaRPr lang="en-US" altLang="ko-KR" sz="1800" dirty="0"/>
          </a:p>
          <a:p>
            <a:r>
              <a:rPr lang="en-US" altLang="ko-KR" sz="2000" dirty="0" err="1"/>
              <a:t>TGah</a:t>
            </a:r>
            <a:r>
              <a:rPr lang="en-US" altLang="ko-KR" sz="2000" dirty="0"/>
              <a:t> has completed all comment resolution of the </a:t>
            </a:r>
            <a:r>
              <a:rPr lang="en-US" altLang="ko-KR" sz="2000" dirty="0" smtClean="0"/>
              <a:t>3</a:t>
            </a:r>
            <a:r>
              <a:rPr lang="en-US" altLang="ko-KR" sz="2000" baseline="30000" dirty="0" smtClean="0"/>
              <a:t>rd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Sponsor </a:t>
            </a:r>
            <a:r>
              <a:rPr lang="en-US" altLang="ko-KR" sz="2000" dirty="0" smtClean="0"/>
              <a:t>Recirculation Ballot </a:t>
            </a:r>
            <a:r>
              <a:rPr lang="en-US" altLang="ko-KR" sz="2000" dirty="0"/>
              <a:t>for Draft 8</a:t>
            </a:r>
            <a:r>
              <a:rPr lang="en-US" altLang="ko-KR" sz="2000" dirty="0" smtClean="0"/>
              <a:t>.0</a:t>
            </a:r>
            <a:endParaRPr lang="en-US" altLang="ko-KR" sz="2000" dirty="0"/>
          </a:p>
          <a:p>
            <a:pPr lvl="1"/>
            <a:r>
              <a:rPr lang="en-US" altLang="ko-KR" sz="1800" dirty="0" smtClean="0">
                <a:ea typeface="Times New Roman"/>
                <a:cs typeface="Times New Roman"/>
                <a:sym typeface="Times New Roman"/>
              </a:rPr>
              <a:t>	</a:t>
            </a:r>
            <a:r>
              <a:rPr lang="en-US" altLang="ko-KR" sz="1800" dirty="0">
                <a:ea typeface="Times New Roman"/>
                <a:cs typeface="Times New Roman"/>
                <a:sym typeface="Times New Roman"/>
                <a:hlinkClick r:id="rId3"/>
              </a:rPr>
              <a:t>https://</a:t>
            </a:r>
            <a:r>
              <a:rPr lang="en-US" altLang="ko-KR" sz="1800" dirty="0" smtClean="0">
                <a:ea typeface="Times New Roman"/>
                <a:cs typeface="Times New Roman"/>
                <a:sym typeface="Times New Roman"/>
                <a:hlinkClick r:id="rId3"/>
              </a:rPr>
              <a:t>mentor.ieee.org/802.11/dcn/16/11-16-0721-02-00ah-tgah-sb3-comments-on-d8-0.xlsx</a:t>
            </a:r>
            <a:endParaRPr lang="en-US" altLang="ko-KR" sz="1800" dirty="0" smtClean="0">
              <a:ea typeface="Times New Roman"/>
              <a:cs typeface="Times New Roman"/>
              <a:sym typeface="Times New Roman"/>
            </a:endParaRPr>
          </a:p>
          <a:p>
            <a:pPr lvl="1"/>
            <a:endParaRPr lang="en-US" altLang="ko-KR" sz="1800" dirty="0">
              <a:ea typeface="Times New Roman"/>
              <a:cs typeface="Times New Roman"/>
              <a:sym typeface="Times New Roman"/>
            </a:endParaRPr>
          </a:p>
          <a:p>
            <a:r>
              <a:rPr lang="en-US" altLang="ko-KR" sz="2000" dirty="0">
                <a:ea typeface="Times New Roman"/>
                <a:cs typeface="Times New Roman"/>
                <a:sym typeface="Times New Roman"/>
              </a:rPr>
              <a:t>Agenda: </a:t>
            </a:r>
            <a:endParaRPr lang="en-US" altLang="ko-KR" sz="2000" dirty="0" smtClean="0">
              <a:ea typeface="Times New Roman"/>
              <a:cs typeface="Times New Roman"/>
              <a:sym typeface="Times New Roman"/>
            </a:endParaRPr>
          </a:p>
          <a:p>
            <a:pPr lvl="1"/>
            <a:r>
              <a:rPr lang="en-US" altLang="ko-KR" sz="1800" dirty="0" smtClean="0">
                <a:ea typeface="Times New Roman"/>
                <a:cs typeface="Times New Roman"/>
                <a:sym typeface="Times New Roman"/>
                <a:hlinkClick r:id="rId4"/>
              </a:rPr>
              <a:t>https</a:t>
            </a:r>
            <a:r>
              <a:rPr lang="en-US" altLang="ko-KR" sz="1800" dirty="0">
                <a:ea typeface="Times New Roman"/>
                <a:cs typeface="Times New Roman"/>
                <a:sym typeface="Times New Roman"/>
                <a:hlinkClick r:id="rId4"/>
              </a:rPr>
              <a:t>://</a:t>
            </a:r>
            <a:r>
              <a:rPr lang="en-US" altLang="ko-KR" sz="1800" dirty="0" smtClean="0">
                <a:ea typeface="Times New Roman"/>
                <a:cs typeface="Times New Roman"/>
                <a:sym typeface="Times New Roman"/>
                <a:hlinkClick r:id="rId4"/>
              </a:rPr>
              <a:t>mentor.ieee.org/802.11/dcn/16/11-16-0516-03-00ah-may-2016-agenda.pptx</a:t>
            </a:r>
            <a:endParaRPr lang="en-US" altLang="ko-KR" sz="1800" dirty="0" smtClean="0">
              <a:ea typeface="Times New Roman"/>
              <a:cs typeface="Times New Roman"/>
              <a:sym typeface="Times New Roman"/>
            </a:endParaRPr>
          </a:p>
          <a:p>
            <a:endParaRPr lang="en-US" altLang="ko-KR" sz="2000" dirty="0" smtClean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516" y="6475413"/>
            <a:ext cx="2195409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11-16-0742 by Alfred Asterjadhi and Yongho Seok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8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762000"/>
            <a:ext cx="6225463" cy="562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Prepare EC report, and ask for approval in the July F2F meeting</a:t>
            </a:r>
            <a:endParaRPr lang="en-US" altLang="ko-K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516" y="6475413"/>
            <a:ext cx="2195409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11-16-0742 by Alfred Asterjadhi and Yongho Seok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77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Weekly teleconferences between March 22</a:t>
            </a:r>
            <a:r>
              <a:rPr lang="en-US" altLang="ko-KR" baseline="30000" dirty="0"/>
              <a:t>th</a:t>
            </a:r>
            <a:r>
              <a:rPr lang="en-US" altLang="ko-KR" dirty="0"/>
              <a:t> 2016 and </a:t>
            </a:r>
            <a:r>
              <a:rPr lang="en-US" altLang="ko-KR" dirty="0" smtClean="0"/>
              <a:t>August </a:t>
            </a:r>
            <a:r>
              <a:rPr lang="en-US" altLang="ko-KR" dirty="0"/>
              <a:t>0</a:t>
            </a:r>
            <a:r>
              <a:rPr lang="en-US" altLang="ko-KR" dirty="0" smtClean="0"/>
              <a:t>9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</a:t>
            </a:r>
            <a:r>
              <a:rPr lang="en-US" altLang="ko-KR" dirty="0"/>
              <a:t>2016</a:t>
            </a:r>
          </a:p>
          <a:p>
            <a:pPr lvl="1">
              <a:defRPr/>
            </a:pPr>
            <a:r>
              <a:rPr lang="en-US" altLang="ja-JP" dirty="0"/>
              <a:t>Tuesday 8PM ET</a:t>
            </a:r>
            <a:r>
              <a:rPr lang="ja-JP" altLang="en-US" dirty="0"/>
              <a:t> </a:t>
            </a:r>
            <a:r>
              <a:rPr lang="en-US" altLang="ja-JP" dirty="0"/>
              <a:t>for 2.5 </a:t>
            </a:r>
            <a:r>
              <a:rPr lang="en-US" altLang="ja-JP" dirty="0" smtClean="0"/>
              <a:t>hours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516" y="6475413"/>
            <a:ext cx="2195409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11-16-0742 by Alfred Asterjadhi and Yongho Seok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55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TGah</a:t>
            </a:r>
            <a:r>
              <a:rPr lang="en-US" altLang="ko-KR" dirty="0"/>
              <a:t> Timeline </a:t>
            </a:r>
            <a:r>
              <a:rPr lang="en-US" altLang="ko-KR" dirty="0" smtClean="0"/>
              <a:t>–No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Internal Task Group Ballot : May 2013</a:t>
            </a:r>
          </a:p>
          <a:p>
            <a:r>
              <a:rPr lang="en-US" altLang="ko-KR" dirty="0"/>
              <a:t>Initial Letter Ballot : September 2013</a:t>
            </a:r>
          </a:p>
          <a:p>
            <a:r>
              <a:rPr lang="en-US" altLang="ko-KR" dirty="0"/>
              <a:t>Initial Recirculation Letter Ballot : September 2014 </a:t>
            </a:r>
          </a:p>
          <a:p>
            <a:r>
              <a:rPr lang="en-US" altLang="ko-KR" dirty="0"/>
              <a:t>Initial Sponsor Ballot : October 2015 </a:t>
            </a:r>
          </a:p>
          <a:p>
            <a:r>
              <a:rPr lang="en-US" altLang="ko-KR" dirty="0"/>
              <a:t>Initial Recirculation Sponsor Ballot : January 2016</a:t>
            </a:r>
          </a:p>
          <a:p>
            <a:r>
              <a:rPr lang="en-US" altLang="ko-KR" dirty="0"/>
              <a:t>EC Approval : July 2016</a:t>
            </a:r>
          </a:p>
          <a:p>
            <a:r>
              <a:rPr lang="en-US" altLang="ko-KR" dirty="0" err="1"/>
              <a:t>Revcom</a:t>
            </a:r>
            <a:r>
              <a:rPr lang="en-US" altLang="ko-KR" dirty="0"/>
              <a:t> Approval : </a:t>
            </a:r>
            <a:r>
              <a:rPr lang="en-US" altLang="ko-KR" dirty="0" smtClean="0"/>
              <a:t> September 2016</a:t>
            </a:r>
            <a:endParaRPr lang="en-US" altLang="ko-K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516" y="6475413"/>
            <a:ext cx="2195409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11-16-0742 by Alfred Asterjadhi and Yongho Seok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54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2016-05-20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85859" cy="968693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92959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Koden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Techno Info K.K.</a:t>
                      </a:r>
                      <a:endParaRPr kumimoji="1" 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Fuji </a:t>
                      </a:r>
                      <a:r>
                        <a:rPr lang="en-US" altLang="ja-JP" sz="1400" dirty="0" err="1" smtClean="0"/>
                        <a:t>Blg</a:t>
                      </a:r>
                      <a:r>
                        <a:rPr lang="en-US" altLang="ja-JP" sz="1400" dirty="0" smtClean="0"/>
                        <a:t> 28 2F, 2-7-26 Kita-Aoyama, Minato-</a:t>
                      </a:r>
                      <a:r>
                        <a:rPr lang="en-US" altLang="ja-JP" sz="1400" dirty="0" err="1" smtClean="0"/>
                        <a:t>ku</a:t>
                      </a:r>
                      <a:r>
                        <a:rPr lang="en-US" altLang="ja-JP" sz="1400" dirty="0" smtClean="0"/>
                        <a:t>, Tokyo, 107-0061, Japan 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+81-3-6890-0594 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3"/>
                        </a:rPr>
                        <a:t>mano@koden-ti.com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4"/>
                        </a:rPr>
                        <a:t>hiroshi@manosan.org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43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15423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Waikoloa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44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26594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 lIns="91440" tIns="45720" rIns="91440" bIns="45720"/>
          <a:lstStyle/>
          <a:p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IEEE 802.11 FILS TGai –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altLang="ja-JP" sz="2800" dirty="0" smtClean="0">
                <a:ea typeface="ＭＳ Ｐゴシック" pitchFamily="-65" charset="-128"/>
                <a:cs typeface="ＭＳ Ｐゴシック" pitchFamily="-65" charset="-128"/>
              </a:rPr>
              <a:t>May 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2016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Waikoloa</a:t>
            </a:r>
            <a:endParaRPr lang="en-US" altLang="ja-JP" sz="29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for the  Meeting:</a:t>
            </a:r>
          </a:p>
          <a:p>
            <a:pPr lvl="1"/>
            <a:r>
              <a:rPr lang="en-US" altLang="ja-JP" sz="2800" dirty="0"/>
              <a:t>Approve minutes of past meeting and teleconference</a:t>
            </a:r>
          </a:p>
          <a:p>
            <a:pPr lvl="1"/>
            <a:r>
              <a:rPr lang="en-US" altLang="ja-JP" sz="2800" dirty="0"/>
              <a:t>Comment resolution </a:t>
            </a:r>
            <a:r>
              <a:rPr lang="en-US" altLang="ja-JP" sz="2800" dirty="0" smtClean="0"/>
              <a:t>to 1</a:t>
            </a:r>
            <a:r>
              <a:rPr lang="en-US" altLang="ja-JP" sz="2800" baseline="30000" dirty="0" smtClean="0"/>
              <a:t>st</a:t>
            </a:r>
            <a:r>
              <a:rPr lang="en-US" altLang="ja-JP" sz="2800" dirty="0" smtClean="0"/>
              <a:t> recirc sponsor LB</a:t>
            </a:r>
          </a:p>
          <a:p>
            <a:pPr lvl="1"/>
            <a:r>
              <a:rPr lang="en-US" altLang="ja-JP" sz="2800" dirty="0"/>
              <a:t>Approve to forward the </a:t>
            </a:r>
            <a:r>
              <a:rPr lang="en-US" altLang="ja-JP" sz="2800" dirty="0" smtClean="0"/>
              <a:t>2</a:t>
            </a:r>
            <a:r>
              <a:rPr lang="en-US" altLang="ja-JP" sz="2800" baseline="30000" dirty="0" smtClean="0"/>
              <a:t>nd</a:t>
            </a:r>
            <a:r>
              <a:rPr lang="en-US" altLang="ja-JP" sz="2800" dirty="0" smtClean="0"/>
              <a:t> recirc </a:t>
            </a:r>
            <a:r>
              <a:rPr lang="en-US" altLang="ja-JP" sz="2800" dirty="0"/>
              <a:t>sponsor LB</a:t>
            </a:r>
          </a:p>
          <a:p>
            <a:pPr lvl="1"/>
            <a:r>
              <a:rPr lang="en-US" altLang="ja-JP" sz="2800" dirty="0" smtClean="0"/>
              <a:t>Approve </a:t>
            </a:r>
            <a:r>
              <a:rPr lang="en-US" altLang="ja-JP" sz="2800" dirty="0"/>
              <a:t>Timeline</a:t>
            </a:r>
          </a:p>
          <a:p>
            <a:pPr lvl="1"/>
            <a:r>
              <a:rPr lang="en-US" altLang="ja-JP" sz="2800" dirty="0"/>
              <a:t>Approve Teleconference schedule</a:t>
            </a:r>
          </a:p>
          <a:p>
            <a:pPr lvl="1"/>
            <a:r>
              <a:rPr lang="en-US" altLang="ja-JP" sz="2800" dirty="0"/>
              <a:t>Approve Plan for  </a:t>
            </a:r>
            <a:r>
              <a:rPr lang="en-US" altLang="ja-JP" sz="2800" dirty="0" smtClean="0"/>
              <a:t>July</a:t>
            </a:r>
            <a:endParaRPr lang="en-US" altLang="ja-JP" sz="2800" dirty="0"/>
          </a:p>
          <a:p>
            <a:pPr marL="457200" lvl="1" indent="0">
              <a:buNone/>
            </a:pPr>
            <a:endParaRPr lang="en-US" altLang="ja-JP" sz="2600" dirty="0" smtClean="0"/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dirty="0">
                <a:latin typeface="Times New Roman" pitchFamily="-65" charset="0"/>
              </a:rPr>
              <a:t>Slide </a:t>
            </a:r>
            <a:fld id="{BBACC01B-45E7-4047-AA31-BB21121241F2}" type="slidenum">
              <a:rPr lang="en-US" altLang="ja-JP">
                <a:latin typeface="Times New Roman" pitchFamily="-65" charset="0"/>
              </a:rPr>
              <a:pPr/>
              <a:t>45</a:t>
            </a:fld>
            <a:endParaRPr lang="en-US" altLang="ja-JP" dirty="0">
              <a:latin typeface="Times New Roman" pitchFamily="-65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12473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1/2</a:t>
            </a:r>
            <a:endParaRPr lang="en-US" altLang="ja-JP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343400"/>
          </a:xfrm>
        </p:spPr>
        <p:txBody>
          <a:bodyPr/>
          <a:lstStyle/>
          <a:p>
            <a:r>
              <a:rPr lang="en-US" altLang="ja-JP" dirty="0" smtClean="0"/>
              <a:t>7 regular slots</a:t>
            </a:r>
          </a:p>
          <a:p>
            <a:r>
              <a:rPr lang="en-GB" altLang="ja-JP" dirty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Meeting Minutes for the IEEE 802.11 Atlanta  meeting</a:t>
            </a:r>
            <a:r>
              <a:rPr lang="en-GB" altLang="ja-JP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lvl="1"/>
            <a:r>
              <a:rPr lang="en-GB" altLang="ja-JP" dirty="0">
                <a:ea typeface="ＭＳ Ｐゴシック" pitchFamily="-84" charset="-128"/>
                <a:cs typeface="ＭＳ Ｐゴシック" pitchFamily="-84" charset="-128"/>
              </a:rPr>
              <a:t>16-0186r0</a:t>
            </a:r>
          </a:p>
          <a:p>
            <a:pPr lvl="1"/>
            <a:r>
              <a:rPr lang="en-GB" altLang="ja-JP" dirty="0">
                <a:ea typeface="ＭＳ Ｐゴシック" pitchFamily="-84" charset="-128"/>
                <a:cs typeface="ＭＳ Ｐゴシック" pitchFamily="-84" charset="-128"/>
                <a:hlinkClick r:id="rId3"/>
              </a:rPr>
              <a:t>https://</a:t>
            </a:r>
            <a:r>
              <a:rPr lang="en-GB" altLang="ja-JP" dirty="0" err="1">
                <a:ea typeface="ＭＳ Ｐゴシック" pitchFamily="-84" charset="-128"/>
                <a:cs typeface="ＭＳ Ｐゴシック" pitchFamily="-84" charset="-128"/>
                <a:hlinkClick r:id="rId3"/>
              </a:rPr>
              <a:t>mentor.ieee.org</a:t>
            </a:r>
            <a:r>
              <a:rPr lang="en-GB" altLang="ja-JP" dirty="0">
                <a:ea typeface="ＭＳ Ｐゴシック" pitchFamily="-84" charset="-128"/>
                <a:cs typeface="ＭＳ Ｐゴシック" pitchFamily="-84" charset="-128"/>
                <a:hlinkClick r:id="rId3"/>
              </a:rPr>
              <a:t>/802.11/</a:t>
            </a:r>
            <a:r>
              <a:rPr lang="en-GB" altLang="ja-JP" dirty="0" err="1">
                <a:ea typeface="ＭＳ Ｐゴシック" pitchFamily="-84" charset="-128"/>
                <a:cs typeface="ＭＳ Ｐゴシック" pitchFamily="-84" charset="-128"/>
                <a:hlinkClick r:id="rId3"/>
              </a:rPr>
              <a:t>dcn</a:t>
            </a:r>
            <a:r>
              <a:rPr lang="en-GB" altLang="ja-JP" dirty="0">
                <a:ea typeface="ＭＳ Ｐゴシック" pitchFamily="-84" charset="-128"/>
                <a:cs typeface="ＭＳ Ｐゴシック" pitchFamily="-84" charset="-128"/>
                <a:hlinkClick r:id="rId3"/>
              </a:rPr>
              <a:t>/16/11-16-0186-00-00ai-january-2016-atlanta-sesssion-minutes.doc</a:t>
            </a:r>
            <a:endParaRPr lang="en-GB" altLang="ja-JP" dirty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teleconference meeting minutes of   Atlanta to Waikoloa meeting.</a:t>
            </a:r>
          </a:p>
          <a:p>
            <a:pPr lvl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16-0272r09</a:t>
            </a:r>
          </a:p>
          <a:p>
            <a:pPr lvl="1"/>
            <a:r>
              <a:rPr lang="en-US" altLang="ja-JP" dirty="0">
                <a:hlinkClick r:id="rId4"/>
              </a:rPr>
              <a:t>https://mentor.ieee.org/802.11/dcn/16/11-16-0272-09-00ai-january-may-teleconference-minutes.doc</a:t>
            </a:r>
            <a:r>
              <a:rPr lang="en-US" altLang="ja-JP" dirty="0"/>
              <a:t> </a:t>
            </a: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46</a:t>
            </a:fld>
            <a:endParaRPr lang="en-US" altLang="ja-JP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35089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altLang="ja-JP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2/2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1523999"/>
            <a:ext cx="8458200" cy="4951413"/>
          </a:xfrm>
        </p:spPr>
        <p:txBody>
          <a:bodyPr/>
          <a:lstStyle/>
          <a:p>
            <a:r>
              <a:rPr lang="en-US" altLang="ja-JP" dirty="0" smtClean="0"/>
              <a:t>D7.1 was opened in WG members area.</a:t>
            </a:r>
          </a:p>
          <a:p>
            <a:r>
              <a:rPr lang="en-US" altLang="ja-JP" dirty="0" smtClean="0"/>
              <a:t>Received 176 comments by1st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SB</a:t>
            </a:r>
          </a:p>
          <a:p>
            <a:pPr lvl="1"/>
            <a:r>
              <a:rPr lang="en-US" altLang="ja-JP" dirty="0" smtClean="0"/>
              <a:t>Resolved 172 of received comment by CRC (</a:t>
            </a:r>
            <a:r>
              <a:rPr lang="en-US" altLang="ja-JP" dirty="0" err="1" smtClean="0"/>
              <a:t>Teleco</a:t>
            </a:r>
            <a:r>
              <a:rPr lang="en-US" altLang="ja-JP" dirty="0" smtClean="0"/>
              <a:t> &amp; Waikoloa)</a:t>
            </a:r>
          </a:p>
          <a:p>
            <a:pPr lvl="1"/>
            <a:r>
              <a:rPr lang="en-US" altLang="ja-JP" dirty="0" smtClean="0"/>
              <a:t>4 remained comment </a:t>
            </a:r>
          </a:p>
          <a:p>
            <a:r>
              <a:rPr kumimoji="1" lang="en-US" altLang="ja-JP" dirty="0" smtClean="0"/>
              <a:t>R</a:t>
            </a:r>
            <a:r>
              <a:rPr lang="en-US" altLang="ja-JP" dirty="0" smtClean="0"/>
              <a:t>e-affirm </a:t>
            </a:r>
            <a:r>
              <a:rPr lang="en-US" altLang="ja-JP" dirty="0"/>
              <a:t>the TG Vice </a:t>
            </a:r>
            <a:r>
              <a:rPr lang="en-US" altLang="ja-JP" dirty="0" smtClean="0"/>
              <a:t>Chair&amp; Secretary</a:t>
            </a:r>
            <a:endParaRPr lang="en-US" altLang="ja-JP" dirty="0"/>
          </a:p>
          <a:p>
            <a:r>
              <a:rPr lang="en-US" altLang="ja-JP" dirty="0" smtClean="0"/>
              <a:t>Approved Plan for July 2016</a:t>
            </a:r>
          </a:p>
          <a:p>
            <a:r>
              <a:rPr lang="en-US" altLang="ja-JP" dirty="0" smtClean="0"/>
              <a:t>Approved Time line</a:t>
            </a:r>
          </a:p>
          <a:p>
            <a:r>
              <a:rPr lang="en-US" altLang="ja-JP" dirty="0" smtClean="0"/>
              <a:t>Approved Teleconference schedule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47</a:t>
            </a:fld>
            <a:endParaRPr lang="en-US" alt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3045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July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July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Continue on comment resolution </a:t>
            </a:r>
          </a:p>
          <a:p>
            <a:pPr lvl="1"/>
            <a:r>
              <a:rPr lang="en-US" altLang="ja-JP" sz="2800" dirty="0"/>
              <a:t>Approve to forward the 2</a:t>
            </a:r>
            <a:r>
              <a:rPr lang="en-US" altLang="ja-JP" sz="2800" baseline="30000" dirty="0"/>
              <a:t>nd</a:t>
            </a:r>
            <a:r>
              <a:rPr lang="en-US" altLang="ja-JP" sz="2800" dirty="0"/>
              <a:t> </a:t>
            </a:r>
            <a:r>
              <a:rPr lang="en-US" altLang="ja-JP" sz="2800" dirty="0" err="1"/>
              <a:t>recirc</a:t>
            </a:r>
            <a:r>
              <a:rPr lang="en-US" altLang="ja-JP" sz="2800" dirty="0"/>
              <a:t> sponsor LB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Sep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dirty="0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48</a:t>
            </a:fld>
            <a:endParaRPr lang="en-US" altLang="ja-JP" dirty="0">
              <a:latin typeface="Times New Roman" pitchFamily="-84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8693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No Change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246414"/>
            <a:ext cx="102108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Recirc		Mar14/Sep14/Jan15/</a:t>
            </a:r>
            <a:br>
              <a:rPr lang="en-US" altLang="ja-JP" dirty="0" smtClean="0"/>
            </a:br>
            <a:r>
              <a:rPr lang="en-US" altLang="ja-JP" dirty="0" smtClean="0"/>
              <a:t>						Mar15/Jul15/Aug15</a:t>
            </a:r>
          </a:p>
          <a:p>
            <a:pPr lvl="1"/>
            <a:r>
              <a:rPr lang="en-US" altLang="ja-JP" dirty="0" smtClean="0"/>
              <a:t>MEC Done				Nov14		</a:t>
            </a:r>
          </a:p>
          <a:p>
            <a:pPr lvl="1"/>
            <a:r>
              <a:rPr lang="en-US" altLang="ja-JP" dirty="0" smtClean="0"/>
              <a:t>Form Sponsor Ballot Pool / Reform	            	Mar15</a:t>
            </a:r>
          </a:p>
          <a:p>
            <a:pPr lvl="1"/>
            <a:r>
              <a:rPr lang="en-US" altLang="ja-JP" dirty="0" smtClean="0"/>
              <a:t>IEEE-SA Sponsor Ballots Initial / Recirc         Sep 15/Mar 16/Jul 16/Sep 16	</a:t>
            </a:r>
          </a:p>
          <a:p>
            <a:pPr lvl="1"/>
            <a:r>
              <a:rPr lang="en-US" altLang="ja-JP" dirty="0" smtClean="0"/>
              <a:t>Final 802.11 WG Approval	                             Aug 16</a:t>
            </a:r>
          </a:p>
          <a:p>
            <a:pPr lvl="1"/>
            <a:r>
              <a:rPr lang="en-US" altLang="ja-JP" dirty="0" smtClean="0"/>
              <a:t>final or Conditional 802 EC Approval           	July 16</a:t>
            </a:r>
          </a:p>
          <a:p>
            <a:pPr lvl="1"/>
            <a:r>
              <a:rPr lang="en-US" altLang="ja-JP" dirty="0" smtClean="0"/>
              <a:t>RevCom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Sep 16</a:t>
            </a:r>
          </a:p>
          <a:p>
            <a:pPr lvl="1"/>
            <a:r>
              <a:rPr lang="en-US" altLang="ja-JP" dirty="0" smtClean="0"/>
              <a:t>ANSI Approved				N/A</a:t>
            </a:r>
            <a:endParaRPr lang="en-US" altLang="ja-JP" dirty="0" smtClean="0">
              <a:hlinkClick r:id="rId3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49</a:t>
            </a:fld>
            <a:endParaRPr lang="en-US" altLang="ja-JP" dirty="0" smtClean="0">
              <a:latin typeface="Times New Roman" pitchFamily="-65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22952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75" y="1447800"/>
            <a:ext cx="8259650" cy="49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7962900" cy="2362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>
                <a:solidFill>
                  <a:srgbClr val="FF0000"/>
                </a:solidFill>
              </a:rPr>
              <a:t>Approve the teleconference with 10days advanced notification before July meeting.</a:t>
            </a:r>
            <a:endParaRPr lang="ja-JP" alt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altLang="ja-JP" dirty="0" smtClean="0"/>
              <a:t>Duration 1.0 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 marL="457200" lvl="1" indent="0">
              <a:buNone/>
              <a:defRPr/>
            </a:pPr>
            <a:endParaRPr lang="en-US" altLang="ja-JP" dirty="0" smtClean="0"/>
          </a:p>
          <a:p>
            <a:pPr>
              <a:buNone/>
              <a:defRPr/>
            </a:pP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dirty="0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50</a:t>
            </a:fld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12517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Reference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-Motion-deck </a:t>
            </a:r>
            <a:r>
              <a:rPr lang="en-US" altLang="ja-JP" dirty="0"/>
              <a:t>(</a:t>
            </a:r>
            <a:r>
              <a:rPr lang="en-US" altLang="ja-JP" dirty="0" smtClean="0"/>
              <a:t>11-13-1186/44)</a:t>
            </a:r>
            <a:endParaRPr lang="en-US" altLang="ja-JP" dirty="0"/>
          </a:p>
          <a:p>
            <a:pPr lvl="1"/>
            <a:r>
              <a:rPr lang="en-US" altLang="ja-JP" dirty="0">
                <a:hlinkClick r:id="rId3"/>
              </a:rPr>
              <a:t>https://</a:t>
            </a:r>
            <a:r>
              <a:rPr lang="en-US" altLang="ja-JP" dirty="0" smtClean="0">
                <a:hlinkClick r:id="rId3"/>
              </a:rPr>
              <a:t>mentor.ieee.org/802.11/dcn/13/11-13-1186-44-00ai-tgai-motion-deck.pptx</a:t>
            </a:r>
            <a:endParaRPr lang="en-US" altLang="ja-JP" dirty="0"/>
          </a:p>
          <a:p>
            <a:r>
              <a:rPr lang="en-US" altLang="ja-JP" dirty="0"/>
              <a:t>Comments from 1</a:t>
            </a:r>
            <a:r>
              <a:rPr lang="en-US" altLang="ja-JP" baseline="30000" dirty="0"/>
              <a:t>st</a:t>
            </a:r>
            <a:r>
              <a:rPr lang="en-US" altLang="ja-JP" dirty="0"/>
              <a:t>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SB </a:t>
            </a:r>
            <a:r>
              <a:rPr lang="en-US" altLang="ja-JP" dirty="0"/>
              <a:t>(</a:t>
            </a:r>
            <a:r>
              <a:rPr lang="en-US" altLang="ja-JP" dirty="0" smtClean="0"/>
              <a:t>11-16-0505/10)</a:t>
            </a:r>
          </a:p>
          <a:p>
            <a:pPr lvl="1"/>
            <a:r>
              <a:rPr lang="en-US" altLang="ja-JP" dirty="0" smtClean="0">
                <a:hlinkClick r:id="rId4"/>
              </a:rPr>
              <a:t>https</a:t>
            </a:r>
            <a:r>
              <a:rPr lang="en-US" altLang="ja-JP" dirty="0">
                <a:hlinkClick r:id="rId4"/>
              </a:rPr>
              <a:t>://</a:t>
            </a:r>
            <a:r>
              <a:rPr lang="en-US" altLang="ja-JP" dirty="0" smtClean="0">
                <a:hlinkClick r:id="rId4"/>
              </a:rPr>
              <a:t>mentor.ieee.org/802.11/dcn/16/11-16-0505-10-00ai-tgai-comments-from-sb-1st-recirc.xlsx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51</a:t>
            </a:fld>
            <a:endParaRPr lang="en-US" alt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27597496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Thanks to all who participated!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52</a:t>
            </a:fld>
            <a:endParaRPr lang="en-US" alt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26502274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IEEE 802.11aj May 2016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2016-05-19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Author:</a:t>
            </a:r>
            <a:endParaRPr lang="en-US" sz="2000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870335"/>
              </p:ext>
            </p:extLst>
          </p:nvPr>
        </p:nvGraphicFramePr>
        <p:xfrm>
          <a:off x="533400" y="2819400"/>
          <a:ext cx="77470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Document" r:id="rId4" imgW="8524124" imgH="1570801" progId="Word.Document.8">
                  <p:embed/>
                </p:oleObj>
              </mc:Choice>
              <mc:Fallback>
                <p:oleObj name="Document" r:id="rId4" imgW="8524124" imgH="15708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9400"/>
                        <a:ext cx="7747000" cy="1487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11-16-0729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</a:t>
            </a:r>
            <a:r>
              <a:rPr lang="en-US" dirty="0" err="1" smtClean="0"/>
              <a:t>TGaj</a:t>
            </a:r>
            <a:r>
              <a:rPr lang="en-US" dirty="0" smtClean="0"/>
              <a:t> closing report for the May 2016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11-16-0729 by Jiamin Chen (Huawei)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 (1/2)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92922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CN" sz="2400" b="1" dirty="0" smtClean="0"/>
              <a:t>Approved March meeting minutes (11-16/0502r0)</a:t>
            </a:r>
            <a:endParaRPr lang="en-US" altLang="ko-KR" dirty="0" smtClean="0"/>
          </a:p>
          <a:p>
            <a:r>
              <a:rPr lang="en-US" altLang="ko-KR" dirty="0" smtClean="0"/>
              <a:t>The following comment resolution proposals have been presented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11-16/0685r0 - LB217 Comment Resolutions to CID 99, 122, and 163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11-16/705r2 -Proposed resolution to CID 41, 42, 44, 84, 98, 111, 151 and 168 in LB217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11-16/715r2 - lb217-comment-resolutions-to-cid-51-104, 105, 150 and 115</a:t>
            </a:r>
            <a:endParaRPr lang="en-US" altLang="zh-CN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11-16/719r1 - Proposed resolution to CID 100, 101, 102, etc. in LB217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11-16/718r0 - LB217 Comment Resolutions to CID 106 – 109</a:t>
            </a:r>
          </a:p>
          <a:p>
            <a:r>
              <a:rPr lang="en-CA" dirty="0" smtClean="0"/>
              <a:t>Completed all comment resolution of the LB217 for D1.0</a:t>
            </a:r>
          </a:p>
          <a:p>
            <a:r>
              <a:rPr lang="en-CA" dirty="0" smtClean="0"/>
              <a:t>Approved those comment resolutions and instruct editor to incorporate them into D2.0.</a:t>
            </a:r>
            <a:endParaRPr lang="en-US" dirty="0" smtClean="0"/>
          </a:p>
          <a:p>
            <a:endParaRPr lang="en-US" b="1" dirty="0" smtClean="0"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11-16-0729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 (2/2)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929222"/>
          </a:xfrm>
        </p:spPr>
        <p:txBody>
          <a:bodyPr/>
          <a:lstStyle/>
          <a:p>
            <a:endParaRPr lang="en-GB" altLang="en-US" dirty="0" smtClean="0"/>
          </a:p>
          <a:p>
            <a:r>
              <a:rPr lang="en-GB" altLang="en-US" dirty="0" smtClean="0"/>
              <a:t>Approve a 15 day Working Group Technical Recirculation Letter Ballot asking the question “Should P802.11aj D1.0 be forwarded to Sponsor Ballot?”</a:t>
            </a:r>
          </a:p>
          <a:p>
            <a:endParaRPr lang="en-GB" altLang="en-US" dirty="0" smtClean="0"/>
          </a:p>
          <a:p>
            <a:pPr marL="342900" lvl="1" indent="-342900">
              <a:buFontTx/>
              <a:buChar char="•"/>
            </a:pPr>
            <a:r>
              <a:rPr lang="en-US" altLang="en-US" sz="2400" b="1" dirty="0" smtClean="0"/>
              <a:t>Reaffirmed </a:t>
            </a:r>
            <a:r>
              <a:rPr lang="en-US" altLang="en-US" sz="2400" b="1" dirty="0" err="1" smtClean="0"/>
              <a:t>Haiming</a:t>
            </a:r>
            <a:r>
              <a:rPr lang="en-US" altLang="en-US" sz="2400" b="1" dirty="0" smtClean="0"/>
              <a:t> WANG as vice chair of the </a:t>
            </a:r>
            <a:r>
              <a:rPr lang="en-US" altLang="en-US" sz="2400" b="1" dirty="0" err="1" smtClean="0"/>
              <a:t>TGaj</a:t>
            </a:r>
            <a:r>
              <a:rPr lang="en-US" altLang="en-US" sz="2400" b="1" dirty="0" smtClean="0"/>
              <a:t>.</a:t>
            </a:r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r>
              <a:rPr lang="en-US" dirty="0" smtClean="0"/>
              <a:t>Approved to co-locate future </a:t>
            </a:r>
            <a:r>
              <a:rPr lang="en-US" dirty="0" err="1" smtClean="0"/>
              <a:t>TGaj</a:t>
            </a:r>
            <a:r>
              <a:rPr lang="en-US" dirty="0" smtClean="0"/>
              <a:t> China interim with 802.11 WG interim </a:t>
            </a:r>
          </a:p>
          <a:p>
            <a:endParaRPr lang="en-US" b="1" dirty="0" smtClean="0"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11-16-0729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dirty="0"/>
              <a:t>Plan for </a:t>
            </a:r>
            <a:r>
              <a:rPr lang="en-US" dirty="0" smtClean="0"/>
              <a:t>July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136904" cy="47525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Comment </a:t>
            </a:r>
            <a:r>
              <a:rPr lang="en-US" dirty="0"/>
              <a:t>Resolution for 802.11aj </a:t>
            </a:r>
            <a:r>
              <a:rPr lang="en-US" dirty="0" smtClean="0"/>
              <a:t>D2.0 Recirculation WG </a:t>
            </a:r>
            <a:r>
              <a:rPr lang="en-US" dirty="0"/>
              <a:t>Letter </a:t>
            </a:r>
            <a:r>
              <a:rPr lang="en-US" dirty="0" smtClean="0"/>
              <a:t>Ballot</a:t>
            </a:r>
          </a:p>
          <a:p>
            <a:endParaRPr lang="en-US" dirty="0"/>
          </a:p>
          <a:p>
            <a:r>
              <a:rPr lang="en-US" dirty="0" smtClean="0"/>
              <a:t>Review Task Group Timeline</a:t>
            </a:r>
          </a:p>
          <a:p>
            <a:endParaRPr lang="en-US" dirty="0"/>
          </a:p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57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11-16-0729 by Jiamin Chen (Huawei)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600" b="1" dirty="0" smtClean="0"/>
              <a:t>7</a:t>
            </a:r>
            <a:r>
              <a:rPr lang="en-US" altLang="zh-CN" sz="2600" b="1" baseline="30000" dirty="0" smtClean="0"/>
              <a:t>th</a:t>
            </a:r>
            <a:r>
              <a:rPr lang="en-US" altLang="zh-CN" sz="2600" b="1" dirty="0" smtClean="0"/>
              <a:t> July, 2016, 9pm ET for 1 hour</a:t>
            </a:r>
          </a:p>
          <a:p>
            <a:pPr lvl="1">
              <a:buNone/>
            </a:pPr>
            <a:r>
              <a:rPr lang="en-US" altLang="zh-CN" sz="2600" b="1" dirty="0" smtClean="0"/>
              <a:t>   (8</a:t>
            </a:r>
            <a:r>
              <a:rPr lang="en-US" altLang="zh-CN" sz="2600" b="1" baseline="30000" dirty="0" smtClean="0"/>
              <a:t>th</a:t>
            </a:r>
            <a:r>
              <a:rPr lang="en-US" altLang="zh-CN" sz="2600" b="1" dirty="0" smtClean="0"/>
              <a:t> July, 2016, 9am Beijing Time)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58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11-16-0729 by Jiamin Chen (Huawei)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2016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8690" y="200024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！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11-16-0729 by Jiamin Chen (Huawei)</a:t>
            </a:r>
          </a:p>
        </p:txBody>
      </p:sp>
    </p:spTree>
    <p:extLst>
      <p:ext uri="{BB962C8B-B14F-4D97-AF65-F5344CB8AC3E}">
        <p14:creationId xmlns:p14="http://schemas.microsoft.com/office/powerpoint/2010/main" val="147968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229" y="675617"/>
            <a:ext cx="7200000" cy="5657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27" y="740645"/>
            <a:ext cx="2742458" cy="21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TGak</a:t>
            </a:r>
            <a:r>
              <a:rPr lang="en-US" dirty="0" smtClean="0"/>
              <a:t> May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2016-05-19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358322"/>
              </p:ext>
            </p:extLst>
          </p:nvPr>
        </p:nvGraphicFramePr>
        <p:xfrm>
          <a:off x="515938" y="2890838"/>
          <a:ext cx="77835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Document" r:id="rId4" imgW="8255000" imgH="1473200" progId="Word.Document.8">
                  <p:embed/>
                </p:oleObj>
              </mc:Choice>
              <mc:Fallback>
                <p:oleObj name="Document" r:id="rId4" imgW="8255000" imgH="1473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890838"/>
                        <a:ext cx="7783512" cy="138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11-16-0748 by Donald Eastlake, Huawei Technologies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-457200">
              <a:lnSpc>
                <a:spcPct val="12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Closing Report of IEEE 802.11 Task Group </a:t>
            </a:r>
            <a:r>
              <a:rPr lang="en-GB" dirty="0" err="1" smtClean="0"/>
              <a:t>ak</a:t>
            </a:r>
            <a:r>
              <a:rPr lang="en-GB" dirty="0" smtClean="0"/>
              <a:t> </a:t>
            </a:r>
            <a:r>
              <a:rPr lang="en-GB" dirty="0"/>
              <a:t>at the IEEE 802.11 Meeting, </a:t>
            </a:r>
            <a:r>
              <a:rPr lang="en-GB" dirty="0" smtClean="0"/>
              <a:t>March 2016, </a:t>
            </a:r>
            <a:r>
              <a:rPr lang="en-GB" dirty="0"/>
              <a:t>held </a:t>
            </a:r>
            <a:r>
              <a:rPr lang="en-GB" dirty="0" smtClean="0"/>
              <a:t>at the Hilton Waikoloa, Big Island, Hawai‘i.</a:t>
            </a:r>
            <a:endParaRPr lang="en-GB" dirty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11-16-0748 by Donald Eastlake, Huawei Technologies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915987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8006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Met jointly: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2200" dirty="0" smtClean="0"/>
              <a:t>With 802.11 ARC SC Thursday AM1.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Generated Draft D2.1 and D2.2 which have been posted.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 smtClean="0"/>
              <a:t>TGak</a:t>
            </a:r>
            <a:r>
              <a:rPr lang="en-GB" sz="2400" dirty="0" smtClean="0"/>
              <a:t> has </a:t>
            </a:r>
            <a:r>
              <a:rPr lang="en-GB" sz="2400" smtClean="0"/>
              <a:t>resolved 227 of </a:t>
            </a:r>
            <a:r>
              <a:rPr lang="en-GB" sz="2400" dirty="0" smtClean="0"/>
              <a:t>our 346 comments from recirculation LB218 and all unresolved comments have been assigned to someone.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An annotated agenda is in 11-</a:t>
            </a:r>
            <a:r>
              <a:rPr lang="en-GB" sz="2400" dirty="0" smtClean="0"/>
              <a:t>16/0513.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The minutes </a:t>
            </a:r>
            <a:r>
              <a:rPr lang="en-GB" sz="2400" dirty="0" smtClean="0"/>
              <a:t>will be in 11-16/0749.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11-16-0748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51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Decided to hold </a:t>
            </a:r>
            <a:r>
              <a:rPr lang="en-GB" sz="2400" dirty="0" smtClean="0"/>
              <a:t>1 ½ hour </a:t>
            </a:r>
            <a:r>
              <a:rPr lang="en-GB" sz="2400" dirty="0"/>
              <a:t>teleconferences, to be joint with </a:t>
            </a:r>
            <a:r>
              <a:rPr lang="en-GB" sz="2400" dirty="0" smtClean="0"/>
              <a:t>802.1Qbz if mutually convenient, </a:t>
            </a:r>
            <a:r>
              <a:rPr lang="en-GB" sz="2400" dirty="0"/>
              <a:t>on </a:t>
            </a:r>
            <a:r>
              <a:rPr lang="en-US" sz="2400" dirty="0" smtClean="0"/>
              <a:t>Monday, June </a:t>
            </a:r>
            <a:r>
              <a:rPr lang="en-US" sz="2400" dirty="0"/>
              <a:t>6</a:t>
            </a:r>
            <a:r>
              <a:rPr lang="en-US" sz="2400" baseline="30000" dirty="0"/>
              <a:t>th</a:t>
            </a:r>
            <a:r>
              <a:rPr lang="en-US" sz="2400" dirty="0"/>
              <a:t>, 13</a:t>
            </a:r>
            <a:r>
              <a:rPr lang="en-US" sz="2400" baseline="30000" dirty="0"/>
              <a:t>th</a:t>
            </a:r>
            <a:r>
              <a:rPr lang="en-US" sz="2400" dirty="0"/>
              <a:t>, and 20</a:t>
            </a:r>
            <a:r>
              <a:rPr lang="en-US" sz="2400" baseline="30000" dirty="0"/>
              <a:t>th</a:t>
            </a:r>
            <a:r>
              <a:rPr lang="en-US" sz="2400" dirty="0"/>
              <a:t>, and July </a:t>
            </a:r>
            <a:r>
              <a:rPr lang="en-US" sz="2400" dirty="0" smtClean="0"/>
              <a:t>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all at 10am Eastern </a:t>
            </a:r>
            <a:r>
              <a:rPr lang="en-US" sz="2400" dirty="0"/>
              <a:t>US time</a:t>
            </a:r>
            <a:r>
              <a:rPr lang="en-GB" sz="24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July 2016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Resolve comments from WG recirculation ballot.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802.11 ARC SC and 802.1 TSN.</a:t>
            </a:r>
          </a:p>
          <a:p>
            <a:pPr marL="457200" lvl="1" indent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11-16-0748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94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64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2016-05-19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698492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Document" r:id="rId4" imgW="8146441" imgH="2307918" progId="Word.Document.8">
                  <p:embed/>
                </p:oleObj>
              </mc:Choice>
              <mc:Fallback>
                <p:oleObj name="Document" r:id="rId4" imgW="8146441" imgH="23079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11-16-0737 by Stephen McCann, BlackBerry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65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May 2016, Waikoloa.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11-16-0737 by Stephen McCann, BlackBerry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LB219 Comment </a:t>
            </a:r>
            <a:r>
              <a:rPr lang="en-GB" altLang="en-US" dirty="0"/>
              <a:t>Resolution Analysis</a:t>
            </a:r>
          </a:p>
          <a:p>
            <a:pPr lvl="1">
              <a:defRPr/>
            </a:pPr>
            <a:r>
              <a:rPr lang="en-GB" altLang="en-US" dirty="0" smtClean="0"/>
              <a:t>93% </a:t>
            </a:r>
            <a:r>
              <a:rPr lang="en-GB" altLang="en-US" dirty="0"/>
              <a:t>approval, </a:t>
            </a:r>
            <a:r>
              <a:rPr lang="en-GB" altLang="en-US" dirty="0" smtClean="0"/>
              <a:t>71 comments</a:t>
            </a:r>
            <a:endParaRPr lang="en-GB" altLang="en-US" dirty="0"/>
          </a:p>
          <a:p>
            <a:pPr lvl="1">
              <a:defRPr/>
            </a:pPr>
            <a:r>
              <a:rPr lang="en-GB" dirty="0" smtClean="0"/>
              <a:t>Comment resolution complete and will request re-circulation letter ballot</a:t>
            </a:r>
            <a:endParaRPr lang="en-GB" dirty="0"/>
          </a:p>
          <a:p>
            <a:r>
              <a:rPr lang="en-GB" dirty="0" smtClean="0"/>
              <a:t>Discussion topics</a:t>
            </a:r>
          </a:p>
          <a:p>
            <a:pPr lvl="1"/>
            <a:r>
              <a:rPr lang="en-GB" dirty="0" smtClean="0"/>
              <a:t>Solicited PAD</a:t>
            </a:r>
          </a:p>
          <a:p>
            <a:pPr lvl="1"/>
            <a:r>
              <a:rPr lang="en-GB" dirty="0" smtClean="0"/>
              <a:t>Service Hash element</a:t>
            </a:r>
          </a:p>
          <a:p>
            <a:r>
              <a:rPr lang="en-GB" dirty="0" smtClean="0"/>
              <a:t>Mandatory Draft Review (MDR)</a:t>
            </a:r>
          </a:p>
          <a:p>
            <a:pPr lvl="1"/>
            <a:r>
              <a:rPr lang="en-GB" dirty="0" smtClean="0"/>
              <a:t>Will send D4.1 for MDR at the end of May/Early June</a:t>
            </a:r>
          </a:p>
          <a:p>
            <a:pPr lvl="1"/>
            <a:r>
              <a:rPr lang="en-GB" dirty="0" smtClean="0"/>
              <a:t>Editor will then prepare D5.0 for letter ballot to complete by the start of the July 2016 face to face meeting</a:t>
            </a:r>
          </a:p>
          <a:p>
            <a:r>
              <a:rPr lang="en-GB" dirty="0" smtClean="0"/>
              <a:t>Plans for July 2016</a:t>
            </a:r>
            <a:endParaRPr lang="en-GB" sz="2000" dirty="0" smtClean="0"/>
          </a:p>
          <a:p>
            <a:pPr lvl="1"/>
            <a:r>
              <a:rPr lang="en-GB" dirty="0"/>
              <a:t>W</a:t>
            </a:r>
            <a:r>
              <a:rPr lang="en-GB" dirty="0" smtClean="0"/>
              <a:t>ork on comment resolutions from D5.0 re-circulation ballot</a:t>
            </a:r>
          </a:p>
          <a:p>
            <a:pPr lvl="1"/>
            <a:r>
              <a:rPr lang="en-GB" dirty="0" smtClean="0"/>
              <a:t>Intend to request conditional sponsor ballot at the EC meeting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11-16-0737 by Stephen McCann, BlackBerry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May 2016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2016-05-19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0668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11-16-0739 by Osama Aboul-Magd (Huawei Technologies)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May 2016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11-16-0739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r>
              <a:rPr lang="en-CA" dirty="0" smtClean="0"/>
              <a:t>Received about 70 submissions. Majority of the submission were requesting changes to the TG Specification Framework. Few submission were addressing comment resolution mainly of the PHY clause.</a:t>
            </a:r>
          </a:p>
          <a:p>
            <a:r>
              <a:rPr lang="en-CA" dirty="0" smtClean="0"/>
              <a:t>Agreed to terminate the Specification Framework process. The frame of reference is Draft D0.1.</a:t>
            </a:r>
          </a:p>
          <a:p>
            <a:pPr lvl="1"/>
            <a:r>
              <a:rPr lang="en-CA" dirty="0" smtClean="0"/>
              <a:t>Future submissions shall bring text to continue developing the TG draft</a:t>
            </a:r>
          </a:p>
          <a:p>
            <a:pPr lvl="1"/>
            <a:r>
              <a:rPr lang="en-CA" dirty="0" smtClean="0"/>
              <a:t>The TG Technical Editor is planning to generate draft D0.2 based on outcome of this meeting</a:t>
            </a:r>
          </a:p>
          <a:p>
            <a:r>
              <a:rPr lang="en-CA" dirty="0" smtClean="0"/>
              <a:t>Approved the resolutions of about 200 comments, most of them addressing the PHY clause</a:t>
            </a:r>
          </a:p>
          <a:p>
            <a:r>
              <a:rPr lang="en-CA" dirty="0" smtClean="0"/>
              <a:t>Revisited the timeline and accepted a new modified timeline – next slide.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11-16-0739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30" y="632897"/>
            <a:ext cx="7772400" cy="533400"/>
          </a:xfrm>
        </p:spPr>
        <p:txBody>
          <a:bodyPr/>
          <a:lstStyle/>
          <a:p>
            <a:r>
              <a:rPr lang="en-GB" dirty="0" smtClean="0"/>
              <a:t>Doc Revision uploads by meeting (month #)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030" y="1140986"/>
            <a:ext cx="4953000" cy="53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384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7772400" cy="1066800"/>
          </a:xfrm>
        </p:spPr>
        <p:txBody>
          <a:bodyPr/>
          <a:lstStyle/>
          <a:p>
            <a:r>
              <a:rPr lang="en-CA" altLang="zh-CN" dirty="0" smtClean="0"/>
              <a:t>Timeline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457200" y="1143000"/>
            <a:ext cx="4040188" cy="6397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kern="0" smtClean="0"/>
              <a:t>Current Timeline</a:t>
            </a: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57200" y="1782763"/>
            <a:ext cx="4040188" cy="39512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kern="0" smtClean="0"/>
              <a:t>May 2014: start of the TG</a:t>
            </a:r>
          </a:p>
          <a:p>
            <a:r>
              <a:rPr lang="en-US" altLang="zh-CN" sz="2000" kern="0" smtClean="0"/>
              <a:t>Nov. 2014: First draft of the TG SFD was approved</a:t>
            </a:r>
          </a:p>
          <a:p>
            <a:r>
              <a:rPr lang="en-US" altLang="zh-CN" sz="2000" kern="0" smtClean="0"/>
              <a:t>Jan. 2016: proposed TG draft</a:t>
            </a:r>
          </a:p>
          <a:p>
            <a:r>
              <a:rPr lang="en-US" altLang="zh-CN" sz="2000" kern="0" smtClean="0"/>
              <a:t>March 2016: Draft D0.1 was approved and CC started</a:t>
            </a:r>
          </a:p>
          <a:p>
            <a:r>
              <a:rPr lang="en-US" altLang="zh-CN" sz="2000" kern="0" smtClean="0">
                <a:solidFill>
                  <a:srgbClr val="FF0000"/>
                </a:solidFill>
              </a:rPr>
              <a:t>July 2016: Draft 1.0 and WG letter ballot</a:t>
            </a:r>
          </a:p>
          <a:p>
            <a:r>
              <a:rPr lang="en-US" altLang="zh-CN" sz="2000" kern="0" smtClean="0"/>
              <a:t>March 2017: Draft 2.0 and recirculation</a:t>
            </a:r>
          </a:p>
          <a:p>
            <a:r>
              <a:rPr lang="en-US" altLang="zh-CN" sz="2000" kern="0" smtClean="0"/>
              <a:t>Jan 2018: Sponsor Ballot</a:t>
            </a: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4645025" y="914400"/>
            <a:ext cx="4041775" cy="6397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altLang="zh-CN" kern="0" smtClean="0"/>
              <a:t>Proposed Timeline</a:t>
            </a:r>
            <a:endParaRPr lang="zh-CN" altLang="zh-CN" kern="0" smtClean="0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4645025" y="1447800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800" kern="0" smtClean="0"/>
              <a:t>May 2014: start of the TG</a:t>
            </a:r>
          </a:p>
          <a:p>
            <a:r>
              <a:rPr lang="en-US" altLang="zh-CN" sz="1800" kern="0" smtClean="0"/>
              <a:t>Nov. 2014: First draft of the TG SFD was approved</a:t>
            </a:r>
          </a:p>
          <a:p>
            <a:r>
              <a:rPr lang="en-US" altLang="zh-CN" sz="1800" kern="0" smtClean="0"/>
              <a:t>Jan. 2016: proposed TG draft</a:t>
            </a:r>
          </a:p>
          <a:p>
            <a:r>
              <a:rPr lang="en-US" altLang="zh-CN" sz="1800" kern="0" smtClean="0"/>
              <a:t>March 2016: Draft D0.1 was approved and CC started</a:t>
            </a:r>
          </a:p>
          <a:p>
            <a:r>
              <a:rPr lang="en-US" altLang="zh-CN" sz="1800" kern="0" smtClean="0">
                <a:solidFill>
                  <a:srgbClr val="00B050"/>
                </a:solidFill>
              </a:rPr>
              <a:t>September 2016: Draft 1.0 and WG letter ballot</a:t>
            </a:r>
          </a:p>
          <a:p>
            <a:r>
              <a:rPr lang="en-US" altLang="zh-CN" sz="1800" kern="0" smtClean="0"/>
              <a:t>March 2017: Draft 2.0 and recirculation</a:t>
            </a:r>
          </a:p>
          <a:p>
            <a:r>
              <a:rPr lang="en-CA" altLang="zh-CN" sz="1800" kern="0" smtClean="0">
                <a:solidFill>
                  <a:srgbClr val="00B050"/>
                </a:solidFill>
              </a:rPr>
              <a:t>July 2017: MDR (Mandatory Document Review)</a:t>
            </a:r>
          </a:p>
          <a:p>
            <a:r>
              <a:rPr lang="en-CA" altLang="zh-CN" sz="1800" kern="0" smtClean="0">
                <a:solidFill>
                  <a:srgbClr val="00B050"/>
                </a:solidFill>
              </a:rPr>
              <a:t>November 2017: Formation of SB pool</a:t>
            </a:r>
            <a:endParaRPr lang="en-US" altLang="zh-CN" sz="1800" kern="0" smtClean="0">
              <a:solidFill>
                <a:srgbClr val="00B050"/>
              </a:solidFill>
            </a:endParaRPr>
          </a:p>
          <a:p>
            <a:r>
              <a:rPr lang="en-US" altLang="zh-CN" sz="1800" kern="0" smtClean="0"/>
              <a:t>March 2018: Sponsor Ballot</a:t>
            </a:r>
          </a:p>
          <a:p>
            <a:r>
              <a:rPr lang="en-CA" altLang="zh-CN" sz="1800" kern="0" smtClean="0"/>
              <a:t>December 2018: RevCom</a:t>
            </a:r>
            <a:endParaRPr lang="en-US" altLang="zh-CN" sz="1800" kern="0" smtClean="0"/>
          </a:p>
          <a:p>
            <a:endParaRPr lang="zh-CN" altLang="zh-CN" sz="1800" kern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11-16-0739 by Osama Aboul-Magd (Huawei Technologies)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152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2016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2800" dirty="0" smtClean="0"/>
              <a:t>Continue with comment resolutions</a:t>
            </a:r>
          </a:p>
          <a:p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11-16-0739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CA" altLang="zh-CN" dirty="0"/>
              <a:t>June (2, 16, 30), July 14		10:00 – 12:00 ET</a:t>
            </a:r>
          </a:p>
          <a:p>
            <a:r>
              <a:rPr lang="en-CA" altLang="zh-CN" dirty="0"/>
              <a:t>June  23, July 7, August 4	20:00 – 22:00 ET</a:t>
            </a:r>
            <a:endParaRPr lang="zh-CN" altLang="zh-CN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11-16-0739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95D2A07-EF43-4626-95FF-62BAA1F4F2E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763000" cy="1066800"/>
          </a:xfrm>
        </p:spPr>
        <p:txBody>
          <a:bodyPr/>
          <a:lstStyle/>
          <a:p>
            <a:r>
              <a:rPr lang="en-US" altLang="en-US" smtClean="0"/>
              <a:t>Task Group AY </a:t>
            </a:r>
            <a:br>
              <a:rPr lang="en-US" altLang="en-US" smtClean="0"/>
            </a:br>
            <a:r>
              <a:rPr lang="en-US" altLang="en-US" smtClean="0"/>
              <a:t>May 2016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2016-05-19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4688" y="2667000"/>
          <a:ext cx="7816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Document" r:id="rId4" imgW="8227229" imgH="998269" progId="Word.Document.8">
                  <p:embed/>
                </p:oleObj>
              </mc:Choice>
              <mc:Fallback>
                <p:oleObj name="Document" r:id="rId4" imgW="8227229" imgH="9982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667000"/>
                        <a:ext cx="7816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11-16-0746 by Edward Au (Huawei Technologies)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6E955D9-AA7D-4D38-9171-2FB9F16E6EF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200" b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altLang="en-US" smtClean="0"/>
              <a:t>This document is the closing report for Task Group AY for the May 2016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11-16-0746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24E8E46-FBA1-460F-9DF2-9CE6399275F1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200" b="0"/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Work Completed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575"/>
              </a:spcBef>
            </a:pPr>
            <a:r>
              <a:rPr lang="en-US" altLang="en-US"/>
              <a:t>16 submissions were covered during the meeting covering areas related to: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Channel model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Usage model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Evaluation methodology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Specification framework document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Technologies</a:t>
            </a:r>
          </a:p>
          <a:p>
            <a:pPr algn="just">
              <a:spcBef>
                <a:spcPts val="575"/>
              </a:spcBef>
            </a:pPr>
            <a:r>
              <a:rPr lang="en-US" altLang="en-US"/>
              <a:t>Draft response to 3GPP liaison on eLWA is reviewed and approved: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>
                <a:hlinkClick r:id="rId3"/>
              </a:rPr>
              <a:t>https://mentor.ieee.org/802.11/dcn/16/11-16-0694-04-00ay-draft-liaison-response-to-r2-163148.docx</a:t>
            </a:r>
            <a:r>
              <a:rPr lang="en-US" altLang="en-US" sz="1800"/>
              <a:t> </a:t>
            </a: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11-16-0746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577A823-CFAF-4327-98A4-9A718092D74F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200" b="0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Progress on Task Group documents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676400"/>
          <a:ext cx="7772400" cy="4327574"/>
        </p:xfrm>
        <a:graphic>
          <a:graphicData uri="http://schemas.openxmlformats.org/drawingml/2006/table">
            <a:tbl>
              <a:tblPr/>
              <a:tblGrid>
                <a:gridCol w="1295400"/>
                <a:gridCol w="3276600"/>
                <a:gridCol w="3200400"/>
              </a:tblGrid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Doc. No.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Title of the Task Group documents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Status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15/0625r3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IEEE 802.11 TGay use cases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Approved in November 2015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as the baseline document 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15/1150r4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Channel models for IEEE 802.11ay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Draft proposal is under review and ongoing discussion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15/1074r0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TGay functional requirements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Approved this week as the baseline document 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15/0866r3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TGay evaluation methodology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Approved this week as the baseline document 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15/1079r2</a:t>
                      </a: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TGay selection procedure</a:t>
                      </a: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Approved in November 2015</a:t>
                      </a: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15/1358r3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Specification framework for TGay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Texts corresponding to motions #37 - #50 are inserted in the latest version after the March 2016 plenary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16/0266r1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 compendium of motions related to the contents of the specification framework document for TGay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11-16-0746 by Edward Au (Huawei Technologies)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7036ABF-AFC8-484E-B18E-F6741D62FC9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200" b="0"/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Goals for July 2016 plenary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Advance on Task Group documents, with emphasis on Specification Framework document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Technical presentation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11-16-0746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413A773-BB87-4236-BD5A-272E7790E85A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200" b="0"/>
          </a:p>
        </p:txBody>
      </p:sp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Teleconference Schedule</a:t>
            </a:r>
          </a:p>
        </p:txBody>
      </p:sp>
      <p:sp>
        <p:nvSpPr>
          <p:cNvPr id="25604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June 29 (Wednesday), 10:00am ET to 11:00am ET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11-16-0746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685800"/>
            <a:ext cx="8496944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 err="1" smtClean="0"/>
              <a:t>TGaz</a:t>
            </a:r>
            <a:r>
              <a:rPr lang="en-US" altLang="en-US" sz="2800" dirty="0" smtClean="0"/>
              <a:t> Next Generation Positioning </a:t>
            </a:r>
            <a:br>
              <a:rPr lang="en-US" altLang="en-US" sz="2800" dirty="0" smtClean="0"/>
            </a:br>
            <a:r>
              <a:rPr lang="en-US" altLang="en-US" sz="2800" dirty="0" smtClean="0"/>
              <a:t>May Closing Report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96912" y="172401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2016-05-19</a:t>
            </a:r>
            <a:endParaRPr lang="en-GB" sz="20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79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394981"/>
              </p:ext>
            </p:extLst>
          </p:nvPr>
        </p:nvGraphicFramePr>
        <p:xfrm>
          <a:off x="519113" y="2281238"/>
          <a:ext cx="7999412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Document" r:id="rId4" imgW="8235535" imgH="2529304" progId="Word.Document.8">
                  <p:embed/>
                </p:oleObj>
              </mc:Choice>
              <mc:Fallback>
                <p:oleObj name="Document" r:id="rId4" imgW="8235535" imgH="2529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81238"/>
                        <a:ext cx="7999412" cy="245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11-16-0508 by Jonathan Segev, Intel Corporation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01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(May ‘16)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2016-05-19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235875"/>
              </p:ext>
            </p:extLst>
          </p:nvPr>
        </p:nvGraphicFramePr>
        <p:xfrm>
          <a:off x="531813" y="2503488"/>
          <a:ext cx="7899400" cy="257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4" imgW="8606510" imgH="2808037" progId="Word.Document.8">
                  <p:embed/>
                </p:oleObj>
              </mc:Choice>
              <mc:Fallback>
                <p:oleObj name="Document" r:id="rId4" imgW="8606510" imgH="28080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503488"/>
                        <a:ext cx="7899400" cy="2576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11-16-0603 by Peter Ecclesine (Cisco Systems)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marL="0" algn="just">
              <a:buFontTx/>
              <a:buNone/>
            </a:pPr>
            <a:r>
              <a:rPr lang="en-US" dirty="0"/>
              <a:t>This document is the Next Generation Positioning </a:t>
            </a:r>
            <a:r>
              <a:rPr lang="en-US" dirty="0" err="1"/>
              <a:t>TGaz</a:t>
            </a:r>
            <a:r>
              <a:rPr lang="en-US" dirty="0"/>
              <a:t> closing report for the </a:t>
            </a:r>
            <a:r>
              <a:rPr lang="en-US" dirty="0" smtClean="0"/>
              <a:t>Waikoloa meeting</a:t>
            </a:r>
            <a:r>
              <a:rPr lang="en-US" dirty="0"/>
              <a:t>, </a:t>
            </a:r>
            <a:r>
              <a:rPr lang="en-US" dirty="0" smtClean="0"/>
              <a:t>May </a:t>
            </a:r>
            <a:r>
              <a:rPr lang="en-US" dirty="0"/>
              <a:t>2016.</a:t>
            </a:r>
          </a:p>
          <a:p>
            <a:pPr marL="0" algn="just">
              <a:buFontTx/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11-16-0508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05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465613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/>
              <a:t>Reviewed and approved a working draft Functional Requirement Doc</a:t>
            </a:r>
            <a:r>
              <a:rPr lang="en-US" b="0" dirty="0" smtClean="0"/>
              <a:t>.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Motioned total of 17 functional requirements on accuracy/coverage and scalability sections.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Review and commit to an updated project timelines </a:t>
            </a:r>
            <a:r>
              <a:rPr lang="en-US" sz="1800" b="0" dirty="0" smtClean="0"/>
              <a:t>(no change to major milestones).</a:t>
            </a:r>
            <a:endParaRPr lang="en-US" b="0" dirty="0"/>
          </a:p>
          <a:p>
            <a:pPr marL="609600" indent="-609600"/>
            <a:endParaRPr lang="en-US" b="0" dirty="0"/>
          </a:p>
          <a:p>
            <a:pPr marL="609600" indent="-609600"/>
            <a:r>
              <a:rPr lang="en-US" b="0" dirty="0"/>
              <a:t>Agenda: See </a:t>
            </a:r>
            <a:r>
              <a:rPr lang="en-US" b="0" dirty="0" smtClean="0"/>
              <a:t>11-16/492r3. 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11-16-0508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580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</a:t>
            </a:r>
            <a:r>
              <a:rPr lang="en-US" dirty="0" smtClean="0"/>
              <a:t>July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r>
              <a:rPr lang="en-US" altLang="en-US" b="0" dirty="0"/>
              <a:t>Continue on Functional Requirement Document development.</a:t>
            </a:r>
          </a:p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r>
              <a:rPr lang="en-US" altLang="en-US" b="0" dirty="0"/>
              <a:t>Approve initial submissions of technical material towards SFD text where FRD is sufficiently mature. </a:t>
            </a:r>
          </a:p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r>
              <a:rPr lang="en-US" altLang="en-US" b="0" dirty="0"/>
              <a:t>Review technical submissions on channel models, proposed technical </a:t>
            </a:r>
            <a:r>
              <a:rPr lang="en-US" altLang="en-US" b="0" dirty="0" smtClean="0"/>
              <a:t>protocols and technical approaches and such. </a:t>
            </a:r>
            <a:endParaRPr lang="en-US" altLang="en-US" b="0" dirty="0"/>
          </a:p>
          <a:p>
            <a:pPr marL="0" indent="0">
              <a:spcBef>
                <a:spcPts val="1225"/>
              </a:spcBef>
            </a:pPr>
            <a:endParaRPr lang="en-US" altLang="en-US" b="0" dirty="0"/>
          </a:p>
          <a:p>
            <a:pPr marL="1009650" lvl="1" indent="-609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11-16-0508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079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 flipH="1">
            <a:off x="6572543" y="1167606"/>
            <a:ext cx="3175" cy="52200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6" rIns="91434" bIns="45716"/>
          <a:lstStyle/>
          <a:p>
            <a:endParaRPr 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H="1">
            <a:off x="3982088" y="1167606"/>
            <a:ext cx="7937" cy="52200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6" rIns="91434" bIns="45716"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308721" y="1167606"/>
            <a:ext cx="0" cy="52200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6" rIns="91434" bIns="45716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677035" y="1167606"/>
            <a:ext cx="0" cy="52200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6" rIns="91434" bIns="45716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80968" y="1131412"/>
            <a:ext cx="1304652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15474" y="1124744"/>
            <a:ext cx="1265494" cy="37976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677366" y="1124744"/>
            <a:ext cx="1272613" cy="37899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362034" y="1124744"/>
            <a:ext cx="1315332" cy="3800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9421" y="1124744"/>
            <a:ext cx="1272613" cy="3800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941080" y="1124744"/>
            <a:ext cx="1288633" cy="3800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240826" y="1167606"/>
            <a:ext cx="0" cy="52200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6" rIns="91434" bIns="45716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9422" y="1124744"/>
            <a:ext cx="8989276" cy="5262862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 flipH="1">
            <a:off x="4128847" y="1504511"/>
            <a:ext cx="70326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11az</a:t>
            </a: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Draft 2.0</a:t>
            </a:r>
            <a:b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(Mar </a:t>
            </a:r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2018)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 flipH="1">
            <a:off x="6629342" y="1514070"/>
            <a:ext cx="782637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defPPr>
              <a:defRPr lang="en-GB"/>
            </a:defPPr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 dirty="0"/>
              <a:t>.11az</a:t>
            </a:r>
            <a:br>
              <a:rPr lang="en-US" altLang="en-US" b="0" dirty="0"/>
            </a:br>
            <a:r>
              <a:rPr lang="en-US" altLang="en-US" b="0" dirty="0"/>
              <a:t> Final</a:t>
            </a:r>
          </a:p>
          <a:p>
            <a:r>
              <a:rPr lang="en-US" altLang="en-US" b="0" dirty="0" smtClean="0"/>
              <a:t>(May. 2020)</a:t>
            </a:r>
            <a:endParaRPr lang="en-US" altLang="en-US" b="0" dirty="0"/>
          </a:p>
        </p:txBody>
      </p:sp>
      <p:sp>
        <p:nvSpPr>
          <p:cNvPr id="21" name="Isosceles Triangle 20"/>
          <p:cNvSpPr>
            <a:spLocks noChangeArrowheads="1"/>
          </p:cNvSpPr>
          <p:nvPr/>
        </p:nvSpPr>
        <p:spPr bwMode="auto">
          <a:xfrm>
            <a:off x="771983" y="1532657"/>
            <a:ext cx="201612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sosceles Triangle 21"/>
          <p:cNvSpPr>
            <a:spLocks noChangeArrowheads="1"/>
          </p:cNvSpPr>
          <p:nvPr/>
        </p:nvSpPr>
        <p:spPr bwMode="auto">
          <a:xfrm flipH="1">
            <a:off x="4727102" y="1525750"/>
            <a:ext cx="190500" cy="2174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2763445" y="1504764"/>
            <a:ext cx="710729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11az</a:t>
            </a: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Draft 1.0</a:t>
            </a:r>
            <a:b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(Sep. 2017)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Isosceles Triangle 23"/>
          <p:cNvSpPr>
            <a:spLocks noChangeArrowheads="1"/>
          </p:cNvSpPr>
          <p:nvPr/>
        </p:nvSpPr>
        <p:spPr bwMode="auto">
          <a:xfrm>
            <a:off x="3404196" y="1520988"/>
            <a:ext cx="201612" cy="22701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Isosceles Triangle 24"/>
          <p:cNvSpPr>
            <a:spLocks noChangeArrowheads="1"/>
          </p:cNvSpPr>
          <p:nvPr/>
        </p:nvSpPr>
        <p:spPr bwMode="auto">
          <a:xfrm>
            <a:off x="136458" y="1526931"/>
            <a:ext cx="203200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3796" y="1512033"/>
            <a:ext cx="855796" cy="452185"/>
          </a:xfrm>
          <a:prstGeom prst="rect">
            <a:avLst/>
          </a:prstGeom>
          <a:noFill/>
          <a:ln>
            <a:noFill/>
          </a:ln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SG </a:t>
            </a:r>
          </a:p>
          <a:p>
            <a:pPr algn="ctr"/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</a:p>
          <a:p>
            <a:pPr algn="ctr"/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1-15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1002000" y="2240169"/>
            <a:ext cx="1008949" cy="1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026" rIns="0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11/15-5/16</a:t>
            </a:r>
            <a:endParaRPr lang="en-US" alt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Isosceles Triangle 27"/>
          <p:cNvSpPr>
            <a:spLocks noChangeArrowheads="1"/>
          </p:cNvSpPr>
          <p:nvPr/>
        </p:nvSpPr>
        <p:spPr bwMode="auto">
          <a:xfrm>
            <a:off x="6701460" y="1536499"/>
            <a:ext cx="174796" cy="2222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37260" y="2272912"/>
            <a:ext cx="1647264" cy="2434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11az </a:t>
            </a:r>
            <a:r>
              <a:rPr lang="en-US" sz="1400" dirty="0"/>
              <a:t>SFD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982469" y="1514015"/>
            <a:ext cx="810114" cy="3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TG </a:t>
            </a:r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 </a:t>
            </a:r>
          </a:p>
          <a:p>
            <a:pPr algn="ctr"/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9-15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Isosceles Triangle 30"/>
          <p:cNvSpPr>
            <a:spLocks noChangeArrowheads="1"/>
          </p:cNvSpPr>
          <p:nvPr/>
        </p:nvSpPr>
        <p:spPr bwMode="auto">
          <a:xfrm>
            <a:off x="835832" y="1532657"/>
            <a:ext cx="201612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4626" y="1987657"/>
            <a:ext cx="710728" cy="2651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 smtClean="0"/>
              <a:t>UCD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2947113" y="2524562"/>
            <a:ext cx="3840583" cy="2969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Amendment text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1155353" y="1987658"/>
            <a:ext cx="1512000" cy="265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FRD</a:t>
            </a:r>
            <a:endParaRPr lang="en-US" sz="1400" dirty="0"/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1814377" y="2518345"/>
            <a:ext cx="1102664" cy="1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5/16-9/17</a:t>
            </a:r>
            <a:endParaRPr lang="en-US" alt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217171" y="2246470"/>
            <a:ext cx="1102664" cy="1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5/15-11/15</a:t>
            </a:r>
            <a:endParaRPr lang="en-US" alt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774046" y="1131412"/>
            <a:ext cx="1304652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H="1">
            <a:off x="7808703" y="1124744"/>
            <a:ext cx="3175" cy="52200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6" rIns="91434" bIns="45716"/>
          <a:lstStyle/>
          <a:p>
            <a:endParaRPr lang="en-US"/>
          </a:p>
        </p:txBody>
      </p:sp>
      <p:sp>
        <p:nvSpPr>
          <p:cNvPr id="39" name="Isosceles Triangle 38"/>
          <p:cNvSpPr>
            <a:spLocks noChangeArrowheads="1"/>
          </p:cNvSpPr>
          <p:nvPr/>
        </p:nvSpPr>
        <p:spPr bwMode="auto">
          <a:xfrm>
            <a:off x="1773196" y="1511397"/>
            <a:ext cx="201612" cy="22701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>
            <a:stCxn id="32" idx="1"/>
            <a:endCxn id="34" idx="1"/>
          </p:cNvCxnSpPr>
          <p:nvPr/>
        </p:nvCxnSpPr>
        <p:spPr bwMode="auto">
          <a:xfrm>
            <a:off x="444626" y="2120214"/>
            <a:ext cx="710727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itle 1"/>
          <p:cNvSpPr txBox="1">
            <a:spLocks/>
          </p:cNvSpPr>
          <p:nvPr/>
        </p:nvSpPr>
        <p:spPr>
          <a:xfrm>
            <a:off x="681024" y="585883"/>
            <a:ext cx="8462976" cy="543345"/>
          </a:xfrm>
          <a:prstGeom prst="rect">
            <a:avLst/>
          </a:prstGeom>
        </p:spPr>
        <p:txBody>
          <a:bodyPr lIns="0" tIns="0" rIns="0" bIns="0"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 smtClean="0"/>
              <a:t>Activity timelines post the May meeting</a:t>
            </a:r>
            <a:endParaRPr lang="en-US" kern="0" dirty="0">
              <a:solidFill>
                <a:srgbClr val="FF33CC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09226" y="2924944"/>
            <a:ext cx="947770" cy="3236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FRD/tech</a:t>
            </a:r>
          </a:p>
          <a:p>
            <a:pPr algn="ctr">
              <a:defRPr/>
            </a:pPr>
            <a:r>
              <a:rPr lang="en-US" sz="900" dirty="0" smtClean="0"/>
              <a:t>approach</a:t>
            </a:r>
            <a:endParaRPr lang="en-US" sz="900" dirty="0"/>
          </a:p>
        </p:txBody>
      </p:sp>
      <p:sp>
        <p:nvSpPr>
          <p:cNvPr id="43" name="Rectangle 42"/>
          <p:cNvSpPr/>
          <p:nvPr/>
        </p:nvSpPr>
        <p:spPr>
          <a:xfrm>
            <a:off x="1835696" y="3248277"/>
            <a:ext cx="1648828" cy="3236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Spec. frame work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942904" y="3554539"/>
            <a:ext cx="3655898" cy="3236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Amendment text development</a:t>
            </a:r>
            <a:endParaRPr lang="en-US" sz="900" dirty="0"/>
          </a:p>
        </p:txBody>
      </p:sp>
      <p:sp>
        <p:nvSpPr>
          <p:cNvPr id="45" name="TextBox 44"/>
          <p:cNvSpPr txBox="1"/>
          <p:nvPr/>
        </p:nvSpPr>
        <p:spPr>
          <a:xfrm>
            <a:off x="155334" y="2930664"/>
            <a:ext cx="87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Accuracy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coverage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5918" y="3939849"/>
            <a:ext cx="687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60Ghz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93872" y="3998653"/>
            <a:ext cx="968472" cy="3236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FRD/tech</a:t>
            </a:r>
          </a:p>
          <a:p>
            <a:pPr algn="ctr">
              <a:defRPr/>
            </a:pPr>
            <a:r>
              <a:rPr lang="en-US" sz="900" dirty="0" smtClean="0"/>
              <a:t>approach</a:t>
            </a:r>
            <a:endParaRPr lang="en-US" sz="900" dirty="0"/>
          </a:p>
        </p:txBody>
      </p:sp>
      <p:sp>
        <p:nvSpPr>
          <p:cNvPr id="48" name="Rectangle 47"/>
          <p:cNvSpPr/>
          <p:nvPr/>
        </p:nvSpPr>
        <p:spPr>
          <a:xfrm>
            <a:off x="1911510" y="4323775"/>
            <a:ext cx="1573013" cy="3236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Spec. frame work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013363" y="4649377"/>
            <a:ext cx="3559180" cy="3236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Amendment text development</a:t>
            </a:r>
            <a:endParaRPr lang="en-US" sz="900" dirty="0"/>
          </a:p>
        </p:txBody>
      </p:sp>
      <p:cxnSp>
        <p:nvCxnSpPr>
          <p:cNvPr id="50" name="Straight Connector 49"/>
          <p:cNvCxnSpPr>
            <a:cxnSpLocks noChangeAspect="1"/>
            <a:stCxn id="42" idx="1"/>
          </p:cNvCxnSpPr>
          <p:nvPr/>
        </p:nvCxnSpPr>
        <p:spPr bwMode="auto">
          <a:xfrm>
            <a:off x="1209226" y="3086762"/>
            <a:ext cx="6051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cxnSpLocks noChangeAspect="1"/>
          </p:cNvCxnSpPr>
          <p:nvPr/>
        </p:nvCxnSpPr>
        <p:spPr bwMode="auto">
          <a:xfrm>
            <a:off x="1202497" y="4183511"/>
            <a:ext cx="578727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107504" y="4975667"/>
            <a:ext cx="996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Scalability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09226" y="4990385"/>
            <a:ext cx="961093" cy="3236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FRD/tech</a:t>
            </a:r>
          </a:p>
          <a:p>
            <a:pPr algn="ctr">
              <a:defRPr/>
            </a:pPr>
            <a:r>
              <a:rPr lang="en-US" sz="900" dirty="0" smtClean="0"/>
              <a:t>approach</a:t>
            </a:r>
            <a:endParaRPr lang="en-US" sz="900" dirty="0"/>
          </a:p>
        </p:txBody>
      </p:sp>
      <p:sp>
        <p:nvSpPr>
          <p:cNvPr id="54" name="Rectangle 53"/>
          <p:cNvSpPr/>
          <p:nvPr/>
        </p:nvSpPr>
        <p:spPr>
          <a:xfrm>
            <a:off x="1849020" y="5313718"/>
            <a:ext cx="1625154" cy="3236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Spec. frame work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56228" y="5619980"/>
            <a:ext cx="3642574" cy="3236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Amendment text development</a:t>
            </a:r>
            <a:endParaRPr lang="en-US" sz="900" dirty="0"/>
          </a:p>
        </p:txBody>
      </p:sp>
      <p:cxnSp>
        <p:nvCxnSpPr>
          <p:cNvPr id="56" name="Straight Connector 55"/>
          <p:cNvCxnSpPr>
            <a:cxnSpLocks noChangeAspect="1"/>
            <a:stCxn id="53" idx="1"/>
          </p:cNvCxnSpPr>
          <p:nvPr/>
        </p:nvCxnSpPr>
        <p:spPr bwMode="auto">
          <a:xfrm>
            <a:off x="1209226" y="5152203"/>
            <a:ext cx="656309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1865535" y="1515749"/>
            <a:ext cx="731105" cy="3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.11az SFD </a:t>
            </a:r>
          </a:p>
          <a:p>
            <a:pPr algn="ctr"/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5-2016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Callout 57"/>
          <p:cNvSpPr/>
          <p:nvPr/>
        </p:nvSpPr>
        <p:spPr bwMode="auto">
          <a:xfrm>
            <a:off x="3484524" y="1987657"/>
            <a:ext cx="2167596" cy="287285"/>
          </a:xfrm>
          <a:prstGeom prst="wedgeEllipseCallout">
            <a:avLst>
              <a:gd name="adj1" fmla="val -49921"/>
              <a:gd name="adj2" fmla="val 118294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6" charset="0"/>
                <a:ea typeface="MS Gothic" charset="-128"/>
              </a:rPr>
              <a:t>SFD feature  Freeze</a:t>
            </a:r>
          </a:p>
        </p:txBody>
      </p:sp>
      <p:sp>
        <p:nvSpPr>
          <p:cNvPr id="59" name="Oval Callout 58"/>
          <p:cNvSpPr/>
          <p:nvPr/>
        </p:nvSpPr>
        <p:spPr bwMode="auto">
          <a:xfrm>
            <a:off x="35940" y="2625205"/>
            <a:ext cx="2167596" cy="287285"/>
          </a:xfrm>
          <a:prstGeom prst="wedgeEllipseCallout">
            <a:avLst>
              <a:gd name="adj1" fmla="val 71520"/>
              <a:gd name="adj2" fmla="val -180706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6" charset="0"/>
                <a:ea typeface="MS Gothic" charset="-128"/>
              </a:rPr>
              <a:t>FRD Freeze</a:t>
            </a:r>
          </a:p>
        </p:txBody>
      </p:sp>
      <p:sp>
        <p:nvSpPr>
          <p:cNvPr id="60" name="Curved Left Arrow 59"/>
          <p:cNvSpPr/>
          <p:nvPr/>
        </p:nvSpPr>
        <p:spPr bwMode="auto">
          <a:xfrm rot="10800000">
            <a:off x="5796136" y="2584529"/>
            <a:ext cx="449160" cy="1256804"/>
          </a:xfrm>
          <a:prstGeom prst="curvedLeftArrow">
            <a:avLst>
              <a:gd name="adj1" fmla="val 17239"/>
              <a:gd name="adj2" fmla="val 31970"/>
              <a:gd name="adj3" fmla="val 25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Curved Left Arrow 60"/>
          <p:cNvSpPr/>
          <p:nvPr/>
        </p:nvSpPr>
        <p:spPr bwMode="auto">
          <a:xfrm rot="10800000">
            <a:off x="5707543" y="2584529"/>
            <a:ext cx="449160" cy="2265013"/>
          </a:xfrm>
          <a:prstGeom prst="curvedLeftArrow">
            <a:avLst>
              <a:gd name="adj1" fmla="val 17239"/>
              <a:gd name="adj2" fmla="val 31970"/>
              <a:gd name="adj3" fmla="val 25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Curved Left Arrow 61"/>
          <p:cNvSpPr/>
          <p:nvPr/>
        </p:nvSpPr>
        <p:spPr bwMode="auto">
          <a:xfrm rot="10800000">
            <a:off x="5707542" y="2584529"/>
            <a:ext cx="449160" cy="3227211"/>
          </a:xfrm>
          <a:prstGeom prst="curvedLeftArrow">
            <a:avLst>
              <a:gd name="adj1" fmla="val 17239"/>
              <a:gd name="adj2" fmla="val 31970"/>
              <a:gd name="adj3" fmla="val 25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63" name="Group 62"/>
          <p:cNvGrpSpPr/>
          <p:nvPr/>
        </p:nvGrpSpPr>
        <p:grpSpPr>
          <a:xfrm flipH="1">
            <a:off x="3246480" y="2293764"/>
            <a:ext cx="518789" cy="3227211"/>
            <a:chOff x="5859942" y="2736929"/>
            <a:chExt cx="537754" cy="3227211"/>
          </a:xfrm>
        </p:grpSpPr>
        <p:sp>
          <p:nvSpPr>
            <p:cNvPr id="64" name="Curved Left Arrow 63"/>
            <p:cNvSpPr/>
            <p:nvPr/>
          </p:nvSpPr>
          <p:spPr bwMode="auto">
            <a:xfrm rot="10800000">
              <a:off x="5948536" y="2736929"/>
              <a:ext cx="449160" cy="1170175"/>
            </a:xfrm>
            <a:prstGeom prst="curvedLeftArrow">
              <a:avLst>
                <a:gd name="adj1" fmla="val 17239"/>
                <a:gd name="adj2" fmla="val 31970"/>
                <a:gd name="adj3" fmla="val 25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5" name="Curved Left Arrow 64"/>
            <p:cNvSpPr/>
            <p:nvPr/>
          </p:nvSpPr>
          <p:spPr bwMode="auto">
            <a:xfrm rot="10800000">
              <a:off x="5859943" y="2736929"/>
              <a:ext cx="449160" cy="2265013"/>
            </a:xfrm>
            <a:prstGeom prst="curvedLeftArrow">
              <a:avLst>
                <a:gd name="adj1" fmla="val 17239"/>
                <a:gd name="adj2" fmla="val 31970"/>
                <a:gd name="adj3" fmla="val 25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6" name="Curved Left Arrow 65"/>
            <p:cNvSpPr/>
            <p:nvPr/>
          </p:nvSpPr>
          <p:spPr bwMode="auto">
            <a:xfrm rot="10800000">
              <a:off x="5859942" y="2736929"/>
              <a:ext cx="449160" cy="3227211"/>
            </a:xfrm>
            <a:prstGeom prst="curvedLeftArrow">
              <a:avLst>
                <a:gd name="adj1" fmla="val 17239"/>
                <a:gd name="adj2" fmla="val 31970"/>
                <a:gd name="adj3" fmla="val 25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11-16-0508 by Jonathan Segev, Intel Corporation</a:t>
            </a:r>
          </a:p>
        </p:txBody>
      </p:sp>
      <p:sp>
        <p:nvSpPr>
          <p:cNvPr id="6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982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Teleconference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altLang="en-US" dirty="0" smtClean="0"/>
              <a:t>June 15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10:00AM </a:t>
            </a:r>
            <a:r>
              <a:rPr lang="en-US" altLang="en-US" dirty="0"/>
              <a:t>ET for 1hr.</a:t>
            </a:r>
          </a:p>
          <a:p>
            <a:pPr marL="0" indent="0">
              <a:buNone/>
            </a:pPr>
            <a:r>
              <a:rPr lang="en-US" altLang="en-US" b="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009650" lvl="1" indent="-60960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11-16-0508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738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85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IEEE 802.11 LRLP TIG</a:t>
            </a:r>
            <a:br>
              <a:rPr lang="en-US" dirty="0"/>
            </a:br>
            <a:r>
              <a:rPr lang="en-US" dirty="0" smtClean="0"/>
              <a:t>May </a:t>
            </a:r>
            <a:r>
              <a:rPr lang="en-US" dirty="0"/>
              <a:t>2016 </a:t>
            </a:r>
            <a:r>
              <a:rPr lang="en-US" dirty="0" smtClean="0"/>
              <a:t>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30822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2016-05-20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/>
          </p:nvPr>
        </p:nvGraphicFramePr>
        <p:xfrm>
          <a:off x="514350" y="3067050"/>
          <a:ext cx="80772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Document" r:id="rId4" imgW="8267030" imgH="2534496" progId="Word.Document.8">
                  <p:embed/>
                </p:oleObj>
              </mc:Choice>
              <mc:Fallback>
                <p:oleObj name="Document" r:id="rId4" imgW="8267030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067050"/>
                        <a:ext cx="8077200" cy="247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72415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1/2 of 11-16-0753 by Tim Godfrey, EPRI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4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31838"/>
          </a:xfrm>
        </p:spPr>
        <p:txBody>
          <a:bodyPr/>
          <a:lstStyle/>
          <a:p>
            <a:r>
              <a:rPr lang="en-US" dirty="0" smtClean="0"/>
              <a:t>LRLP Closing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9"/>
            <a:ext cx="8001000" cy="54213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the opening meeting of LRLP, a straw poll indicated support for focusing LRLP primarily on low power operation, as a means to gain broader support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+mn-cs"/>
              </a:rPr>
              <a:t>Straw Poll: 25 </a:t>
            </a:r>
            <a:r>
              <a:rPr lang="en-US" sz="2400" b="1" dirty="0">
                <a:cs typeface="+mn-cs"/>
              </a:rPr>
              <a:t>for, 5 against, 16 </a:t>
            </a:r>
            <a:r>
              <a:rPr lang="en-US" sz="2400" b="1" dirty="0" smtClean="0">
                <a:cs typeface="+mn-cs"/>
              </a:rPr>
              <a:t>abstain</a:t>
            </a:r>
            <a:endParaRPr lang="en-US" sz="2400" b="1" dirty="0"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In WNG, the membership of 802.11 expressed strong support for the LP-WUR proposal. </a:t>
            </a:r>
          </a:p>
          <a:p>
            <a:endParaRPr lang="en-US" dirty="0" smtClean="0"/>
          </a:p>
          <a:p>
            <a:r>
              <a:rPr lang="en-US" dirty="0" smtClean="0"/>
              <a:t>In the second meeting of LRLP, the membership expressed a strong preference against pursuing development of the low power operational mode, to focus exclusively on sleep mode through the LP-WUR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Straw poll to continue development of LRLP: 1 for, 42 against,  32 abstain)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work of  the LRLP TIG has been completed with the launch of study group addressing a similar scope. Therefore the LRLP TIG has been disbanded.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2/2 of 11-16-0753 by Tim Godfrey, EPRI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389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 smtClean="0"/>
              <a:t>802.24 Vertical Applications </a:t>
            </a:r>
            <a:br>
              <a:rPr lang="en-GB" dirty="0" smtClean="0"/>
            </a:br>
            <a:r>
              <a:rPr lang="en-GB" dirty="0" smtClean="0"/>
              <a:t>Technical Advisory Group</a:t>
            </a:r>
            <a:br>
              <a:rPr lang="en-GB" dirty="0" smtClean="0"/>
            </a:br>
            <a:r>
              <a:rPr lang="en-GB" dirty="0" smtClean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2016-05-18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87</a:t>
            </a:fld>
            <a:endParaRPr lang="en-GB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976190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 smtClean="0"/>
              <a:t>Author:</a:t>
            </a:r>
            <a:endParaRPr lang="en-GB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11-16-0727 by Tim Godfrey, EPRI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802.24 Overview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68960"/>
            <a:ext cx="7772400" cy="33843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802.24.1 Smart Grid Task Group</a:t>
            </a:r>
          </a:p>
          <a:p>
            <a:pPr lvl="1"/>
            <a:r>
              <a:rPr lang="en-US" dirty="0" smtClean="0"/>
              <a:t>Internal / external coordination in matters related application of IEEE </a:t>
            </a:r>
            <a:r>
              <a:rPr lang="en-US" dirty="0"/>
              <a:t>802 standards for Smart Grid </a:t>
            </a:r>
            <a:endParaRPr lang="en-US" dirty="0" smtClean="0"/>
          </a:p>
          <a:p>
            <a:pPr lvl="1"/>
            <a:r>
              <a:rPr lang="en-US" dirty="0" smtClean="0"/>
              <a:t>802.24.1 TG meets at Plenaries and Wireless Interims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802.24.2 IoT Task Group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Internal / external coordination in matters related application of IEEE 802 standards for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Internet of Things (IoT)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802.24.2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TG meets at Plenaries and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802 Interims</a:t>
            </a:r>
          </a:p>
          <a:p>
            <a:r>
              <a:rPr lang="en-US" dirty="0" smtClean="0"/>
              <a:t>May Agenda</a:t>
            </a:r>
            <a:r>
              <a:rPr lang="en-US" dirty="0"/>
              <a:t>: 		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24-16-0014r0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/>
              <a:t>Report 	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24-16-0015r1</a:t>
            </a:r>
            <a:endParaRPr lang="en-US" dirty="0"/>
          </a:p>
          <a:p>
            <a:r>
              <a:rPr lang="en-US" dirty="0" smtClean="0"/>
              <a:t>Minutes		</a:t>
            </a:r>
            <a:r>
              <a:rPr lang="en-US" dirty="0"/>
              <a:t>	</a:t>
            </a:r>
            <a:r>
              <a:rPr lang="en-US" dirty="0" smtClean="0"/>
              <a:t>24-16-0016r0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88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51720" y="1412776"/>
            <a:ext cx="51845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802.24 Vertical Applications TAG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802.24.1 Smart Grid TG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802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802.24.2 IoT TG</a:t>
            </a:r>
          </a:p>
        </p:txBody>
      </p:sp>
      <p:cxnSp>
        <p:nvCxnSpPr>
          <p:cNvPr id="10" name="Elbow Connector 9"/>
          <p:cNvCxnSpPr>
            <a:stCxn id="4" idx="2"/>
            <a:endCxn id="7" idx="0"/>
          </p:cNvCxnSpPr>
          <p:nvPr/>
        </p:nvCxnSpPr>
        <p:spPr bwMode="auto">
          <a:xfrm rot="5400000">
            <a:off x="3455876" y="1160748"/>
            <a:ext cx="432048" cy="194421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 bwMode="auto">
          <a:xfrm rot="16200000" flipH="1">
            <a:off x="5436096" y="1124744"/>
            <a:ext cx="432048" cy="201622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11-16-0727 by Tim Godfrey, EPRI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802.24 Activities – May 2016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96855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24.1 </a:t>
            </a:r>
            <a:r>
              <a:rPr lang="en-US" sz="2800" dirty="0"/>
              <a:t>Smart Grid TG: </a:t>
            </a:r>
            <a:endParaRPr lang="en-US" sz="2800" dirty="0" smtClean="0"/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White paper development on Sub 1 GHz wireless</a:t>
            </a:r>
            <a:endParaRPr lang="en-US" sz="2400" dirty="0"/>
          </a:p>
          <a:p>
            <a:pPr lvl="2"/>
            <a:r>
              <a:rPr lang="en-US" sz="2000" dirty="0" smtClean="0"/>
              <a:t>Nearing completion -  Draft at: </a:t>
            </a:r>
            <a:r>
              <a:rPr lang="en-US" sz="2000" dirty="0" smtClean="0">
                <a:hlinkClick r:id="rId3"/>
              </a:rPr>
              <a:t>24-15-0029r8</a:t>
            </a:r>
            <a:endParaRPr lang="en-US" sz="2000" dirty="0" smtClean="0"/>
          </a:p>
          <a:p>
            <a:pPr lvl="1"/>
            <a:r>
              <a:rPr lang="en-US" sz="2400" dirty="0" smtClean="0"/>
              <a:t>Started defining next white paper</a:t>
            </a:r>
          </a:p>
          <a:p>
            <a:pPr lvl="2"/>
            <a:r>
              <a:rPr lang="en-US" sz="2000" dirty="0" smtClean="0"/>
              <a:t>Comparison of commercial cellular and commercial </a:t>
            </a:r>
            <a:r>
              <a:rPr lang="en-US" sz="2000" dirty="0" err="1" smtClean="0"/>
              <a:t>IoT</a:t>
            </a:r>
            <a:r>
              <a:rPr lang="en-US" sz="2000" dirty="0" smtClean="0"/>
              <a:t> services with 802 wireless standards for grid applications</a:t>
            </a:r>
          </a:p>
          <a:p>
            <a:pPr lvl="2"/>
            <a:r>
              <a:rPr lang="en-US" sz="2000" dirty="0" smtClean="0"/>
              <a:t>Outline developed -  </a:t>
            </a:r>
            <a:r>
              <a:rPr lang="en-US" sz="2000" dirty="0" smtClean="0">
                <a:hlinkClick r:id="rId4"/>
              </a:rPr>
              <a:t>24-16-0017r0</a:t>
            </a:r>
            <a:endParaRPr lang="en-US" sz="2000" dirty="0" smtClean="0"/>
          </a:p>
          <a:p>
            <a:r>
              <a:rPr lang="en-US" sz="2600" dirty="0" smtClean="0"/>
              <a:t>Student Paper Competition outcome</a:t>
            </a:r>
          </a:p>
          <a:p>
            <a:pPr lvl="1"/>
            <a:r>
              <a:rPr lang="en-US" sz="2200" dirty="0" smtClean="0"/>
              <a:t>One paper submitted</a:t>
            </a:r>
          </a:p>
          <a:p>
            <a:pPr lvl="1"/>
            <a:r>
              <a:rPr lang="en-US" sz="2200" dirty="0" err="1"/>
              <a:t>Meareg</a:t>
            </a:r>
            <a:r>
              <a:rPr lang="en-US" sz="2200" dirty="0"/>
              <a:t> </a:t>
            </a:r>
            <a:r>
              <a:rPr lang="en-US" sz="2200" dirty="0" err="1"/>
              <a:t>Abreha</a:t>
            </a:r>
            <a:r>
              <a:rPr lang="en-US" sz="2200" dirty="0"/>
              <a:t>  from Ethiopia</a:t>
            </a:r>
          </a:p>
          <a:p>
            <a:pPr lvl="1"/>
            <a:r>
              <a:rPr lang="en-US" sz="2200" dirty="0"/>
              <a:t>Paper Title “History and implementation of the IEEE 802 security architecture”</a:t>
            </a:r>
          </a:p>
          <a:p>
            <a:pPr lvl="1"/>
            <a:r>
              <a:rPr lang="en-US" sz="2200" dirty="0" smtClean="0"/>
              <a:t>Will present paper at July Plenary</a:t>
            </a: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89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11-16-0727 by Tim Godfrey, EPRI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r>
              <a:rPr lang="en-US" sz="1600" dirty="0" smtClean="0"/>
              <a:t>, Edward Au – </a:t>
            </a:r>
            <a:r>
              <a:rPr lang="en-US" sz="1600" b="0" u="sng" dirty="0">
                <a:hlinkClick r:id="rId4"/>
              </a:rPr>
              <a:t>edward.ks.au@huawei.com</a:t>
            </a:r>
            <a:r>
              <a:rPr lang="en-US" sz="1600" dirty="0" smtClean="0"/>
              <a:t>, Emily Qi – </a:t>
            </a:r>
            <a:r>
              <a:rPr lang="en-US" sz="1600" b="0" dirty="0" smtClean="0">
                <a:hlinkClick r:id="rId5"/>
              </a:rPr>
              <a:t>emily.h.qi@intel.com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Yongho Seok </a:t>
            </a:r>
            <a:r>
              <a:rPr lang="en-US" sz="1600" b="0" dirty="0" smtClean="0">
                <a:hlinkClick r:id="rId6"/>
              </a:rPr>
              <a:t>yongho.seok@gmail.com</a:t>
            </a:r>
            <a:r>
              <a:rPr lang="en-US" sz="1600" b="0" dirty="0" smtClean="0"/>
              <a:t>,  </a:t>
            </a:r>
            <a:r>
              <a:rPr lang="en-US" sz="1600" dirty="0" smtClean="0"/>
              <a:t>Alfred </a:t>
            </a:r>
            <a:r>
              <a:rPr lang="en-US" sz="1600" dirty="0" err="1" smtClean="0"/>
              <a:t>Asterjadhi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7"/>
              </a:rPr>
              <a:t>aasterja@qti.qualcomm.com</a:t>
            </a:r>
            <a:r>
              <a:rPr lang="en-US" sz="1600" b="0" dirty="0" smtClean="0"/>
              <a:t>  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8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9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TGaj</a:t>
            </a:r>
            <a:r>
              <a:rPr lang="en-US" sz="1600" dirty="0" smtClean="0"/>
              <a:t> – </a:t>
            </a:r>
            <a:r>
              <a:rPr lang="en-US" sz="1600" dirty="0" err="1" smtClean="0"/>
              <a:t>Jiamin</a:t>
            </a:r>
            <a:r>
              <a:rPr lang="en-US" sz="1600" dirty="0" smtClean="0"/>
              <a:t> CHEN – </a:t>
            </a:r>
            <a:r>
              <a:rPr lang="en-US" sz="1600" b="0" dirty="0" smtClean="0">
                <a:hlinkClick r:id="rId10"/>
              </a:rPr>
              <a:t>jiamin.chen@mail01.huawei.com</a:t>
            </a:r>
            <a:r>
              <a:rPr lang="en-US" sz="1600" b="0" dirty="0" smtClean="0"/>
              <a:t> , </a:t>
            </a:r>
            <a:r>
              <a:rPr lang="en-US" sz="1600" dirty="0" err="1" smtClean="0"/>
              <a:t>Shiwen</a:t>
            </a:r>
            <a:r>
              <a:rPr lang="en-US" sz="1600" dirty="0" smtClean="0"/>
              <a:t> </a:t>
            </a:r>
            <a:r>
              <a:rPr lang="en-US" sz="1600" dirty="0"/>
              <a:t>He – </a:t>
            </a:r>
            <a:r>
              <a:rPr lang="en-US" sz="1600" b="0" u="sng" dirty="0">
                <a:hlinkClick r:id="rId11"/>
              </a:rPr>
              <a:t>shiwenhe@seu.edu.cn</a:t>
            </a:r>
            <a:endParaRPr lang="en-US" sz="1600" b="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12"/>
              </a:rPr>
              <a:t>d3e3e3@gmail.com</a:t>
            </a:r>
            <a:r>
              <a:rPr lang="en-US" sz="1600" b="0" dirty="0" smtClean="0"/>
              <a:t>, </a:t>
            </a:r>
            <a:r>
              <a:rPr lang="en-US" sz="1600" dirty="0" smtClean="0"/>
              <a:t>Norm Finn – </a:t>
            </a:r>
            <a:r>
              <a:rPr lang="en-US" sz="1600" b="0" dirty="0" smtClean="0">
                <a:hlinkClick r:id="rId13"/>
              </a:rPr>
              <a:t>nfinn@cisco.com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8"/>
              </a:rPr>
              <a:t>LRA@tiac.net</a:t>
            </a:r>
            <a:r>
              <a:rPr lang="en-US" sz="1600" b="0" dirty="0" smtClean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 smtClean="0"/>
              <a:t>TGax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en-US" sz="1600" b="1" dirty="0" smtClean="0"/>
              <a:t>Robert Stacey </a:t>
            </a:r>
            <a:r>
              <a:rPr lang="en-US" sz="1600" dirty="0" smtClean="0"/>
              <a:t>– </a:t>
            </a:r>
            <a:r>
              <a:rPr lang="en-US" sz="1600" dirty="0">
                <a:hlinkClick r:id="rId14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 smtClean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 smtClean="0"/>
              <a:t>TGay</a:t>
            </a:r>
            <a:r>
              <a:rPr lang="en-US" sz="1600" b="1" dirty="0" smtClean="0"/>
              <a:t> </a:t>
            </a:r>
            <a:r>
              <a:rPr lang="en-US" sz="1600" b="1" dirty="0"/>
              <a:t>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15"/>
              </a:rPr>
              <a:t>carlos.cordeiro@intel.com</a:t>
            </a:r>
            <a:r>
              <a:rPr lang="en-US" sz="1600" dirty="0"/>
              <a:t>  </a:t>
            </a:r>
            <a:endParaRPr lang="en-US" sz="1600" dirty="0" smtClean="0"/>
          </a:p>
          <a:p>
            <a:pPr marL="342900" lvl="1" indent="-342900">
              <a:buFontTx/>
              <a:buChar char="•"/>
            </a:pPr>
            <a:r>
              <a:rPr lang="en-US" sz="1600" b="1" dirty="0" err="1" smtClean="0"/>
              <a:t>TGaz</a:t>
            </a:r>
            <a:r>
              <a:rPr lang="en-US" sz="1600" b="1" dirty="0" smtClean="0"/>
              <a:t> – Chao Chun Wang </a:t>
            </a:r>
            <a:r>
              <a:rPr lang="en-US" sz="1600" dirty="0"/>
              <a:t>– </a:t>
            </a:r>
            <a:r>
              <a:rPr lang="en-US" sz="1600" dirty="0" smtClean="0">
                <a:hlinkClick r:id="rId16"/>
              </a:rPr>
              <a:t>chaochun.wang@mediatek.com</a:t>
            </a:r>
            <a:r>
              <a:rPr lang="en-US" sz="1600" dirty="0" smtClean="0"/>
              <a:t> </a:t>
            </a:r>
            <a:endParaRPr lang="en-US" sz="1600" dirty="0"/>
          </a:p>
          <a:p>
            <a:pPr marL="342900" lvl="1" indent="-342900">
              <a:buFontTx/>
              <a:buChar char="•"/>
            </a:pPr>
            <a:r>
              <a:rPr lang="en-US" sz="1600" dirty="0" smtClean="0"/>
              <a:t>Editors Emeritus:</a:t>
            </a:r>
          </a:p>
          <a:p>
            <a:pPr lvl="1"/>
            <a:r>
              <a:rPr lang="en-US" sz="1400" dirty="0" err="1"/>
              <a:t>TGaa</a:t>
            </a:r>
            <a:r>
              <a:rPr lang="en-US" sz="1400" dirty="0"/>
              <a:t> – Alex Ashley – </a:t>
            </a:r>
            <a:r>
              <a:rPr lang="en-US" sz="1400" dirty="0" smtClean="0">
                <a:hlinkClick r:id="rId17"/>
              </a:rPr>
              <a:t>alex.ashley@hotmail.co.uk</a:t>
            </a:r>
            <a:endParaRPr lang="en-US" sz="1400" dirty="0" smtClean="0"/>
          </a:p>
          <a:p>
            <a:pPr lvl="1"/>
            <a:r>
              <a:rPr lang="en-US" sz="1400" dirty="0" err="1" smtClean="0"/>
              <a:t>TGac</a:t>
            </a:r>
            <a:r>
              <a:rPr lang="en-US" sz="1400" dirty="0" smtClean="0"/>
              <a:t> – Robert Stacey – </a:t>
            </a:r>
            <a:r>
              <a:rPr lang="en-US" sz="1400" dirty="0" smtClean="0">
                <a:hlinkClick r:id="rId14"/>
              </a:rPr>
              <a:t>robert.stacey@intel.com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err="1"/>
              <a:t>TGad</a:t>
            </a:r>
            <a:r>
              <a:rPr lang="en-US" sz="1400" dirty="0"/>
              <a:t> – Carlos Cordeiro – </a:t>
            </a:r>
            <a:r>
              <a:rPr lang="en-US" sz="1400" dirty="0">
                <a:hlinkClick r:id="rId15"/>
              </a:rPr>
              <a:t>carlos.cordeiro@intel.com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err="1" smtClean="0"/>
              <a:t>TGae</a:t>
            </a:r>
            <a:r>
              <a:rPr lang="en-US" sz="1400" dirty="0" smtClean="0"/>
              <a:t> – Henry </a:t>
            </a:r>
            <a:r>
              <a:rPr lang="en-US" sz="1400" dirty="0" err="1" smtClean="0"/>
              <a:t>Ptasinski</a:t>
            </a:r>
            <a:r>
              <a:rPr lang="en-US" sz="1400" dirty="0" smtClean="0"/>
              <a:t> – </a:t>
            </a:r>
            <a:r>
              <a:rPr lang="en-US" sz="1400" dirty="0" smtClean="0">
                <a:hlinkClick r:id="rId18"/>
              </a:rPr>
              <a:t>henry@LOGOUT.COM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err="1" smtClean="0"/>
              <a:t>TGaf</a:t>
            </a:r>
            <a:r>
              <a:rPr lang="en-US" sz="1400" dirty="0" smtClean="0"/>
              <a:t> – Peter Ecclesine – </a:t>
            </a:r>
            <a:r>
              <a:rPr lang="en-US" sz="1400" dirty="0" smtClean="0">
                <a:hlinkClick r:id="rId19"/>
              </a:rPr>
              <a:t>pecclesi@cisco.com</a:t>
            </a:r>
            <a:r>
              <a:rPr lang="en-US" sz="1400" dirty="0" smtClean="0"/>
              <a:t> </a:t>
            </a:r>
            <a:endParaRPr lang="en-US" sz="1400" dirty="0"/>
          </a:p>
          <a:p>
            <a:pPr lvl="1"/>
            <a:r>
              <a:rPr lang="en-US" sz="1400" dirty="0" err="1" smtClean="0"/>
              <a:t>TGaq</a:t>
            </a:r>
            <a:r>
              <a:rPr lang="en-US" sz="1400" dirty="0" smtClean="0"/>
              <a:t> </a:t>
            </a:r>
            <a:r>
              <a:rPr lang="en-US" sz="1400" dirty="0"/>
              <a:t>– </a:t>
            </a:r>
            <a:r>
              <a:rPr lang="en-US" sz="1400" dirty="0" smtClean="0"/>
              <a:t>Dan Gal </a:t>
            </a:r>
            <a:r>
              <a:rPr lang="en-US" sz="1400" dirty="0"/>
              <a:t>– 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20"/>
              </a:rPr>
              <a:t>ddrgal@gmail.com</a:t>
            </a:r>
            <a:r>
              <a:rPr lang="en-US" sz="1400" dirty="0" smtClean="0"/>
              <a:t> </a:t>
            </a:r>
          </a:p>
          <a:p>
            <a:pPr lvl="1"/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11-16-0603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10917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2016-05-18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061146"/>
              </p:ext>
            </p:extLst>
          </p:nvPr>
        </p:nvGraphicFramePr>
        <p:xfrm>
          <a:off x="531813" y="2286000"/>
          <a:ext cx="8186737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Document" r:id="rId4" imgW="8248712" imgH="2550695" progId="Word.Document.8">
                  <p:embed/>
                </p:oleObj>
              </mc:Choice>
              <mc:Fallback>
                <p:oleObj name="Document" r:id="rId4" imgW="8248712" imgH="25506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286000"/>
                        <a:ext cx="8186737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1/17 of 11-16-0428 by Dorothy Stanley, HPE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May 2016.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648200"/>
          </a:xfrm>
          <a:noFill/>
        </p:spPr>
        <p:txBody>
          <a:bodyPr/>
          <a:lstStyle/>
          <a:p>
            <a:r>
              <a:rPr lang="en-US" dirty="0" smtClean="0"/>
              <a:t>Upcoming Meetings:</a:t>
            </a:r>
          </a:p>
          <a:p>
            <a:pPr lvl="1"/>
            <a:r>
              <a:rPr lang="en-US" dirty="0" smtClean="0"/>
              <a:t>July 17-22, 2016 – Berlin</a:t>
            </a:r>
          </a:p>
          <a:p>
            <a:pPr lvl="1"/>
            <a:r>
              <a:rPr lang="en-US" dirty="0" smtClean="0"/>
              <a:t>November 13-18, 2016 – Seoul Korea</a:t>
            </a:r>
          </a:p>
          <a:p>
            <a:pPr lvl="1"/>
            <a:r>
              <a:rPr lang="en-US" dirty="0" smtClean="0"/>
              <a:t>March 26-31, 2017 – Chicago</a:t>
            </a:r>
          </a:p>
          <a:p>
            <a:pPr lvl="1"/>
            <a:r>
              <a:rPr lang="en-US" dirty="0"/>
              <a:t>July 16-21, </a:t>
            </a:r>
            <a:r>
              <a:rPr lang="en-US" dirty="0" smtClean="0"/>
              <a:t>2017 - Prague</a:t>
            </a:r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Wireless </a:t>
            </a:r>
            <a:r>
              <a:rPr lang="en-US" dirty="0"/>
              <a:t>Tutorial (Donald Eastlake), 802.11 &amp; 802.15 tutorials (Dorothy Stanley, Charlie Perkins</a:t>
            </a:r>
            <a:r>
              <a:rPr lang="en-US" dirty="0" smtClean="0"/>
              <a:t>)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6"/>
              </a:rPr>
              <a:t>http://tools.ietf.org/dailydose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hlinkClick r:id="rId3"/>
              </a:rPr>
              <a:t>http://www.iab.org/activities/joint-activities/iab-ieee-coordination/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2016-02-01 teleconference held;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Sept 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2016 F2F meeting planned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802.1E (Privacy Considerations) and 802.c (Local MAC address usage) and 802.1 tutorials requested for July; Present 802.11/.15 tutorials again in Nov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 has been published (</a:t>
            </a:r>
            <a:r>
              <a:rPr lang="en-US" sz="2000" dirty="0" smtClean="0"/>
              <a:t>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4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IEEE </a:t>
            </a:r>
            <a:r>
              <a:rPr lang="en-US" sz="2000" dirty="0"/>
              <a:t>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5"/>
              </a:rPr>
              <a:t>http://</a:t>
            </a:r>
            <a:r>
              <a:rPr lang="en-US" sz="1600" u="sng" dirty="0" smtClean="0">
                <a:hlinkClick r:id="rId5"/>
              </a:rPr>
              <a:t>ieee-sa.centraldesktop.com/802liaisondb/FrontPage</a:t>
            </a: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802 </a:t>
            </a:r>
            <a:r>
              <a:rPr lang="en-US" sz="2000" dirty="0"/>
              <a:t>EC “IETF/IAB/IESG” 802 EC Standing Committee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Formed March 2014, Pat Thaler as </a:t>
            </a:r>
            <a:r>
              <a:rPr lang="en-US" sz="1600" dirty="0" smtClean="0"/>
              <a:t>chair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Next meeting at July Plenary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Multicast Topics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Multicast issues were discussed at the IETF-IEEE 802 meeting Sept 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2015 and a presentation given at the November 2015 IETF meeting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mentor.ieee.org/802.11/dcn/15/11-15-1261-02-0arc-mulicast-performance-optimization-features-overview-for-ietf-nov-2015.ppt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Further actions: </a:t>
            </a:r>
            <a:r>
              <a:rPr lang="en-US" sz="1600" dirty="0" err="1" smtClean="0"/>
              <a:t>ietf</a:t>
            </a:r>
            <a:r>
              <a:rPr lang="en-US" sz="1600" dirty="0" smtClean="0"/>
              <a:t> mailing list has been established for ongoing discussion, will include additional 802. wireless groups</a:t>
            </a:r>
            <a:r>
              <a:rPr lang="en-US" sz="1600" dirty="0"/>
              <a:t>, see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www.ieee802.org/11/email/stds-802-11/msg01838.html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considerations Internet draft describing use cases, issues, etc. under development, </a:t>
            </a:r>
            <a:r>
              <a:rPr lang="en-US" sz="1600" dirty="0"/>
              <a:t>see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tools.ietf.org/html/draft-perkins-intarea-multicast-ieee802-00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Insights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used for multiple types of traffic including ARP/ND, routing protocols, video applications, and these might need to be transmitted at different MCS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Implementations might consider APIs to allow MCS differentiation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6775, Neighbor Discovery Optimization for IPv6 over Low-Power Wireless Personal Area Networks (6LoWPANs) defines a registration mechanism for accomplishing proxy ND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Current Proxy ND support does not address Secure ND, see RFC 3971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Related documents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hlinkClick r:id="rId6"/>
              </a:rPr>
              <a:t>http://datatracker.ietf.org/doc/draft-mcbride-mboned-wifi-mcast-problem-statement/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hlinkClick r:id="rId7"/>
              </a:rPr>
              <a:t>http</a:t>
            </a:r>
            <a:r>
              <a:rPr lang="en-US" sz="1600" dirty="0">
                <a:hlinkClick r:id="rId7"/>
              </a:rPr>
              <a:t>://www.ipv6council.be/IMG/pdf/20141212-08_vyncke_-_</a:t>
            </a:r>
            <a:r>
              <a:rPr lang="en-US" sz="1600" dirty="0" smtClean="0">
                <a:hlinkClick r:id="rId7"/>
              </a:rPr>
              <a:t>ipv6_multicast_issues-pptx.pdf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IETF BOFs For IETF April meeting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648200"/>
          </a:xfrm>
          <a:noFill/>
        </p:spPr>
        <p:txBody>
          <a:bodyPr/>
          <a:lstStyle/>
          <a:p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https://datatracker.ietf.org/wg/bofs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960919"/>
              </p:ext>
            </p:extLst>
          </p:nvPr>
        </p:nvGraphicFramePr>
        <p:xfrm>
          <a:off x="1066800" y="2133600"/>
          <a:ext cx="6977557" cy="4176285"/>
        </p:xfrm>
        <a:graphic>
          <a:graphicData uri="http://schemas.openxmlformats.org/drawingml/2006/table">
            <a:tbl>
              <a:tblPr/>
              <a:tblGrid>
                <a:gridCol w="1110157"/>
                <a:gridCol w="5867400"/>
              </a:tblGrid>
              <a:tr h="496614">
                <a:tc>
                  <a:txBody>
                    <a:bodyPr/>
                    <a:lstStyle/>
                    <a:p>
                      <a:r>
                        <a:rPr lang="en-US" sz="1800">
                          <a:hlinkClick r:id="rId4"/>
                        </a:rPr>
                        <a:t>its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Intelligent Transportation Systems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9448">
                <a:tc>
                  <a:txBody>
                    <a:bodyPr/>
                    <a:lstStyle/>
                    <a:p>
                      <a:r>
                        <a:rPr lang="en-US" sz="1800">
                          <a:hlinkClick r:id="rId5"/>
                        </a:rPr>
                        <a:t>mtgvenue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IAOC Meeting Venue Selection Criteria &amp; Procedures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614">
                <a:tc>
                  <a:txBody>
                    <a:bodyPr/>
                    <a:lstStyle/>
                    <a:p>
                      <a:r>
                        <a:rPr lang="en-US" sz="1800">
                          <a:hlinkClick r:id="rId6"/>
                        </a:rPr>
                        <a:t>lpwan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Low-Power Wide Area Networks 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9448">
                <a:tc>
                  <a:txBody>
                    <a:bodyPr/>
                    <a:lstStyle/>
                    <a:p>
                      <a:r>
                        <a:rPr lang="en-US" sz="1800">
                          <a:hlinkClick r:id="rId7"/>
                        </a:rPr>
                        <a:t>arcing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Alternative Resolution Contexts for Internet Naming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779">
                <a:tc>
                  <a:txBody>
                    <a:bodyPr/>
                    <a:lstStyle/>
                    <a:p>
                      <a:r>
                        <a:rPr lang="en-US" sz="1800">
                          <a:hlinkClick r:id="rId8"/>
                        </a:rPr>
                        <a:t>babel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Babel routing protocol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614">
                <a:tc>
                  <a:txBody>
                    <a:bodyPr/>
                    <a:lstStyle/>
                    <a:p>
                      <a:r>
                        <a:rPr lang="en-US" sz="1800">
                          <a:hlinkClick r:id="rId9"/>
                        </a:rPr>
                        <a:t>lurk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Limited Use of Remote Keys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2283">
                <a:tc>
                  <a:txBody>
                    <a:bodyPr/>
                    <a:lstStyle/>
                    <a:p>
                      <a:r>
                        <a:rPr lang="en-US" sz="1800">
                          <a:hlinkClick r:id="rId10"/>
                        </a:rPr>
                        <a:t>accord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Alternatives to Content Classification for Operator Resource Deployment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6/17 of 11-16-0428 by Dorothy Stanley, HPE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 to Smart Grid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800" dirty="0">
                <a:hlinkClick r:id="rId3"/>
              </a:rPr>
              <a:t>http://datatracker.ietf.org/wg/6lo/charter</a:t>
            </a:r>
            <a:r>
              <a:rPr lang="en-GB" sz="1800" dirty="0" smtClean="0">
                <a:hlinkClick r:id="rId3"/>
              </a:rPr>
              <a:t>/</a:t>
            </a:r>
            <a:r>
              <a:rPr lang="en-GB" sz="1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Focus</a:t>
            </a:r>
            <a:r>
              <a:rPr lang="en-US" sz="1800" dirty="0"/>
              <a:t>: IPv6 over Networks of Resource-constrained </a:t>
            </a:r>
            <a:r>
              <a:rPr lang="en-US" sz="1800" dirty="0" smtClean="0"/>
              <a:t>Nodes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See WNG presentation: </a:t>
            </a: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mentor.ieee.org/802.11/dcn/15/11-15-1085-00-0wng-6lowpan-over-802-11.pptx</a:t>
            </a:r>
            <a:r>
              <a:rPr lang="en-US" sz="1800" dirty="0"/>
              <a:t> </a:t>
            </a:r>
            <a:r>
              <a:rPr lang="en-US" sz="1800" dirty="0" smtClean="0"/>
              <a:t>and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hlinkClick r:id="rId5"/>
              </a:rPr>
              <a:t>http</a:t>
            </a:r>
            <a:r>
              <a:rPr lang="en-US" sz="1800" dirty="0">
                <a:hlinkClick r:id="rId5"/>
              </a:rPr>
              <a:t>://datatracker.ietf.org/doc/draft-delcarpio-6lo-wlanah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hlinkClick r:id="rId6"/>
              </a:rPr>
              <a:t>https://</a:t>
            </a:r>
            <a:r>
              <a:rPr lang="en-US" sz="1800" dirty="0" smtClean="0">
                <a:hlinkClick r:id="rId6"/>
              </a:rPr>
              <a:t>tools.ietf.org/html/draft-thubert-6lo-routing-dispatch-06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hlinkClick r:id="rId7"/>
              </a:rPr>
              <a:t>https://</a:t>
            </a:r>
            <a:r>
              <a:rPr lang="en-US" sz="1800" dirty="0" smtClean="0">
                <a:hlinkClick r:id="rId7"/>
              </a:rPr>
              <a:t>tools.ietf.org/html/draft-thubert-6lo-backbone-router-02</a:t>
            </a:r>
            <a:r>
              <a:rPr lang="en-US" sz="1800" dirty="0" smtClean="0"/>
              <a:t>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Unique </a:t>
            </a:r>
            <a:r>
              <a:rPr lang="en-US" sz="1800" dirty="0"/>
              <a:t>IPv6 Prefix Per Host, </a:t>
            </a:r>
            <a:r>
              <a:rPr lang="en-US" sz="1800" dirty="0">
                <a:hlinkClick r:id="rId8"/>
              </a:rPr>
              <a:t>https://</a:t>
            </a:r>
            <a:r>
              <a:rPr lang="en-US" sz="1800" dirty="0" smtClean="0">
                <a:hlinkClick r:id="rId8"/>
              </a:rPr>
              <a:t>tools.ietf.org/html/draft-jjmb-v6ops-unique-ipv6-prefix-per-host-00</a:t>
            </a:r>
            <a:r>
              <a:rPr lang="en-US" sz="1800" dirty="0" smtClean="0"/>
              <a:t>  </a:t>
            </a:r>
          </a:p>
          <a:p>
            <a:pPr lvl="2">
              <a:lnSpc>
                <a:spcPct val="80000"/>
              </a:lnSpc>
            </a:pPr>
            <a:r>
              <a:rPr lang="en-US" sz="1600" i="1" dirty="0" smtClean="0"/>
              <a:t>The </a:t>
            </a:r>
            <a:r>
              <a:rPr lang="en-US" sz="1600" i="1" dirty="0"/>
              <a:t>concepts in this document were originally developed as part of a large scale, production deployment of IPv6 support for a community Wi-Fi service</a:t>
            </a:r>
            <a:r>
              <a:rPr lang="en-US" sz="1600" i="1" dirty="0" smtClean="0"/>
              <a:t>. </a:t>
            </a:r>
            <a:endParaRPr lang="en-US" sz="1600" i="1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ROLL: </a:t>
            </a:r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600" b="0" dirty="0">
                <a:hlinkClick r:id="rId9"/>
              </a:rPr>
              <a:t>http://datatracker.ietf.org/wg/roll/</a:t>
            </a:r>
            <a:r>
              <a:rPr lang="en-GB" sz="1600" dirty="0"/>
              <a:t> </a:t>
            </a:r>
          </a:p>
          <a:p>
            <a:pPr lvl="1"/>
            <a:r>
              <a:rPr lang="en-US" sz="1600" dirty="0"/>
              <a:t>Focus: Routing over Low Power and </a:t>
            </a:r>
            <a:r>
              <a:rPr lang="en-US" sz="1600" dirty="0" err="1"/>
              <a:t>Lossy</a:t>
            </a:r>
            <a:r>
              <a:rPr lang="en-US" sz="1600" dirty="0"/>
              <a:t> </a:t>
            </a:r>
            <a:r>
              <a:rPr lang="en-US" sz="1600" dirty="0" smtClean="0"/>
              <a:t>Networks</a:t>
            </a:r>
          </a:p>
          <a:p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600" dirty="0"/>
              <a:t>Constrained </a:t>
            </a:r>
            <a:r>
              <a:rPr lang="en-US" sz="1600" dirty="0" err="1"/>
              <a:t>RESTful</a:t>
            </a:r>
            <a:r>
              <a:rPr lang="en-US" sz="1600" dirty="0"/>
              <a:t> Environments)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600" b="0" dirty="0">
                <a:hlinkClick r:id="rId10"/>
              </a:rPr>
              <a:t>http://datatracker.ietf.org/wg/core/</a:t>
            </a:r>
            <a:r>
              <a:rPr lang="en-GB" sz="1600" b="0" dirty="0"/>
              <a:t> </a:t>
            </a:r>
            <a:endParaRPr lang="en-GB" sz="1600" dirty="0"/>
          </a:p>
          <a:p>
            <a:pPr lvl="1"/>
            <a:r>
              <a:rPr lang="en-US" sz="1600" dirty="0"/>
              <a:t>Focus: framework for resource-oriented applications intended to run on constrained IP networks. </a:t>
            </a:r>
            <a:endParaRPr lang="en-US" sz="16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CAPPORT WG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5029200"/>
          </a:xfrm>
          <a:noFill/>
        </p:spPr>
        <p:txBody>
          <a:bodyPr/>
          <a:lstStyle/>
          <a:p>
            <a:r>
              <a:rPr lang="en-US" sz="2000" dirty="0" err="1" smtClean="0"/>
              <a:t>CAPtive</a:t>
            </a:r>
            <a:r>
              <a:rPr lang="en-US" sz="2000" dirty="0" smtClean="0"/>
              <a:t> </a:t>
            </a:r>
            <a:r>
              <a:rPr lang="en-US" sz="2000" dirty="0" err="1" smtClean="0"/>
              <a:t>PORTal</a:t>
            </a:r>
            <a:r>
              <a:rPr lang="en-US" sz="2000" dirty="0" smtClean="0"/>
              <a:t>:  </a:t>
            </a:r>
            <a:r>
              <a:rPr lang="en-US" sz="2000" dirty="0">
                <a:hlinkClick r:id="rId3"/>
              </a:rPr>
              <a:t>https://datatracker.ietf.org/wg/capport/charter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CAPPORT Working Group will define secure mechanisms and protocols </a:t>
            </a:r>
            <a:r>
              <a:rPr lang="en-US" sz="2000" dirty="0" smtClean="0"/>
              <a:t>to</a:t>
            </a:r>
          </a:p>
          <a:p>
            <a:pPr lvl="1"/>
            <a:r>
              <a:rPr lang="en-US" sz="1600" dirty="0" smtClean="0"/>
              <a:t>allow </a:t>
            </a:r>
            <a:r>
              <a:rPr lang="en-US" sz="1600" dirty="0"/>
              <a:t>endpoints to discover that they are in this sort of limited environment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a URL to interact with the Captive Portal, - allow endpoints to learn about the parameters of their confinement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interact </a:t>
            </a:r>
            <a:r>
              <a:rPr lang="en-US" sz="1600" dirty="0"/>
              <a:t>with the Captive Portal to obtain information such as status and remaining access time, </a:t>
            </a:r>
            <a:r>
              <a:rPr lang="en-US" sz="1600" dirty="0" smtClean="0"/>
              <a:t>and</a:t>
            </a:r>
          </a:p>
          <a:p>
            <a:pPr lvl="1"/>
            <a:r>
              <a:rPr lang="en-US" sz="1600" dirty="0" smtClean="0"/>
              <a:t>optionally</a:t>
            </a:r>
            <a:r>
              <a:rPr lang="en-US" sz="1600" dirty="0"/>
              <a:t>, advertise a service whereby devices can enable or disable access to the Internet without human interaction. (RFC 7710 may be a full or partial solution to the first two bullets</a:t>
            </a:r>
            <a:r>
              <a:rPr lang="en-US" sz="1600" dirty="0" smtClean="0"/>
              <a:t>)</a:t>
            </a:r>
          </a:p>
          <a:p>
            <a:r>
              <a:rPr lang="en-US" sz="2000" dirty="0"/>
              <a:t>Note: related to OWE proposal in </a:t>
            </a:r>
            <a:r>
              <a:rPr lang="en-US" sz="2000" dirty="0" err="1"/>
              <a:t>TGmc</a:t>
            </a:r>
            <a:r>
              <a:rPr lang="en-US" sz="2000" dirty="0"/>
              <a:t>, see </a:t>
            </a:r>
            <a:r>
              <a:rPr lang="en-US" sz="2000" dirty="0">
                <a:hlinkClick r:id="rId4"/>
              </a:rPr>
              <a:t>https://mentor.ieee.org/802.11/dcn/15/11-15-1184-05-000m-owe.docx</a:t>
            </a:r>
            <a:r>
              <a:rPr lang="en-US" sz="2000" dirty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E2D3960-A144-4B75-B89D-4EFD7A4AD3C3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[May 2016]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Updated: Data Types in the Remote Authentication Dial-In User Service Protocol (RADIUS)</a:t>
            </a:r>
            <a:r>
              <a:rPr lang="en-US" sz="1600" dirty="0" smtClean="0"/>
              <a:t>, </a:t>
            </a:r>
            <a:r>
              <a:rPr lang="en-US" sz="1600" dirty="0"/>
              <a:t>see </a:t>
            </a:r>
            <a:r>
              <a:rPr lang="en-US" sz="1600" dirty="0">
                <a:hlinkClick r:id="rId4"/>
              </a:rPr>
              <a:t>https://datatracker.ietf.org/doc/draft-ietf-radext-datatypes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(Related) RFC 7664, “Dragonfly Key Exchange” </a:t>
            </a:r>
            <a:r>
              <a:rPr lang="en-US" sz="1600" dirty="0"/>
              <a:t>published, see </a:t>
            </a:r>
            <a:r>
              <a:rPr lang="en-US" sz="1600" dirty="0">
                <a:hlinkClick r:id="rId5"/>
              </a:rPr>
              <a:t>https://datatracker.ietf.org/doc/rfc7664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8A9DF8B-7739-464D-BCA9-BDE1E90A768D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Networking (homenet) WG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https://datatracker.ietf.org/wg/homenet/</a:t>
            </a:r>
            <a:r>
              <a:rPr lang="en-US" sz="1800" dirty="0" smtClean="0"/>
              <a:t> 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This working group focuses on the evolving networking technology </a:t>
            </a:r>
            <a:br>
              <a:rPr lang="en-US" sz="1800" dirty="0" smtClean="0"/>
            </a:br>
            <a:r>
              <a:rPr lang="en-US" sz="1800" dirty="0" smtClean="0"/>
              <a:t>within and among relatively small "residential home" networks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task of the group is to produce an architecture document that outlines how to construct home networks involving multiple routers and subnets.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This document is expected to apply the IPv6 addressing architecture, prefix delegation, global and ULA addresses, source address selection rules and other existing components of the IPv6 </a:t>
            </a:r>
            <a:br>
              <a:rPr lang="en-US" sz="1600" dirty="0" smtClean="0"/>
            </a:br>
            <a:r>
              <a:rPr lang="en-US" sz="1600" dirty="0" smtClean="0"/>
              <a:t>architecture, as appropriate.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Architecture for IPv6, Published as IPv6 Home Networking Architecture Principle: </a:t>
            </a:r>
            <a:r>
              <a:rPr lang="en-US" sz="1600" dirty="0" smtClean="0">
                <a:hlinkClick r:id="rId4"/>
              </a:rPr>
              <a:t>http://datatracker.ietf.org/doc/rfc7368/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[May 2016] Documents 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Home Networking Control Protocol</a:t>
            </a:r>
            <a:r>
              <a:rPr lang="en-US" sz="1600" dirty="0"/>
              <a:t>, </a:t>
            </a:r>
            <a:r>
              <a:rPr lang="en-US" sz="1600" dirty="0" smtClean="0"/>
              <a:t>published as RFC 7788, see </a:t>
            </a:r>
            <a:r>
              <a:rPr lang="en-US" sz="1600" dirty="0">
                <a:hlinkClick r:id="rId5"/>
              </a:rPr>
              <a:t>https://datatracker.ietf.org/doc/rfc7788/ </a:t>
            </a:r>
            <a:r>
              <a:rPr lang="en-US" sz="1600" dirty="0" smtClean="0">
                <a:hlinkClick r:id="rId5"/>
              </a:rPr>
              <a:t> 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Of Interest: Home Network Wi-Fi Roaming, see </a:t>
            </a:r>
            <a:r>
              <a:rPr lang="en-US" sz="1600" dirty="0" smtClean="0">
                <a:hlinkClick r:id="rId6"/>
              </a:rPr>
              <a:t>https://datatracker.ietf.org/doc/draft-barth-homenet-wifi-roaming/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81574</TotalTime>
  <Words>8676</Words>
  <Application>Microsoft Office PowerPoint</Application>
  <PresentationFormat>On-screen Show (4:3)</PresentationFormat>
  <Paragraphs>1835</Paragraphs>
  <Slides>106</Slides>
  <Notes>106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8" baseType="lpstr">
      <vt:lpstr>Default Design</vt:lpstr>
      <vt:lpstr>Document</vt:lpstr>
      <vt:lpstr>802.11 May 2016 Closing Reports</vt:lpstr>
      <vt:lpstr>Abstract</vt:lpstr>
      <vt:lpstr>Attendance</vt:lpstr>
      <vt:lpstr>Attendance Total</vt:lpstr>
      <vt:lpstr>Attendance Histogram (Thu) </vt:lpstr>
      <vt:lpstr>Attendance by Country</vt:lpstr>
      <vt:lpstr>Doc Revision uploads by meeting (month #)</vt:lpstr>
      <vt:lpstr>802.11 WG Editor’s Meeting (May ‘16)</vt:lpstr>
      <vt:lpstr>Volunteer Editor Contacts</vt:lpstr>
      <vt:lpstr>MDR Status</vt:lpstr>
      <vt:lpstr>802.11 Style Guide</vt:lpstr>
      <vt:lpstr>Editor Amendment Ordering</vt:lpstr>
      <vt:lpstr>Draft Development Snapshot</vt:lpstr>
      <vt:lpstr>MIB style, Visio and Frame practices </vt:lpstr>
      <vt:lpstr>ARC Closing Report </vt:lpstr>
      <vt:lpstr>Abstract</vt:lpstr>
      <vt:lpstr>Work Completed</vt:lpstr>
      <vt:lpstr>Work Completed (cont)</vt:lpstr>
      <vt:lpstr>Work Completed (cont)</vt:lpstr>
      <vt:lpstr>Teleconference(s)</vt:lpstr>
      <vt:lpstr>July 2016 Plans</vt:lpstr>
      <vt:lpstr>IEEE 802.11/15 Regulatory SC Waikoloa Closing Report</vt:lpstr>
      <vt:lpstr>Abstract</vt:lpstr>
      <vt:lpstr>Agenda</vt:lpstr>
      <vt:lpstr>Regulatory Updates</vt:lpstr>
      <vt:lpstr>Input for 802.18</vt:lpstr>
      <vt:lpstr>Teleconferences, etc.</vt:lpstr>
      <vt:lpstr>Closing Report</vt:lpstr>
      <vt:lpstr>Abstract</vt:lpstr>
      <vt:lpstr>PowerPoint Presentation</vt:lpstr>
      <vt:lpstr>IEEE 802.11mc Closing Report for May 2016</vt:lpstr>
      <vt:lpstr>Abstract</vt:lpstr>
      <vt:lpstr>Status </vt:lpstr>
      <vt:lpstr>TGmc Plan of Record - modified</vt:lpstr>
      <vt:lpstr>TGmc SB Planning</vt:lpstr>
      <vt:lpstr>May – June 2016 Meeting Planning</vt:lpstr>
      <vt:lpstr>IEEE 802.11ah Closing Report for March 2016</vt:lpstr>
      <vt:lpstr>Abstract</vt:lpstr>
      <vt:lpstr>Activity in TGah</vt:lpstr>
      <vt:lpstr>Going forward</vt:lpstr>
      <vt:lpstr>Teleconference</vt:lpstr>
      <vt:lpstr>TGah Timeline –No Changes</vt:lpstr>
      <vt:lpstr>IEEE 802.11TGai Closing Report</vt:lpstr>
      <vt:lpstr>Abstract</vt:lpstr>
      <vt:lpstr>IEEE 802.11 FILS TGai – May 2016 Waikoloa</vt:lpstr>
      <vt:lpstr>Accomplishments  TGai  1/2</vt:lpstr>
      <vt:lpstr>Accomplishments  TGai  2/2</vt:lpstr>
      <vt:lpstr>Plan for July</vt:lpstr>
      <vt:lpstr>Time line of TGai (No Change)</vt:lpstr>
      <vt:lpstr>Teleconference Schedule </vt:lpstr>
      <vt:lpstr>Reference</vt:lpstr>
      <vt:lpstr>Thanks to all who participated!</vt:lpstr>
      <vt:lpstr>IEEE 802.11aj May 2016 Closing Report</vt:lpstr>
      <vt:lpstr>Abstract</vt:lpstr>
      <vt:lpstr>Work Completed (1/2)</vt:lpstr>
      <vt:lpstr>Work Completed (2/2)</vt:lpstr>
      <vt:lpstr>Plan for July meeting</vt:lpstr>
      <vt:lpstr>Conference Call Time</vt:lpstr>
      <vt:lpstr>PowerPoint Presentation</vt:lpstr>
      <vt:lpstr>TGak May Closing Report </vt:lpstr>
      <vt:lpstr>Abstract</vt:lpstr>
      <vt:lpstr>TGak Closing Report</vt:lpstr>
      <vt:lpstr>TGak Closing Report</vt:lpstr>
      <vt:lpstr>TGaq Closing Report</vt:lpstr>
      <vt:lpstr>Abstract</vt:lpstr>
      <vt:lpstr>PowerPoint Presentation</vt:lpstr>
      <vt:lpstr>TGax May 2016 Closing Report</vt:lpstr>
      <vt:lpstr>Abstract</vt:lpstr>
      <vt:lpstr>Work Completed</vt:lpstr>
      <vt:lpstr>Timeline</vt:lpstr>
      <vt:lpstr>July 2016 Goals</vt:lpstr>
      <vt:lpstr>Conference Call Times</vt:lpstr>
      <vt:lpstr>Task Group AY  May 2016 Closing Report</vt:lpstr>
      <vt:lpstr>Abstract</vt:lpstr>
      <vt:lpstr>PowerPoint Presentation</vt:lpstr>
      <vt:lpstr>PowerPoint Presentation</vt:lpstr>
      <vt:lpstr>PowerPoint Presentation</vt:lpstr>
      <vt:lpstr>PowerPoint Presentation</vt:lpstr>
      <vt:lpstr>TGaz Next Generation Positioning  May Closing Report</vt:lpstr>
      <vt:lpstr>Abstract</vt:lpstr>
      <vt:lpstr>Work Completed</vt:lpstr>
      <vt:lpstr>Goals for July Meeting</vt:lpstr>
      <vt:lpstr>PowerPoint Presentation</vt:lpstr>
      <vt:lpstr>Teleconference Schedule</vt:lpstr>
      <vt:lpstr>IEEE 802.11 LRLP TIG May 2016 Closing Report</vt:lpstr>
      <vt:lpstr>LRLP Closing Report</vt:lpstr>
      <vt:lpstr>802.24 Vertical Applications  Technical Advisory Group Liaison Report</vt:lpstr>
      <vt:lpstr>802.24 Overview</vt:lpstr>
      <vt:lpstr>802.24 Activities – May 2016</vt:lpstr>
      <vt:lpstr>IEEE 802.11-IETF Liaison Report</vt:lpstr>
      <vt:lpstr>Abstract</vt:lpstr>
      <vt:lpstr>IETF Meetings</vt:lpstr>
      <vt:lpstr>IETF- IEEE 802 Liaison Activity  </vt:lpstr>
      <vt:lpstr>Multicast Topics</vt:lpstr>
      <vt:lpstr>IETF BOFs For IETF April meeting</vt:lpstr>
      <vt:lpstr>Of Interest to Smart Grid</vt:lpstr>
      <vt:lpstr>CAPPORT WG</vt:lpstr>
      <vt:lpstr>RADEXT WG</vt:lpstr>
      <vt:lpstr>Home Networking (homenet) WG</vt:lpstr>
      <vt:lpstr>Operations Area Working Group</vt:lpstr>
      <vt:lpstr>Transport Layer Security (TLS)</vt:lpstr>
      <vt:lpstr>Extensions for Scalable DNS Service Discovery (dnssd)</vt:lpstr>
      <vt:lpstr>Of Interest: Network-Based Mobility Extensions (NETEXT)</vt:lpstr>
      <vt:lpstr>Protocols for IP Multicast (PIM)</vt:lpstr>
      <vt:lpstr>Deterministic Networking (DETNET)</vt:lpstr>
      <vt:lpstr>References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Closing Reports</dc:title>
  <dc:creator>dorothy.stanley@hpe.com</dc:creator>
  <cp:keywords>May 2016</cp:keywords>
  <cp:lastModifiedBy>Dorothy Stanley</cp:lastModifiedBy>
  <cp:revision>1394</cp:revision>
  <cp:lastPrinted>1998-02-10T13:28:06Z</cp:lastPrinted>
  <dcterms:created xsi:type="dcterms:W3CDTF">1998-02-10T13:07:52Z</dcterms:created>
  <dcterms:modified xsi:type="dcterms:W3CDTF">2016-05-20T08:29:58Z</dcterms:modified>
</cp:coreProperties>
</file>