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26" r:id="rId14"/>
    <p:sldId id="325" r:id="rId15"/>
    <p:sldId id="305" r:id="rId16"/>
    <p:sldId id="289" r:id="rId17"/>
    <p:sldId id="297" r:id="rId18"/>
    <p:sldId id="346" r:id="rId19"/>
    <p:sldId id="353" r:id="rId20"/>
    <p:sldId id="349" r:id="rId21"/>
    <p:sldId id="350" r:id="rId22"/>
    <p:sldId id="347" r:id="rId23"/>
    <p:sldId id="354" r:id="rId24"/>
    <p:sldId id="352" r:id="rId25"/>
    <p:sldId id="303"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22" autoAdjust="0"/>
    <p:restoredTop sz="95710" autoAdjust="0"/>
  </p:normalViewPr>
  <p:slideViewPr>
    <p:cSldViewPr>
      <p:cViewPr>
        <p:scale>
          <a:sx n="140" d="100"/>
          <a:sy n="140" d="100"/>
        </p:scale>
        <p:origin x="-2724" y="-5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802.11-16/0528r0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2016</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802.11-16/0528r0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2016</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802.11-16/0528r0</a:t>
            </a:r>
            <a:endParaRPr lang="en-US"/>
          </a:p>
        </p:txBody>
      </p:sp>
      <p:sp>
        <p:nvSpPr>
          <p:cNvPr id="11267" name="Rectangle 3"/>
          <p:cNvSpPr>
            <a:spLocks noGrp="1" noChangeArrowheads="1"/>
          </p:cNvSpPr>
          <p:nvPr>
            <p:ph type="dt" sz="quarter" idx="1"/>
          </p:nvPr>
        </p:nvSpPr>
        <p:spPr>
          <a:noFill/>
        </p:spPr>
        <p:txBody>
          <a:bodyPr/>
          <a:lstStyle/>
          <a:p>
            <a:r>
              <a:rPr lang="en-US" smtClean="0"/>
              <a:t>May 2016</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802.11-16/0528r0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2016</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14</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802.11-16/0528r0</a:t>
            </a:r>
            <a:endParaRPr lang="en-US"/>
          </a:p>
        </p:txBody>
      </p:sp>
      <p:sp>
        <p:nvSpPr>
          <p:cNvPr id="12291" name="Rectangle 3"/>
          <p:cNvSpPr>
            <a:spLocks noGrp="1" noChangeArrowheads="1"/>
          </p:cNvSpPr>
          <p:nvPr>
            <p:ph type="dt" sz="quarter" idx="1"/>
          </p:nvPr>
        </p:nvSpPr>
        <p:spPr>
          <a:noFill/>
        </p:spPr>
        <p:txBody>
          <a:bodyPr/>
          <a:lstStyle/>
          <a:p>
            <a:r>
              <a:rPr lang="en-US" smtClean="0"/>
              <a:t>May 2016</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802.11-16/0528r0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2016</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802.11-16/0528r0</a:t>
            </a:r>
            <a:endParaRPr lang="en-US"/>
          </a:p>
        </p:txBody>
      </p:sp>
      <p:sp>
        <p:nvSpPr>
          <p:cNvPr id="13315" name="Rectangle 3"/>
          <p:cNvSpPr>
            <a:spLocks noGrp="1" noChangeArrowheads="1"/>
          </p:cNvSpPr>
          <p:nvPr>
            <p:ph type="dt" sz="quarter" idx="1"/>
          </p:nvPr>
        </p:nvSpPr>
        <p:spPr>
          <a:noFill/>
        </p:spPr>
        <p:txBody>
          <a:bodyPr/>
          <a:lstStyle/>
          <a:p>
            <a:r>
              <a:rPr lang="en-US" smtClean="0"/>
              <a:t>May 2016</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802.11-16/0528r0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802.11-16/0528r0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1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8.1.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8.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PNP/2016-03/IEEE_802_Chairs_guidelines_v22_with_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ec/dcn/16/ec-16-0024-01-00EC-march-rules-meeting.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PNP/approved/IEEE_802_WG_PandP_v18.1.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May 2016</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May 2016</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2016-05-11</a:t>
            </a:r>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2534688372"/>
              </p:ext>
            </p:extLst>
          </p:nvPr>
        </p:nvGraphicFramePr>
        <p:xfrm>
          <a:off x="609600" y="2295525"/>
          <a:ext cx="7896225" cy="2647950"/>
        </p:xfrm>
        <a:graphic>
          <a:graphicData uri="http://schemas.openxmlformats.org/presentationml/2006/ole">
            <mc:AlternateContent xmlns:mc="http://schemas.openxmlformats.org/markup-compatibility/2006">
              <mc:Choice xmlns:v="urn:schemas-microsoft-com:vml" Requires="v">
                <p:oleObj spid="_x0000_s1220"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9600" y="2295525"/>
                        <a:ext cx="7896225" cy="2647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a:t>
            </a:r>
            <a:r>
              <a:rPr lang="en-US" sz="2000" dirty="0" smtClean="0"/>
              <a:t>(13 Nov 2015)</a:t>
            </a:r>
            <a:endParaRPr lang="en-US" sz="2000" dirty="0"/>
          </a:p>
          <a:p>
            <a:pPr lvl="1">
              <a:lnSpc>
                <a:spcPct val="80000"/>
              </a:lnSpc>
              <a:defRPr/>
            </a:pPr>
            <a:r>
              <a:rPr lang="en-US" altLang="en-US" sz="1600" dirty="0" smtClean="0">
                <a:hlinkClick r:id="rId4"/>
              </a:rPr>
              <a:t>http://www.ieee802.org/PNP/approved/IEEE_802_OM_v18.pdf</a:t>
            </a:r>
            <a:endParaRPr lang="en-US" altLang="en-US" sz="1600" dirty="0" smtClean="0"/>
          </a:p>
          <a:p>
            <a:pPr>
              <a:lnSpc>
                <a:spcPct val="80000"/>
              </a:lnSpc>
              <a:defRPr/>
            </a:pPr>
            <a:r>
              <a:rPr lang="en-US" sz="2000" dirty="0" smtClean="0"/>
              <a:t>IEEE 802 Working Group Policies &amp;Procedures (13 Nov 2015)</a:t>
            </a:r>
            <a:r>
              <a:rPr lang="en-US" altLang="en-US" sz="1600" dirty="0" smtClean="0"/>
              <a:t> </a:t>
            </a:r>
          </a:p>
          <a:p>
            <a:pPr lvl="1"/>
            <a:r>
              <a:rPr lang="en-US" altLang="en-US" sz="1600" dirty="0">
                <a:hlinkClick r:id="rId5"/>
              </a:rPr>
              <a:t>http://</a:t>
            </a:r>
            <a:r>
              <a:rPr lang="en-US" altLang="en-US" sz="1600" dirty="0" smtClean="0">
                <a:hlinkClick r:id="rId5"/>
              </a:rPr>
              <a:t>www.ieee802.org/PNP/approved/IEEE_802_WG_PandP_v18.1.pdf</a:t>
            </a:r>
            <a:r>
              <a:rPr lang="en-US" altLang="en-US" sz="1600" dirty="0" smtClean="0"/>
              <a:t> (editor update)</a:t>
            </a:r>
          </a:p>
          <a:p>
            <a:r>
              <a:rPr lang="en-US" sz="2000" dirty="0" smtClean="0"/>
              <a:t>IEEE </a:t>
            </a:r>
            <a:r>
              <a:rPr lang="en-US" sz="2000" dirty="0"/>
              <a:t>802 LMSC Chair's Guidelines </a:t>
            </a:r>
            <a:r>
              <a:rPr lang="en-US" sz="2000" dirty="0" smtClean="0"/>
              <a:t>(18 Mar 2016)</a:t>
            </a:r>
            <a:endParaRPr lang="en-US" sz="2000" dirty="0">
              <a:hlinkClick r:id="rId6"/>
            </a:endParaRPr>
          </a:p>
          <a:p>
            <a:pPr lvl="1"/>
            <a:r>
              <a:rPr lang="en-US" sz="1600" dirty="0">
                <a:hlinkClick r:id="rId7"/>
              </a:rPr>
              <a:t>http://</a:t>
            </a:r>
            <a:r>
              <a:rPr lang="en-US" sz="1600" dirty="0">
                <a:hlinkClick r:id="rId7"/>
              </a:rPr>
              <a:t>www.ieee802.org/PNP/approved/IEEE_802_Chairs_guidelines_v23.pdf</a:t>
            </a:r>
          </a:p>
          <a:p>
            <a:r>
              <a:rPr lang="en-US" sz="2000" dirty="0" smtClean="0"/>
              <a:t>IEEE 802.11 WG OM: (13 Nov 2015)</a:t>
            </a:r>
          </a:p>
          <a:p>
            <a:pPr lvl="1"/>
            <a:r>
              <a:rPr lang="en-US" altLang="en-US" sz="1600" dirty="0" smtClean="0">
                <a:hlinkClick r:id="rId8"/>
              </a:rPr>
              <a:t>https</a:t>
            </a:r>
            <a:r>
              <a:rPr lang="en-US" altLang="en-US" sz="1600" dirty="0">
                <a:hlinkClick r:id="rId8"/>
              </a:rPr>
              <a:t>://</a:t>
            </a:r>
            <a:r>
              <a:rPr lang="en-US" altLang="en-US" sz="1600" dirty="0" smtClean="0">
                <a:hlinkClick r:id="rId8"/>
              </a:rPr>
              <a:t>mentor.ieee.org/802.11/dcn/14/11-14-0629-14-0000-802-11-operations-manual.docx</a:t>
            </a:r>
            <a:r>
              <a:rPr lang="en-US" altLang="en-US" sz="1600" dirty="0" smtClean="0"/>
              <a:t>   </a:t>
            </a:r>
          </a:p>
          <a:p>
            <a:r>
              <a:rPr lang="en-US" sz="2000" dirty="0" smtClean="0"/>
              <a:t>Policies </a:t>
            </a:r>
            <a:r>
              <a:rPr lang="en-US" sz="20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March 2016 IEEE 802 EC Rule Changes</a:t>
            </a:r>
            <a:endParaRPr lang="en-US" sz="2800" dirty="0"/>
          </a:p>
        </p:txBody>
      </p:sp>
      <p:sp>
        <p:nvSpPr>
          <p:cNvPr id="3" name="Content Placeholder 2"/>
          <p:cNvSpPr>
            <a:spLocks noGrp="1"/>
          </p:cNvSpPr>
          <p:nvPr>
            <p:ph idx="1"/>
          </p:nvPr>
        </p:nvSpPr>
        <p:spPr>
          <a:xfrm>
            <a:off x="609600" y="1600200"/>
            <a:ext cx="8382000" cy="5105400"/>
          </a:xfrm>
        </p:spPr>
        <p:txBody>
          <a:bodyPr/>
          <a:lstStyle/>
          <a:p>
            <a:r>
              <a:rPr lang="en-US" dirty="0" smtClean="0"/>
              <a:t>LMSC P&amp;P, LMSC  OM, </a:t>
            </a:r>
            <a:r>
              <a:rPr lang="en-US" b="1" dirty="0" smtClean="0"/>
              <a:t>LMSC WG P&amp;P - None</a:t>
            </a:r>
          </a:p>
          <a:p>
            <a:r>
              <a:rPr lang="en-US" dirty="0" smtClean="0"/>
              <a:t>Chair’s Guidelines </a:t>
            </a:r>
          </a:p>
          <a:p>
            <a:pPr lvl="1"/>
            <a:r>
              <a:rPr lang="en-US" dirty="0"/>
              <a:t>New </a:t>
            </a:r>
            <a:r>
              <a:rPr lang="en-US" dirty="0" smtClean="0"/>
              <a:t>section describing when a Study Group closes if it is working on more than one PAR: 3.2, “When is an SG disbanded if it develops more than one PAR?”</a:t>
            </a:r>
          </a:p>
          <a:p>
            <a:pPr lvl="1"/>
            <a:r>
              <a:rPr lang="en-US" sz="1600" b="0" i="1" dirty="0" smtClean="0"/>
              <a:t>“In </a:t>
            </a:r>
            <a:r>
              <a:rPr lang="en-US" sz="1600" b="0" i="1" dirty="0"/>
              <a:t>regards to the phrase “upon approval of the PAR by the IEEE-SA Standards Board” in the last </a:t>
            </a:r>
            <a:r>
              <a:rPr lang="en-US" sz="1600" b="0" i="1" dirty="0" smtClean="0"/>
              <a:t>paragraph </a:t>
            </a:r>
            <a:r>
              <a:rPr lang="en-US" sz="1600" b="0" i="1" dirty="0"/>
              <a:t>of Section 5.4 of the IEEE 802 LMSC Policies and Procedures, if an SG has more than one </a:t>
            </a:r>
            <a:r>
              <a:rPr lang="en-US" sz="1600" b="0" i="1" dirty="0" smtClean="0"/>
              <a:t>PAR </a:t>
            </a:r>
            <a:r>
              <a:rPr lang="en-US" sz="1600" b="0" i="1" dirty="0"/>
              <a:t>approved by the EC for forwarding to </a:t>
            </a:r>
            <a:r>
              <a:rPr lang="en-US" sz="1600" b="0" i="1" dirty="0" err="1"/>
              <a:t>NesCom</a:t>
            </a:r>
            <a:r>
              <a:rPr lang="en-US" sz="1600" b="0" i="1" dirty="0"/>
              <a:t>, the SG is disbanded when all those PARs have </a:t>
            </a:r>
            <a:r>
              <a:rPr lang="en-US" sz="1600" b="0" i="1" dirty="0" smtClean="0"/>
              <a:t>been </a:t>
            </a:r>
            <a:r>
              <a:rPr lang="en-US" sz="1600" b="0" i="1" dirty="0"/>
              <a:t>approved by SASB or at the end of the next plenary session if the SG is not renewed</a:t>
            </a:r>
            <a:r>
              <a:rPr lang="en-US" sz="1600" b="0" i="1" dirty="0" smtClean="0"/>
              <a:t>.”</a:t>
            </a:r>
            <a:endParaRPr lang="en-US" sz="1600" b="0" i="1" dirty="0"/>
          </a:p>
          <a:p>
            <a:pPr lvl="1"/>
            <a:r>
              <a:rPr lang="en-US" dirty="0" smtClean="0">
                <a:hlinkClick r:id="rId3"/>
              </a:rPr>
              <a:t>http</a:t>
            </a:r>
            <a:r>
              <a:rPr lang="en-US" dirty="0">
                <a:hlinkClick r:id="rId3"/>
              </a:rPr>
              <a:t>://</a:t>
            </a:r>
            <a:r>
              <a:rPr lang="en-US" dirty="0" smtClean="0">
                <a:hlinkClick r:id="rId3"/>
              </a:rPr>
              <a:t>www.ieee802.org/PNP/2016-03/IEEE_802_Chairs_guidelines_v22_with_changes.pdf</a:t>
            </a:r>
            <a:r>
              <a:rPr lang="en-US" dirty="0" smtClean="0"/>
              <a:t> and</a:t>
            </a:r>
            <a:endParaRPr lang="en-US" dirty="0"/>
          </a:p>
          <a:p>
            <a:pPr lvl="1"/>
            <a:r>
              <a:rPr lang="en-US" u="sng" dirty="0" smtClean="0">
                <a:hlinkClick r:id="rId4"/>
              </a:rPr>
              <a:t>https</a:t>
            </a:r>
            <a:r>
              <a:rPr lang="en-US" u="sng" dirty="0">
                <a:hlinkClick r:id="rId4"/>
              </a:rPr>
              <a:t>://mentor.ieee.org/802-ec/dcn/16/ec-16-0024-01-00EC-march-rules-meeting.pdf</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11-14-0629-14</a:t>
            </a:r>
            <a:r>
              <a:rPr lang="en-US" dirty="0" smtClean="0"/>
              <a:t> contains </a:t>
            </a:r>
            <a:r>
              <a:rPr lang="en-US" dirty="0"/>
              <a:t>the current IEEE 902.11 Operations Manual (approved </a:t>
            </a:r>
            <a:r>
              <a:rPr lang="en-US" dirty="0" smtClean="0"/>
              <a:t>Nov 2015). Changes include:</a:t>
            </a:r>
            <a:endParaRPr lang="en-US" dirty="0"/>
          </a:p>
          <a:p>
            <a:pPr lvl="1"/>
            <a:r>
              <a:rPr lang="en-US" dirty="0" smtClean="0"/>
              <a:t>Combine </a:t>
            </a:r>
            <a:r>
              <a:rPr lang="en-US" dirty="0"/>
              <a:t>secretary guidelines (Section 10 and Appendix B) into one section</a:t>
            </a:r>
          </a:p>
          <a:p>
            <a:pPr lvl="1"/>
            <a:r>
              <a:rPr lang="en-US" dirty="0"/>
              <a:t>Update secretary </a:t>
            </a:r>
            <a:r>
              <a:rPr lang="en-US" dirty="0" smtClean="0"/>
              <a:t>guidelines</a:t>
            </a:r>
          </a:p>
          <a:p>
            <a:pPr lvl="1"/>
            <a:r>
              <a:rPr lang="en-US" dirty="0" smtClean="0"/>
              <a:t>Remove </a:t>
            </a:r>
            <a:r>
              <a:rPr lang="en-US" dirty="0"/>
              <a:t>requirement for SGs and SCs to include attendance in </a:t>
            </a:r>
            <a:r>
              <a:rPr lang="en-US" dirty="0" smtClean="0"/>
              <a:t>minutes</a:t>
            </a:r>
          </a:p>
          <a:p>
            <a:pPr lvl="1"/>
            <a:r>
              <a:rPr lang="en-US" dirty="0" smtClean="0"/>
              <a:t>Remove dual use of “ad-hoc” to refer to both meetings and groups</a:t>
            </a:r>
          </a:p>
          <a:p>
            <a:r>
              <a:rPr lang="en-US" dirty="0" smtClean="0"/>
              <a:t>Additional changes to be considered at July 2016 plenary</a:t>
            </a:r>
          </a:p>
          <a:p>
            <a:pPr lvl="1"/>
            <a:r>
              <a:rPr lang="en-US" dirty="0" smtClean="0"/>
              <a:t>Potential change re: voting rights &amp; returned ballots (discussion on Wednesday)</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2016</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r>
              <a:rPr lang="en-GB" altLang="en-US" u="sng" dirty="0" smtClean="0"/>
              <a:t>Note: </a:t>
            </a:r>
            <a:r>
              <a:rPr lang="en-GB" altLang="en-US" u="sng" dirty="0" err="1" smtClean="0"/>
              <a:t>TGaz</a:t>
            </a:r>
            <a:r>
              <a:rPr lang="en-GB" altLang="en-US" u="sng" dirty="0" smtClean="0"/>
              <a:t> reflector added.</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Proposed IEEE 802.11 OM change</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proposed change </a:t>
            </a:r>
          </a:p>
          <a:p>
            <a:pPr lvl="1"/>
            <a:r>
              <a:rPr lang="en-US" dirty="0" smtClean="0"/>
              <a:t>Changes application of  ballot response rules re: loss of voting rights </a:t>
            </a:r>
          </a:p>
          <a:p>
            <a:r>
              <a:rPr lang="en-US" dirty="0" smtClean="0"/>
              <a:t>In 11-14-0629r14,  “7.1.4 Voter”, change text as shown:</a:t>
            </a:r>
          </a:p>
          <a:p>
            <a:pPr marL="457200" lvl="1" indent="0">
              <a:buNone/>
            </a:pPr>
            <a:r>
              <a:rPr lang="en-US" sz="1600" dirty="0"/>
              <a:t>A Voter remains as such provided:</a:t>
            </a:r>
          </a:p>
          <a:p>
            <a:pPr lvl="1"/>
            <a:r>
              <a:rPr lang="en-US" sz="1600" dirty="0"/>
              <a:t>The Voter continues to properly attend 2 of 4 consecutive plenary sessions (a single interim session may be substituted for a plenary). </a:t>
            </a:r>
          </a:p>
          <a:p>
            <a:pPr lvl="1"/>
            <a:r>
              <a:rPr lang="en-US" sz="1600" dirty="0"/>
              <a:t>The Voter responds to </a:t>
            </a:r>
            <a:r>
              <a:rPr lang="en-US" sz="1600" dirty="0" smtClean="0"/>
              <a:t> 2 </a:t>
            </a:r>
            <a:r>
              <a:rPr lang="en-US" sz="1600" strike="sngStrike" dirty="0" smtClean="0"/>
              <a:t>4 </a:t>
            </a:r>
            <a:r>
              <a:rPr lang="en-US" sz="1600" dirty="0"/>
              <a:t>out of </a:t>
            </a:r>
            <a:r>
              <a:rPr lang="en-US" sz="1600" dirty="0" smtClean="0"/>
              <a:t> 3 </a:t>
            </a:r>
            <a:r>
              <a:rPr lang="en-US" sz="1600" strike="sngStrike" dirty="0" smtClean="0"/>
              <a:t>6 </a:t>
            </a:r>
            <a:r>
              <a:rPr lang="en-US" sz="1600" dirty="0"/>
              <a:t>consecutive mandatory WG letter </a:t>
            </a:r>
            <a:r>
              <a:rPr lang="en-US" sz="1600" dirty="0" smtClean="0"/>
              <a:t>ballots</a:t>
            </a:r>
            <a:r>
              <a:rPr lang="en-US" sz="1600" u="sng" dirty="0" smtClean="0"/>
              <a:t>, where the response is determined over </a:t>
            </a:r>
            <a:r>
              <a:rPr lang="en-US" sz="1600" u="sng" dirty="0"/>
              <a:t>the initial ballot or any of the subsequent recirculation ballots for a particular project</a:t>
            </a:r>
          </a:p>
          <a:p>
            <a:pPr lvl="2"/>
            <a:r>
              <a:rPr lang="en-US" sz="1600" strike="sngStrike" dirty="0"/>
              <a:t>NOTE – the 802 LMSC Policies and Procedures state that WG voter status is lost for failure to return 2 of 3 consecutive mandatory WG letter ballots, but such loss may be excused by the WG chair if the participant is otherwise considered active.  The WG chair has ruled that any 802.11 voter who has returned 4 out of 6 consecutive mandatory WG letter ballots is deemed to be active.</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extLst>
      <p:ext uri="{BB962C8B-B14F-4D97-AF65-F5344CB8AC3E}">
        <p14:creationId xmlns:p14="http://schemas.microsoft.com/office/powerpoint/2010/main" val="38936514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January 2016 Action item re: abstain</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The November 2015 and January 2016 discussions on session attendance led to questions related to abstain reasons</a:t>
            </a:r>
          </a:p>
          <a:p>
            <a:pPr lvl="1"/>
            <a:r>
              <a:rPr lang="en-US" dirty="0" smtClean="0"/>
              <a:t>What is a valid abstain? </a:t>
            </a:r>
          </a:p>
          <a:p>
            <a:pPr lvl="1"/>
            <a:r>
              <a:rPr lang="en-US" dirty="0" smtClean="0"/>
              <a:t>Where </a:t>
            </a:r>
            <a:r>
              <a:rPr lang="en-US" dirty="0"/>
              <a:t>does rule come from that “abstain for any reason apart from lack of expertise is invalid</a:t>
            </a:r>
            <a:r>
              <a:rPr lang="en-US" dirty="0" smtClean="0"/>
              <a:t>?”</a:t>
            </a:r>
          </a:p>
          <a:p>
            <a:r>
              <a:rPr lang="en-US" dirty="0" smtClean="0"/>
              <a:t>The following slides contain information on the current rules related to “abstain” and “abstain reasons”</a:t>
            </a:r>
          </a:p>
          <a:p>
            <a:r>
              <a:rPr lang="en-US" dirty="0" smtClean="0"/>
              <a:t>Abstain is mentioned in the rules in the context of both </a:t>
            </a:r>
          </a:p>
          <a:p>
            <a:pPr lvl="1"/>
            <a:r>
              <a:rPr lang="en-US" dirty="0"/>
              <a:t>B</a:t>
            </a:r>
            <a:r>
              <a:rPr lang="en-US" dirty="0" smtClean="0"/>
              <a:t>allot </a:t>
            </a:r>
            <a:r>
              <a:rPr lang="en-US" dirty="0"/>
              <a:t>validity and </a:t>
            </a:r>
            <a:endParaRPr lang="en-US" dirty="0" smtClean="0"/>
          </a:p>
          <a:p>
            <a:pPr lvl="1"/>
            <a:r>
              <a:rPr lang="en-US" dirty="0" smtClean="0"/>
              <a:t>Member voting </a:t>
            </a:r>
            <a:r>
              <a:rPr lang="en-US" dirty="0"/>
              <a:t>rights</a:t>
            </a:r>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extLst>
      <p:ext uri="{BB962C8B-B14F-4D97-AF65-F5344CB8AC3E}">
        <p14:creationId xmlns:p14="http://schemas.microsoft.com/office/powerpoint/2010/main" val="3684718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2016</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r>
              <a:rPr lang="en-US" dirty="0"/>
              <a:t> </a:t>
            </a:r>
            <a:r>
              <a:rPr lang="en-US" dirty="0" smtClean="0"/>
              <a:t>    	Action item re: Abstain reasons </a:t>
            </a:r>
          </a:p>
          <a:p>
            <a:pPr lvl="1">
              <a:buNone/>
            </a:pPr>
            <a:r>
              <a:rPr lang="en-US" dirty="0"/>
              <a:t>	</a:t>
            </a:r>
            <a:endParaRPr lang="en-US" dirty="0" smtClean="0"/>
          </a:p>
          <a:p>
            <a:pPr lvl="1">
              <a:buFontTx/>
              <a:buNone/>
            </a:pPr>
            <a:endParaRPr lang="en-US" dirty="0" smtClean="0"/>
          </a:p>
          <a:p>
            <a:pPr>
              <a:buFontTx/>
              <a:buNone/>
            </a:pPr>
            <a:r>
              <a:rPr lang="en-US" dirty="0" smtClean="0"/>
              <a:t>	</a:t>
            </a:r>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ballot validity</a:t>
            </a:r>
            <a:endParaRPr lang="en-US" dirty="0"/>
          </a:p>
        </p:txBody>
      </p:sp>
      <p:sp>
        <p:nvSpPr>
          <p:cNvPr id="3" name="Content Placeholder 2"/>
          <p:cNvSpPr>
            <a:spLocks noGrp="1"/>
          </p:cNvSpPr>
          <p:nvPr>
            <p:ph idx="1"/>
          </p:nvPr>
        </p:nvSpPr>
        <p:spPr>
          <a:xfrm>
            <a:off x="304800" y="1371600"/>
            <a:ext cx="8382000" cy="4876800"/>
          </a:xfrm>
        </p:spPr>
        <p:txBody>
          <a:bodyPr/>
          <a:lstStyle/>
          <a:p>
            <a:r>
              <a:rPr lang="en-US" sz="1800" dirty="0" smtClean="0"/>
              <a:t>IEEE-SA </a:t>
            </a:r>
            <a:r>
              <a:rPr lang="en-US" sz="1800" dirty="0"/>
              <a:t>Standards Board Operations </a:t>
            </a:r>
            <a:r>
              <a:rPr lang="en-US" sz="1800" dirty="0" smtClean="0"/>
              <a:t>Manual 5.4.3.2: </a:t>
            </a:r>
          </a:p>
          <a:p>
            <a:pPr lvl="1"/>
            <a:r>
              <a:rPr lang="en-US" sz="1400" dirty="0" smtClean="0"/>
              <a:t>“</a:t>
            </a:r>
            <a:r>
              <a:rPr lang="en-US" sz="1400" dirty="0"/>
              <a:t>Abstain. This category is provided to allow for ballot returns from Sponsor balloting group members who do not wish to vote </a:t>
            </a:r>
            <a:r>
              <a:rPr lang="en-US" sz="1400" dirty="0" smtClean="0"/>
              <a:t>Approve </a:t>
            </a:r>
            <a:r>
              <a:rPr lang="en-US" sz="1400" dirty="0"/>
              <a:t>or Do Not Approve because of conflict of interest, lack of expertise, or other </a:t>
            </a:r>
            <a:r>
              <a:rPr lang="en-US" sz="1400" dirty="0" smtClean="0"/>
              <a:t>reasons.”</a:t>
            </a:r>
            <a:endParaRPr lang="en-US" sz="1400" dirty="0"/>
          </a:p>
          <a:p>
            <a:r>
              <a:rPr lang="en-US" sz="1800" dirty="0" smtClean="0"/>
              <a:t>IEEE-SA </a:t>
            </a:r>
            <a:r>
              <a:rPr lang="en-US" sz="1800" dirty="0"/>
              <a:t>Standards Board Operations Manual 5.4.3.5</a:t>
            </a:r>
            <a:endParaRPr lang="en-US" sz="1800" dirty="0" smtClean="0"/>
          </a:p>
          <a:p>
            <a:pPr lvl="1"/>
            <a:r>
              <a:rPr lang="en-US" sz="1600" dirty="0" smtClean="0"/>
              <a:t>“A minimum </a:t>
            </a:r>
            <a:r>
              <a:rPr lang="en-US" sz="1600" dirty="0"/>
              <a:t>of 75% of those </a:t>
            </a:r>
            <a:r>
              <a:rPr lang="en-US" sz="1600" dirty="0" smtClean="0"/>
              <a:t>voting Approve or  Do </a:t>
            </a:r>
            <a:r>
              <a:rPr lang="en-US" sz="1600" dirty="0"/>
              <a:t>Not Approve (Negative with comment</a:t>
            </a:r>
            <a:r>
              <a:rPr lang="en-US" sz="1600" dirty="0" smtClean="0"/>
              <a:t>) must </a:t>
            </a:r>
            <a:r>
              <a:rPr lang="en-US" sz="1600" dirty="0"/>
              <a:t>approve the </a:t>
            </a:r>
            <a:r>
              <a:rPr lang="en-US" sz="1600" dirty="0" smtClean="0"/>
              <a:t>draft </a:t>
            </a:r>
            <a:r>
              <a:rPr lang="en-US" sz="1600" dirty="0"/>
              <a:t>in order to submit the ballot result to the </a:t>
            </a:r>
            <a:r>
              <a:rPr lang="en-US" sz="1600" dirty="0" smtClean="0"/>
              <a:t>IEEE-SA </a:t>
            </a:r>
            <a:r>
              <a:rPr lang="en-US" sz="1600" dirty="0"/>
              <a:t>Standards Board. In the event that 30% or more of </a:t>
            </a:r>
            <a:r>
              <a:rPr lang="en-US" sz="1600" dirty="0" smtClean="0"/>
              <a:t>the returned </a:t>
            </a:r>
            <a:r>
              <a:rPr lang="en-US" sz="1600" dirty="0"/>
              <a:t>ballots are </a:t>
            </a:r>
            <a:r>
              <a:rPr lang="en-US" sz="1600" dirty="0" smtClean="0"/>
              <a:t>Abstentions, </a:t>
            </a:r>
            <a:r>
              <a:rPr lang="en-US" sz="1600" dirty="0"/>
              <a:t>the standards </a:t>
            </a:r>
            <a:r>
              <a:rPr lang="en-US" sz="1600" dirty="0" smtClean="0"/>
              <a:t>balloting </a:t>
            </a:r>
            <a:r>
              <a:rPr lang="en-US" sz="1600" dirty="0"/>
              <a:t>process shall be considered </a:t>
            </a:r>
            <a:r>
              <a:rPr lang="en-US" sz="1600" dirty="0" smtClean="0"/>
              <a:t>invalid.”</a:t>
            </a:r>
            <a:endParaRPr lang="en-US" sz="1400" dirty="0" smtClean="0"/>
          </a:p>
          <a:p>
            <a:r>
              <a:rPr lang="en-US" sz="1800" dirty="0" smtClean="0"/>
              <a:t>IEEE 802 WG P&amp;P 11.0: </a:t>
            </a:r>
          </a:p>
          <a:p>
            <a:pPr lvl="1"/>
            <a:r>
              <a:rPr lang="en-US" sz="1400" dirty="0" smtClean="0"/>
              <a:t>“For a letter ballot on a draft standard to be valid a majority of all the voting members of the Working Group must have responded Approve, Do Not Approve, or Abstain. Comment resolution, recirculations, etc. should be consistent with Sponsor ballot rules and 5.4.3.2 of the IEEE-SA Standards Board Operations Manual (SASB OM).” </a:t>
            </a:r>
          </a:p>
          <a:p>
            <a:r>
              <a:rPr lang="en-US" sz="1800" dirty="0" smtClean="0"/>
              <a:t>IEEE 802.11 OM 3.9.2: </a:t>
            </a:r>
          </a:p>
          <a:p>
            <a:pPr lvl="1"/>
            <a:r>
              <a:rPr lang="en-US" sz="1400" dirty="0" smtClean="0"/>
              <a:t>“For an 802.11 WG letter ballot to be considered valid, the abstention rate must be less than 30%.”</a:t>
            </a:r>
          </a:p>
          <a:p>
            <a:r>
              <a:rPr lang="en-US" sz="1800" dirty="0" smtClean="0"/>
              <a:t>Observation: for the purposes of ballot validity, there is no distinction between abstain reasons. </a:t>
            </a:r>
          </a:p>
          <a:p>
            <a:endParaRPr lang="en-US" sz="2200" dirty="0" smtClean="0"/>
          </a:p>
        </p:txBody>
      </p:sp>
      <p:sp>
        <p:nvSpPr>
          <p:cNvPr id="4" name="Date Placeholder 3"/>
          <p:cNvSpPr>
            <a:spLocks noGrp="1"/>
          </p:cNvSpPr>
          <p:nvPr>
            <p:ph type="dt" sz="half" idx="10"/>
          </p:nvPr>
        </p:nvSpPr>
        <p:spPr>
          <a:xfrm>
            <a:off x="685800" y="304800"/>
            <a:ext cx="1752600" cy="276999"/>
          </a:xfrm>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extLst>
      <p:ext uri="{BB962C8B-B14F-4D97-AF65-F5344CB8AC3E}">
        <p14:creationId xmlns:p14="http://schemas.microsoft.com/office/powerpoint/2010/main" val="23173530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r>
              <a:rPr lang="en-US" dirty="0" smtClean="0"/>
              <a:t>Rules related to “abstain” and voting rights</a:t>
            </a:r>
            <a:endParaRPr lang="en-US" dirty="0"/>
          </a:p>
        </p:txBody>
      </p:sp>
      <p:sp>
        <p:nvSpPr>
          <p:cNvPr id="3" name="Content Placeholder 2"/>
          <p:cNvSpPr>
            <a:spLocks noGrp="1"/>
          </p:cNvSpPr>
          <p:nvPr>
            <p:ph idx="1"/>
          </p:nvPr>
        </p:nvSpPr>
        <p:spPr>
          <a:xfrm>
            <a:off x="304800" y="1371600"/>
            <a:ext cx="8382000" cy="5105400"/>
          </a:xfrm>
        </p:spPr>
        <p:txBody>
          <a:bodyPr/>
          <a:lstStyle/>
          <a:p>
            <a:r>
              <a:rPr lang="en-US" dirty="0"/>
              <a:t> </a:t>
            </a:r>
            <a:r>
              <a:rPr lang="en-US" sz="2000" dirty="0" smtClean="0"/>
              <a:t>IEEE-SA </a:t>
            </a:r>
            <a:r>
              <a:rPr lang="en-US" sz="2000" dirty="0"/>
              <a:t>Standards Board Operations </a:t>
            </a:r>
            <a:r>
              <a:rPr lang="en-US" sz="2000" dirty="0" smtClean="0"/>
              <a:t>Manual </a:t>
            </a:r>
          </a:p>
          <a:p>
            <a:pPr lvl="1"/>
            <a:r>
              <a:rPr lang="en-US" sz="1800" dirty="0" smtClean="0"/>
              <a:t>There are  no requirements on WG voting rights and abstain reasons (SB)</a:t>
            </a:r>
          </a:p>
          <a:p>
            <a:r>
              <a:rPr lang="en-US" sz="2000" dirty="0" smtClean="0"/>
              <a:t>IEEE 802 WG P&amp;P 4.2.3 :  </a:t>
            </a:r>
          </a:p>
          <a:p>
            <a:pPr lvl="1"/>
            <a:r>
              <a:rPr lang="en-US" sz="1800" dirty="0" smtClean="0"/>
              <a:t>"Excepting recirculation letter ballots membership may be lost if two of the last three Working Group letter ballots are not returned, or are returned with an abstention for other than “lack of technical expertise.” This rule may be excused by the Working Group Chair if the individual is otherwise an active member.” </a:t>
            </a:r>
          </a:p>
          <a:p>
            <a:r>
              <a:rPr lang="en-US" sz="2000" dirty="0" smtClean="0"/>
              <a:t>IEEE 802.11 OM 7.1.4 (802.11 uses 4/6 rather than 2/3): </a:t>
            </a:r>
          </a:p>
          <a:p>
            <a:pPr lvl="1"/>
            <a:r>
              <a:rPr lang="en-US" sz="1800" dirty="0" smtClean="0"/>
              <a:t>“A </a:t>
            </a:r>
            <a:r>
              <a:rPr lang="en-US" sz="1800" dirty="0"/>
              <a:t>Voter remains as such provided…The Voter responds to 4 out of 6 consecutive mandatory WG letter ballots</a:t>
            </a:r>
            <a:br>
              <a:rPr lang="en-US" sz="1800" dirty="0"/>
            </a:br>
            <a:r>
              <a:rPr lang="en-US" sz="1800" dirty="0"/>
              <a:t>NOTE – the 802 LMSC Policies and Procedures state that WG voter status is lost for failure to return 2 of 3 consecutive mandatory W</a:t>
            </a:r>
            <a:r>
              <a:rPr lang="en-US" sz="1800" dirty="0" smtClean="0"/>
              <a:t>G </a:t>
            </a:r>
            <a:r>
              <a:rPr lang="en-US" sz="1800" dirty="0"/>
              <a:t>letter ballots, but such loss may be excused by the WG chair if the participant is otherwise considered active.  The WG chair has ruled that any 802.11 voter who has returned 4 out of 6 consecutive mandatory WG letter ballots is deemed to be active</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21</a:t>
            </a:fld>
            <a:endParaRPr lang="en-US"/>
          </a:p>
        </p:txBody>
      </p:sp>
    </p:spTree>
    <p:extLst>
      <p:ext uri="{BB962C8B-B14F-4D97-AF65-F5344CB8AC3E}">
        <p14:creationId xmlns:p14="http://schemas.microsoft.com/office/powerpoint/2010/main" val="38580894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802.3</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802.3 Implementation description from David Law</a:t>
            </a:r>
          </a:p>
          <a:p>
            <a:pPr lvl="1"/>
            <a:r>
              <a:rPr lang="en-US" dirty="0"/>
              <a:t>[1] The abstain options we provide in IEEE 802.3 Working Group ballots are 'ABSTAIN, Lack of Expertise' and 'ABSTAIN, Lack of Time'.</a:t>
            </a:r>
          </a:p>
          <a:p>
            <a:pPr lvl="1"/>
            <a:r>
              <a:rPr lang="en-US" dirty="0"/>
              <a:t>[2] For a ballot to be valid we require that of the returned ballots the abstention rate must be less than 30%.</a:t>
            </a:r>
          </a:p>
          <a:p>
            <a:pPr lvl="1"/>
            <a:r>
              <a:rPr lang="en-US" dirty="0"/>
              <a:t>[3] In respect to loss of voting membership if two of the last three Working Group letter ballots are not returned, or are returned with an abstention for other than "lack of technical expertise", I apply this rule over a particular project, that is over the initial ballot or any of the subsequent recirculation ballots for a particular project</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22</a:t>
            </a:fld>
            <a:endParaRPr lang="en-US"/>
          </a:p>
        </p:txBody>
      </p:sp>
    </p:spTree>
    <p:extLst>
      <p:ext uri="{BB962C8B-B14F-4D97-AF65-F5344CB8AC3E}">
        <p14:creationId xmlns:p14="http://schemas.microsoft.com/office/powerpoint/2010/main" val="10009625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other 802 WGs implement the “Abstain” rules? 802.1</a:t>
            </a:r>
            <a:endParaRPr lang="en-US" dirty="0"/>
          </a:p>
        </p:txBody>
      </p:sp>
      <p:sp>
        <p:nvSpPr>
          <p:cNvPr id="3" name="Content Placeholder 2"/>
          <p:cNvSpPr>
            <a:spLocks noGrp="1"/>
          </p:cNvSpPr>
          <p:nvPr>
            <p:ph idx="1"/>
          </p:nvPr>
        </p:nvSpPr>
        <p:spPr>
          <a:xfrm>
            <a:off x="304800" y="1905000"/>
            <a:ext cx="8382000" cy="4038600"/>
          </a:xfrm>
        </p:spPr>
        <p:txBody>
          <a:bodyPr/>
          <a:lstStyle/>
          <a:p>
            <a:r>
              <a:rPr lang="en-US" dirty="0" smtClean="0"/>
              <a:t>802.1 Implementation description from Glenn Parsons</a:t>
            </a:r>
          </a:p>
          <a:p>
            <a:pPr lvl="1"/>
            <a:r>
              <a:rPr lang="en-US" dirty="0" smtClean="0"/>
              <a:t>Voting </a:t>
            </a:r>
            <a:r>
              <a:rPr lang="en-US" dirty="0"/>
              <a:t>membership is maintained by achieving qualifying attendance at two out of the last four Plenary sessions of 802.1, and by responding to 2 out of the last 3 Working Group ballots. </a:t>
            </a:r>
            <a:endParaRPr lang="en-US" dirty="0" smtClean="0"/>
          </a:p>
          <a:p>
            <a:pPr lvl="1"/>
            <a:r>
              <a:rPr lang="en-US" dirty="0" smtClean="0"/>
              <a:t>"</a:t>
            </a:r>
            <a:r>
              <a:rPr lang="en-US" dirty="0"/>
              <a:t>Respond" in this context is defined as returning a ballot indicating "Approve", "Disapprove", or "Abstain due to lack of technical expertise". </a:t>
            </a:r>
            <a:endParaRPr lang="en-US" dirty="0" smtClean="0"/>
          </a:p>
          <a:p>
            <a:pPr lvl="1"/>
            <a:r>
              <a:rPr lang="en-US" dirty="0"/>
              <a:t>We provide 3 abstain options</a:t>
            </a:r>
            <a:r>
              <a:rPr lang="en-US" dirty="0" smtClean="0"/>
              <a:t>: </a:t>
            </a:r>
            <a:r>
              <a:rPr lang="en-US" dirty="0"/>
              <a:t>Lack of </a:t>
            </a:r>
            <a:r>
              <a:rPr lang="en-US" dirty="0" smtClean="0"/>
              <a:t>Time, Lack </a:t>
            </a:r>
            <a:r>
              <a:rPr lang="en-US" dirty="0"/>
              <a:t>of </a:t>
            </a:r>
            <a:r>
              <a:rPr lang="en-US" dirty="0" smtClean="0"/>
              <a:t>Expertise, Other</a:t>
            </a:r>
            <a:endParaRPr lang="en-US" dirty="0"/>
          </a:p>
          <a:p>
            <a:pPr lvl="1"/>
            <a:r>
              <a:rPr lang="en-US" dirty="0" smtClean="0"/>
              <a:t>The </a:t>
            </a:r>
            <a:r>
              <a:rPr lang="en-US" dirty="0"/>
              <a:t>initial WG ballot and its </a:t>
            </a:r>
            <a:r>
              <a:rPr lang="en-US" dirty="0" err="1"/>
              <a:t>recircs</a:t>
            </a:r>
            <a:r>
              <a:rPr lang="en-US" dirty="0"/>
              <a:t> are one ballot for this purpose, just as David explains.</a:t>
            </a:r>
          </a:p>
          <a:p>
            <a:pPr lvl="1"/>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23</a:t>
            </a:fld>
            <a:endParaRPr lang="en-US"/>
          </a:p>
        </p:txBody>
      </p:sp>
    </p:spTree>
    <p:extLst>
      <p:ext uri="{BB962C8B-B14F-4D97-AF65-F5344CB8AC3E}">
        <p14:creationId xmlns:p14="http://schemas.microsoft.com/office/powerpoint/2010/main" val="4412570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838200"/>
          </a:xfrm>
        </p:spPr>
        <p:txBody>
          <a:bodyPr/>
          <a:lstStyle/>
          <a:p>
            <a:r>
              <a:rPr lang="en-US" dirty="0" smtClean="0"/>
              <a:t>So what are the answers to the questions?</a:t>
            </a:r>
            <a:endParaRPr lang="en-US" dirty="0"/>
          </a:p>
        </p:txBody>
      </p:sp>
      <p:sp>
        <p:nvSpPr>
          <p:cNvPr id="3" name="Content Placeholder 2"/>
          <p:cNvSpPr>
            <a:spLocks noGrp="1"/>
          </p:cNvSpPr>
          <p:nvPr>
            <p:ph idx="1"/>
          </p:nvPr>
        </p:nvSpPr>
        <p:spPr>
          <a:xfrm>
            <a:off x="304800" y="1371600"/>
            <a:ext cx="8382000" cy="4572000"/>
          </a:xfrm>
        </p:spPr>
        <p:txBody>
          <a:bodyPr/>
          <a:lstStyle/>
          <a:p>
            <a:r>
              <a:rPr lang="en-US" dirty="0" smtClean="0"/>
              <a:t>What is a valid abstain? </a:t>
            </a:r>
          </a:p>
          <a:p>
            <a:pPr lvl="1"/>
            <a:r>
              <a:rPr lang="en-US" dirty="0" smtClean="0"/>
              <a:t>For ballot validity: any reason</a:t>
            </a:r>
          </a:p>
          <a:p>
            <a:pPr lvl="1"/>
            <a:r>
              <a:rPr lang="en-US" dirty="0" smtClean="0"/>
              <a:t>For member voting rights: </a:t>
            </a:r>
            <a:r>
              <a:rPr lang="en-US" dirty="0"/>
              <a:t>“lack of technical expertise.” </a:t>
            </a:r>
            <a:endParaRPr lang="en-US" dirty="0" smtClean="0"/>
          </a:p>
          <a:p>
            <a:r>
              <a:rPr lang="en-US" dirty="0" smtClean="0"/>
              <a:t>Where </a:t>
            </a:r>
            <a:r>
              <a:rPr lang="en-US" dirty="0"/>
              <a:t>does rule come from that “abstain for any reason apart from lack of expertise is invalid</a:t>
            </a:r>
            <a:r>
              <a:rPr lang="en-US" dirty="0" smtClean="0"/>
              <a:t>?”</a:t>
            </a:r>
          </a:p>
          <a:p>
            <a:pPr lvl="1"/>
            <a:r>
              <a:rPr lang="en-US" dirty="0"/>
              <a:t>IEEE 802 WG P&amp;P </a:t>
            </a:r>
            <a:r>
              <a:rPr lang="en-US" dirty="0" smtClean="0"/>
              <a:t>4.2.3, </a:t>
            </a:r>
            <a:r>
              <a:rPr lang="en-US" altLang="en-US" dirty="0" smtClean="0">
                <a:hlinkClick r:id="rId3"/>
              </a:rPr>
              <a:t>ttp</a:t>
            </a:r>
            <a:r>
              <a:rPr lang="en-US" altLang="en-US" dirty="0">
                <a:hlinkClick r:id="rId3"/>
              </a:rPr>
              <a:t>://www.ieee802.org/PNP/approved/IEEE_802_WG_PandP_v18.1.pdf</a:t>
            </a:r>
            <a:r>
              <a:rPr lang="en-US" altLang="en-US" dirty="0"/>
              <a:t> </a:t>
            </a:r>
            <a:r>
              <a:rPr lang="en-US" altLang="en-US" dirty="0" smtClean="0"/>
              <a:t> </a:t>
            </a:r>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24</a:t>
            </a:fld>
            <a:endParaRPr lang="en-US"/>
          </a:p>
        </p:txBody>
      </p:sp>
    </p:spTree>
    <p:extLst>
      <p:ext uri="{BB962C8B-B14F-4D97-AF65-F5344CB8AC3E}">
        <p14:creationId xmlns:p14="http://schemas.microsoft.com/office/powerpoint/2010/main" val="2914947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2016</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B7DC20B9-232F-45E3-915F-318DA7AF0997}"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2016</a:t>
            </a:r>
            <a:endParaRPr lang="en-US"/>
          </a:p>
        </p:txBody>
      </p:sp>
      <p:sp>
        <p:nvSpPr>
          <p:cNvPr id="4099" name="Footer Placeholder 2"/>
          <p:cNvSpPr>
            <a:spLocks noGrp="1"/>
          </p:cNvSpPr>
          <p:nvPr>
            <p:ph type="ftr" sz="quarter" idx="11"/>
          </p:nvPr>
        </p:nvSpPr>
        <p:spPr>
          <a:noFill/>
        </p:spPr>
        <p:txBody>
          <a:bodyPr/>
          <a:lstStyle/>
          <a:p>
            <a:r>
              <a:rPr lang="en-US" smtClean="0"/>
              <a:t>D. Stanley, HP Enterprise</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2016</a:t>
            </a:r>
            <a:endParaRPr lang="en-US"/>
          </a:p>
        </p:txBody>
      </p:sp>
      <p:sp>
        <p:nvSpPr>
          <p:cNvPr id="5123" name="Footer Placeholder 2"/>
          <p:cNvSpPr>
            <a:spLocks noGrp="1"/>
          </p:cNvSpPr>
          <p:nvPr>
            <p:ph type="ftr" sz="quarter" idx="11"/>
          </p:nvPr>
        </p:nvSpPr>
        <p:spPr>
          <a:noFill/>
        </p:spPr>
        <p:txBody>
          <a:bodyPr/>
          <a:lstStyle/>
          <a:p>
            <a:r>
              <a:rPr lang="en-US" smtClean="0"/>
              <a:t>D. Stanley, HP Enterprise</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2016</a:t>
            </a:r>
            <a:endParaRPr lang="en-US"/>
          </a:p>
        </p:txBody>
      </p:sp>
      <p:sp>
        <p:nvSpPr>
          <p:cNvPr id="6147" name="Footer Placeholder 2"/>
          <p:cNvSpPr>
            <a:spLocks noGrp="1"/>
          </p:cNvSpPr>
          <p:nvPr>
            <p:ph type="ftr" sz="quarter" idx="11"/>
          </p:nvPr>
        </p:nvSpPr>
        <p:spPr>
          <a:noFill/>
        </p:spPr>
        <p:txBody>
          <a:bodyPr/>
          <a:lstStyle/>
          <a:p>
            <a:r>
              <a:rPr lang="en-US" smtClean="0"/>
              <a:t>D. Stanley, HP Enterprise</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2016</a:t>
            </a:r>
            <a:endParaRPr lang="en-US"/>
          </a:p>
        </p:txBody>
      </p:sp>
      <p:sp>
        <p:nvSpPr>
          <p:cNvPr id="7171" name="Footer Placeholder 2"/>
          <p:cNvSpPr>
            <a:spLocks noGrp="1"/>
          </p:cNvSpPr>
          <p:nvPr>
            <p:ph type="ftr" sz="quarter" idx="11"/>
          </p:nvPr>
        </p:nvSpPr>
        <p:spPr>
          <a:noFill/>
        </p:spPr>
        <p:txBody>
          <a:bodyPr/>
          <a:lstStyle/>
          <a:p>
            <a:r>
              <a:rPr lang="en-US" smtClean="0"/>
              <a:t>D. Stanley, HP Enterprise</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smtClean="0"/>
              <a:t>Slide </a:t>
            </a:r>
            <a:fld id="{4F8DB7B0-6F79-49ED-8154-EC3DF243439D}"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2016</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2016</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38609</TotalTime>
  <Words>2550</Words>
  <Application>Microsoft Office PowerPoint</Application>
  <PresentationFormat>On-screen Show (4:3)</PresentationFormat>
  <Paragraphs>365</Paragraphs>
  <Slides>25</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2nd  Vice Chair Report May 2016</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March 2016 IEEE 802 EC Rule Changes</vt:lpstr>
      <vt:lpstr>IEEE 802.11 OM Status and changes</vt:lpstr>
      <vt:lpstr>Email Reflectors</vt:lpstr>
      <vt:lpstr>IEEE 802-ALL EMAIL List Server</vt:lpstr>
      <vt:lpstr>Reminder for Posting Documents</vt:lpstr>
      <vt:lpstr>Wednesday –  802.11 Mid-Week Plenary</vt:lpstr>
      <vt:lpstr>Proposed IEEE 802.11 OM change</vt:lpstr>
      <vt:lpstr>January 2016 Action item re: abstain</vt:lpstr>
      <vt:lpstr>Rules related to “abstain” and ballot validity</vt:lpstr>
      <vt:lpstr>Rules related to “abstain” and voting rights</vt:lpstr>
      <vt:lpstr>How do other 802 WGs implement the “Abstain” rules? 802.3</vt:lpstr>
      <vt:lpstr>How do other 802 WGs implement the “Abstain” rules? 802.1</vt:lpstr>
      <vt:lpstr>So what are the answers to the questions?</vt:lpstr>
      <vt:lpstr>Friday –  802.11 Closing Plenary</vt:lpstr>
    </vt:vector>
  </TitlesOfParts>
  <Company>Aruba Networks, an HP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dstanley@arubanetworks.com;dorothy.stanley@hpe.com</dc:creator>
  <cp:keywords>May 2016</cp:keywords>
  <dc:description>Dorothy Stanley (HP-Aruba Networks)</dc:description>
  <cp:lastModifiedBy>Dorothy Stanley</cp:lastModifiedBy>
  <cp:revision>234</cp:revision>
  <cp:lastPrinted>2014-04-08T14:44:21Z</cp:lastPrinted>
  <dcterms:created xsi:type="dcterms:W3CDTF">2012-03-12T21:29:33Z</dcterms:created>
  <dcterms:modified xsi:type="dcterms:W3CDTF">2016-05-11T21:08:15Z</dcterms:modified>
</cp:coreProperties>
</file>