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48" r:id="rId6"/>
    <p:sldId id="2360" r:id="rId7"/>
    <p:sldId id="2350" r:id="rId8"/>
    <p:sldId id="2313" r:id="rId9"/>
    <p:sldId id="2355" r:id="rId10"/>
    <p:sldId id="2372" r:id="rId11"/>
    <p:sldId id="2349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  <p:sldId id="2361" r:id="rId20"/>
    <p:sldId id="2363" r:id="rId21"/>
    <p:sldId id="2373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5" autoAdjust="0"/>
    <p:restoredTop sz="95821" autoAdjust="0"/>
  </p:normalViewPr>
  <p:slideViewPr>
    <p:cSldViewPr>
      <p:cViewPr>
        <p:scale>
          <a:sx n="160" d="100"/>
          <a:sy n="160" d="100"/>
        </p:scale>
        <p:origin x="-2184" y="-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802.11-16/0527r0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802.11-16/0527r0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802.11-16/0527r0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802.11-16/0527r0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802.11-16/0527r0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802.11-16/0527r0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 Enterprise)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802.11-16/0527r0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802.11-16/0527r0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802.11-16/0527r0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802.11-16/0527r0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802.11-16/0527r0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802.11-16/0527r0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802.11-16/0527r0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516&amp;is_group=00ah&amp;is_year=201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35-03-00ax-comments-on-tgax-d0-1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57-01-0arc-802-11ak-802-1ac-stas-aps-dses-and-convergence-functions.pptx" TargetMode="External"/><Relationship Id="rId7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454-00-0arc-some-more-ds-architecture-concepts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2016-05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2016-05-11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55 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pushed 18 standards completely through the PSDO ratification process</a:t>
            </a:r>
          </a:p>
          <a:p>
            <a:r>
              <a:rPr lang="en-AU" altLang="en-US" dirty="0"/>
              <a:t>IEEE 802 has 37 standards in the pipeline for ratification under the PSDO</a:t>
            </a:r>
          </a:p>
          <a:p>
            <a:pPr lvl="1"/>
            <a:r>
              <a:rPr lang="en-AU" altLang="en-US" dirty="0"/>
              <a:t>802.1: 11 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9 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May 2016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March 2016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828 comments received (initial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SB, 90% approval) on P802.11REVmc D5.0. </a:t>
            </a:r>
            <a:r>
              <a:rPr lang="en-US" altLang="ja-JP" dirty="0" err="1" smtClean="0"/>
              <a:t>Aproximately</a:t>
            </a:r>
            <a:r>
              <a:rPr lang="en-US" altLang="ja-JP" dirty="0" smtClean="0"/>
              <a:t> 200 comments remain to be resolved.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/>
              <a:t>T</a:t>
            </a:r>
            <a:r>
              <a:rPr lang="en-US" altLang="ja-JP" dirty="0" smtClean="0"/>
              <a:t>eleconferences (April 1, 15, 21, </a:t>
            </a:r>
            <a:r>
              <a:rPr lang="en-GB" altLang="ja-JP" dirty="0" smtClean="0"/>
              <a:t>May 6, 9, 13</a:t>
            </a:r>
            <a:r>
              <a:rPr lang="en-GB" dirty="0" smtClean="0"/>
              <a:t>)</a:t>
            </a:r>
            <a:r>
              <a:rPr lang="en-US" altLang="ja-JP" dirty="0" smtClean="0"/>
              <a:t> </a:t>
            </a:r>
            <a:r>
              <a:rPr lang="en-US" altLang="ja-JP" dirty="0"/>
              <a:t>and </a:t>
            </a:r>
            <a:r>
              <a:rPr lang="en-US" altLang="ja-JP" dirty="0" smtClean="0"/>
              <a:t>a Cambridge face-to-face (with teleconference facilities) held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May meeting (agenda in 11-16-0511): </a:t>
            </a:r>
          </a:p>
          <a:p>
            <a:pPr lvl="1">
              <a:defRPr/>
            </a:pPr>
            <a:r>
              <a:rPr lang="en-US" altLang="ja-JP" dirty="0" smtClean="0"/>
              <a:t>Complete comment resolution</a:t>
            </a:r>
          </a:p>
          <a:p>
            <a:pPr>
              <a:defRPr/>
            </a:pPr>
            <a:r>
              <a:rPr lang="en-US" altLang="ja-JP" dirty="0" smtClean="0"/>
              <a:t>Upcoming BRC meetings: May, June teleconferences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2016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 Enterprise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May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lang="en-US" sz="3600" dirty="0" smtClean="0"/>
              <a:t>Chair/VC </a:t>
            </a:r>
            <a:r>
              <a:rPr lang="en-US" sz="3600" dirty="0"/>
              <a:t>: </a:t>
            </a:r>
            <a:r>
              <a:rPr lang="en-US" sz="3600" dirty="0" err="1"/>
              <a:t>Yongho</a:t>
            </a:r>
            <a:r>
              <a:rPr lang="en-US" sz="3600" dirty="0"/>
              <a:t> </a:t>
            </a:r>
            <a:r>
              <a:rPr lang="en-US" sz="3600" dirty="0" err="1"/>
              <a:t>Seok</a:t>
            </a:r>
            <a:r>
              <a:rPr lang="en-US" sz="3600" dirty="0"/>
              <a:t> / Alfred </a:t>
            </a:r>
            <a:r>
              <a:rPr lang="en-US" sz="3600" dirty="0" err="1"/>
              <a:t>Asterjadhi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14800"/>
          </a:xfrm>
        </p:spPr>
        <p:txBody>
          <a:bodyPr/>
          <a:lstStyle/>
          <a:p>
            <a:pPr marL="457200" lvl="0" indent="-457200">
              <a:defRPr sz="1800"/>
            </a:pPr>
            <a:r>
              <a:rPr lang="en-US" sz="1800" dirty="0"/>
              <a:t>Since </a:t>
            </a:r>
            <a:r>
              <a:rPr lang="en-US" sz="1800" dirty="0" smtClean="0"/>
              <a:t>March 2016 </a:t>
            </a:r>
            <a:r>
              <a:rPr lang="en-US" sz="1800" dirty="0"/>
              <a:t>meeting:</a:t>
            </a:r>
          </a:p>
          <a:p>
            <a:pPr marL="914400" lvl="1" indent="-457200">
              <a:defRPr sz="1800"/>
            </a:pPr>
            <a:r>
              <a:rPr lang="en-US" sz="1600" dirty="0" smtClean="0"/>
              <a:t>Second </a:t>
            </a:r>
            <a:r>
              <a:rPr lang="en-US" sz="1600" dirty="0"/>
              <a:t>Sponsor Recirculation Ballot for Draft 7.0 closed on April 14</a:t>
            </a:r>
          </a:p>
          <a:p>
            <a:pPr marL="933450" lvl="1" indent="-457200">
              <a:buFont typeface="Times New Roman"/>
              <a:defRPr sz="1800"/>
            </a:pPr>
            <a:r>
              <a:rPr lang="en-US" sz="1600" dirty="0">
                <a:ea typeface="Times New Roman"/>
                <a:cs typeface="Times New Roman"/>
                <a:sym typeface="Times New Roman"/>
              </a:rPr>
              <a:t>92% approval ratio: Motion Passes</a:t>
            </a:r>
            <a:endParaRPr lang="en-US" dirty="0">
              <a:ea typeface="Times New Roman"/>
              <a:cs typeface="Times New Roman"/>
              <a:sym typeface="Times New Roman"/>
            </a:endParaRPr>
          </a:p>
          <a:p>
            <a:pPr marL="933450" lvl="1" indent="-457200">
              <a:buFont typeface="Times New Roman"/>
              <a:defRPr sz="1800"/>
            </a:pPr>
            <a:r>
              <a:rPr lang="en-US" sz="1600" dirty="0">
                <a:ea typeface="Times New Roman"/>
                <a:cs typeface="Times New Roman"/>
                <a:sym typeface="Times New Roman"/>
              </a:rPr>
              <a:t>24 comments received in SB: 1 editorial comments, 23 technical comments </a:t>
            </a:r>
            <a:endParaRPr lang="en-US" altLang="ko-KR" sz="1600" dirty="0"/>
          </a:p>
          <a:p>
            <a:pPr marL="914400" lvl="1" indent="-457200">
              <a:buFont typeface="Times New Roman"/>
              <a:defRPr sz="1800"/>
            </a:pPr>
            <a:r>
              <a:rPr lang="en-US" altLang="ko-KR" sz="1600" dirty="0" err="1"/>
              <a:t>TGah</a:t>
            </a:r>
            <a:r>
              <a:rPr lang="en-US" altLang="ko-KR" sz="1600" dirty="0"/>
              <a:t> BRC has completed all comment resolution in April BRC teleconferences (April 19 and April 26) and approved the third Sponsor Recirculation Ballot for Draft 8.0</a:t>
            </a:r>
          </a:p>
          <a:p>
            <a:pPr marL="914400" lvl="1" indent="-457200">
              <a:buFont typeface="Times New Roman"/>
              <a:defRPr sz="1800"/>
            </a:pPr>
            <a:r>
              <a:rPr lang="en-US" altLang="ko-KR" sz="1600" b="1" dirty="0">
                <a:ea typeface="Times New Roman"/>
                <a:cs typeface="Times New Roman"/>
                <a:sym typeface="Times New Roman"/>
              </a:rPr>
              <a:t>Third Sponsor Recirculation Ballot for Draft 8.0 is in progress and will be closed on May 17 </a:t>
            </a:r>
          </a:p>
          <a:p>
            <a:pPr marL="457200" lvl="0" indent="-457200">
              <a:defRPr sz="1800"/>
            </a:pPr>
            <a:r>
              <a:rPr lang="en-US" sz="1800" dirty="0" smtClean="0"/>
              <a:t>Goals </a:t>
            </a:r>
            <a:r>
              <a:rPr lang="en-US" sz="1800" dirty="0"/>
              <a:t>for </a:t>
            </a:r>
            <a:r>
              <a:rPr lang="en-US" sz="1800" dirty="0" smtClean="0"/>
              <a:t>May </a:t>
            </a:r>
            <a:r>
              <a:rPr lang="en-US" sz="1800" dirty="0"/>
              <a:t>2016 Meeting:</a:t>
            </a:r>
          </a:p>
          <a:p>
            <a:pPr marL="914400" lvl="1" indent="-457200">
              <a:defRPr sz="1800"/>
            </a:pPr>
            <a:r>
              <a:rPr lang="en-US" sz="1600" dirty="0" smtClean="0">
                <a:ea typeface="Times New Roman"/>
                <a:cs typeface="Times New Roman"/>
                <a:sym typeface="Times New Roman"/>
              </a:rPr>
              <a:t>Continue </a:t>
            </a:r>
            <a:r>
              <a:rPr lang="en-US" sz="1600" dirty="0">
                <a:ea typeface="Times New Roman"/>
                <a:cs typeface="Times New Roman"/>
                <a:sym typeface="Times New Roman"/>
              </a:rPr>
              <a:t>the comment resolution of the comments received from the third </a:t>
            </a:r>
            <a:r>
              <a:rPr lang="en-US" altLang="ko-KR" sz="1600" dirty="0"/>
              <a:t>Sponsor Recirculation Ballot</a:t>
            </a:r>
          </a:p>
          <a:p>
            <a:pPr marL="933450" lvl="1" indent="-457200">
              <a:defRPr sz="1800"/>
            </a:pPr>
            <a:r>
              <a:rPr lang="en-US" altLang="ko-KR" sz="1600" dirty="0" err="1"/>
              <a:t>TGah</a:t>
            </a:r>
            <a:r>
              <a:rPr lang="en-US" altLang="ko-KR" sz="1600" dirty="0"/>
              <a:t> May 2016 Agenda : </a:t>
            </a:r>
            <a:r>
              <a:rPr lang="en-US" altLang="ko-KR" sz="1600" dirty="0">
                <a:hlinkClick r:id="rId3"/>
              </a:rPr>
              <a:t>11-16/516</a:t>
            </a:r>
            <a:endParaRPr lang="en-US" altLang="ko-KR" sz="1600" dirty="0"/>
          </a:p>
          <a:p>
            <a:pPr marL="914400" lvl="1" indent="-457200">
              <a:defRPr sz="1800"/>
            </a:pPr>
            <a:r>
              <a:rPr lang="en-US" altLang="ko-KR" sz="1600" dirty="0">
                <a:ea typeface="Times New Roman"/>
                <a:cs typeface="Times New Roman"/>
                <a:sym typeface="Times New Roman"/>
              </a:rPr>
              <a:t>Timeline Update</a:t>
            </a:r>
          </a:p>
          <a:p>
            <a:pPr marL="914400" lvl="1" indent="-457200">
              <a:defRPr sz="1800"/>
            </a:pPr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May 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May 2016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 Enterprise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/>
              <a:t>Approve minutes of past meeting and teleconference</a:t>
            </a:r>
          </a:p>
          <a:p>
            <a:r>
              <a:rPr lang="en-US" altLang="ja-JP" dirty="0"/>
              <a:t>Comment resolution to 1</a:t>
            </a:r>
            <a:r>
              <a:rPr lang="en-US" altLang="ja-JP" baseline="30000" dirty="0"/>
              <a:t>st</a:t>
            </a:r>
            <a:r>
              <a:rPr lang="en-US" altLang="ja-JP" dirty="0"/>
              <a:t> </a:t>
            </a:r>
            <a:r>
              <a:rPr lang="en-US" altLang="ja-JP" dirty="0" err="1"/>
              <a:t>recirc</a:t>
            </a:r>
            <a:r>
              <a:rPr lang="en-US" altLang="ja-JP" dirty="0"/>
              <a:t> sponsor LB</a:t>
            </a:r>
          </a:p>
          <a:p>
            <a:r>
              <a:rPr lang="en-US" altLang="ja-JP" dirty="0"/>
              <a:t>Approve to forward the 2</a:t>
            </a:r>
            <a:r>
              <a:rPr lang="en-US" altLang="ja-JP" baseline="30000" dirty="0"/>
              <a:t>nd</a:t>
            </a:r>
            <a:r>
              <a:rPr lang="en-US" altLang="ja-JP" dirty="0"/>
              <a:t> </a:t>
            </a:r>
            <a:r>
              <a:rPr lang="en-US" altLang="ja-JP" dirty="0" err="1"/>
              <a:t>recirc</a:t>
            </a:r>
            <a:r>
              <a:rPr lang="en-US" altLang="ja-JP" dirty="0"/>
              <a:t> sponsor LB</a:t>
            </a:r>
          </a:p>
          <a:p>
            <a:r>
              <a:rPr lang="en-US" altLang="ja-JP" dirty="0"/>
              <a:t>Approve Timeline</a:t>
            </a:r>
          </a:p>
          <a:p>
            <a:r>
              <a:rPr lang="en-US" altLang="ja-JP" dirty="0"/>
              <a:t>Approve Teleconference schedule</a:t>
            </a:r>
          </a:p>
          <a:p>
            <a:r>
              <a:rPr lang="en-US" altLang="ja-JP" dirty="0"/>
              <a:t>Approve Plan for  July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May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Vice </a:t>
            </a:r>
            <a:r>
              <a:rPr lang="en-US" dirty="0" smtClean="0"/>
              <a:t>Chair</a:t>
            </a:r>
            <a:r>
              <a:rPr lang="en-US" dirty="0" smtClean="0"/>
              <a:t>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Current status: LB217 on </a:t>
            </a:r>
            <a:r>
              <a:rPr lang="en-US" altLang="zh-CN" dirty="0" err="1" smtClean="0"/>
              <a:t>TGaj</a:t>
            </a:r>
            <a:r>
              <a:rPr lang="en-US" altLang="zh-CN" dirty="0" smtClean="0"/>
              <a:t> D1.0 passed (88% approval)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May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on IEEE 802.11aj D1.0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</a:rPr>
              <a:t>Motion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Wingdings" panose="05000000000000000000" pitchFamily="2" charset="2"/>
              </a:rPr>
              <a:t>Prepare for IEEE 802.11aj D2.0 WG LB recirculation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Plan for July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May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pPr marL="609600" indent="-609600"/>
            <a:r>
              <a:rPr lang="en-US" dirty="0"/>
              <a:t>Since the March meeting</a:t>
            </a:r>
          </a:p>
          <a:p>
            <a:pPr marL="1009650" lvl="1" indent="-609600"/>
            <a:r>
              <a:rPr lang="en-US" dirty="0"/>
              <a:t>802.11ak Draft D2.1 was posted,</a:t>
            </a:r>
          </a:p>
          <a:p>
            <a:pPr marL="1009650" lvl="1" indent="-609600"/>
            <a:r>
              <a:rPr lang="en-US" dirty="0"/>
              <a:t>3 teleconferences were held to work on improvement of the 11ak Draft.</a:t>
            </a:r>
          </a:p>
          <a:p>
            <a:pPr marL="609600" indent="-609600"/>
            <a:r>
              <a:rPr lang="en-US" dirty="0"/>
              <a:t>May Goals: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Work on the resolution of comments from WG LB #218 and any other issues on P802.11ak Draft D2.0.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Joint meeting with 802.11 ARC SC Thursday morning.</a:t>
            </a:r>
          </a:p>
          <a:p>
            <a:pPr marL="609600" indent="-609600"/>
            <a:r>
              <a:rPr lang="en-US" dirty="0"/>
              <a:t>Agenda: See 11-16/513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May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219 (D4.0)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21st April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92.61% approval, 71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24 editorial, 47 technical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Possibly request re-circulation letter ballot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7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11-16/0515r1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May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Comment Collection (CC) #23 on draft D0.1 closed on April 11.</a:t>
            </a:r>
          </a:p>
          <a:p>
            <a:r>
              <a:rPr lang="en-CA" sz="2200" dirty="0"/>
              <a:t>2919 comments were received.</a:t>
            </a:r>
          </a:p>
          <a:p>
            <a:pPr lvl="1"/>
            <a:r>
              <a:rPr lang="en-CA" sz="1800" dirty="0">
                <a:hlinkClick r:id="rId3"/>
              </a:rPr>
              <a:t>https://mentor.ieee.org/802.11/dcn/16/11-16-0535-03-00ax-comments-on-tgax-d0-1.xlsx</a:t>
            </a:r>
            <a:r>
              <a:rPr lang="en-CA" sz="1800" dirty="0"/>
              <a:t> </a:t>
            </a:r>
          </a:p>
          <a:p>
            <a:pPr lvl="2"/>
            <a:r>
              <a:rPr lang="en-CA" sz="2200" dirty="0"/>
              <a:t>1027 Editorial comments</a:t>
            </a:r>
          </a:p>
          <a:p>
            <a:pPr lvl="2"/>
            <a:r>
              <a:rPr lang="en-CA" sz="2200" dirty="0"/>
              <a:t>1822 Technical comments</a:t>
            </a:r>
          </a:p>
          <a:p>
            <a:pPr lvl="2"/>
            <a:r>
              <a:rPr lang="en-CA" sz="2200" dirty="0"/>
              <a:t>70 General comments</a:t>
            </a:r>
          </a:p>
          <a:p>
            <a:r>
              <a:rPr lang="en-CA" sz="2000" dirty="0"/>
              <a:t>Start the resolution of the comments received.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Revisit the TG timeline and make adjustments if needed.</a:t>
            </a:r>
            <a:endParaRPr lang="en-CA" sz="1600" dirty="0"/>
          </a:p>
          <a:p>
            <a:r>
              <a:rPr lang="en-US" sz="2000" dirty="0"/>
              <a:t>Agenda for this meeting is available  in document 11-16/0512r0.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May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March 2016 plenary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CA" sz="2000" dirty="0"/>
              <a:t>Response to 3GPP liaison on enhanced LTE-WRAN aggregation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Functional requirements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Specification framework document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CA" sz="2000" dirty="0"/>
              <a:t>Vice chair and secretary reaffirmation</a:t>
            </a:r>
          </a:p>
          <a:p>
            <a:r>
              <a:rPr lang="en-US" sz="2000" dirty="0"/>
              <a:t>Agenda for this meeting is available in document 11-16/0493r1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May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Functional Requirements Document open for submissions.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Open call for submission on Functional Requirements and Spec Framework documents 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May 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Functional Requirement Document working draft.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Consider initial submissions to Spec Framework Document.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Continue r</a:t>
            </a:r>
            <a:r>
              <a:rPr lang="en-US" altLang="en-US" sz="1800" dirty="0">
                <a:ea typeface="ＭＳ Ｐゴシック" pitchFamily="34" charset="-128"/>
              </a:rPr>
              <a:t>eview of technical submissions (performance analysis, channel model proposals, positioning techniques etc.).</a:t>
            </a:r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See 11-16/492.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281601"/>
              </p:ext>
            </p:extLst>
          </p:nvPr>
        </p:nvGraphicFramePr>
        <p:xfrm>
          <a:off x="5715000" y="49530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 marL="0" indent="0">
              <a:buNone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5G </a:t>
            </a:r>
            <a:r>
              <a:rPr lang="en-US" altLang="en-US" sz="1800" kern="0" dirty="0" smtClean="0"/>
              <a:t>Ad-hoc Group</a:t>
            </a:r>
            <a:endParaRPr lang="en-US" altLang="en-US" sz="1800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May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dirty="0" smtClean="0"/>
              <a:t>May 2016 </a:t>
            </a:r>
            <a:r>
              <a:rPr lang="en-US" dirty="0"/>
              <a:t>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Consider Contributions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Develop consensus on 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Key LRLP differentiators,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xpected SG scope,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echnical approaches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Discuss LRLP </a:t>
            </a:r>
            <a:r>
              <a:rPr lang="en-US" sz="1800" dirty="0">
                <a:ea typeface="ＭＳ Ｐゴシック" pitchFamily="34" charset="-128"/>
              </a:rPr>
              <a:t>timeframe with respect to 802.11ax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sz="1800" dirty="0">
                <a:ea typeface="ＭＳ Ｐゴシック" pitchFamily="34" charset="-128"/>
              </a:rPr>
              <a:t>Complete plan to finalize TIG output report (see 11-15-1446)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r>
              <a:rPr lang="en-US" dirty="0" smtClean="0"/>
              <a:t>Agenda </a:t>
            </a:r>
            <a:r>
              <a:rPr lang="en-US" dirty="0"/>
              <a:t>in </a:t>
            </a:r>
            <a:r>
              <a:rPr lang="en-US" dirty="0" smtClean="0"/>
              <a:t>11-16/0519 (4 sessions this week)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5G </a:t>
            </a:r>
            <a:r>
              <a:rPr lang="en-US" dirty="0" smtClean="0"/>
              <a:t>Ad-Hoc Group </a:t>
            </a:r>
            <a:r>
              <a:rPr lang="en-US" altLang="ja-JP" dirty="0" smtClean="0"/>
              <a:t>– May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Chair</a:t>
            </a:r>
            <a:r>
              <a:rPr lang="en-GB" dirty="0" smtClean="0"/>
              <a:t>: Joseph Levy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495800"/>
          </a:xfrm>
        </p:spPr>
        <p:txBody>
          <a:bodyPr/>
          <a:lstStyle/>
          <a:p>
            <a:pPr marL="342900" lvl="2" indent="-342900">
              <a:defRPr/>
            </a:pPr>
            <a:r>
              <a:rPr lang="en-US" altLang="en-US" sz="2000" b="1" dirty="0">
                <a:ea typeface="+mn-ea"/>
                <a:cs typeface="+mn-cs"/>
              </a:rPr>
              <a:t>Ad Hoc Agenda - Monday PM3:</a:t>
            </a:r>
          </a:p>
          <a:p>
            <a:pPr marL="685800" lvl="3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Review 802 EC 5G SC </a:t>
            </a:r>
            <a:r>
              <a:rPr lang="en-US" altLang="en-US" sz="1800" dirty="0">
                <a:ea typeface="+mn-ea"/>
                <a:cs typeface="+mn-cs"/>
              </a:rPr>
              <a:t>status and report </a:t>
            </a:r>
            <a:r>
              <a:rPr lang="en-US" altLang="en-US" sz="1800" dirty="0">
                <a:ea typeface="+mn-ea"/>
                <a:cs typeface="+mn-cs"/>
              </a:rPr>
              <a:t>layout</a:t>
            </a:r>
          </a:p>
          <a:p>
            <a:pPr marL="685800" lvl="3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Discuss 802.11 inputs to EC 5G SC report</a:t>
            </a:r>
          </a:p>
          <a:p>
            <a:pPr marL="1028700" lvl="4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Proposed definition of IEEE 5G</a:t>
            </a:r>
          </a:p>
          <a:p>
            <a:pPr marL="1028700" lvl="4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Proposed 802.11 inclusive options and scope of the options</a:t>
            </a:r>
          </a:p>
          <a:p>
            <a:pPr marL="1028700" lvl="4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Cost/Benefit discussion</a:t>
            </a:r>
          </a:p>
          <a:p>
            <a:pPr marL="685800" lvl="3" indent="-342900">
              <a:defRPr/>
            </a:pPr>
            <a:r>
              <a:rPr lang="en-US" altLang="en-US" sz="1800" dirty="0">
                <a:ea typeface="+mn-ea"/>
                <a:cs typeface="+mn-cs"/>
              </a:rPr>
              <a:t>If time allows combine the above into </a:t>
            </a:r>
            <a:r>
              <a:rPr lang="en-US" altLang="en-US" sz="1800" dirty="0" smtClean="0">
                <a:ea typeface="+mn-ea"/>
                <a:cs typeface="+mn-cs"/>
              </a:rPr>
              <a:t>an input document </a:t>
            </a:r>
            <a:r>
              <a:rPr lang="en-US" altLang="en-US" sz="1800" dirty="0">
                <a:ea typeface="+mn-ea"/>
                <a:cs typeface="+mn-cs"/>
              </a:rPr>
              <a:t>to the EC 5G SC</a:t>
            </a:r>
          </a:p>
          <a:p>
            <a:pPr marL="285750" lvl="2" indent="-285750">
              <a:defRPr/>
            </a:pPr>
            <a:r>
              <a:rPr lang="en-US" altLang="en-US" sz="2000" b="1" dirty="0">
                <a:ea typeface="+mn-ea"/>
                <a:cs typeface="+mn-cs"/>
              </a:rPr>
              <a:t>Additional scheduled related discussions occurring this week:</a:t>
            </a:r>
          </a:p>
          <a:p>
            <a:pPr marL="685800" lvl="3" indent="-342900">
              <a:buFont typeface="+mj-lt"/>
              <a:buChar char="–"/>
              <a:defRPr/>
            </a:pPr>
            <a:r>
              <a:rPr lang="en-US" altLang="en-US" sz="1800" dirty="0">
                <a:ea typeface="+mn-ea"/>
                <a:cs typeface="+mn-cs"/>
              </a:rPr>
              <a:t>A </a:t>
            </a:r>
            <a:r>
              <a:rPr lang="en-US" altLang="en-US" sz="1800" dirty="0" smtClean="0">
                <a:ea typeface="+mn-ea"/>
                <a:cs typeface="+mn-cs"/>
              </a:rPr>
              <a:t>review of </a:t>
            </a:r>
            <a:r>
              <a:rPr lang="en-US" altLang="en-US" sz="1800" dirty="0">
                <a:ea typeface="+mn-ea"/>
                <a:cs typeface="+mn-cs"/>
              </a:rPr>
              <a:t>the material generated in and/or the conclusions of the Ad Hoc will be presented in the Tuesday AM1 WNG session</a:t>
            </a:r>
          </a:p>
          <a:p>
            <a:pPr marL="685800" lvl="3" indent="-342900">
              <a:buFont typeface="+mj-lt"/>
              <a:buChar char="–"/>
              <a:defRPr/>
            </a:pPr>
            <a:r>
              <a:rPr lang="en-US" altLang="en-US" sz="1800" dirty="0">
                <a:ea typeface="+mn-ea"/>
                <a:cs typeface="+mn-cs"/>
              </a:rPr>
              <a:t>Status report on the 802 EC 5G SC activities in the Wednesday Midweek Plenary</a:t>
            </a:r>
          </a:p>
          <a:p>
            <a:pPr marL="685800" lvl="3" indent="-342900">
              <a:buFont typeface="+mj-lt"/>
              <a:buChar char="–"/>
              <a:defRPr/>
            </a:pPr>
            <a:r>
              <a:rPr lang="en-US" altLang="en-US" sz="1800" dirty="0">
                <a:ea typeface="+mn-ea"/>
                <a:cs typeface="+mn-cs"/>
              </a:rPr>
              <a:t>The 802 EC 5G SC will </a:t>
            </a:r>
            <a:r>
              <a:rPr lang="en-US" altLang="en-US" sz="1800" dirty="0" smtClean="0">
                <a:ea typeface="+mn-ea"/>
                <a:cs typeface="+mn-cs"/>
              </a:rPr>
              <a:t>meet </a:t>
            </a:r>
            <a:r>
              <a:rPr lang="en-US" altLang="en-US" sz="1800" dirty="0">
                <a:ea typeface="+mn-ea"/>
                <a:cs typeface="+mn-cs"/>
              </a:rPr>
              <a:t>on Friday afternoon 1:00 to 4:00 PM HIST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43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May 2016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May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11-11/0270r34 (May 2016)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REVmc</a:t>
            </a:r>
            <a:r>
              <a:rPr lang="en-US" altLang="en-US" dirty="0"/>
              <a:t> including one </a:t>
            </a:r>
            <a:r>
              <a:rPr lang="en-US" altLang="en-US" dirty="0" smtClean="0"/>
              <a:t>Element ID </a:t>
            </a:r>
            <a:r>
              <a:rPr lang="en-US" altLang="en-US" dirty="0"/>
              <a:t>for UPSIM</a:t>
            </a:r>
          </a:p>
          <a:p>
            <a:pPr lvl="2" eaLnBrk="1" hangingPunct="1"/>
            <a:r>
              <a:rPr lang="en-US" altLang="en-US" dirty="0"/>
              <a:t>Motion approved by March 2016 WG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 smtClean="0"/>
              <a:t>TGai</a:t>
            </a:r>
            <a:endParaRPr lang="en-US" altLang="en-US" dirty="0"/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May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 AM1, Thurs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802.11 as a component/5G/IMT-2020 (discussion in 5G EC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802.1AC status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dirty="0" err="1"/>
              <a:t>TGaq</a:t>
            </a:r>
            <a:r>
              <a:rPr lang="en-US" b="1" dirty="0"/>
              <a:t> architecture discussion – if/as needed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b="1" dirty="0" err="1"/>
              <a:t>TGak</a:t>
            </a:r>
            <a:r>
              <a:rPr lang="en-US" b="1" dirty="0"/>
              <a:t> architecture discussion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/>
              <a:t>SAPs can go “sideways”, and entities can have multiple roles: </a:t>
            </a:r>
            <a:r>
              <a:rPr lang="en-US" sz="1800" dirty="0">
                <a:hlinkClick r:id="rId3"/>
              </a:rPr>
              <a:t>11-16/0457r1</a:t>
            </a:r>
            <a:r>
              <a:rPr lang="en-US" sz="1800" dirty="0"/>
              <a:t> 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>
                <a:hlinkClick r:id="rId4"/>
              </a:rPr>
              <a:t>11-15/0454r0</a:t>
            </a:r>
            <a:r>
              <a:rPr lang="en-US" sz="1800" dirty="0"/>
              <a:t>, </a:t>
            </a:r>
            <a:r>
              <a:rPr lang="en-US" sz="1800" dirty="0">
                <a:hlinkClick r:id="rId5"/>
              </a:rPr>
              <a:t>11-14/1213r1</a:t>
            </a:r>
            <a:r>
              <a:rPr lang="en-US" sz="1800" dirty="0"/>
              <a:t> (slides 9-11)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ea typeface="ＭＳ Ｐゴシック" pitchFamily="34" charset="-128"/>
                <a:hlinkClick r:id="rId6"/>
              </a:rPr>
              <a:t>11-15/0355r3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  <a:hlinkClick r:id="rId7"/>
              </a:rPr>
              <a:t>11-15/0891r0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TGak</a:t>
            </a:r>
            <a:endParaRPr lang="en-US" altLang="en-US" sz="2000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May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534400" cy="268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July 2016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Submission deadlines are</a:t>
            </a:r>
          </a:p>
          <a:p>
            <a:pPr marL="685800" lvl="3" indent="-342900" eaLnBrk="0" hangingPunct="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>
                <a:latin typeface="+mn-lt"/>
              </a:rPr>
              <a:t>WG PAR submission to 802 EC:    24 June 2016</a:t>
            </a:r>
          </a:p>
          <a:p>
            <a:pPr marL="685800" lvl="3" indent="-342900" eaLnBrk="0" hangingPunct="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>
                <a:latin typeface="+mn-lt"/>
              </a:rPr>
              <a:t>WG PAR Submission to </a:t>
            </a:r>
            <a:r>
              <a:rPr lang="en-US" sz="1800" dirty="0" err="1">
                <a:latin typeface="+mn-lt"/>
              </a:rPr>
              <a:t>NesCom</a:t>
            </a:r>
            <a:r>
              <a:rPr lang="en-US" sz="1800" dirty="0">
                <a:latin typeface="+mn-lt"/>
              </a:rPr>
              <a:t>: 20 May 2016 (for </a:t>
            </a:r>
            <a:r>
              <a:rPr lang="en-US" sz="1800" dirty="0" err="1">
                <a:latin typeface="+mn-lt"/>
              </a:rPr>
              <a:t>NesCom</a:t>
            </a:r>
            <a:r>
              <a:rPr lang="en-US" sz="1800" dirty="0">
                <a:latin typeface="+mn-lt"/>
              </a:rPr>
              <a:t> June F2F </a:t>
            </a:r>
            <a:r>
              <a:rPr lang="en-US" sz="1800" dirty="0" err="1">
                <a:latin typeface="+mn-lt"/>
              </a:rPr>
              <a:t>mtg</a:t>
            </a:r>
            <a:r>
              <a:rPr lang="en-US" sz="1800" dirty="0">
                <a:latin typeface="+mn-lt"/>
              </a:rPr>
              <a:t>)</a:t>
            </a:r>
          </a:p>
          <a:p>
            <a:pPr marL="685800" lvl="3" indent="-342900" eaLnBrk="0" hangingPunct="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1800" dirty="0">
                <a:latin typeface="+mn-lt"/>
              </a:rPr>
              <a:t>WG PAR Submission to </a:t>
            </a:r>
            <a:r>
              <a:rPr lang="en-US" sz="1800" dirty="0" err="1">
                <a:latin typeface="+mn-lt"/>
              </a:rPr>
              <a:t>NesCom</a:t>
            </a:r>
            <a:r>
              <a:rPr lang="en-US" sz="1800" dirty="0">
                <a:latin typeface="+mn-lt"/>
              </a:rPr>
              <a:t>: 05 Aug 2016 (for </a:t>
            </a:r>
            <a:r>
              <a:rPr lang="en-US" sz="1800" dirty="0" err="1">
                <a:latin typeface="+mn-lt"/>
              </a:rPr>
              <a:t>NesCom</a:t>
            </a:r>
            <a:r>
              <a:rPr lang="en-US" sz="1800" dirty="0">
                <a:latin typeface="+mn-lt"/>
              </a:rPr>
              <a:t> Sept 16 </a:t>
            </a:r>
            <a:r>
              <a:rPr lang="en-US" sz="1800" dirty="0" err="1">
                <a:latin typeface="+mn-lt"/>
              </a:rPr>
              <a:t>Telecon</a:t>
            </a:r>
            <a:r>
              <a:rPr lang="en-US" sz="1800" dirty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May 2016</a:t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Approve Macau minutes</a:t>
            </a:r>
          </a:p>
          <a:p>
            <a:pPr eaLnBrk="1" hangingPunct="1"/>
            <a:r>
              <a:rPr lang="en-US" altLang="en-US" dirty="0"/>
              <a:t>Discussion items</a:t>
            </a:r>
          </a:p>
          <a:p>
            <a:pPr lvl="1"/>
            <a:r>
              <a:rPr lang="en-US" altLang="en-US" dirty="0"/>
              <a:t>Regulatory work in progress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Requests to the RR-TAG for response(s)</a:t>
            </a:r>
          </a:p>
          <a:p>
            <a:pPr lvl="1"/>
            <a:r>
              <a:rPr lang="en-US" altLang="en-US" dirty="0"/>
              <a:t>Regulatory SC future?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 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752600"/>
            <a:ext cx="8305800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Tuesday AM1 (08:00-10:00)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Approval of minutes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of objectives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Announcements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Confirmation of </a:t>
            </a:r>
            <a:r>
              <a:rPr lang="en-US" altLang="en-US" sz="2000" dirty="0" smtClean="0"/>
              <a:t>Vice-Chair</a:t>
            </a:r>
            <a:endParaRPr lang="en-GB" altLang="en-US" sz="24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Presentations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dirty="0"/>
              <a:t>“</a:t>
            </a:r>
            <a:r>
              <a:rPr lang="en-GB" altLang="en-US" sz="2000" dirty="0" err="1"/>
              <a:t>LiFi</a:t>
            </a:r>
            <a:r>
              <a:rPr lang="en-GB" altLang="en-US" sz="2000" dirty="0"/>
              <a:t> – Use of visible light communications for 802.11, Part 2,” </a:t>
            </a:r>
            <a:r>
              <a:rPr lang="en-US" sz="2000" dirty="0"/>
              <a:t>Nikola </a:t>
            </a:r>
            <a:r>
              <a:rPr lang="en-US" sz="2000" dirty="0" err="1"/>
              <a:t>Serafimovski</a:t>
            </a:r>
            <a:r>
              <a:rPr lang="en-US" sz="2000" dirty="0"/>
              <a:t> (</a:t>
            </a:r>
            <a:r>
              <a:rPr lang="en-US" sz="2000" dirty="0" err="1"/>
              <a:t>PureLiFi</a:t>
            </a:r>
            <a:r>
              <a:rPr lang="en-US" sz="2000" dirty="0"/>
              <a:t>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“Low Power Wake Up Receiver,” Minyoung Park (Intel)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“802.11 inputs to 5G EC SC,” </a:t>
            </a:r>
            <a:r>
              <a:rPr lang="en-US" sz="2000" dirty="0" smtClean="0"/>
              <a:t>Joseph </a:t>
            </a:r>
            <a:r>
              <a:rPr lang="en-US" sz="2000" dirty="0"/>
              <a:t>Levy (</a:t>
            </a:r>
            <a:r>
              <a:rPr lang="en-US" sz="2000" dirty="0" err="1"/>
              <a:t>InterDigital</a:t>
            </a:r>
            <a:r>
              <a:rPr lang="en-US" sz="2000" dirty="0"/>
              <a:t>)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Plans for July 2016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Current agenda is document 11-16/0514r1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Review results of SC6 meeting in Xi’an in February 2016</a:t>
            </a:r>
            <a:r>
              <a:rPr lang="en-US" dirty="0"/>
              <a:t> </a:t>
            </a:r>
          </a:p>
          <a:p>
            <a:pPr lvl="1">
              <a:defRPr/>
            </a:pPr>
            <a:r>
              <a:rPr lang="en-US" dirty="0"/>
              <a:t>Discuss Human Body Communications NP proposal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333995</TotalTime>
  <Words>1742</Words>
  <Application>Microsoft Office PowerPoint</Application>
  <PresentationFormat>On-screen Show (4:3)</PresentationFormat>
  <Paragraphs>363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Document</vt:lpstr>
      <vt:lpstr>WG11  Opening Report Snapshot slides 2016-05</vt:lpstr>
      <vt:lpstr>Abstract </vt:lpstr>
      <vt:lpstr>Editors Meeting – May 2016 Chairs: Peter Ecclesine, Adrian Stephens</vt:lpstr>
      <vt:lpstr>Assigned Numbers Authority– May 2016 ANA Lead: Robert Stacey</vt:lpstr>
      <vt:lpstr>802.11 ARC SC– May 2016 Chair – Mark Hamilton </vt:lpstr>
      <vt:lpstr>PAR SC –  May 2016 Project Authorization Request  Chair: Jon Rosdahl</vt:lpstr>
      <vt:lpstr>802.11/.15 Regulatory SC – May 2016 Chair: Richard Kennedy</vt:lpstr>
      <vt:lpstr>WNG SC –  May 2016 Chair: Jim Lansford</vt:lpstr>
      <vt:lpstr>IEEE 802 JTC1 SC – May 2016 Chair: Andrew Myles</vt:lpstr>
      <vt:lpstr>IEEE 802 has 55 standards in or through the PSDO pipeline</vt:lpstr>
      <vt:lpstr>TGmc 802.11 Revision – May 2016 Chair: Dorothy Stanley</vt:lpstr>
      <vt:lpstr>IEEE 802.11ah  – May 2016 sub 1GHz PHY Chair/VC : Yongho Seok / Alfred Asterjadhi</vt:lpstr>
      <vt:lpstr>IEEE 802.11 FILS TGai – May 2016 Fast Initial Link Setup  Chair: Hiroshi Mano</vt:lpstr>
      <vt:lpstr>IEEE 802.11aj – May 2016 China Millimeter Wave Vice Chair: Jiamin Chen</vt:lpstr>
      <vt:lpstr>Task Group 802.11ak – May 2016 Enhancements For Transit Links Within Bridged Networks Chair: Donald Eastlake</vt:lpstr>
      <vt:lpstr>IEEE 802.11aq – May 2016 Pre-Association Discovery Chair: Stephen McCann</vt:lpstr>
      <vt:lpstr>IEEE 802.11ax – May 2016 High Efficiency WLAN Chair: Osama Aboul-Magd </vt:lpstr>
      <vt:lpstr>IEEE 802.11ay  – May 2016 Next Generation 60GHz Chair: Edward Au  </vt:lpstr>
      <vt:lpstr>TGaz – May 2016 Next Generation Positioning  Chair: Jonathan Segev</vt:lpstr>
      <vt:lpstr>LRLP TIG – May 2016 Long Range Low Power Topic Interest Group Chair: Tim Godfrey</vt:lpstr>
      <vt:lpstr>5G Ad-Hoc Group – May 2016 Chair: Joseph Levy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2016 WG11 Opening Report Snapshot slides</dc:title>
  <dc:creator>dstanley@arubanetworks.com;802.11CAC;dorothy.stanley@hpe.com</dc:creator>
  <cp:lastModifiedBy>Dorothy Stanley</cp:lastModifiedBy>
  <cp:revision>3274</cp:revision>
  <cp:lastPrinted>2014-03-15T03:57:02Z</cp:lastPrinted>
  <dcterms:created xsi:type="dcterms:W3CDTF">1998-02-10T13:07:52Z</dcterms:created>
  <dcterms:modified xsi:type="dcterms:W3CDTF">2016-05-11T20:59:22Z</dcterms:modified>
</cp:coreProperties>
</file>