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346" r:id="rId2"/>
    <p:sldId id="2347" r:id="rId3"/>
    <p:sldId id="2312" r:id="rId4"/>
    <p:sldId id="2371" r:id="rId5"/>
    <p:sldId id="2348" r:id="rId6"/>
    <p:sldId id="2360" r:id="rId7"/>
    <p:sldId id="2350" r:id="rId8"/>
    <p:sldId id="2313" r:id="rId9"/>
    <p:sldId id="2355" r:id="rId10"/>
    <p:sldId id="2372" r:id="rId11"/>
    <p:sldId id="2349" r:id="rId12"/>
    <p:sldId id="2358" r:id="rId13"/>
    <p:sldId id="2322" r:id="rId14"/>
    <p:sldId id="2288" r:id="rId15"/>
    <p:sldId id="2345" r:id="rId16"/>
    <p:sldId id="2353" r:id="rId17"/>
    <p:sldId id="2354" r:id="rId18"/>
    <p:sldId id="2359" r:id="rId19"/>
    <p:sldId id="2361" r:id="rId20"/>
    <p:sldId id="2363" r:id="rId21"/>
    <p:sldId id="2373" r:id="rId22"/>
  </p:sldIdLst>
  <p:sldSz cx="9144000" cy="6858000" type="screen4x3"/>
  <p:notesSz cx="9372600" cy="7086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FFFF00"/>
    <a:srgbClr val="000000"/>
    <a:srgbClr val="66FF33"/>
    <a:srgbClr val="FF9966"/>
    <a:srgbClr val="FF9900"/>
    <a:srgbClr val="0033CC"/>
    <a:srgbClr val="FFFF99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15" autoAdjust="0"/>
    <p:restoredTop sz="95821" autoAdjust="0"/>
  </p:normalViewPr>
  <p:slideViewPr>
    <p:cSldViewPr>
      <p:cViewPr>
        <p:scale>
          <a:sx n="160" d="100"/>
          <a:sy n="160" d="100"/>
        </p:scale>
        <p:origin x="-2184" y="-84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892"/>
    </p:cViewPr>
  </p:sorterViewPr>
  <p:notesViewPr>
    <p:cSldViewPr>
      <p:cViewPr>
        <p:scale>
          <a:sx n="100" d="100"/>
          <a:sy n="100" d="100"/>
        </p:scale>
        <p:origin x="-1308" y="-72"/>
      </p:cViewPr>
      <p:guideLst>
        <p:guide orient="horz" pos="1649"/>
        <p:guide pos="389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35896" y="83057"/>
            <a:ext cx="2195858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802.11-16/0527r0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40853" y="83055"/>
            <a:ext cx="920060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961988" y="6860614"/>
            <a:ext cx="157735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324048" y="6860614"/>
            <a:ext cx="517770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7BC7332-6786-47F2-956D-4C00DF15A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5302" name="Line 6"/>
          <p:cNvSpPr>
            <a:spLocks noChangeShapeType="1"/>
          </p:cNvSpPr>
          <p:nvPr/>
        </p:nvSpPr>
        <p:spPr bwMode="auto">
          <a:xfrm>
            <a:off x="938741" y="294873"/>
            <a:ext cx="7495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938743" y="6860614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46526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938743" y="6852152"/>
            <a:ext cx="770607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568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94962" y="20213"/>
            <a:ext cx="2195858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802.11-16/0527r0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83896" y="20213"/>
            <a:ext cx="920060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19413" y="536575"/>
            <a:ext cx="3533775" cy="26495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50948" y="3366863"/>
            <a:ext cx="6870709" cy="31892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927" tIns="46661" rIns="94927" bIns="466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447313" y="6864241"/>
            <a:ext cx="2043508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1721" lvl="4" algn="r" defTabSz="947241" eaLnBrk="0" hangingPunct="0">
              <a:defRPr sz="1200"/>
            </a:lvl5pPr>
          </a:lstStyle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532427" y="6864241"/>
            <a:ext cx="517769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138E68C-85D0-4620-96D9-D9A05C4F3F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978822" y="6864241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27307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978823" y="6861821"/>
            <a:ext cx="74149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877567" y="224779"/>
            <a:ext cx="76174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93690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802.11-16/0527r0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May 2016</a:t>
            </a:r>
            <a:endParaRPr lang="en-US" sz="1400" dirty="0" smtClean="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934865" y="6864241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 (HP Enterprise)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C6CD2053-CE7E-4805-AA40-0F7DC5D6B998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doc.: IEEE 802.11-16/0527r0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May 2016</a:t>
            </a:r>
            <a:endParaRPr lang="en-US" altLang="en-US" sz="1400" dirty="0" smtClean="0"/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z="1200" smtClean="0"/>
              <a:t>Dorothy Stanley (HP Enterprise)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70804CF4-40C2-4722-801E-E9B92E8EA89D}" type="slidenum">
              <a:rPr lang="en-US" altLang="en-US" sz="1200" smtClean="0"/>
              <a:pPr/>
              <a:t>10</a:t>
            </a:fld>
            <a:endParaRPr lang="en-US" altLang="en-US" sz="120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400" smtClean="0"/>
              <a:t>doc.: IEEE 802.11-16/0527r0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400" smtClean="0"/>
              <a:t>May 2016</a:t>
            </a:r>
            <a:endParaRPr lang="en-US" altLang="ja-JP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55613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128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700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272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2844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lang="en-US" altLang="ja-JP" sz="1200" smtClean="0"/>
              <a:t>Dorothy Stanley (HP Enterprise)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4058" y="6861262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 smtClean="0"/>
              <a:t>Page </a:t>
            </a:r>
            <a:fld id="{28621934-9F53-47E3-9670-3F15BFB461D9}" type="slidenum">
              <a:rPr lang="en-US" altLang="ja-JP" sz="1200" smtClean="0"/>
              <a:pPr/>
              <a:t>11</a:t>
            </a:fld>
            <a:endParaRPr lang="en-US" altLang="ja-JP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988" y="3365466"/>
            <a:ext cx="7500627" cy="318884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en-GB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2052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6295415" y="22630"/>
            <a:ext cx="2195858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8217681" indent="-37757035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60646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2129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8194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425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400" smtClean="0"/>
              <a:t>doc.: IEEE 802.11-16/0527r0</a:t>
            </a:r>
            <a:endParaRPr kumimoji="0" lang="en-US" altLang="ja-JP" sz="140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450" y="22629"/>
            <a:ext cx="920060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8217681" indent="-37757035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60646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2129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8194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425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400" smtClean="0"/>
              <a:t>May 2016</a:t>
            </a:r>
            <a:endParaRPr kumimoji="0" lang="en-US" altLang="ja-JP" sz="1400" dirty="0"/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6447122" y="6860614"/>
            <a:ext cx="204414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343898" indent="-24343898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8217681" indent="-37757035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62247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22893" defTabSz="9468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83541" defTabSz="9468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44187" defTabSz="9468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304833" defTabSz="9468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kumimoji="0" lang="en-US" altLang="ja-JP" sz="1200" smtClean="0"/>
              <a:t>Dorothy Stanley (HP Enterprise)</a:t>
            </a:r>
            <a:endParaRPr kumimoji="0" lang="en-US" altLang="ja-JP" sz="1200"/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56458" y="6860613"/>
            <a:ext cx="49212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8217681" indent="-37757035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60646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2129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8194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425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/>
              <a:t>Page </a:t>
            </a:r>
            <a:fld id="{FDEBB0B6-6BC0-4525-9580-DAF908CCEE70}" type="slidenum">
              <a:rPr kumimoji="0" lang="en-US" altLang="ja-JP" sz="1200"/>
              <a:pPr/>
              <a:t>13</a:t>
            </a:fld>
            <a:endParaRPr kumimoji="0" lang="en-US" altLang="ja-JP" sz="120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6" y="3365652"/>
            <a:ext cx="7499774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en-GB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802.11-16/0527r0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138E68C-85D0-4620-96D9-D9A05C4F3F8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4035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doc.: IEEE 802.11-16/0527r0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041952" cy="21544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May 2016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>
              <a:spcBef>
                <a:spcPct val="0"/>
              </a:spcBef>
              <a:defRPr/>
            </a:pPr>
            <a:r>
              <a:rPr lang="en-US" altLang="en-US" smtClean="0"/>
              <a:t>Dorothy Stanley (HP Enterprise)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mtClean="0"/>
              <a:t>Page </a:t>
            </a:r>
            <a:fld id="{6D6C22B6-2965-4139-855C-391D8DEB72C6}" type="slidenum">
              <a:rPr lang="en-US" altLang="en-US" smtClean="0"/>
              <a:pPr>
                <a:spcBef>
                  <a:spcPct val="0"/>
                </a:spcBef>
                <a:defRPr/>
              </a:pPr>
              <a:t>16</a:t>
            </a:fld>
            <a:endParaRPr lang="en-US" altLang="en-US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doc.: IEEE 802.11-16/0527r0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May 2016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lang="en-US" altLang="en-US" sz="1200" smtClean="0"/>
              <a:t>Dorothy Stanley (HP Enterprise)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Page </a:t>
            </a:r>
            <a:fld id="{670CEF1F-C773-4334-A249-915AB442DDE6}" type="slidenum">
              <a:rPr lang="en-US" altLang="en-US" sz="1200" smtClean="0"/>
              <a:pPr/>
              <a:t>17</a:t>
            </a:fld>
            <a:endParaRPr lang="en-US" altLang="en-US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doc.: IEEE 802.11-16/0527r0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May 2016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lang="en-US" altLang="en-US" sz="1200" smtClean="0"/>
              <a:t>Dorothy Stanley (HP Enterprise)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Page </a:t>
            </a:r>
            <a:fld id="{670CEF1F-C773-4334-A249-915AB442DDE6}" type="slidenum">
              <a:rPr lang="en-US" altLang="en-US" sz="1200" smtClean="0"/>
              <a:pPr/>
              <a:t>18</a:t>
            </a:fld>
            <a:endParaRPr lang="en-US" altLang="en-US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802.11-16/0527r0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May 2016</a:t>
            </a:r>
            <a:endParaRPr lang="en-US" sz="1400" dirty="0" smtClean="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934865" y="6864241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 (HP Enterprise)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E44BBC3-2BE2-477F-8831-C9D153AA6D75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920060" cy="215444"/>
          </a:xfrm>
          <a:noFill/>
        </p:spPr>
        <p:txBody>
          <a:bodyPr/>
          <a:lstStyle/>
          <a:p>
            <a:r>
              <a:rPr lang="en-US" smtClean="0"/>
              <a:t>May 2016</a:t>
            </a:r>
            <a:endParaRPr lang="en-US" dirty="0" smtClean="0"/>
          </a:p>
        </p:txBody>
      </p:sp>
      <p:sp>
        <p:nvSpPr>
          <p:cNvPr id="49155" name="Rectangle 3"/>
          <p:cNvSpPr txBox="1">
            <a:spLocks noGrp="1" noChangeArrowheads="1"/>
          </p:cNvSpPr>
          <p:nvPr/>
        </p:nvSpPr>
        <p:spPr bwMode="auto">
          <a:xfrm>
            <a:off x="884048" y="2215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47300"/>
            <a:r>
              <a:rPr lang="en-US" sz="1400" b="1"/>
              <a:t>July 2007</a:t>
            </a:r>
          </a:p>
        </p:txBody>
      </p:sp>
      <p:sp>
        <p:nvSpPr>
          <p:cNvPr id="4915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6032017" y="6861128"/>
            <a:ext cx="2458685" cy="184666"/>
          </a:xfrm>
          <a:noFill/>
        </p:spPr>
        <p:txBody>
          <a:bodyPr/>
          <a:lstStyle/>
          <a:p>
            <a:pPr lvl="4"/>
            <a:r>
              <a:rPr lang="en-US" smtClean="0"/>
              <a:t>Dorothy Stanley (HP Enterprise)</a:t>
            </a:r>
          </a:p>
        </p:txBody>
      </p:sp>
      <p:sp>
        <p:nvSpPr>
          <p:cNvPr id="4915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58077" y="6864240"/>
            <a:ext cx="492121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6B24DE20-1BFC-4A96-BB8D-D873FAF4280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9413" y="534988"/>
            <a:ext cx="3533775" cy="2649537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062661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920060" cy="215444"/>
          </a:xfrm>
          <a:noFill/>
        </p:spPr>
        <p:txBody>
          <a:bodyPr/>
          <a:lstStyle/>
          <a:p>
            <a:r>
              <a:rPr lang="en-US" smtClean="0"/>
              <a:t>May 2016</a:t>
            </a:r>
            <a:endParaRPr lang="en-US" dirty="0" smtClean="0"/>
          </a:p>
        </p:txBody>
      </p:sp>
      <p:sp>
        <p:nvSpPr>
          <p:cNvPr id="49155" name="Rectangle 3"/>
          <p:cNvSpPr txBox="1">
            <a:spLocks noGrp="1" noChangeArrowheads="1"/>
          </p:cNvSpPr>
          <p:nvPr/>
        </p:nvSpPr>
        <p:spPr bwMode="auto">
          <a:xfrm>
            <a:off x="884048" y="2215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47300"/>
            <a:r>
              <a:rPr lang="en-US" sz="1400" b="1"/>
              <a:t>July 2007</a:t>
            </a:r>
          </a:p>
        </p:txBody>
      </p:sp>
      <p:sp>
        <p:nvSpPr>
          <p:cNvPr id="4915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6032017" y="6861128"/>
            <a:ext cx="2458685" cy="184666"/>
          </a:xfrm>
          <a:noFill/>
        </p:spPr>
        <p:txBody>
          <a:bodyPr/>
          <a:lstStyle/>
          <a:p>
            <a:pPr lvl="4"/>
            <a:r>
              <a:rPr lang="en-US" smtClean="0"/>
              <a:t>Dorothy Stanley (HP Enterprise)</a:t>
            </a:r>
          </a:p>
        </p:txBody>
      </p:sp>
      <p:sp>
        <p:nvSpPr>
          <p:cNvPr id="4915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58077" y="6864240"/>
            <a:ext cx="492121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6B24DE20-1BFC-4A96-BB8D-D873FAF42809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9413" y="534988"/>
            <a:ext cx="3533775" cy="2649537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062661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802.11-16/0527r0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682879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2016</a:t>
            </a:r>
            <a:endParaRPr lang="en-US" altLang="en-US" sz="1400" dirty="0" smtClean="0"/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752251" y="6864241"/>
            <a:ext cx="273857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Dorothy Stanley (HP Enterprise)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381EF510-C895-4E84-A644-174CFBD3CA4F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21000" y="534988"/>
            <a:ext cx="3535363" cy="2651125"/>
          </a:xfrm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0969" y="3366317"/>
            <a:ext cx="6870665" cy="319054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880278" y="6864240"/>
            <a:ext cx="16991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4002" indent="-2938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5388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5543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5697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5852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6006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6163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6318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8E5FBE-BBC7-44CE-8408-CC71A805B1F6}" type="slidenum">
              <a:rPr lang="en-US" altLang="en-US"/>
              <a:pPr eaLnBrk="1" hangingPunct="1"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883023" y="22007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8036498" y="6861454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>
              <a:spcBef>
                <a:spcPct val="0"/>
              </a:spcBef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4556503" y="6861453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Page </a:t>
            </a:r>
            <a:fld id="{2F53F78C-9B1F-406E-86A6-69E9EEE61BF5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6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54" tIns="46868" rIns="95354" bIns="46868"/>
          <a:lstStyle/>
          <a:p>
            <a:pPr defTabSz="959900" eaLnBrk="1" hangingPunct="1"/>
            <a:endParaRPr lang="en-GB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802.11-16/0527r0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200"/>
              <a:t>Page </a:t>
            </a:r>
            <a:fld id="{CF847761-3DCA-4992-BE8A-2121820B172D}" type="slidenum">
              <a:rPr lang="en-US" altLang="en-US" sz="1200"/>
              <a:pPr/>
              <a:t>7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880278" y="6864240"/>
            <a:ext cx="16991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4002" indent="-2938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5388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5543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5697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5852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6006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6163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6318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8E5FBE-BBC7-44CE-8408-CC71A805B1F6}" type="slidenum">
              <a:rPr lang="en-US" altLang="en-US"/>
              <a:pPr eaLnBrk="1" hangingPunct="1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883023" y="22007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8036498" y="6861454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>
              <a:spcBef>
                <a:spcPct val="0"/>
              </a:spcBef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4556503" y="6861453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Page </a:t>
            </a:r>
            <a:fld id="{2F53F78C-9B1F-406E-86A6-69E9EEE61BF5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8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54" tIns="46868" rIns="95354" bIns="46868"/>
          <a:lstStyle/>
          <a:p>
            <a:pPr defTabSz="959900" eaLnBrk="1" hangingPunct="1"/>
            <a:endParaRPr lang="en-GB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doc.: IEEE 802.11-16/0527r0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May 2016</a:t>
            </a:r>
            <a:endParaRPr lang="en-US" altLang="en-US" sz="1400" dirty="0" smtClean="0"/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z="1200" smtClean="0"/>
              <a:t>Dorothy Stanley (HP Enterprise)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70804CF4-40C2-4722-801E-E9B92E8EA89D}" type="slidenum">
              <a:rPr lang="en-US" altLang="en-US" sz="1200" smtClean="0"/>
              <a:pPr/>
              <a:t>9</a:t>
            </a:fld>
            <a:endParaRPr lang="en-US" altLang="en-US" sz="120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A8C78F4-A33E-4703-9F96-418EBED38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365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DB5A574-7268-409A-B97E-7B2567475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66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400E29D-DAC5-4D6F-9340-DB2893F19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78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8CC35B-6E7A-4659-983B-103F2C194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198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05CD4F-C74B-4274-A532-2982B8BB8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11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D810085-7017-4368-A971-DE56F883B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124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36B8E0D-AC94-4201-914D-BDE7553554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625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81F4DF-F0D9-49CC-8B05-EE58B9624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530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E2EA6D8-EB6C-4AD9-A47C-25C5BB4A14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856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0BF5E02-2830-4FB1-88C8-922771FC7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C6E19-2015-45BF-A8A5-59D0D5FE5F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607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08E31F0-28F3-4F99-B754-052117B798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045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5AF42C0-507F-4298-A5A1-6051D5C9F8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099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/>
            </a:lvl1pPr>
          </a:lstStyle>
          <a:p>
            <a:pPr>
              <a:defRPr/>
            </a:pPr>
            <a:r>
              <a:rPr lang="en-US"/>
              <a:t>Slide </a:t>
            </a:r>
            <a:fld id="{63EFED77-5E93-4280-B603-53573A82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73585" y="302439"/>
            <a:ext cx="328301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802.11-16/0527r0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579438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dirty="0" smtClean="0"/>
              <a:t>Report</a:t>
            </a:r>
            <a:endParaRPr lang="en-US" sz="1200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5-0532-02-000m-revmc-wg-ballot-comments.xl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ocuments?is_dcn=516&amp;is_group=00ah&amp;is_year=2016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0535-03-00ax-comments-on-tgax-d0-1.xlsx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0457-01-0arc-802-11ak-802-1ac-stas-aps-dses-and-convergence-functions.pptx" TargetMode="External"/><Relationship Id="rId7" Type="http://schemas.openxmlformats.org/officeDocument/2006/relationships/hyperlink" Target="https://mentor.ieee.org/802.11/dcn/15/11-15-0891-00-0arc-delta-r2r3-of-mib-truthvalue-usage-patterns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5/11-15-0355-03-0arc-mib-truthvalue-usage-patterns.docx" TargetMode="External"/><Relationship Id="rId5" Type="http://schemas.openxmlformats.org/officeDocument/2006/relationships/hyperlink" Target="https://mentor.ieee.org/802.11/dcn/14/11-14-1213-01-0arc-ap-arch-concepts-and-distribution-system-access.pptx" TargetMode="External"/><Relationship Id="rId4" Type="http://schemas.openxmlformats.org/officeDocument/2006/relationships/hyperlink" Target="https://mentor.ieee.org/802.11/dcn/15/11-15-0454-00-0arc-some-more-ds-architecture-concepts.pptx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2016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D. Stanley, HP Enterprise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86FF4BAE-72DF-4F23-B52C-B99528A354DE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991600" cy="1066800"/>
          </a:xfrm>
        </p:spPr>
        <p:txBody>
          <a:bodyPr/>
          <a:lstStyle/>
          <a:p>
            <a:r>
              <a:rPr lang="en-US" dirty="0"/>
              <a:t>WG11  </a:t>
            </a:r>
            <a:r>
              <a:rPr lang="en-US" dirty="0" smtClean="0"/>
              <a:t>Opening </a:t>
            </a:r>
            <a:r>
              <a:rPr lang="en-US" dirty="0"/>
              <a:t>Report </a:t>
            </a:r>
            <a:r>
              <a:rPr lang="en-US" dirty="0" smtClean="0"/>
              <a:t>Snapshot slides 2016-05</a:t>
            </a:r>
            <a:endParaRPr lang="en-US" altLang="en-US" dirty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2016-05-11</a:t>
            </a:r>
            <a:endParaRPr lang="en-US" alt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5625325"/>
              </p:ext>
            </p:extLst>
          </p:nvPr>
        </p:nvGraphicFramePr>
        <p:xfrm>
          <a:off x="520700" y="2286000"/>
          <a:ext cx="8102600" cy="2478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6" name="Document" r:id="rId4" imgW="8257888" imgH="2531617" progId="Word.Document.8">
                  <p:embed/>
                </p:oleObj>
              </mc:Choice>
              <mc:Fallback>
                <p:oleObj name="Document" r:id="rId4" imgW="8257888" imgH="253161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286000"/>
                        <a:ext cx="8102600" cy="2478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  <p:sp>
        <p:nvSpPr>
          <p:cNvPr id="2" name="TextBox 1"/>
          <p:cNvSpPr txBox="1"/>
          <p:nvPr/>
        </p:nvSpPr>
        <p:spPr>
          <a:xfrm>
            <a:off x="10210800" y="2130425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76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May 2016</a:t>
            </a:r>
            <a:endParaRPr lang="en-US" altLang="en-US" sz="1800" dirty="0" smtClean="0"/>
          </a:p>
        </p:txBody>
      </p:sp>
      <p:sp>
        <p:nvSpPr>
          <p:cNvPr id="133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06966" y="6475413"/>
            <a:ext cx="223695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 Enterprise</a:t>
            </a:r>
            <a:endParaRPr lang="en-US" altLang="en-US" sz="1200" b="0" dirty="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Slide </a:t>
            </a:r>
            <a:fld id="{C2B8E0BA-5C64-4CE6-93F5-A99F7FE54CE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 smtClean="0"/>
          </a:p>
        </p:txBody>
      </p:sp>
      <p:sp>
        <p:nvSpPr>
          <p:cNvPr id="13317" name="Title 1"/>
          <p:cNvSpPr>
            <a:spLocks noGrp="1"/>
          </p:cNvSpPr>
          <p:nvPr>
            <p:ph type="title" idx="4294967295"/>
          </p:nvPr>
        </p:nvSpPr>
        <p:spPr>
          <a:xfrm>
            <a:off x="3048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AU" altLang="en-US" dirty="0" smtClean="0"/>
              <a:t>IEEE </a:t>
            </a:r>
            <a:r>
              <a:rPr lang="en-AU" altLang="en-US" dirty="0"/>
              <a:t>802 has 55 standards in or through the PSDO pipeline</a:t>
            </a: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1676400"/>
            <a:ext cx="8229600" cy="4800600"/>
          </a:xfrm>
        </p:spPr>
        <p:txBody>
          <a:bodyPr lIns="91440" tIns="45720" rIns="91440" bIns="45720"/>
          <a:lstStyle/>
          <a:p>
            <a:r>
              <a:rPr lang="en-AU" altLang="en-US" dirty="0" smtClean="0"/>
              <a:t>IEEE </a:t>
            </a:r>
            <a:r>
              <a:rPr lang="en-AU" altLang="en-US" dirty="0"/>
              <a:t>802 has pushed 18 standards completely through the PSDO ratification process</a:t>
            </a:r>
          </a:p>
          <a:p>
            <a:r>
              <a:rPr lang="en-AU" altLang="en-US" dirty="0"/>
              <a:t>IEEE 802 has 37 standards in the pipeline for ratification under the PSDO</a:t>
            </a:r>
          </a:p>
          <a:p>
            <a:pPr lvl="1"/>
            <a:r>
              <a:rPr lang="en-AU" altLang="en-US" dirty="0"/>
              <a:t>802.1: 11 standards</a:t>
            </a:r>
          </a:p>
          <a:p>
            <a:pPr lvl="1"/>
            <a:r>
              <a:rPr lang="en-AU" altLang="en-US" dirty="0"/>
              <a:t>802.3: 10 standards</a:t>
            </a:r>
          </a:p>
          <a:p>
            <a:pPr lvl="1"/>
            <a:r>
              <a:rPr lang="en-AU" altLang="en-US" dirty="0"/>
              <a:t>802.11: 9 standards</a:t>
            </a:r>
          </a:p>
          <a:p>
            <a:pPr lvl="1"/>
            <a:r>
              <a:rPr lang="en-AU" altLang="en-US" dirty="0"/>
              <a:t>802.15: 3 standards</a:t>
            </a:r>
          </a:p>
          <a:p>
            <a:pPr lvl="1"/>
            <a:r>
              <a:rPr lang="en-AU" altLang="en-US" dirty="0"/>
              <a:t>802.21: 2 standards</a:t>
            </a:r>
          </a:p>
          <a:p>
            <a:pPr lvl="1"/>
            <a:r>
              <a:rPr lang="en-AU" altLang="en-US" dirty="0"/>
              <a:t>802.22: 2 standards</a:t>
            </a:r>
          </a:p>
        </p:txBody>
      </p:sp>
    </p:spTree>
    <p:extLst>
      <p:ext uri="{BB962C8B-B14F-4D97-AF65-F5344CB8AC3E}">
        <p14:creationId xmlns:p14="http://schemas.microsoft.com/office/powerpoint/2010/main" val="75338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ja-JP" dirty="0" err="1" smtClean="0"/>
              <a:t>TGmc</a:t>
            </a:r>
            <a:r>
              <a:rPr lang="en-US" altLang="ja-JP" dirty="0" smtClean="0"/>
              <a:t> </a:t>
            </a:r>
            <a:r>
              <a:rPr lang="en-US" altLang="ja-JP" dirty="0"/>
              <a:t>802.11 Revision – </a:t>
            </a:r>
            <a:r>
              <a:rPr lang="en-US" altLang="ja-JP" dirty="0" smtClean="0"/>
              <a:t>May 2016</a:t>
            </a:r>
            <a:br>
              <a:rPr lang="en-US" altLang="ja-JP" dirty="0" smtClean="0"/>
            </a:br>
            <a:r>
              <a:rPr lang="en-US" altLang="ja-JP" dirty="0" smtClean="0"/>
              <a:t>Chair: Dorothy Stanley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8305800" cy="4800600"/>
          </a:xfrm>
        </p:spPr>
        <p:txBody>
          <a:bodyPr lIns="91440" tIns="45720" rIns="91440" bIns="45720"/>
          <a:lstStyle/>
          <a:p>
            <a:pPr>
              <a:defRPr/>
            </a:pPr>
            <a:r>
              <a:rPr lang="en-US" altLang="ja-JP" dirty="0"/>
              <a:t>Since the </a:t>
            </a:r>
            <a:r>
              <a:rPr lang="en-US" altLang="ja-JP" dirty="0" smtClean="0"/>
              <a:t>March 2016 </a:t>
            </a:r>
            <a:r>
              <a:rPr lang="en-US" altLang="ja-JP" dirty="0"/>
              <a:t>meeting: </a:t>
            </a:r>
          </a:p>
          <a:p>
            <a:pPr lvl="1">
              <a:defRPr/>
            </a:pPr>
            <a:r>
              <a:rPr lang="en-US" altLang="ja-JP" dirty="0" smtClean="0"/>
              <a:t>828 comments received (initial </a:t>
            </a:r>
            <a:r>
              <a:rPr lang="en-US" altLang="ja-JP" dirty="0" err="1" smtClean="0"/>
              <a:t>recirc</a:t>
            </a:r>
            <a:r>
              <a:rPr lang="en-US" altLang="ja-JP" dirty="0" smtClean="0"/>
              <a:t> SB, 90% approval) on P802.11REVmc D5.0. </a:t>
            </a:r>
            <a:r>
              <a:rPr lang="en-US" altLang="ja-JP" dirty="0" err="1" smtClean="0"/>
              <a:t>Aproximately</a:t>
            </a:r>
            <a:r>
              <a:rPr lang="en-US" altLang="ja-JP" dirty="0" smtClean="0"/>
              <a:t> 200 comments remain to be resolved.</a:t>
            </a:r>
          </a:p>
          <a:p>
            <a:pPr lvl="1">
              <a:defRPr/>
            </a:pPr>
            <a:r>
              <a:rPr lang="en-US" altLang="ja-JP" dirty="0" smtClean="0"/>
              <a:t>Comment spreadsheet: </a:t>
            </a:r>
            <a:r>
              <a:rPr lang="en-US" altLang="ja-JP" dirty="0" smtClean="0">
                <a:hlinkClick r:id="rId3"/>
              </a:rPr>
              <a:t>11-15-0532</a:t>
            </a:r>
            <a:r>
              <a:rPr lang="en-US" altLang="ja-JP" dirty="0" smtClean="0"/>
              <a:t> </a:t>
            </a:r>
          </a:p>
          <a:p>
            <a:pPr lvl="1">
              <a:defRPr/>
            </a:pPr>
            <a:r>
              <a:rPr lang="en-US" altLang="ja-JP" dirty="0"/>
              <a:t>T</a:t>
            </a:r>
            <a:r>
              <a:rPr lang="en-US" altLang="ja-JP" dirty="0" smtClean="0"/>
              <a:t>eleconferences (April 1, 15, 21, </a:t>
            </a:r>
            <a:r>
              <a:rPr lang="en-GB" altLang="ja-JP" dirty="0" smtClean="0"/>
              <a:t>May 6, 9, 13</a:t>
            </a:r>
            <a:r>
              <a:rPr lang="en-GB" dirty="0" smtClean="0"/>
              <a:t>)</a:t>
            </a:r>
            <a:r>
              <a:rPr lang="en-US" altLang="ja-JP" dirty="0" smtClean="0"/>
              <a:t> </a:t>
            </a:r>
            <a:r>
              <a:rPr lang="en-US" altLang="ja-JP" dirty="0"/>
              <a:t>and </a:t>
            </a:r>
            <a:r>
              <a:rPr lang="en-US" altLang="ja-JP" dirty="0" smtClean="0"/>
              <a:t>a Cambridge face-to-face (with teleconference facilities) held</a:t>
            </a:r>
          </a:p>
          <a:p>
            <a:pPr>
              <a:defRPr/>
            </a:pPr>
            <a:r>
              <a:rPr lang="en-US" altLang="ja-JP" dirty="0" smtClean="0"/>
              <a:t>Goals </a:t>
            </a:r>
            <a:r>
              <a:rPr lang="en-US" altLang="ja-JP" dirty="0"/>
              <a:t>for </a:t>
            </a:r>
            <a:r>
              <a:rPr lang="en-US" altLang="ja-JP" dirty="0" smtClean="0"/>
              <a:t>this May meeting (agenda in 11-16-0511): </a:t>
            </a:r>
          </a:p>
          <a:p>
            <a:pPr lvl="1">
              <a:defRPr/>
            </a:pPr>
            <a:r>
              <a:rPr lang="en-US" altLang="ja-JP" dirty="0" smtClean="0"/>
              <a:t>Complete comment resolution</a:t>
            </a:r>
          </a:p>
          <a:p>
            <a:pPr>
              <a:defRPr/>
            </a:pPr>
            <a:r>
              <a:rPr lang="en-US" altLang="ja-JP" dirty="0" smtClean="0"/>
              <a:t>Upcoming BRC meetings: May, June teleconferences</a:t>
            </a:r>
          </a:p>
          <a:p>
            <a:pPr lvl="1">
              <a:defRPr/>
            </a:pPr>
            <a:endParaRPr lang="en-US" altLang="ja-JP" dirty="0" smtClean="0"/>
          </a:p>
          <a:p>
            <a:pPr lvl="1">
              <a:defRPr/>
            </a:pPr>
            <a:endParaRPr lang="en-US" altLang="ja-JP" dirty="0"/>
          </a:p>
        </p:txBody>
      </p:sp>
      <p:sp>
        <p:nvSpPr>
          <p:cNvPr id="307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651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800" smtClean="0"/>
              <a:t>May 2016</a:t>
            </a:r>
          </a:p>
        </p:txBody>
      </p:sp>
      <p:sp>
        <p:nvSpPr>
          <p:cNvPr id="3077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 smtClean="0"/>
              <a:t>D. Stanley, HP Enterprise</a:t>
            </a:r>
          </a:p>
        </p:txBody>
      </p:sp>
      <p:sp>
        <p:nvSpPr>
          <p:cNvPr id="307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 smtClean="0"/>
              <a:t>Slide </a:t>
            </a:r>
            <a:fld id="{6B63967B-F2D8-43B0-AF08-1DEBB082438A}" type="slidenum">
              <a:rPr lang="en-US" altLang="ja-JP" sz="1200" smtClean="0"/>
              <a:pPr/>
              <a:t>11</a:t>
            </a:fld>
            <a:endParaRPr lang="en-US" altLang="ja-JP" sz="1200" smtClean="0"/>
          </a:p>
        </p:txBody>
      </p:sp>
    </p:spTree>
    <p:extLst>
      <p:ext uri="{BB962C8B-B14F-4D97-AF65-F5344CB8AC3E}">
        <p14:creationId xmlns:p14="http://schemas.microsoft.com/office/powerpoint/2010/main" val="391256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/>
          </p:cNvSpPr>
          <p:nvPr>
            <p:ph type="sldNum" sz="quarter" idx="4294967295"/>
          </p:nvPr>
        </p:nvSpPr>
        <p:spPr>
          <a:xfrm>
            <a:off x="4344987" y="6475412"/>
            <a:ext cx="530227" cy="18256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>
            <a:normAutofit/>
          </a:bodyPr>
          <a:lstStyle>
            <a:lvl1pPr defTabSz="896111">
              <a:defRPr sz="1100"/>
            </a:lvl1pPr>
          </a:lstStyle>
          <a:p>
            <a:pPr lvl="0">
              <a:defRPr sz="1800"/>
            </a:pPr>
            <a:fld id="{86CB4B4D-7CA3-9044-876B-883B54F8677D}" type="slidenum">
              <a:rPr sz="1100"/>
              <a:t>12</a:t>
            </a:fld>
            <a:endParaRPr sz="1100"/>
          </a:p>
        </p:txBody>
      </p:sp>
      <p:sp>
        <p:nvSpPr>
          <p:cNvPr id="63" name="Shape 63"/>
          <p:cNvSpPr>
            <a:spLocks noGrp="1"/>
          </p:cNvSpPr>
          <p:nvPr>
            <p:ph type="title"/>
          </p:nvPr>
        </p:nvSpPr>
        <p:spPr>
          <a:xfrm>
            <a:off x="696912" y="838200"/>
            <a:ext cx="7772400" cy="1066800"/>
          </a:xfrm>
          <a:prstGeom prst="rect">
            <a:avLst/>
          </a:prstGeom>
        </p:spPr>
        <p:txBody>
          <a:bodyPr lIns="0" tIns="0" rIns="0" bIns="0">
            <a:normAutofit fontScale="90000"/>
          </a:bodyPr>
          <a:lstStyle/>
          <a:p>
            <a:pPr lvl="0" defTabSz="676655">
              <a:defRPr sz="1800"/>
            </a:pPr>
            <a:r>
              <a:rPr sz="3600" dirty="0"/>
              <a:t>IEEE </a:t>
            </a:r>
            <a:r>
              <a:rPr sz="3600" dirty="0" smtClean="0"/>
              <a:t>802.11ah</a:t>
            </a:r>
            <a:r>
              <a:rPr lang="en-US" sz="3600" dirty="0" smtClean="0"/>
              <a:t> </a:t>
            </a:r>
            <a:r>
              <a:rPr lang="en-US" altLang="ja-JP" dirty="0" smtClean="0"/>
              <a:t> </a:t>
            </a:r>
            <a:r>
              <a:rPr lang="en-US" altLang="ja-JP" sz="3600" dirty="0"/>
              <a:t>– </a:t>
            </a:r>
            <a:r>
              <a:rPr lang="en-US" altLang="ja-JP" sz="3600" dirty="0" smtClean="0"/>
              <a:t>May 2016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100" b="0" dirty="0">
                <a:ea typeface="Times New Roman"/>
                <a:cs typeface="Times New Roman"/>
                <a:sym typeface="Times New Roman"/>
              </a:rPr>
              <a:t>sub 1GHz PHY</a:t>
            </a:r>
            <a:r>
              <a:rPr sz="2300" dirty="0"/>
              <a:t/>
            </a:r>
            <a:br>
              <a:rPr sz="2300" dirty="0"/>
            </a:br>
            <a:r>
              <a:rPr lang="en-US" sz="3600" dirty="0" smtClean="0"/>
              <a:t>Chair/VC </a:t>
            </a:r>
            <a:r>
              <a:rPr lang="en-US" sz="3600" dirty="0"/>
              <a:t>: </a:t>
            </a:r>
            <a:r>
              <a:rPr lang="en-US" sz="3600" dirty="0" err="1"/>
              <a:t>Yongho</a:t>
            </a:r>
            <a:r>
              <a:rPr lang="en-US" sz="3600" dirty="0"/>
              <a:t> </a:t>
            </a:r>
            <a:r>
              <a:rPr lang="en-US" sz="3600" dirty="0" err="1"/>
              <a:t>Seok</a:t>
            </a:r>
            <a:r>
              <a:rPr lang="en-US" sz="3600" dirty="0"/>
              <a:t> / Alfred </a:t>
            </a:r>
            <a:r>
              <a:rPr lang="en-US" sz="3600" dirty="0" err="1"/>
              <a:t>Asterjadhi</a:t>
            </a:r>
            <a:endParaRPr sz="3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2209800"/>
            <a:ext cx="8229600" cy="4114800"/>
          </a:xfrm>
        </p:spPr>
        <p:txBody>
          <a:bodyPr/>
          <a:lstStyle/>
          <a:p>
            <a:pPr marL="457200" lvl="0" indent="-457200">
              <a:defRPr sz="1800"/>
            </a:pPr>
            <a:r>
              <a:rPr lang="en-US" sz="1800" dirty="0"/>
              <a:t>Since </a:t>
            </a:r>
            <a:r>
              <a:rPr lang="en-US" sz="1800" dirty="0" smtClean="0"/>
              <a:t>March 2016 </a:t>
            </a:r>
            <a:r>
              <a:rPr lang="en-US" sz="1800" dirty="0"/>
              <a:t>meeting:</a:t>
            </a:r>
          </a:p>
          <a:p>
            <a:pPr marL="914400" lvl="1" indent="-457200">
              <a:defRPr sz="1800"/>
            </a:pPr>
            <a:r>
              <a:rPr lang="en-US" sz="1600" dirty="0" smtClean="0"/>
              <a:t>Second </a:t>
            </a:r>
            <a:r>
              <a:rPr lang="en-US" sz="1600" dirty="0"/>
              <a:t>Sponsor Recirculation Ballot for Draft 7.0 closed on April 14</a:t>
            </a:r>
          </a:p>
          <a:p>
            <a:pPr marL="933450" lvl="1" indent="-457200">
              <a:buFont typeface="Times New Roman"/>
              <a:defRPr sz="1800"/>
            </a:pPr>
            <a:r>
              <a:rPr lang="en-US" sz="1600" dirty="0">
                <a:ea typeface="Times New Roman"/>
                <a:cs typeface="Times New Roman"/>
                <a:sym typeface="Times New Roman"/>
              </a:rPr>
              <a:t>92% approval ratio: Motion Passes</a:t>
            </a:r>
            <a:endParaRPr lang="en-US" dirty="0">
              <a:ea typeface="Times New Roman"/>
              <a:cs typeface="Times New Roman"/>
              <a:sym typeface="Times New Roman"/>
            </a:endParaRPr>
          </a:p>
          <a:p>
            <a:pPr marL="933450" lvl="1" indent="-457200">
              <a:buFont typeface="Times New Roman"/>
              <a:defRPr sz="1800"/>
            </a:pPr>
            <a:r>
              <a:rPr lang="en-US" sz="1600" dirty="0">
                <a:ea typeface="Times New Roman"/>
                <a:cs typeface="Times New Roman"/>
                <a:sym typeface="Times New Roman"/>
              </a:rPr>
              <a:t>24 comments received in SB: 1 editorial comments, 23 technical comments </a:t>
            </a:r>
            <a:endParaRPr lang="en-US" altLang="ko-KR" sz="1600" dirty="0"/>
          </a:p>
          <a:p>
            <a:pPr marL="914400" lvl="1" indent="-457200">
              <a:buFont typeface="Times New Roman"/>
              <a:defRPr sz="1800"/>
            </a:pPr>
            <a:r>
              <a:rPr lang="en-US" altLang="ko-KR" sz="1600" dirty="0" err="1"/>
              <a:t>TGah</a:t>
            </a:r>
            <a:r>
              <a:rPr lang="en-US" altLang="ko-KR" sz="1600" dirty="0"/>
              <a:t> BRC has completed all comment resolution in April BRC teleconferences (April 19 and April 26) and approved the third Sponsor Recirculation Ballot for Draft 8.0</a:t>
            </a:r>
          </a:p>
          <a:p>
            <a:pPr marL="914400" lvl="1" indent="-457200">
              <a:buFont typeface="Times New Roman"/>
              <a:defRPr sz="1800"/>
            </a:pPr>
            <a:r>
              <a:rPr lang="en-US" altLang="ko-KR" sz="1600" b="1" dirty="0">
                <a:ea typeface="Times New Roman"/>
                <a:cs typeface="Times New Roman"/>
                <a:sym typeface="Times New Roman"/>
              </a:rPr>
              <a:t>Third Sponsor Recirculation Ballot for Draft 8.0 is in progress and will be closed on May 17 </a:t>
            </a:r>
          </a:p>
          <a:p>
            <a:pPr marL="457200" lvl="0" indent="-457200">
              <a:defRPr sz="1800"/>
            </a:pPr>
            <a:r>
              <a:rPr lang="en-US" sz="1800" dirty="0" smtClean="0"/>
              <a:t>Goals </a:t>
            </a:r>
            <a:r>
              <a:rPr lang="en-US" sz="1800" dirty="0"/>
              <a:t>for </a:t>
            </a:r>
            <a:r>
              <a:rPr lang="en-US" sz="1800" dirty="0" smtClean="0"/>
              <a:t>May </a:t>
            </a:r>
            <a:r>
              <a:rPr lang="en-US" sz="1800" dirty="0"/>
              <a:t>2016 Meeting:</a:t>
            </a:r>
          </a:p>
          <a:p>
            <a:pPr marL="914400" lvl="1" indent="-457200">
              <a:defRPr sz="1800"/>
            </a:pPr>
            <a:r>
              <a:rPr lang="en-US" sz="1600" dirty="0" smtClean="0">
                <a:ea typeface="Times New Roman"/>
                <a:cs typeface="Times New Roman"/>
                <a:sym typeface="Times New Roman"/>
              </a:rPr>
              <a:t>Continue </a:t>
            </a:r>
            <a:r>
              <a:rPr lang="en-US" sz="1600" dirty="0">
                <a:ea typeface="Times New Roman"/>
                <a:cs typeface="Times New Roman"/>
                <a:sym typeface="Times New Roman"/>
              </a:rPr>
              <a:t>the comment resolution of the comments received from the third </a:t>
            </a:r>
            <a:r>
              <a:rPr lang="en-US" altLang="ko-KR" sz="1600" dirty="0"/>
              <a:t>Sponsor Recirculation Ballot</a:t>
            </a:r>
          </a:p>
          <a:p>
            <a:pPr marL="933450" lvl="1" indent="-457200">
              <a:defRPr sz="1800"/>
            </a:pPr>
            <a:r>
              <a:rPr lang="en-US" altLang="ko-KR" sz="1600" dirty="0" err="1"/>
              <a:t>TGah</a:t>
            </a:r>
            <a:r>
              <a:rPr lang="en-US" altLang="ko-KR" sz="1600" dirty="0"/>
              <a:t> May 2016 Agenda : </a:t>
            </a:r>
            <a:r>
              <a:rPr lang="en-US" altLang="ko-KR" sz="1600" dirty="0">
                <a:hlinkClick r:id="rId3"/>
              </a:rPr>
              <a:t>11-16/516</a:t>
            </a:r>
            <a:endParaRPr lang="en-US" altLang="ko-KR" sz="1600" dirty="0"/>
          </a:p>
          <a:p>
            <a:pPr marL="914400" lvl="1" indent="-457200">
              <a:defRPr sz="1800"/>
            </a:pPr>
            <a:r>
              <a:rPr lang="en-US" altLang="ko-KR" sz="1600" dirty="0">
                <a:ea typeface="Times New Roman"/>
                <a:cs typeface="Times New Roman"/>
                <a:sym typeface="Times New Roman"/>
              </a:rPr>
              <a:t>Timeline Update</a:t>
            </a:r>
          </a:p>
          <a:p>
            <a:pPr marL="914400" lvl="1" indent="-457200">
              <a:defRPr sz="1800"/>
            </a:pPr>
            <a:endParaRPr lang="en-US" altLang="ko-KR" sz="1800" dirty="0">
              <a:ea typeface="Times New Roman"/>
              <a:cs typeface="Times New Roman"/>
              <a:sym typeface="Times New Roman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053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0" y="762000"/>
            <a:ext cx="9144000" cy="1066800"/>
          </a:xfrm>
        </p:spPr>
        <p:txBody>
          <a:bodyPr lIns="91440" tIns="45720" rIns="91440" bIns="45720"/>
          <a:lstStyle/>
          <a:p>
            <a:r>
              <a:rPr lang="en-US" altLang="ja-JP" dirty="0" smtClean="0"/>
              <a:t>IEEE 802.11 FILS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– May 2016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en-US" altLang="ja-JP" sz="2800" b="0" dirty="0" smtClean="0">
                <a:ea typeface="ＭＳ Ｐゴシック" pitchFamily="34" charset="-128"/>
              </a:rPr>
              <a:t>Fast </a:t>
            </a:r>
            <a:r>
              <a:rPr lang="en-US" altLang="ja-JP" sz="2800" b="0" dirty="0">
                <a:ea typeface="ＭＳ Ｐゴシック" pitchFamily="34" charset="-128"/>
              </a:rPr>
              <a:t>Initial Link Setup </a:t>
            </a:r>
            <a:r>
              <a:rPr lang="en-US" altLang="ja-JP" sz="2800" dirty="0">
                <a:ea typeface="ＭＳ Ｐゴシック" pitchFamily="34" charset="-128"/>
              </a:rPr>
              <a:t/>
            </a:r>
            <a:br>
              <a:rPr lang="en-US" altLang="ja-JP" sz="2800" dirty="0">
                <a:ea typeface="ＭＳ Ｐゴシック" pitchFamily="34" charset="-128"/>
              </a:rPr>
            </a:br>
            <a:r>
              <a:rPr lang="en-US" altLang="ja-JP" dirty="0">
                <a:ea typeface="ＭＳ Ｐゴシック" pitchFamily="34" charset="-128"/>
              </a:rPr>
              <a:t>Chair: Hiroshi Mano</a:t>
            </a:r>
            <a:endParaRPr lang="en-US" altLang="ja-JP" dirty="0" smtClean="0"/>
          </a:p>
        </p:txBody>
      </p:sp>
      <p:sp>
        <p:nvSpPr>
          <p:cNvPr id="1536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651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800" smtClean="0"/>
              <a:t>May 2016</a:t>
            </a:r>
          </a:p>
        </p:txBody>
      </p:sp>
      <p:sp>
        <p:nvSpPr>
          <p:cNvPr id="1536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 smtClean="0"/>
              <a:t>D. Stanley, HP Enterprise</a:t>
            </a:r>
            <a:endParaRPr kumimoji="0" lang="en-US" altLang="ja-JP" sz="1200"/>
          </a:p>
        </p:txBody>
      </p:sp>
      <p:sp>
        <p:nvSpPr>
          <p:cNvPr id="153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/>
              <a:t>Slide </a:t>
            </a:r>
            <a:fld id="{862CA545-4953-4182-B2DE-C9F9E5AA9B8C}" type="slidenum">
              <a:rPr kumimoji="0" lang="en-US" altLang="ja-JP" sz="1200"/>
              <a:pPr/>
              <a:t>13</a:t>
            </a:fld>
            <a:endParaRPr kumimoji="0" lang="en-US" altLang="ja-JP" sz="120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209800"/>
            <a:ext cx="8458200" cy="4114800"/>
          </a:xfrm>
        </p:spPr>
        <p:txBody>
          <a:bodyPr/>
          <a:lstStyle/>
          <a:p>
            <a:r>
              <a:rPr lang="en-US" altLang="ja-JP" dirty="0"/>
              <a:t>Approve minutes of past meeting and teleconference</a:t>
            </a:r>
          </a:p>
          <a:p>
            <a:r>
              <a:rPr lang="en-US" altLang="ja-JP" dirty="0"/>
              <a:t>Comment resolution to 1</a:t>
            </a:r>
            <a:r>
              <a:rPr lang="en-US" altLang="ja-JP" baseline="30000" dirty="0"/>
              <a:t>st</a:t>
            </a:r>
            <a:r>
              <a:rPr lang="en-US" altLang="ja-JP" dirty="0"/>
              <a:t> </a:t>
            </a:r>
            <a:r>
              <a:rPr lang="en-US" altLang="ja-JP" dirty="0" err="1"/>
              <a:t>recirc</a:t>
            </a:r>
            <a:r>
              <a:rPr lang="en-US" altLang="ja-JP" dirty="0"/>
              <a:t> sponsor LB</a:t>
            </a:r>
          </a:p>
          <a:p>
            <a:r>
              <a:rPr lang="en-US" altLang="ja-JP" dirty="0"/>
              <a:t>Approve to forward the 2</a:t>
            </a:r>
            <a:r>
              <a:rPr lang="en-US" altLang="ja-JP" baseline="30000" dirty="0"/>
              <a:t>nd</a:t>
            </a:r>
            <a:r>
              <a:rPr lang="en-US" altLang="ja-JP" dirty="0"/>
              <a:t> </a:t>
            </a:r>
            <a:r>
              <a:rPr lang="en-US" altLang="ja-JP" dirty="0" err="1"/>
              <a:t>recirc</a:t>
            </a:r>
            <a:r>
              <a:rPr lang="en-US" altLang="ja-JP" dirty="0"/>
              <a:t> sponsor LB</a:t>
            </a:r>
          </a:p>
          <a:p>
            <a:r>
              <a:rPr lang="en-US" altLang="ja-JP" dirty="0"/>
              <a:t>Approve Timeline</a:t>
            </a:r>
          </a:p>
          <a:p>
            <a:r>
              <a:rPr lang="en-US" altLang="ja-JP" dirty="0"/>
              <a:t>Approve Teleconference schedule</a:t>
            </a:r>
          </a:p>
          <a:p>
            <a:r>
              <a:rPr lang="en-US" altLang="ja-JP" dirty="0"/>
              <a:t>Approve Plan for  July</a:t>
            </a:r>
          </a:p>
          <a:p>
            <a:pPr>
              <a:lnSpc>
                <a:spcPct val="90000"/>
              </a:lnSpc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04196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295400"/>
          </a:xfrm>
        </p:spPr>
        <p:txBody>
          <a:bodyPr/>
          <a:lstStyle/>
          <a:p>
            <a:r>
              <a:rPr lang="en-US" dirty="0" smtClean="0"/>
              <a:t>IEEE 802.11aj </a:t>
            </a:r>
            <a:r>
              <a:rPr lang="en-US" altLang="ja-JP" dirty="0"/>
              <a:t>–</a:t>
            </a:r>
            <a:r>
              <a:rPr lang="en-US" dirty="0" smtClean="0"/>
              <a:t> May 2016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800" b="0" dirty="0" smtClean="0"/>
              <a:t>China Millimeter </a:t>
            </a:r>
            <a:r>
              <a:rPr lang="en-US" sz="2800" b="0" dirty="0"/>
              <a:t>W</a:t>
            </a:r>
            <a:r>
              <a:rPr lang="en-US" sz="2800" b="0" dirty="0" smtClean="0"/>
              <a:t>ave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>Vice </a:t>
            </a:r>
            <a:r>
              <a:rPr lang="en-US" dirty="0" smtClean="0"/>
              <a:t>Chair</a:t>
            </a:r>
            <a:r>
              <a:rPr lang="en-US" dirty="0" smtClean="0"/>
              <a:t>: </a:t>
            </a:r>
            <a:r>
              <a:rPr lang="en-US" dirty="0" err="1" smtClean="0"/>
              <a:t>Jiamin</a:t>
            </a:r>
            <a:r>
              <a:rPr lang="en-US" dirty="0" smtClean="0"/>
              <a:t> Chen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42975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dirty="0"/>
              <a:t>Slide </a:t>
            </a:r>
            <a:fld id="{458A2B30-6F3F-45FC-88DD-5D3340D53B06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2590800"/>
            <a:ext cx="8229600" cy="3810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dirty="0" smtClean="0"/>
              <a:t>Current status: LB217 on </a:t>
            </a:r>
            <a:r>
              <a:rPr lang="en-US" altLang="zh-CN" dirty="0" err="1" smtClean="0"/>
              <a:t>TGaj</a:t>
            </a:r>
            <a:r>
              <a:rPr lang="en-US" altLang="zh-CN" dirty="0" smtClean="0"/>
              <a:t> D1.0 passed (88% approval)</a:t>
            </a:r>
          </a:p>
          <a:p>
            <a:pPr>
              <a:lnSpc>
                <a:spcPct val="90000"/>
              </a:lnSpc>
            </a:pPr>
            <a:r>
              <a:rPr lang="en-US" altLang="zh-CN" dirty="0" smtClean="0"/>
              <a:t>May meeting goals (4 timeslots):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Resolution for Comments on IEEE 802.11aj D1.0 WG Initial Letter Ballot</a:t>
            </a:r>
          </a:p>
          <a:p>
            <a:pPr lvl="1">
              <a:lnSpc>
                <a:spcPct val="90000"/>
              </a:lnSpc>
            </a:pPr>
            <a:r>
              <a:rPr lang="en-US" altLang="zh-CN" dirty="0">
                <a:cs typeface="Arial" panose="020B0604020202020204" pitchFamily="34" charset="0"/>
              </a:rPr>
              <a:t>Motion</a:t>
            </a:r>
          </a:p>
          <a:p>
            <a:pPr lvl="1">
              <a:lnSpc>
                <a:spcPct val="90000"/>
              </a:lnSpc>
            </a:pPr>
            <a:r>
              <a:rPr lang="en-US" altLang="zh-CN" dirty="0">
                <a:sym typeface="Wingdings" panose="05000000000000000000" pitchFamily="2" charset="2"/>
              </a:rPr>
              <a:t>Prepare for IEEE 802.11aj D2.0 WG LB recirculation</a:t>
            </a:r>
          </a:p>
          <a:p>
            <a:pPr lvl="1"/>
            <a:r>
              <a:rPr lang="en-US" altLang="zh-CN" dirty="0">
                <a:sym typeface="Wingdings" panose="05000000000000000000" pitchFamily="2" charset="2"/>
              </a:rPr>
              <a:t>Plan for July meeting</a:t>
            </a:r>
            <a:endParaRPr lang="en-US" altLang="zh-CN" dirty="0"/>
          </a:p>
          <a:p>
            <a:pPr lvl="1">
              <a:lnSpc>
                <a:spcPct val="9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9234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066800"/>
          </a:xfrm>
        </p:spPr>
        <p:txBody>
          <a:bodyPr/>
          <a:lstStyle/>
          <a:p>
            <a:r>
              <a:rPr lang="en-US" dirty="0" smtClean="0"/>
              <a:t>Task Group 802.11ak </a:t>
            </a:r>
            <a:r>
              <a:rPr lang="en-US" altLang="ja-JP" dirty="0"/>
              <a:t>– </a:t>
            </a:r>
            <a:r>
              <a:rPr lang="en-US" altLang="ja-JP" dirty="0" smtClean="0"/>
              <a:t>May 2016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sz="2400" b="0" dirty="0"/>
              <a:t>Enhancements For Transit Links Within Bridged </a:t>
            </a:r>
            <a:r>
              <a:rPr lang="en-GB" sz="2400" b="0" dirty="0" smtClean="0"/>
              <a:t>Networks</a:t>
            </a:r>
            <a:br>
              <a:rPr lang="en-GB" sz="2400" b="0" dirty="0" smtClean="0"/>
            </a:br>
            <a:r>
              <a:rPr lang="en-GB" dirty="0" smtClean="0"/>
              <a:t>Chair: Donald Eastlake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09600" y="2057400"/>
            <a:ext cx="7467600" cy="4648200"/>
          </a:xfrm>
        </p:spPr>
        <p:txBody>
          <a:bodyPr/>
          <a:lstStyle/>
          <a:p>
            <a:pPr marL="609600" indent="-609600"/>
            <a:r>
              <a:rPr lang="en-US" dirty="0"/>
              <a:t>Since the March meeting</a:t>
            </a:r>
          </a:p>
          <a:p>
            <a:pPr marL="1009650" lvl="1" indent="-609600"/>
            <a:r>
              <a:rPr lang="en-US" dirty="0"/>
              <a:t>802.11ak Draft D2.1 was posted,</a:t>
            </a:r>
          </a:p>
          <a:p>
            <a:pPr marL="1009650" lvl="1" indent="-609600"/>
            <a:r>
              <a:rPr lang="en-US" dirty="0"/>
              <a:t>3 teleconferences were held to work on improvement of the 11ak Draft.</a:t>
            </a:r>
          </a:p>
          <a:p>
            <a:pPr marL="609600" indent="-609600"/>
            <a:r>
              <a:rPr lang="en-US" dirty="0"/>
              <a:t>May Goals:</a:t>
            </a:r>
          </a:p>
          <a:p>
            <a:pPr marL="1009650" lvl="1" indent="-609600">
              <a:buFont typeface="Times New Roman" pitchFamily="16" charset="0"/>
              <a:buChar char="–"/>
            </a:pPr>
            <a:r>
              <a:rPr lang="en-GB" dirty="0"/>
              <a:t>Work on the resolution of comments from WG LB #218 and any other issues on P802.11ak Draft D2.0.</a:t>
            </a:r>
          </a:p>
          <a:p>
            <a:pPr marL="1009650" lvl="1" indent="-609600">
              <a:buFont typeface="Times New Roman" pitchFamily="16" charset="0"/>
              <a:buChar char="–"/>
            </a:pPr>
            <a:r>
              <a:rPr lang="en-GB" dirty="0"/>
              <a:t>Receive and discuss technical presentations.</a:t>
            </a:r>
          </a:p>
          <a:p>
            <a:pPr marL="1009650" lvl="1" indent="-609600">
              <a:buFont typeface="Times New Roman" pitchFamily="16" charset="0"/>
              <a:buChar char="–"/>
            </a:pPr>
            <a:r>
              <a:rPr lang="en-GB" dirty="0"/>
              <a:t>Joint meeting with 802.11 ARC SC Thursday morning.</a:t>
            </a:r>
          </a:p>
          <a:p>
            <a:pPr marL="609600" indent="-609600"/>
            <a:r>
              <a:rPr lang="en-US" dirty="0"/>
              <a:t>Agenda: See 11-16/513</a:t>
            </a:r>
          </a:p>
          <a:p>
            <a:pPr marL="0" indent="0">
              <a:buNone/>
            </a:pPr>
            <a:endParaRPr lang="en-US" dirty="0" smtClean="0"/>
          </a:p>
          <a:p>
            <a:pPr marL="1009650" lvl="1" indent="-609600"/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r>
              <a:rPr lang="en-US" smtClean="0"/>
              <a:t>May 2016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9634" y="6475413"/>
            <a:ext cx="2094291" cy="184666"/>
          </a:xfrm>
          <a:noFill/>
        </p:spPr>
        <p:txBody>
          <a:bodyPr/>
          <a:lstStyle/>
          <a:p>
            <a:r>
              <a:rPr lang="en-US" smtClean="0"/>
              <a:t>D. Stanley, HP Enterprise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15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2036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579562" cy="2762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800" smtClean="0"/>
              <a:t>May 2016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D. Stanley, HP Enterprise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Slide </a:t>
            </a:r>
            <a:fld id="{74A0509A-D48E-40D5-8883-70734577A7D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  <a:defRPr/>
              </a:pPr>
              <a:t>16</a:t>
            </a:fld>
            <a:endParaRPr lang="en-US" altLang="en-US" sz="1200" b="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685800" y="7620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802.11aq – May 2016</a:t>
            </a:r>
            <a:br>
              <a:rPr lang="en-US" altLang="en-US" dirty="0" smtClean="0"/>
            </a:br>
            <a:r>
              <a:rPr lang="en-US" altLang="en-US" sz="2800" b="0" dirty="0" smtClean="0"/>
              <a:t>Pre-Association Discovery</a:t>
            </a:r>
            <a:r>
              <a:rPr lang="en-US" altLang="en-US" sz="2400" b="0" dirty="0" smtClean="0"/>
              <a:t/>
            </a:r>
            <a:br>
              <a:rPr lang="en-US" altLang="en-US" sz="2400" b="0" dirty="0" smtClean="0"/>
            </a:br>
            <a:r>
              <a:rPr lang="en-GB" dirty="0"/>
              <a:t>Chair: Stephen McCann</a:t>
            </a:r>
            <a:endParaRPr lang="en-US" altLang="en-US" b="0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2057400"/>
            <a:ext cx="7772400" cy="4267200"/>
          </a:xfrm>
        </p:spPr>
        <p:txBody>
          <a:bodyPr lIns="91440" tIns="45720" rIns="91440" bIns="45720"/>
          <a:lstStyle/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Letter Ballot 219 (D4.0)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Closed 21st April 2016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92.61% approval, 71 comments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24 editorial, 47 technical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Preparing comment resolutions this week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Possibly request re-circulation letter ballot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Review timeline</a:t>
            </a:r>
          </a:p>
          <a:p>
            <a:pPr>
              <a:defRPr/>
            </a:pPr>
            <a:r>
              <a:rPr lang="en-GB" altLang="en-US" dirty="0">
                <a:ea typeface="ＭＳ Ｐゴシック" pitchFamily="34" charset="-128"/>
              </a:rPr>
              <a:t>Meetings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7 slots this week</a:t>
            </a:r>
            <a:endParaRPr lang="en-US" altLang="en-US" dirty="0">
              <a:ea typeface="ＭＳ Ｐゴシック" pitchFamily="34" charset="-128"/>
            </a:endParaRPr>
          </a:p>
          <a:p>
            <a:pPr lvl="1">
              <a:defRPr/>
            </a:pPr>
            <a:r>
              <a:rPr lang="en-US" altLang="en-US" dirty="0">
                <a:ea typeface="ＭＳ Ｐゴシック" pitchFamily="34" charset="-128"/>
              </a:rPr>
              <a:t>Agenda: 11-16/0515r1</a:t>
            </a:r>
          </a:p>
        </p:txBody>
      </p:sp>
    </p:spTree>
    <p:extLst>
      <p:ext uri="{BB962C8B-B14F-4D97-AF65-F5344CB8AC3E}">
        <p14:creationId xmlns:p14="http://schemas.microsoft.com/office/powerpoint/2010/main" val="331171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800" smtClean="0"/>
              <a:t>May 2016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D. Stanley, HP Enterprise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Slide </a:t>
            </a:r>
            <a:fld id="{93E3E50A-7DD5-4A4C-B9D9-6E15C161B8BE}" type="slidenum">
              <a:rPr lang="en-US" altLang="en-US" sz="1200" smtClean="0"/>
              <a:pPr/>
              <a:t>17</a:t>
            </a:fld>
            <a:endParaRPr lang="en-US" alt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381000" y="762000"/>
            <a:ext cx="7772400" cy="16002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802.11ax – May 2016</a:t>
            </a:r>
            <a:br>
              <a:rPr lang="en-US" altLang="en-US" dirty="0" smtClean="0"/>
            </a:br>
            <a:r>
              <a:rPr lang="en-US" sz="2800" b="0" dirty="0"/>
              <a:t>High Efficiency WLAN</a:t>
            </a:r>
            <a:r>
              <a:rPr lang="en-US" altLang="en-US" sz="2800" b="0" dirty="0" smtClean="0"/>
              <a:t/>
            </a:r>
            <a:br>
              <a:rPr lang="en-US" altLang="en-US" sz="2800" b="0" dirty="0" smtClean="0"/>
            </a:br>
            <a:r>
              <a:rPr lang="en-US" dirty="0" smtClean="0"/>
              <a:t>Chair: </a:t>
            </a:r>
            <a:r>
              <a:rPr lang="en-US" dirty="0"/>
              <a:t>Osama </a:t>
            </a:r>
            <a:r>
              <a:rPr lang="en-US" dirty="0" err="1"/>
              <a:t>Aboul-Magd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09600" y="2286000"/>
            <a:ext cx="8305800" cy="4114800"/>
          </a:xfrm>
        </p:spPr>
        <p:txBody>
          <a:bodyPr lIns="91440" tIns="45720" rIns="91440" bIns="45720"/>
          <a:lstStyle/>
          <a:p>
            <a:r>
              <a:rPr lang="en-CA" sz="2200" dirty="0"/>
              <a:t>Comment Collection (CC) #23 on draft D0.1 closed on April 11.</a:t>
            </a:r>
          </a:p>
          <a:p>
            <a:r>
              <a:rPr lang="en-CA" sz="2200" dirty="0"/>
              <a:t>2919 comments were received.</a:t>
            </a:r>
          </a:p>
          <a:p>
            <a:pPr lvl="1"/>
            <a:r>
              <a:rPr lang="en-CA" sz="1800" dirty="0">
                <a:hlinkClick r:id="rId3"/>
              </a:rPr>
              <a:t>https://mentor.ieee.org/802.11/dcn/16/11-16-0535-03-00ax-comments-on-tgax-d0-1.xlsx</a:t>
            </a:r>
            <a:r>
              <a:rPr lang="en-CA" sz="1800" dirty="0"/>
              <a:t> </a:t>
            </a:r>
          </a:p>
          <a:p>
            <a:pPr lvl="2"/>
            <a:r>
              <a:rPr lang="en-CA" sz="2200" dirty="0"/>
              <a:t>1027 Editorial comments</a:t>
            </a:r>
          </a:p>
          <a:p>
            <a:pPr lvl="2"/>
            <a:r>
              <a:rPr lang="en-CA" sz="2200" dirty="0"/>
              <a:t>1822 Technical comments</a:t>
            </a:r>
          </a:p>
          <a:p>
            <a:pPr lvl="2"/>
            <a:r>
              <a:rPr lang="en-CA" sz="2200" dirty="0"/>
              <a:t>70 General comments</a:t>
            </a:r>
          </a:p>
          <a:p>
            <a:r>
              <a:rPr lang="en-CA" sz="2000" dirty="0"/>
              <a:t>Start the resolution of the comments received.</a:t>
            </a:r>
          </a:p>
          <a:p>
            <a:r>
              <a:rPr lang="en-CA" sz="2000" dirty="0"/>
              <a:t>Continue with technical presentations and Ad Hoc meetings.</a:t>
            </a:r>
          </a:p>
          <a:p>
            <a:r>
              <a:rPr lang="en-CA" sz="2000" dirty="0"/>
              <a:t>Revisit the TG timeline and make adjustments if needed.</a:t>
            </a:r>
            <a:endParaRPr lang="en-CA" sz="1600" dirty="0"/>
          </a:p>
          <a:p>
            <a:r>
              <a:rPr lang="en-US" sz="2000" dirty="0"/>
              <a:t>Agenda for this meeting is available  in document 11-16/0512r0.</a:t>
            </a:r>
          </a:p>
        </p:txBody>
      </p:sp>
    </p:spTree>
    <p:extLst>
      <p:ext uri="{BB962C8B-B14F-4D97-AF65-F5344CB8AC3E}">
        <p14:creationId xmlns:p14="http://schemas.microsoft.com/office/powerpoint/2010/main" val="37695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800" smtClean="0"/>
              <a:t>May 2016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D. Stanley, HP Enterprise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Slide </a:t>
            </a:r>
            <a:fld id="{93E3E50A-7DD5-4A4C-B9D9-6E15C161B8BE}" type="slidenum">
              <a:rPr lang="en-US" altLang="en-US" sz="1200" smtClean="0"/>
              <a:pPr/>
              <a:t>18</a:t>
            </a:fld>
            <a:endParaRPr lang="en-US" alt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381000" y="762000"/>
            <a:ext cx="7772400" cy="16002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802.11ay  – May 2016</a:t>
            </a:r>
            <a:br>
              <a:rPr lang="en-US" altLang="en-US" dirty="0" smtClean="0"/>
            </a:br>
            <a:r>
              <a:rPr lang="en-US" sz="2800" b="0" dirty="0" smtClean="0"/>
              <a:t>Next Generation 60GHz</a:t>
            </a:r>
            <a:r>
              <a:rPr lang="en-US" altLang="en-US" sz="2800" b="0" dirty="0" smtClean="0"/>
              <a:t/>
            </a:r>
            <a:br>
              <a:rPr lang="en-US" altLang="en-US" sz="2800" b="0" dirty="0" smtClean="0"/>
            </a:br>
            <a:r>
              <a:rPr lang="en-US" dirty="0" smtClean="0"/>
              <a:t>Chair: Edward Au 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09600" y="2057400"/>
            <a:ext cx="7848600" cy="4343400"/>
          </a:xfrm>
        </p:spPr>
        <p:txBody>
          <a:bodyPr lIns="91440" tIns="45720" rIns="91440" bIns="45720"/>
          <a:lstStyle/>
          <a:p>
            <a:r>
              <a:rPr lang="en-CA" sz="2000" dirty="0"/>
              <a:t>Approval of meeting minutes of March 2016 plenary</a:t>
            </a:r>
          </a:p>
          <a:p>
            <a:r>
              <a:rPr lang="en-CA" sz="2000" dirty="0"/>
              <a:t>Timeline and progress review</a:t>
            </a:r>
          </a:p>
          <a:p>
            <a:r>
              <a:rPr lang="en-CA" sz="2000" dirty="0"/>
              <a:t>Response to 3GPP liaison on enhanced LTE-WRAN aggregation</a:t>
            </a:r>
          </a:p>
          <a:p>
            <a:r>
              <a:rPr lang="en-US" sz="2000" dirty="0"/>
              <a:t>Advance in Task group documents</a:t>
            </a:r>
          </a:p>
          <a:p>
            <a:pPr lvl="1"/>
            <a:r>
              <a:rPr lang="en-US" sz="1600" dirty="0"/>
              <a:t>Functional requirements</a:t>
            </a:r>
          </a:p>
          <a:p>
            <a:pPr lvl="1"/>
            <a:r>
              <a:rPr lang="en-US" sz="1600" dirty="0"/>
              <a:t>Channel model</a:t>
            </a:r>
          </a:p>
          <a:p>
            <a:pPr lvl="1"/>
            <a:r>
              <a:rPr lang="en-CA" sz="1600" dirty="0"/>
              <a:t>Evaluation methodology</a:t>
            </a:r>
          </a:p>
          <a:p>
            <a:pPr lvl="1"/>
            <a:r>
              <a:rPr lang="en-CA" sz="1600" dirty="0"/>
              <a:t>Specification framework document</a:t>
            </a:r>
          </a:p>
          <a:p>
            <a:r>
              <a:rPr lang="en-CA" sz="2000" dirty="0"/>
              <a:t>Technical presentations</a:t>
            </a:r>
          </a:p>
          <a:p>
            <a:r>
              <a:rPr lang="en-CA" sz="2000" dirty="0"/>
              <a:t>Vice chair and secretary reaffirmation</a:t>
            </a:r>
          </a:p>
          <a:p>
            <a:r>
              <a:rPr lang="en-US" sz="2000" dirty="0"/>
              <a:t>Agenda for this meeting is available in document 11-16/0493r1</a:t>
            </a:r>
          </a:p>
        </p:txBody>
      </p:sp>
    </p:spTree>
    <p:extLst>
      <p:ext uri="{BB962C8B-B14F-4D97-AF65-F5344CB8AC3E}">
        <p14:creationId xmlns:p14="http://schemas.microsoft.com/office/powerpoint/2010/main" val="43441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err="1" smtClean="0"/>
              <a:t>TGaz</a:t>
            </a:r>
            <a:r>
              <a:rPr lang="en-US" dirty="0" smtClean="0"/>
              <a:t> </a:t>
            </a:r>
            <a:r>
              <a:rPr lang="en-US" altLang="ja-JP" dirty="0"/>
              <a:t>– </a:t>
            </a:r>
            <a:r>
              <a:rPr lang="en-US" altLang="ja-JP" dirty="0" smtClean="0"/>
              <a:t>May 2016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sz="2800" b="0" dirty="0" smtClean="0"/>
              <a:t>Next Generation Positioning </a:t>
            </a:r>
            <a:br>
              <a:rPr lang="en-GB" sz="2800" b="0" dirty="0" smtClean="0"/>
            </a:br>
            <a:r>
              <a:rPr lang="en-GB" dirty="0" smtClean="0"/>
              <a:t>Chair: Jonathan Segev</a:t>
            </a:r>
            <a:endParaRPr lang="en-US" sz="24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495800"/>
          </a:xfrm>
        </p:spPr>
        <p:txBody>
          <a:bodyPr/>
          <a:lstStyle/>
          <a:p>
            <a:r>
              <a:rPr lang="en-US" sz="2000" dirty="0"/>
              <a:t>Current status: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sz="1800" dirty="0">
                <a:ea typeface="ＭＳ Ｐゴシック" pitchFamily="34" charset="-128"/>
              </a:rPr>
              <a:t>Functional Requirements Document open for submissions.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sz="1800" dirty="0">
                <a:ea typeface="ＭＳ Ｐゴシック" pitchFamily="34" charset="-128"/>
              </a:rPr>
              <a:t>Open call for submission on Functional Requirements and Spec Framework documents </a:t>
            </a:r>
          </a:p>
          <a:p>
            <a:pPr marL="1009650" lvl="1" indent="-609600"/>
            <a:endParaRPr lang="en-US" sz="1000" dirty="0"/>
          </a:p>
          <a:p>
            <a:r>
              <a:rPr lang="en-US" sz="2000" dirty="0"/>
              <a:t>May Goals: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sz="1800" dirty="0">
                <a:ea typeface="ＭＳ Ｐゴシック" pitchFamily="34" charset="-128"/>
              </a:rPr>
              <a:t>Continue Functional Requirement Document working draft.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sz="1800" dirty="0">
                <a:ea typeface="ＭＳ Ｐゴシック" pitchFamily="34" charset="-128"/>
              </a:rPr>
              <a:t>Consider initial submissions to Spec Framework Document.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sz="1800" dirty="0">
                <a:ea typeface="ＭＳ Ｐゴシック" pitchFamily="34" charset="-128"/>
              </a:rPr>
              <a:t>Continue r</a:t>
            </a:r>
            <a:r>
              <a:rPr lang="en-US" altLang="en-US" sz="1800" dirty="0">
                <a:ea typeface="ＭＳ Ｐゴシック" pitchFamily="34" charset="-128"/>
              </a:rPr>
              <a:t>eview of technical submissions (performance analysis, channel model proposals, positioning techniques etc.).</a:t>
            </a:r>
          </a:p>
          <a:p>
            <a:pPr lvl="1">
              <a:buFont typeface="Times New Roman" pitchFamily="16" charset="0"/>
              <a:buChar char="•"/>
            </a:pPr>
            <a:endParaRPr lang="en-US" sz="1100" dirty="0"/>
          </a:p>
          <a:p>
            <a:r>
              <a:rPr lang="en-US" sz="2000" dirty="0"/>
              <a:t>Agenda: See 11-16/492.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716" cy="276999"/>
          </a:xfrm>
          <a:noFill/>
        </p:spPr>
        <p:txBody>
          <a:bodyPr/>
          <a:lstStyle/>
          <a:p>
            <a:r>
              <a:rPr lang="en-US" smtClean="0"/>
              <a:t>May 2016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 smtClean="0"/>
              <a:t>D. Stanley, HP Enterprise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19</a:t>
            </a:fld>
            <a:endParaRPr lang="en-US" smtClean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3281601"/>
              </p:ext>
            </p:extLst>
          </p:nvPr>
        </p:nvGraphicFramePr>
        <p:xfrm>
          <a:off x="5715000" y="4953000"/>
          <a:ext cx="3352800" cy="146335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58800"/>
                <a:gridCol w="558800"/>
                <a:gridCol w="558800"/>
                <a:gridCol w="558800"/>
                <a:gridCol w="558800"/>
                <a:gridCol w="558800"/>
              </a:tblGrid>
              <a:tr h="241352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MON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TUE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WED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THU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FRI</a:t>
                      </a:r>
                      <a:endParaRPr lang="en-US" sz="1000" dirty="0"/>
                    </a:p>
                  </a:txBody>
                  <a:tcPr marT="45746" marB="45746"/>
                </a:tc>
              </a:tr>
              <a:tr h="241352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AM1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</a:tr>
              <a:tr h="241352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AM2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</a:tr>
              <a:tr h="241352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PM1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NGP</a:t>
                      </a:r>
                      <a:endParaRPr lang="en-US" sz="1000" dirty="0"/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NGP</a:t>
                      </a:r>
                      <a:endParaRPr lang="en-US" sz="1000" dirty="0"/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</a:tr>
              <a:tr h="241352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PM2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NGP</a:t>
                      </a:r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</a:tr>
              <a:tr h="241352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Eve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286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2016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D. Stanley, HP Enterprise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16A3C817-90AA-4156-AA2D-4B4610122376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Abstract 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838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WG snapshot slides for the </a:t>
            </a:r>
            <a:r>
              <a:rPr lang="en-US" altLang="en-US" dirty="0" smtClean="0"/>
              <a:t>May </a:t>
            </a:r>
            <a:r>
              <a:rPr lang="en-US" altLang="en-US" dirty="0" smtClean="0"/>
              <a:t>2016 session:</a:t>
            </a:r>
          </a:p>
          <a:p>
            <a:pPr>
              <a:buFontTx/>
              <a:buNone/>
            </a:pPr>
            <a:endParaRPr lang="en-US" altLang="en-US" dirty="0" smtClean="0"/>
          </a:p>
          <a:p>
            <a:pPr>
              <a:buFontTx/>
              <a:buNone/>
            </a:pPr>
            <a:endParaRPr lang="en-US" altLang="en-US" dirty="0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62000" y="2362200"/>
            <a:ext cx="77724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2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Editors Meeting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ANA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/>
              <a:t>Architecture (ARC)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/>
              <a:t>Project Authorization Request (PAR) SC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Regulatory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Wireless Next Generation </a:t>
            </a:r>
            <a:br>
              <a:rPr lang="en-US" altLang="en-US" sz="1800" kern="0" dirty="0" smtClean="0"/>
            </a:br>
            <a:r>
              <a:rPr lang="en-US" altLang="en-US" sz="1800" kern="0" dirty="0" smtClean="0"/>
              <a:t>(WNG)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802 JTC1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/>
              <a:t>TGmc</a:t>
            </a:r>
            <a:r>
              <a:rPr lang="en-US" altLang="en-US" sz="1800" kern="0" dirty="0"/>
              <a:t> (Revision</a:t>
            </a:r>
            <a:r>
              <a:rPr lang="en-US" altLang="en-US" sz="1800" kern="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/>
              <a:t>TGah</a:t>
            </a:r>
            <a:r>
              <a:rPr lang="en-US" altLang="en-US" sz="1800" kern="0" dirty="0"/>
              <a:t> (Sub 1GHz PHY)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sz="1800" kern="0" dirty="0" smtClean="0"/>
          </a:p>
          <a:p>
            <a:pPr marL="0" indent="0">
              <a:buNone/>
            </a:pPr>
            <a:endParaRPr lang="en-US" altLang="en-US" sz="1800" b="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/>
              <a:t>TGai</a:t>
            </a:r>
            <a:r>
              <a:rPr lang="en-US" altLang="en-US" sz="1800" kern="0" dirty="0"/>
              <a:t> (Fast Initial Link Setup)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/>
              <a:t>TGaj</a:t>
            </a:r>
            <a:r>
              <a:rPr lang="en-US" altLang="en-US" sz="1800" kern="0" dirty="0"/>
              <a:t> (</a:t>
            </a:r>
            <a:r>
              <a:rPr lang="en-US" sz="1800" kern="0" dirty="0"/>
              <a:t>China millimeter wave</a:t>
            </a:r>
            <a:r>
              <a:rPr lang="en-US" altLang="en-US" sz="1800" kern="0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TGak</a:t>
            </a:r>
            <a:r>
              <a:rPr lang="en-US" altLang="en-US" sz="1800" kern="0" dirty="0" smtClean="0"/>
              <a:t> (</a:t>
            </a:r>
            <a:r>
              <a:rPr lang="en-GB" sz="1800" dirty="0"/>
              <a:t>Enhancements For Transit Links Within Bridged </a:t>
            </a:r>
            <a:r>
              <a:rPr lang="en-GB" sz="1800" dirty="0" smtClean="0"/>
              <a:t>Networks)</a:t>
            </a:r>
            <a:endParaRPr lang="en-US" altLang="en-US" sz="180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TGaq</a:t>
            </a:r>
            <a:r>
              <a:rPr lang="en-US" altLang="en-US" sz="1800" kern="0" dirty="0" smtClean="0"/>
              <a:t> (Pre-Association Discovery)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TGax</a:t>
            </a:r>
            <a:r>
              <a:rPr lang="en-US" altLang="en-US" sz="1800" kern="0" dirty="0" smtClean="0"/>
              <a:t> (High Efficiency WLAN</a:t>
            </a:r>
            <a:r>
              <a:rPr lang="en-US" altLang="en-US" sz="1600" kern="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TGay</a:t>
            </a:r>
            <a:r>
              <a:rPr lang="en-US" altLang="en-US" sz="1800" kern="0" dirty="0" smtClean="0"/>
              <a:t> (Next Generation 60GHz)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TGaz</a:t>
            </a:r>
            <a:r>
              <a:rPr lang="en-US" altLang="en-US" sz="1800" kern="0" dirty="0" smtClean="0"/>
              <a:t> (Next Generation Positioning)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Long Range Low Power (LRLP) Topic Interest Group (TIG)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5G </a:t>
            </a:r>
            <a:r>
              <a:rPr lang="en-US" altLang="en-US" sz="1800" kern="0" dirty="0" smtClean="0"/>
              <a:t>Ad-hoc Group</a:t>
            </a:r>
            <a:endParaRPr lang="en-US" altLang="en-US" sz="1800" kern="0" dirty="0" smtClean="0"/>
          </a:p>
          <a:p>
            <a:pPr>
              <a:buFontTx/>
              <a:buNone/>
            </a:pPr>
            <a:endParaRPr lang="en-US" alt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374707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smtClean="0"/>
              <a:t>LRLP TIG </a:t>
            </a:r>
            <a:r>
              <a:rPr lang="en-US" altLang="ja-JP" dirty="0"/>
              <a:t>– </a:t>
            </a:r>
            <a:r>
              <a:rPr lang="en-US" altLang="ja-JP" dirty="0" smtClean="0"/>
              <a:t>May 2016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sz="2800" b="0" dirty="0" smtClean="0"/>
              <a:t>Long Range Low Power Topic Interest Group</a:t>
            </a:r>
            <a:br>
              <a:rPr lang="en-GB" sz="2800" b="0" dirty="0" smtClean="0"/>
            </a:br>
            <a:r>
              <a:rPr lang="en-GB" dirty="0" smtClean="0"/>
              <a:t>Chair: Tim Godfrey</a:t>
            </a:r>
            <a:endParaRPr lang="en-US" sz="24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2286000"/>
            <a:ext cx="7772400" cy="4495800"/>
          </a:xfrm>
        </p:spPr>
        <p:txBody>
          <a:bodyPr/>
          <a:lstStyle/>
          <a:p>
            <a:r>
              <a:rPr lang="en-US" dirty="0" smtClean="0"/>
              <a:t>May 2016 </a:t>
            </a:r>
            <a:r>
              <a:rPr lang="en-US" dirty="0"/>
              <a:t>Goals: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sz="1800" dirty="0">
                <a:ea typeface="ＭＳ Ｐゴシック" pitchFamily="34" charset="-128"/>
              </a:rPr>
              <a:t>Consider Contributions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sz="1800" dirty="0">
                <a:ea typeface="ＭＳ Ｐゴシック" pitchFamily="34" charset="-128"/>
              </a:rPr>
              <a:t>Develop consensus on  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 smtClean="0"/>
              <a:t>Key LRLP differentiators, 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E</a:t>
            </a:r>
            <a:r>
              <a:rPr lang="en-US" dirty="0" smtClean="0"/>
              <a:t>xpected SG scope, 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T</a:t>
            </a:r>
            <a:r>
              <a:rPr lang="en-US" dirty="0" smtClean="0"/>
              <a:t>echnical approaches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sz="1800" dirty="0">
                <a:ea typeface="ＭＳ Ｐゴシック" pitchFamily="34" charset="-128"/>
              </a:rPr>
              <a:t>Discuss LRLP </a:t>
            </a:r>
            <a:r>
              <a:rPr lang="en-US" sz="1800" dirty="0">
                <a:ea typeface="ＭＳ Ｐゴシック" pitchFamily="34" charset="-128"/>
              </a:rPr>
              <a:t>timeframe with respect to 802.11ax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sz="1800" dirty="0">
                <a:ea typeface="ＭＳ Ｐゴシック" pitchFamily="34" charset="-128"/>
              </a:rPr>
              <a:t>Complete plan to finalize TIG output report (see 11-15-1446)</a:t>
            </a:r>
          </a:p>
          <a:p>
            <a:pPr lvl="1">
              <a:buFont typeface="Times New Roman" pitchFamily="16" charset="0"/>
              <a:buChar char="•"/>
            </a:pPr>
            <a:endParaRPr lang="en-US" dirty="0"/>
          </a:p>
          <a:p>
            <a:r>
              <a:rPr lang="en-US" dirty="0" smtClean="0"/>
              <a:t>Agenda </a:t>
            </a:r>
            <a:r>
              <a:rPr lang="en-US" dirty="0"/>
              <a:t>in </a:t>
            </a:r>
            <a:r>
              <a:rPr lang="en-US" dirty="0" smtClean="0"/>
              <a:t>11-16/0519 (4 sessions this week)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716" cy="276999"/>
          </a:xfrm>
          <a:noFill/>
        </p:spPr>
        <p:txBody>
          <a:bodyPr/>
          <a:lstStyle/>
          <a:p>
            <a:r>
              <a:rPr lang="en-US" smtClean="0"/>
              <a:t>May 2016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 smtClean="0"/>
              <a:t>D. Stanley, HP Enterprise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20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1672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5G </a:t>
            </a:r>
            <a:r>
              <a:rPr lang="en-US" dirty="0" smtClean="0"/>
              <a:t>Ad-Hoc Group </a:t>
            </a:r>
            <a:r>
              <a:rPr lang="en-US" altLang="ja-JP" dirty="0" smtClean="0"/>
              <a:t>– May 2016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dirty="0" smtClean="0"/>
              <a:t>Chair</a:t>
            </a:r>
            <a:r>
              <a:rPr lang="en-GB" dirty="0" smtClean="0"/>
              <a:t>: Joseph Levy</a:t>
            </a:r>
            <a:endParaRPr lang="en-US" sz="24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8153400" cy="4495800"/>
          </a:xfrm>
        </p:spPr>
        <p:txBody>
          <a:bodyPr/>
          <a:lstStyle/>
          <a:p>
            <a:pPr marL="342900" lvl="2" indent="-342900">
              <a:defRPr/>
            </a:pPr>
            <a:r>
              <a:rPr lang="en-US" altLang="en-US" sz="2000" b="1" dirty="0">
                <a:ea typeface="+mn-ea"/>
                <a:cs typeface="+mn-cs"/>
              </a:rPr>
              <a:t>Ad Hoc Agenda - Monday PM3:</a:t>
            </a:r>
          </a:p>
          <a:p>
            <a:pPr marL="685800" lvl="3" indent="-342900">
              <a:defRPr/>
            </a:pPr>
            <a:r>
              <a:rPr lang="en-US" altLang="en-US" sz="1800" dirty="0">
                <a:ea typeface="+mn-ea"/>
                <a:cs typeface="+mn-cs"/>
              </a:rPr>
              <a:t>Review 802 EC 5G SC </a:t>
            </a:r>
            <a:r>
              <a:rPr lang="en-US" altLang="en-US" sz="1800" dirty="0">
                <a:ea typeface="+mn-ea"/>
                <a:cs typeface="+mn-cs"/>
              </a:rPr>
              <a:t>status and report </a:t>
            </a:r>
            <a:r>
              <a:rPr lang="en-US" altLang="en-US" sz="1800" dirty="0">
                <a:ea typeface="+mn-ea"/>
                <a:cs typeface="+mn-cs"/>
              </a:rPr>
              <a:t>layout</a:t>
            </a:r>
          </a:p>
          <a:p>
            <a:pPr marL="685800" lvl="3" indent="-342900">
              <a:defRPr/>
            </a:pPr>
            <a:r>
              <a:rPr lang="en-US" altLang="en-US" sz="1800" dirty="0">
                <a:ea typeface="+mn-ea"/>
                <a:cs typeface="+mn-cs"/>
              </a:rPr>
              <a:t>Discuss 802.11 inputs to EC 5G SC report</a:t>
            </a:r>
          </a:p>
          <a:p>
            <a:pPr marL="1028700" lvl="4" indent="-342900">
              <a:defRPr/>
            </a:pPr>
            <a:r>
              <a:rPr lang="en-US" altLang="en-US" sz="1800" dirty="0">
                <a:ea typeface="+mn-ea"/>
                <a:cs typeface="+mn-cs"/>
              </a:rPr>
              <a:t>Proposed definition of IEEE 5G</a:t>
            </a:r>
          </a:p>
          <a:p>
            <a:pPr marL="1028700" lvl="4" indent="-342900">
              <a:defRPr/>
            </a:pPr>
            <a:r>
              <a:rPr lang="en-US" altLang="en-US" sz="1800" dirty="0">
                <a:ea typeface="+mn-ea"/>
                <a:cs typeface="+mn-cs"/>
              </a:rPr>
              <a:t>Proposed 802.11 inclusive options and scope of the options</a:t>
            </a:r>
          </a:p>
          <a:p>
            <a:pPr marL="1028700" lvl="4" indent="-342900">
              <a:defRPr/>
            </a:pPr>
            <a:r>
              <a:rPr lang="en-US" altLang="en-US" sz="1800" dirty="0">
                <a:ea typeface="+mn-ea"/>
                <a:cs typeface="+mn-cs"/>
              </a:rPr>
              <a:t>Cost/Benefit discussion</a:t>
            </a:r>
          </a:p>
          <a:p>
            <a:pPr marL="685800" lvl="3" indent="-342900">
              <a:defRPr/>
            </a:pPr>
            <a:r>
              <a:rPr lang="en-US" altLang="en-US" sz="1800" dirty="0">
                <a:ea typeface="+mn-ea"/>
                <a:cs typeface="+mn-cs"/>
              </a:rPr>
              <a:t>If time allows combine the above into </a:t>
            </a:r>
            <a:r>
              <a:rPr lang="en-US" altLang="en-US" sz="1800" dirty="0" smtClean="0">
                <a:ea typeface="+mn-ea"/>
                <a:cs typeface="+mn-cs"/>
              </a:rPr>
              <a:t>an input document </a:t>
            </a:r>
            <a:r>
              <a:rPr lang="en-US" altLang="en-US" sz="1800" dirty="0">
                <a:ea typeface="+mn-ea"/>
                <a:cs typeface="+mn-cs"/>
              </a:rPr>
              <a:t>to the EC 5G SC</a:t>
            </a:r>
          </a:p>
          <a:p>
            <a:pPr marL="285750" lvl="2" indent="-285750">
              <a:defRPr/>
            </a:pPr>
            <a:r>
              <a:rPr lang="en-US" altLang="en-US" sz="2000" b="1" dirty="0">
                <a:ea typeface="+mn-ea"/>
                <a:cs typeface="+mn-cs"/>
              </a:rPr>
              <a:t>Additional scheduled related discussions occurring this week:</a:t>
            </a:r>
          </a:p>
          <a:p>
            <a:pPr marL="685800" lvl="3" indent="-342900">
              <a:buFont typeface="+mj-lt"/>
              <a:buChar char="–"/>
              <a:defRPr/>
            </a:pPr>
            <a:r>
              <a:rPr lang="en-US" altLang="en-US" sz="1800" dirty="0">
                <a:ea typeface="+mn-ea"/>
                <a:cs typeface="+mn-cs"/>
              </a:rPr>
              <a:t>A </a:t>
            </a:r>
            <a:r>
              <a:rPr lang="en-US" altLang="en-US" sz="1800" dirty="0" smtClean="0">
                <a:ea typeface="+mn-ea"/>
                <a:cs typeface="+mn-cs"/>
              </a:rPr>
              <a:t>review of </a:t>
            </a:r>
            <a:r>
              <a:rPr lang="en-US" altLang="en-US" sz="1800" dirty="0">
                <a:ea typeface="+mn-ea"/>
                <a:cs typeface="+mn-cs"/>
              </a:rPr>
              <a:t>the material generated in and/or the conclusions of the Ad Hoc will be presented in the Tuesday AM1 WNG session</a:t>
            </a:r>
          </a:p>
          <a:p>
            <a:pPr marL="685800" lvl="3" indent="-342900">
              <a:buFont typeface="+mj-lt"/>
              <a:buChar char="–"/>
              <a:defRPr/>
            </a:pPr>
            <a:r>
              <a:rPr lang="en-US" altLang="en-US" sz="1800" dirty="0">
                <a:ea typeface="+mn-ea"/>
                <a:cs typeface="+mn-cs"/>
              </a:rPr>
              <a:t>Status report on the 802 EC 5G SC activities in the Wednesday Midweek Plenary</a:t>
            </a:r>
          </a:p>
          <a:p>
            <a:pPr marL="685800" lvl="3" indent="-342900">
              <a:buFont typeface="+mj-lt"/>
              <a:buChar char="–"/>
              <a:defRPr/>
            </a:pPr>
            <a:r>
              <a:rPr lang="en-US" altLang="en-US" sz="1800" dirty="0">
                <a:ea typeface="+mn-ea"/>
                <a:cs typeface="+mn-cs"/>
              </a:rPr>
              <a:t>The 802 EC 5G SC will </a:t>
            </a:r>
            <a:r>
              <a:rPr lang="en-US" altLang="en-US" sz="1800" dirty="0" smtClean="0">
                <a:ea typeface="+mn-ea"/>
                <a:cs typeface="+mn-cs"/>
              </a:rPr>
              <a:t>meet </a:t>
            </a:r>
            <a:r>
              <a:rPr lang="en-US" altLang="en-US" sz="1800" dirty="0">
                <a:ea typeface="+mn-ea"/>
                <a:cs typeface="+mn-cs"/>
              </a:rPr>
              <a:t>on Friday afternoon 1:00 to 4:00 PM HIST</a:t>
            </a:r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716" cy="276999"/>
          </a:xfrm>
          <a:noFill/>
        </p:spPr>
        <p:txBody>
          <a:bodyPr/>
          <a:lstStyle/>
          <a:p>
            <a:r>
              <a:rPr lang="en-US" smtClean="0"/>
              <a:t>May 2016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 smtClean="0"/>
              <a:t>D. Stanley, HP Enterprise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21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1430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9C0966F-FF4E-453D-A652-D2F3414DF62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r>
              <a:rPr lang="en-US" dirty="0" smtClean="0"/>
              <a:t>Editors Meeting </a:t>
            </a:r>
            <a:r>
              <a:rPr lang="en-US" altLang="en-US" dirty="0"/>
              <a:t>–</a:t>
            </a:r>
            <a:r>
              <a:rPr lang="en-US" dirty="0" smtClean="0"/>
              <a:t> May 2016</a:t>
            </a:r>
            <a:br>
              <a:rPr lang="en-US" dirty="0" smtClean="0"/>
            </a:br>
            <a:r>
              <a:rPr lang="en-US" dirty="0" smtClean="0"/>
              <a:t>Chairs: Peter Ecclesine, Adrian Stephens</a:t>
            </a:r>
          </a:p>
        </p:txBody>
      </p:sp>
      <p:sp>
        <p:nvSpPr>
          <p:cNvPr id="1741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D. Stanley, HP Enterprise</a:t>
            </a:r>
          </a:p>
        </p:txBody>
      </p:sp>
      <p:sp>
        <p:nvSpPr>
          <p:cNvPr id="1741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May 2016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905000"/>
            <a:ext cx="8001000" cy="4191000"/>
          </a:xfrm>
        </p:spPr>
        <p:txBody>
          <a:bodyPr/>
          <a:lstStyle/>
          <a:p>
            <a:r>
              <a:rPr lang="en-US" dirty="0"/>
              <a:t>Roll Call / Contacts / Reflector</a:t>
            </a:r>
          </a:p>
          <a:p>
            <a:r>
              <a:rPr lang="en-US" dirty="0"/>
              <a:t>Go round table and get brief status report</a:t>
            </a:r>
          </a:p>
          <a:p>
            <a:r>
              <a:rPr lang="en-US" dirty="0"/>
              <a:t>ANA Status / Process / What is administered</a:t>
            </a:r>
          </a:p>
          <a:p>
            <a:r>
              <a:rPr lang="en-US" dirty="0"/>
              <a:t>Numbering Alignment process / Spreadsheet</a:t>
            </a:r>
          </a:p>
          <a:p>
            <a:r>
              <a:rPr lang="en-US" dirty="0"/>
              <a:t>New amendment style discussion</a:t>
            </a:r>
          </a:p>
          <a:p>
            <a:r>
              <a:rPr lang="en-US" dirty="0"/>
              <a:t>802.11 Mandatory Draft Review before SB</a:t>
            </a:r>
          </a:p>
          <a:p>
            <a:r>
              <a:rPr lang="en-US" dirty="0"/>
              <a:t>WG Style Guide for 802.11 09/1034r11</a:t>
            </a:r>
          </a:p>
          <a:p>
            <a:r>
              <a:rPr lang="en-US" dirty="0"/>
              <a:t>Build a list of Editor’s meeting discussion topics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16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9C0966F-FF4E-453D-A652-D2F3414DF627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r>
              <a:rPr lang="en-US" dirty="0" smtClean="0"/>
              <a:t>Assigned Numbers Authority</a:t>
            </a:r>
            <a:r>
              <a:rPr lang="en-US" altLang="en-US" dirty="0" smtClean="0"/>
              <a:t>–</a:t>
            </a:r>
            <a:r>
              <a:rPr lang="en-US" dirty="0" smtClean="0"/>
              <a:t> May 2016</a:t>
            </a:r>
            <a:br>
              <a:rPr lang="en-US" dirty="0" smtClean="0"/>
            </a:br>
            <a:r>
              <a:rPr lang="en-US" dirty="0" smtClean="0"/>
              <a:t>ANA Lead: Robert Stacey</a:t>
            </a:r>
          </a:p>
        </p:txBody>
      </p:sp>
      <p:sp>
        <p:nvSpPr>
          <p:cNvPr id="1741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D. Stanley, HP Enterprise</a:t>
            </a:r>
          </a:p>
        </p:txBody>
      </p:sp>
      <p:sp>
        <p:nvSpPr>
          <p:cNvPr id="1741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May 2016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905000"/>
            <a:ext cx="8001000" cy="4191000"/>
          </a:xfrm>
        </p:spPr>
        <p:txBody>
          <a:bodyPr/>
          <a:lstStyle/>
          <a:p>
            <a:pPr eaLnBrk="1" hangingPunct="1"/>
            <a:r>
              <a:rPr lang="en-US" altLang="en-US" dirty="0"/>
              <a:t>The latest database is 11-11/0270r34 (May 2016)</a:t>
            </a:r>
          </a:p>
          <a:p>
            <a:pPr eaLnBrk="1" hangingPunct="1"/>
            <a:r>
              <a:rPr lang="en-US" altLang="en-US" dirty="0"/>
              <a:t>Changes since last meeting:</a:t>
            </a:r>
          </a:p>
          <a:p>
            <a:pPr lvl="1" eaLnBrk="1" hangingPunct="1"/>
            <a:r>
              <a:rPr lang="en-US" altLang="en-US" dirty="0"/>
              <a:t>Allocations for </a:t>
            </a:r>
            <a:r>
              <a:rPr lang="en-US" altLang="en-US" dirty="0" err="1"/>
              <a:t>REVmc</a:t>
            </a:r>
            <a:r>
              <a:rPr lang="en-US" altLang="en-US" dirty="0"/>
              <a:t> including one </a:t>
            </a:r>
            <a:r>
              <a:rPr lang="en-US" altLang="en-US" dirty="0" smtClean="0"/>
              <a:t>Element ID </a:t>
            </a:r>
            <a:r>
              <a:rPr lang="en-US" altLang="en-US" dirty="0"/>
              <a:t>for UPSIM</a:t>
            </a:r>
          </a:p>
          <a:p>
            <a:pPr lvl="2" eaLnBrk="1" hangingPunct="1"/>
            <a:r>
              <a:rPr lang="en-US" altLang="en-US" dirty="0"/>
              <a:t>Motion approved by March 2016 WG</a:t>
            </a:r>
          </a:p>
          <a:p>
            <a:pPr lvl="1" eaLnBrk="1" hangingPunct="1"/>
            <a:r>
              <a:rPr lang="en-US" altLang="en-US" dirty="0"/>
              <a:t>Allocations for </a:t>
            </a:r>
            <a:r>
              <a:rPr lang="en-US" altLang="en-US" dirty="0" err="1" smtClean="0"/>
              <a:t>TGai</a:t>
            </a:r>
            <a:endParaRPr lang="en-US" altLang="en-US" dirty="0"/>
          </a:p>
          <a:p>
            <a:pPr eaLnBrk="1" hangingPunct="1"/>
            <a:r>
              <a:rPr lang="en-US" altLang="en-US" dirty="0"/>
              <a:t>Pending Changes: None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90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838200"/>
            <a:ext cx="8915400" cy="609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802.11 ARC SC– May 2016</a:t>
            </a:r>
            <a:br>
              <a:rPr lang="en-US" altLang="en-US" dirty="0" smtClean="0"/>
            </a:br>
            <a:r>
              <a:rPr lang="en-US" altLang="en-US" dirty="0" smtClean="0"/>
              <a:t>Chair – Mark Hamilton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8305800" cy="4800600"/>
          </a:xfrm>
        </p:spPr>
        <p:txBody>
          <a:bodyPr/>
          <a:lstStyle/>
          <a:p>
            <a:pPr marL="342900" lvl="2" indent="-342900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en-US" sz="2000" b="1" dirty="0"/>
              <a:t>Tuesday AM2, Wed AM1, Thurs AM1</a:t>
            </a:r>
          </a:p>
          <a:p>
            <a:pPr marL="342900" lvl="2" indent="-342900">
              <a:spcBef>
                <a:spcPts val="0"/>
              </a:spcBef>
              <a:defRPr/>
            </a:pPr>
            <a:r>
              <a:rPr lang="en-US" altLang="en-US" sz="2000" b="1" dirty="0"/>
              <a:t>Updates:</a:t>
            </a:r>
          </a:p>
          <a:p>
            <a:pPr marL="685800" lvl="3" indent="-342900">
              <a:spcBef>
                <a:spcPts val="0"/>
              </a:spcBef>
              <a:defRPr/>
            </a:pPr>
            <a:r>
              <a:rPr lang="en-US" altLang="en-US" sz="1800" dirty="0"/>
              <a:t>802.11 as a component/5G/IMT-2020 (discussion in 5G EC SC)</a:t>
            </a:r>
          </a:p>
          <a:p>
            <a:pPr marL="685800" lvl="3" indent="-342900">
              <a:spcBef>
                <a:spcPts val="0"/>
              </a:spcBef>
              <a:defRPr/>
            </a:pPr>
            <a:r>
              <a:rPr lang="en-US" altLang="en-US" sz="1800" dirty="0"/>
              <a:t>IEEE 1588</a:t>
            </a:r>
          </a:p>
          <a:p>
            <a:pPr marL="685800" lvl="3" indent="-342900">
              <a:spcBef>
                <a:spcPts val="0"/>
              </a:spcBef>
              <a:defRPr/>
            </a:pPr>
            <a:r>
              <a:rPr lang="en-US" altLang="en-US" sz="1800" dirty="0"/>
              <a:t>IETF/802 coordination</a:t>
            </a:r>
          </a:p>
          <a:p>
            <a:pPr marL="685800" lvl="3" indent="-342900">
              <a:spcBef>
                <a:spcPts val="0"/>
              </a:spcBef>
              <a:defRPr/>
            </a:pPr>
            <a:r>
              <a:rPr lang="en-US" altLang="en-US" sz="1800" dirty="0"/>
              <a:t>802.1AC status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b="1" dirty="0" err="1"/>
              <a:t>TGaq</a:t>
            </a:r>
            <a:r>
              <a:rPr lang="en-US" b="1" dirty="0"/>
              <a:t> architecture discussion – if/as needed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b="1" dirty="0" err="1"/>
              <a:t>TGak</a:t>
            </a:r>
            <a:r>
              <a:rPr lang="en-US" b="1" dirty="0"/>
              <a:t> architecture discussion</a:t>
            </a:r>
          </a:p>
          <a:p>
            <a:pPr marL="342900" lvl="1" indent="-3429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b="1" dirty="0"/>
              <a:t>AP/DS/Portal architecture and 802 concepts</a:t>
            </a:r>
          </a:p>
          <a:p>
            <a:pPr marL="685800" lvl="3" indent="-342900">
              <a:lnSpc>
                <a:spcPct val="90000"/>
              </a:lnSpc>
              <a:spcBef>
                <a:spcPts val="0"/>
              </a:spcBef>
              <a:buFont typeface="Arial" pitchFamily="34" charset="0"/>
              <a:buChar char="–"/>
              <a:defRPr/>
            </a:pPr>
            <a:r>
              <a:rPr lang="en-US" sz="1800" dirty="0"/>
              <a:t>SAPs can go “sideways”, and entities can have multiple roles: </a:t>
            </a:r>
            <a:r>
              <a:rPr lang="en-US" sz="1800" dirty="0">
                <a:hlinkClick r:id="rId3"/>
              </a:rPr>
              <a:t>11-16/0457r1</a:t>
            </a:r>
            <a:r>
              <a:rPr lang="en-US" sz="1800" dirty="0"/>
              <a:t> </a:t>
            </a:r>
          </a:p>
          <a:p>
            <a:pPr marL="685800" lvl="3" indent="-342900">
              <a:lnSpc>
                <a:spcPct val="90000"/>
              </a:lnSpc>
              <a:spcBef>
                <a:spcPts val="0"/>
              </a:spcBef>
              <a:buFont typeface="Arial" pitchFamily="34" charset="0"/>
              <a:buChar char="–"/>
              <a:defRPr/>
            </a:pPr>
            <a:r>
              <a:rPr lang="en-US" sz="1800" dirty="0">
                <a:hlinkClick r:id="rId4"/>
              </a:rPr>
              <a:t>11-15/0454r0</a:t>
            </a:r>
            <a:r>
              <a:rPr lang="en-US" sz="1800" dirty="0"/>
              <a:t>, </a:t>
            </a:r>
            <a:r>
              <a:rPr lang="en-US" sz="1800" dirty="0">
                <a:hlinkClick r:id="rId5"/>
              </a:rPr>
              <a:t>11-14/1213r1</a:t>
            </a:r>
            <a:r>
              <a:rPr lang="en-US" sz="1800" dirty="0"/>
              <a:t> (slides 9-11)</a:t>
            </a:r>
          </a:p>
          <a:p>
            <a:pPr marL="342900" lvl="2" indent="-342900">
              <a:spcBef>
                <a:spcPts val="600"/>
              </a:spcBef>
              <a:defRPr/>
            </a:pPr>
            <a:r>
              <a:rPr lang="en-US" altLang="en-US" sz="2000" b="1" dirty="0"/>
              <a:t>MIB attributes Design Pattern</a:t>
            </a:r>
          </a:p>
          <a:p>
            <a:pPr lvl="1">
              <a:spcBef>
                <a:spcPts val="0"/>
              </a:spcBef>
              <a:defRPr/>
            </a:pPr>
            <a:r>
              <a:rPr lang="en-US" sz="1800" dirty="0">
                <a:ea typeface="ＭＳ Ｐゴシック" pitchFamily="34" charset="-128"/>
                <a:hlinkClick r:id="rId6"/>
              </a:rPr>
              <a:t>11-15/0355r3</a:t>
            </a:r>
            <a:r>
              <a:rPr lang="en-US" sz="1800" dirty="0">
                <a:ea typeface="ＭＳ Ｐゴシック" pitchFamily="34" charset="-128"/>
              </a:rPr>
              <a:t>, </a:t>
            </a:r>
            <a:r>
              <a:rPr lang="en-US" sz="1800" dirty="0">
                <a:ea typeface="ＭＳ Ｐゴシック" pitchFamily="34" charset="-128"/>
                <a:hlinkClick r:id="rId7"/>
              </a:rPr>
              <a:t>11-15/0891r0</a:t>
            </a:r>
            <a:r>
              <a:rPr lang="en-US" altLang="en-US" sz="1800" dirty="0">
                <a:ea typeface="ＭＳ Ｐゴシック" pitchFamily="34" charset="-128"/>
              </a:rPr>
              <a:t> 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altLang="en-US" sz="2000" dirty="0">
                <a:ea typeface="MS PGothic" panose="020B0600070205080204" pitchFamily="34" charset="-128"/>
              </a:rPr>
              <a:t>Joint session Thurs AM1 with </a:t>
            </a:r>
            <a:r>
              <a:rPr lang="en-US" altLang="en-US" sz="2000" dirty="0" err="1">
                <a:ea typeface="MS PGothic" panose="020B0600070205080204" pitchFamily="34" charset="-128"/>
              </a:rPr>
              <a:t>TGak</a:t>
            </a:r>
            <a:endParaRPr lang="en-US" altLang="en-US" sz="2000" dirty="0">
              <a:ea typeface="MS PGothic" panose="020B0600070205080204" pitchFamily="34" charset="-128"/>
            </a:endParaRPr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May 2016</a:t>
            </a:r>
            <a:endParaRPr lang="en-US" altLang="en-US" sz="1800" dirty="0" smtClean="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69100" y="6475413"/>
            <a:ext cx="17748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 Enterprise</a:t>
            </a:r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344B080B-AAF0-4B6B-9761-A4B57386F867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134722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>
          <a:xfrm>
            <a:off x="685800" y="9906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PAR SC –  May 2016</a:t>
            </a:r>
            <a:br>
              <a:rPr lang="en-US" altLang="en-US" dirty="0" smtClean="0"/>
            </a:br>
            <a:r>
              <a:rPr lang="en-US" altLang="en-US" sz="2800" b="0" dirty="0">
                <a:ea typeface="ＭＳ Ｐゴシック" pitchFamily="34" charset="-128"/>
              </a:rPr>
              <a:t>P</a:t>
            </a:r>
            <a:r>
              <a:rPr lang="en-US" altLang="ja-JP" sz="2800" b="0" dirty="0" smtClean="0">
                <a:ea typeface="ＭＳ Ｐゴシック" pitchFamily="34" charset="-128"/>
              </a:rPr>
              <a:t>roject Authorization Request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Chair: Jon Rosdahl</a:t>
            </a:r>
            <a:endParaRPr lang="en-US" altLang="en-US" sz="3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2231172"/>
            <a:ext cx="8534400" cy="26868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2400" b="1" dirty="0"/>
              <a:t>Not meeting this week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endParaRPr lang="en-US" altLang="en-US" sz="2400" b="1" dirty="0"/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2400" b="1" dirty="0"/>
              <a:t>Will meet in July 2016 to review proposed PAR documents. 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endParaRPr lang="en-US" altLang="en-US" sz="2400" b="1" dirty="0"/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2400" b="1" dirty="0"/>
              <a:t>Submission deadlines are</a:t>
            </a:r>
          </a:p>
          <a:p>
            <a:pPr marL="685800" lvl="3" indent="-342900" eaLnBrk="0" hangingPunct="0">
              <a:lnSpc>
                <a:spcPct val="90000"/>
              </a:lnSpc>
              <a:spcBef>
                <a:spcPts val="0"/>
              </a:spcBef>
              <a:buFont typeface="Arial" pitchFamily="34" charset="0"/>
              <a:buChar char="–"/>
              <a:defRPr/>
            </a:pPr>
            <a:r>
              <a:rPr lang="en-US" sz="1800" dirty="0">
                <a:latin typeface="+mn-lt"/>
              </a:rPr>
              <a:t>WG PAR submission to 802 EC:    24 June 2016</a:t>
            </a:r>
          </a:p>
          <a:p>
            <a:pPr marL="685800" lvl="3" indent="-342900" eaLnBrk="0" hangingPunct="0">
              <a:lnSpc>
                <a:spcPct val="90000"/>
              </a:lnSpc>
              <a:spcBef>
                <a:spcPts val="0"/>
              </a:spcBef>
              <a:buFont typeface="Arial" pitchFamily="34" charset="0"/>
              <a:buChar char="–"/>
              <a:defRPr/>
            </a:pPr>
            <a:r>
              <a:rPr lang="en-US" sz="1800" dirty="0">
                <a:latin typeface="+mn-lt"/>
              </a:rPr>
              <a:t>WG PAR Submission to </a:t>
            </a:r>
            <a:r>
              <a:rPr lang="en-US" sz="1800" dirty="0" err="1">
                <a:latin typeface="+mn-lt"/>
              </a:rPr>
              <a:t>NesCom</a:t>
            </a:r>
            <a:r>
              <a:rPr lang="en-US" sz="1800" dirty="0">
                <a:latin typeface="+mn-lt"/>
              </a:rPr>
              <a:t>: 20 May 2016 (for </a:t>
            </a:r>
            <a:r>
              <a:rPr lang="en-US" sz="1800" dirty="0" err="1">
                <a:latin typeface="+mn-lt"/>
              </a:rPr>
              <a:t>NesCom</a:t>
            </a:r>
            <a:r>
              <a:rPr lang="en-US" sz="1800" dirty="0">
                <a:latin typeface="+mn-lt"/>
              </a:rPr>
              <a:t> June F2F </a:t>
            </a:r>
            <a:r>
              <a:rPr lang="en-US" sz="1800" dirty="0" err="1">
                <a:latin typeface="+mn-lt"/>
              </a:rPr>
              <a:t>mtg</a:t>
            </a:r>
            <a:r>
              <a:rPr lang="en-US" sz="1800" dirty="0">
                <a:latin typeface="+mn-lt"/>
              </a:rPr>
              <a:t>)</a:t>
            </a:r>
          </a:p>
          <a:p>
            <a:pPr marL="685800" lvl="3" indent="-342900" eaLnBrk="0" hangingPunct="0">
              <a:lnSpc>
                <a:spcPct val="90000"/>
              </a:lnSpc>
              <a:spcBef>
                <a:spcPts val="0"/>
              </a:spcBef>
              <a:buFont typeface="Arial" pitchFamily="34" charset="0"/>
              <a:buChar char="–"/>
              <a:defRPr/>
            </a:pPr>
            <a:r>
              <a:rPr lang="en-US" sz="1800" dirty="0">
                <a:latin typeface="+mn-lt"/>
              </a:rPr>
              <a:t>WG PAR Submission to </a:t>
            </a:r>
            <a:r>
              <a:rPr lang="en-US" sz="1800" dirty="0" err="1">
                <a:latin typeface="+mn-lt"/>
              </a:rPr>
              <a:t>NesCom</a:t>
            </a:r>
            <a:r>
              <a:rPr lang="en-US" sz="1800" dirty="0">
                <a:latin typeface="+mn-lt"/>
              </a:rPr>
              <a:t>: 05 Aug 2016 (for </a:t>
            </a:r>
            <a:r>
              <a:rPr lang="en-US" sz="1800" dirty="0" err="1">
                <a:latin typeface="+mn-lt"/>
              </a:rPr>
              <a:t>NesCom</a:t>
            </a:r>
            <a:r>
              <a:rPr lang="en-US" sz="1800" dirty="0">
                <a:latin typeface="+mn-lt"/>
              </a:rPr>
              <a:t> Sept 16 </a:t>
            </a:r>
            <a:r>
              <a:rPr lang="en-US" sz="1800" dirty="0" err="1">
                <a:latin typeface="+mn-lt"/>
              </a:rPr>
              <a:t>Telecon</a:t>
            </a:r>
            <a:r>
              <a:rPr lang="en-US" sz="1800" dirty="0">
                <a:latin typeface="+mn-lt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0007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4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en-US" dirty="0" smtClean="0"/>
              <a:t>802.11/.15 Regulatory SC </a:t>
            </a:r>
            <a:r>
              <a:rPr lang="en-US" altLang="en-US" dirty="0"/>
              <a:t>– </a:t>
            </a:r>
            <a:r>
              <a:rPr lang="en-US" altLang="en-US" dirty="0" smtClean="0"/>
              <a:t>May 2016</a:t>
            </a:r>
            <a:br>
              <a:rPr lang="en-US" altLang="en-US" dirty="0" smtClean="0"/>
            </a:br>
            <a:r>
              <a:rPr lang="en-US" altLang="en-US" dirty="0" smtClean="0"/>
              <a:t>Chair: Richard </a:t>
            </a:r>
            <a:r>
              <a:rPr lang="en-US" altLang="en-US" dirty="0"/>
              <a:t>Kennedy</a:t>
            </a:r>
            <a:endParaRPr lang="en-US" altLang="en-US" dirty="0" smtClean="0"/>
          </a:p>
        </p:txBody>
      </p:sp>
      <p:sp>
        <p:nvSpPr>
          <p:cNvPr id="4099" name="Content Placeholder 6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3505200"/>
          </a:xfrm>
        </p:spPr>
        <p:txBody>
          <a:bodyPr/>
          <a:lstStyle/>
          <a:p>
            <a:pPr eaLnBrk="1" hangingPunct="1"/>
            <a:r>
              <a:rPr lang="en-US" altLang="en-US" dirty="0"/>
              <a:t>Approve Macau minutes</a:t>
            </a:r>
          </a:p>
          <a:p>
            <a:pPr eaLnBrk="1" hangingPunct="1"/>
            <a:r>
              <a:rPr lang="en-US" altLang="en-US" dirty="0"/>
              <a:t>Discussion items</a:t>
            </a:r>
          </a:p>
          <a:p>
            <a:pPr lvl="1"/>
            <a:r>
              <a:rPr lang="en-US" altLang="en-US" dirty="0"/>
              <a:t>Regulatory work in progress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dirty="0"/>
              <a:t>Requests to the RR-TAG for response(s)</a:t>
            </a:r>
          </a:p>
          <a:p>
            <a:pPr lvl="1"/>
            <a:r>
              <a:rPr lang="en-US" altLang="en-US" dirty="0"/>
              <a:t>Regulatory SC future?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/>
              <a:t>AOB and Adjourn </a:t>
            </a:r>
          </a:p>
        </p:txBody>
      </p:sp>
      <p:sp>
        <p:nvSpPr>
          <p:cNvPr id="410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541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May 2016</a:t>
            </a:r>
            <a:endParaRPr lang="en-US" altLang="en-US" sz="1800"/>
          </a:p>
        </p:txBody>
      </p:sp>
      <p:sp>
        <p:nvSpPr>
          <p:cNvPr id="4101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 Enterprise</a:t>
            </a:r>
            <a:endParaRPr lang="en-US" altLang="en-US" sz="1200" b="0" dirty="0" smtClean="0"/>
          </a:p>
        </p:txBody>
      </p:sp>
      <p:sp>
        <p:nvSpPr>
          <p:cNvPr id="410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EAA01C77-94EF-4B09-8D9D-D3666E62D27E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380564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WNG SC –  May 2016</a:t>
            </a:r>
            <a:br>
              <a:rPr lang="en-US" altLang="en-US" dirty="0" smtClean="0"/>
            </a:br>
            <a:r>
              <a:rPr lang="en-US" altLang="en-US" dirty="0" smtClean="0"/>
              <a:t>Chair: Jim Lansford</a:t>
            </a:r>
            <a:endParaRPr lang="en-US" altLang="en-US" sz="3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1752600"/>
            <a:ext cx="8305800" cy="467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altLang="en-US" sz="2400" b="1" dirty="0" smtClean="0"/>
              <a:t>Tuesday AM1 (08:00-10:00)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2000" dirty="0"/>
              <a:t>Approval of minutes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2000" dirty="0"/>
              <a:t>Review of objectives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2000" dirty="0" smtClean="0"/>
              <a:t>Announcements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2000" dirty="0"/>
              <a:t>Confirmation of </a:t>
            </a:r>
            <a:r>
              <a:rPr lang="en-US" altLang="en-US" sz="2000" dirty="0" smtClean="0"/>
              <a:t>Vice-Chair</a:t>
            </a:r>
            <a:endParaRPr lang="en-GB" altLang="en-US" sz="2400" b="1" kern="0" dirty="0" smtClean="0">
              <a:solidFill>
                <a:srgbClr val="000000"/>
              </a:solidFill>
              <a:latin typeface="Times New Roman"/>
            </a:endParaRPr>
          </a:p>
          <a:p>
            <a:pPr marL="457200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altLang="en-US" sz="2400" b="1" dirty="0" smtClean="0"/>
              <a:t>Presentations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GB" altLang="en-US" sz="2000" dirty="0"/>
              <a:t>“</a:t>
            </a:r>
            <a:r>
              <a:rPr lang="en-GB" altLang="en-US" sz="2000" dirty="0" err="1"/>
              <a:t>LiFi</a:t>
            </a:r>
            <a:r>
              <a:rPr lang="en-GB" altLang="en-US" sz="2000" dirty="0"/>
              <a:t> – Use of visible light communications for 802.11, Part 2,” </a:t>
            </a:r>
            <a:r>
              <a:rPr lang="en-US" sz="2000" dirty="0"/>
              <a:t>Nikola </a:t>
            </a:r>
            <a:r>
              <a:rPr lang="en-US" sz="2000" dirty="0" err="1"/>
              <a:t>Serafimovski</a:t>
            </a:r>
            <a:r>
              <a:rPr lang="en-US" sz="2000" dirty="0"/>
              <a:t> (</a:t>
            </a:r>
            <a:r>
              <a:rPr lang="en-US" sz="2000" dirty="0" err="1"/>
              <a:t>PureLiFi</a:t>
            </a:r>
            <a:r>
              <a:rPr lang="en-US" sz="2000" dirty="0"/>
              <a:t>)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sz="2000" dirty="0"/>
              <a:t>“Low Power Wake Up Receiver,” Minyoung Park (Intel)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sz="2000" dirty="0"/>
              <a:t>“802.11 inputs to 5G EC SC,” </a:t>
            </a:r>
            <a:r>
              <a:rPr lang="en-US" sz="2000" dirty="0" smtClean="0"/>
              <a:t>Joseph </a:t>
            </a:r>
            <a:r>
              <a:rPr lang="en-US" sz="2000" dirty="0"/>
              <a:t>Levy (</a:t>
            </a:r>
            <a:r>
              <a:rPr lang="en-US" sz="2000" dirty="0" err="1"/>
              <a:t>InterDigital</a:t>
            </a:r>
            <a:r>
              <a:rPr lang="en-US" sz="2000" dirty="0"/>
              <a:t>)</a:t>
            </a:r>
          </a:p>
          <a:p>
            <a:pPr marL="342900" lvl="0" indent="-342900">
              <a:spcBef>
                <a:spcPct val="20000"/>
              </a:spcBef>
              <a:buFontTx/>
              <a:buChar char="•"/>
              <a:defRPr/>
            </a:pPr>
            <a:r>
              <a:rPr lang="en-US" altLang="en-US" sz="2400" b="1" kern="0" dirty="0" smtClean="0">
                <a:solidFill>
                  <a:srgbClr val="000000"/>
                </a:solidFill>
                <a:latin typeface="Times New Roman"/>
              </a:rPr>
              <a:t>Plans for July 2016</a:t>
            </a:r>
          </a:p>
          <a:p>
            <a:pPr marL="342900" lvl="0" indent="-342900">
              <a:spcBef>
                <a:spcPct val="20000"/>
              </a:spcBef>
              <a:buFontTx/>
              <a:buChar char="•"/>
              <a:defRPr/>
            </a:pPr>
            <a:r>
              <a:rPr lang="en-US" altLang="en-US" sz="2400" b="1" kern="0" dirty="0" smtClean="0">
                <a:solidFill>
                  <a:srgbClr val="000000"/>
                </a:solidFill>
                <a:latin typeface="Times New Roman"/>
              </a:rPr>
              <a:t>Current agenda is document 11-16/0514r1</a:t>
            </a:r>
          </a:p>
          <a:p>
            <a:pPr eaLnBrk="1" hangingPunct="1"/>
            <a:endParaRPr lang="en-US" alt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10294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May 2016</a:t>
            </a:r>
            <a:endParaRPr lang="en-US" altLang="en-US" sz="1800" dirty="0" smtClean="0"/>
          </a:p>
        </p:txBody>
      </p:sp>
      <p:sp>
        <p:nvSpPr>
          <p:cNvPr id="133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06966" y="6475413"/>
            <a:ext cx="223695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 Enterprise</a:t>
            </a:r>
            <a:endParaRPr lang="en-US" altLang="en-US" sz="1200" b="0" dirty="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Slide </a:t>
            </a:r>
            <a:fld id="{C2B8E0BA-5C64-4CE6-93F5-A99F7FE54CE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 smtClean="0"/>
          </a:p>
        </p:txBody>
      </p:sp>
      <p:sp>
        <p:nvSpPr>
          <p:cNvPr id="13317" name="Title 1"/>
          <p:cNvSpPr>
            <a:spLocks noGrp="1"/>
          </p:cNvSpPr>
          <p:nvPr>
            <p:ph type="title" idx="4294967295"/>
          </p:nvPr>
        </p:nvSpPr>
        <p:spPr>
          <a:xfrm>
            <a:off x="3048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 JTC1 SC – May 2016</a:t>
            </a:r>
            <a:br>
              <a:rPr lang="en-US" altLang="en-US" dirty="0" smtClean="0"/>
            </a:br>
            <a:r>
              <a:rPr lang="en-US" altLang="en-US" dirty="0"/>
              <a:t>Chair: Andrew Myles</a:t>
            </a: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1676400"/>
            <a:ext cx="8229600" cy="4800600"/>
          </a:xfrm>
        </p:spPr>
        <p:txBody>
          <a:bodyPr lIns="91440" tIns="45720" rIns="91440" bIns="45720"/>
          <a:lstStyle/>
          <a:p>
            <a:pPr marL="0" indent="0">
              <a:buFontTx/>
              <a:buNone/>
              <a:defRPr/>
            </a:pPr>
            <a:r>
              <a:rPr lang="en-AU" altLang="en-US" dirty="0"/>
              <a:t>The agenda items that will be addressed this week are:</a:t>
            </a:r>
          </a:p>
          <a:p>
            <a:pPr>
              <a:defRPr/>
            </a:pPr>
            <a:r>
              <a:rPr lang="en-AU" dirty="0"/>
              <a:t>Review extended goals</a:t>
            </a:r>
          </a:p>
          <a:p>
            <a:pPr lvl="1">
              <a:defRPr/>
            </a:pPr>
            <a:r>
              <a:rPr lang="en-AU" dirty="0"/>
              <a:t>Confirmed by 802 EC in Mar 2014</a:t>
            </a:r>
          </a:p>
          <a:p>
            <a:pPr>
              <a:defRPr/>
            </a:pPr>
            <a:r>
              <a:rPr lang="en-AU" dirty="0"/>
              <a:t>Review status of SC6 interactions</a:t>
            </a:r>
          </a:p>
          <a:p>
            <a:pPr lvl="1">
              <a:defRPr/>
            </a:pPr>
            <a:r>
              <a:rPr lang="en-AU" dirty="0"/>
              <a:t>Review liaisons of drafts to SC6 </a:t>
            </a:r>
          </a:p>
          <a:p>
            <a:pPr lvl="1">
              <a:defRPr/>
            </a:pPr>
            <a:r>
              <a:rPr lang="en-AU" dirty="0"/>
              <a:t>Review notifications of projects to SC6</a:t>
            </a:r>
          </a:p>
          <a:p>
            <a:pPr lvl="1">
              <a:defRPr/>
            </a:pPr>
            <a:r>
              <a:rPr lang="en-AU" dirty="0"/>
              <a:t>Review status of FDIS ballots</a:t>
            </a:r>
          </a:p>
          <a:p>
            <a:pPr>
              <a:defRPr/>
            </a:pPr>
            <a:r>
              <a:rPr lang="en-AU" dirty="0"/>
              <a:t>Review results of SC6 meeting in Xi’an in February 2016</a:t>
            </a:r>
            <a:r>
              <a:rPr lang="en-US" dirty="0"/>
              <a:t> </a:t>
            </a:r>
          </a:p>
          <a:p>
            <a:pPr lvl="1">
              <a:defRPr/>
            </a:pPr>
            <a:r>
              <a:rPr lang="en-US" dirty="0"/>
              <a:t>Discuss Human Body Communications NP proposal</a:t>
            </a:r>
          </a:p>
        </p:txBody>
      </p:sp>
    </p:spTree>
    <p:extLst>
      <p:ext uri="{BB962C8B-B14F-4D97-AF65-F5344CB8AC3E}">
        <p14:creationId xmlns:p14="http://schemas.microsoft.com/office/powerpoint/2010/main" val="428178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333995</TotalTime>
  <Words>1742</Words>
  <Application>Microsoft Office PowerPoint</Application>
  <PresentationFormat>On-screen Show (4:3)</PresentationFormat>
  <Paragraphs>363</Paragraphs>
  <Slides>21</Slides>
  <Notes>21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Default Design</vt:lpstr>
      <vt:lpstr>Document</vt:lpstr>
      <vt:lpstr>WG11  Opening Report Snapshot slides 2016-05</vt:lpstr>
      <vt:lpstr>Abstract </vt:lpstr>
      <vt:lpstr>Editors Meeting – May 2016 Chairs: Peter Ecclesine, Adrian Stephens</vt:lpstr>
      <vt:lpstr>Assigned Numbers Authority– May 2016 ANA Lead: Robert Stacey</vt:lpstr>
      <vt:lpstr>802.11 ARC SC– May 2016 Chair – Mark Hamilton </vt:lpstr>
      <vt:lpstr>PAR SC –  May 2016 Project Authorization Request  Chair: Jon Rosdahl</vt:lpstr>
      <vt:lpstr>802.11/.15 Regulatory SC – May 2016 Chair: Richard Kennedy</vt:lpstr>
      <vt:lpstr>WNG SC –  May 2016 Chair: Jim Lansford</vt:lpstr>
      <vt:lpstr>IEEE 802 JTC1 SC – May 2016 Chair: Andrew Myles</vt:lpstr>
      <vt:lpstr>IEEE 802 has 55 standards in or through the PSDO pipeline</vt:lpstr>
      <vt:lpstr>TGmc 802.11 Revision – May 2016 Chair: Dorothy Stanley</vt:lpstr>
      <vt:lpstr>IEEE 802.11ah  – May 2016 sub 1GHz PHY Chair/VC : Yongho Seok / Alfred Asterjadhi</vt:lpstr>
      <vt:lpstr>IEEE 802.11 FILS TGai – May 2016 Fast Initial Link Setup  Chair: Hiroshi Mano</vt:lpstr>
      <vt:lpstr>IEEE 802.11aj – May 2016 China Millimeter Wave Vice Chair: Jiamin Chen</vt:lpstr>
      <vt:lpstr>Task Group 802.11ak – May 2016 Enhancements For Transit Links Within Bridged Networks Chair: Donald Eastlake</vt:lpstr>
      <vt:lpstr>IEEE 802.11aq – May 2016 Pre-Association Discovery Chair: Stephen McCann</vt:lpstr>
      <vt:lpstr>IEEE 802.11ax – May 2016 High Efficiency WLAN Chair: Osama Aboul-Magd </vt:lpstr>
      <vt:lpstr>IEEE 802.11ay  – May 2016 Next Generation 60GHz Chair: Edward Au  </vt:lpstr>
      <vt:lpstr>TGaz – May 2016 Next Generation Positioning  Chair: Jonathan Segev</vt:lpstr>
      <vt:lpstr>LRLP TIG – May 2016 Long Range Low Power Topic Interest Group Chair: Tim Godfrey</vt:lpstr>
      <vt:lpstr>5G Ad-Hoc Group – May 2016 Chair: Joseph Levy</vt:lpstr>
    </vt:vector>
  </TitlesOfParts>
  <Company>Aruba, an HPE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May 2016 WG11 Opening Report Snapshot slides</dc:title>
  <dc:creator>dstanley@arubanetworks.com;802.11CAC;dorothy.stanley@hpe.com</dc:creator>
  <cp:lastModifiedBy>Dorothy Stanley</cp:lastModifiedBy>
  <cp:revision>3274</cp:revision>
  <cp:lastPrinted>2014-03-15T03:57:02Z</cp:lastPrinted>
  <dcterms:created xsi:type="dcterms:W3CDTF">1998-02-10T13:07:52Z</dcterms:created>
  <dcterms:modified xsi:type="dcterms:W3CDTF">2016-05-11T20:59:22Z</dcterms:modified>
</cp:coreProperties>
</file>