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460" r:id="rId5"/>
    <p:sldId id="443" r:id="rId6"/>
    <p:sldId id="528" r:id="rId7"/>
    <p:sldId id="556" r:id="rId8"/>
    <p:sldId id="553" r:id="rId9"/>
    <p:sldId id="470" r:id="rId10"/>
    <p:sldId id="471" r:id="rId11"/>
    <p:sldId id="472" r:id="rId12"/>
    <p:sldId id="474" r:id="rId13"/>
    <p:sldId id="518" r:id="rId14"/>
    <p:sldId id="535" r:id="rId15"/>
    <p:sldId id="551" r:id="rId16"/>
    <p:sldId id="555" r:id="rId17"/>
    <p:sldId id="558" r:id="rId18"/>
    <p:sldId id="430" r:id="rId19"/>
    <p:sldId id="513" r:id="rId20"/>
    <p:sldId id="560" r:id="rId21"/>
    <p:sldId id="561" r:id="rId22"/>
    <p:sldId id="559" r:id="rId23"/>
    <p:sldId id="546" r:id="rId24"/>
    <p:sldId id="554" r:id="rId25"/>
    <p:sldId id="562"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3" d="100"/>
          <a:sy n="83" d="100"/>
        </p:scale>
        <p:origin x="-61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P802.11-16/0513r7</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P802.11-16/0513r7</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P802.11-16/0513r7</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0513r7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2016-05</a:t>
            </a:r>
            <a:r>
              <a:rPr lang="en-US" sz="1800" b="0" dirty="0" smtClean="0">
                <a:latin typeface="Arial" charset="0"/>
              </a:rPr>
              <a:t>-19</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for essential 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Agenda approved by unanimous consent</a:t>
            </a:r>
            <a:endParaRPr lang="en-US" b="0" dirty="0"/>
          </a:p>
          <a:p>
            <a:pPr>
              <a:lnSpc>
                <a:spcPct val="80000"/>
              </a:lnSpc>
            </a:pPr>
            <a:r>
              <a:rPr lang="en-US" b="0" dirty="0"/>
              <a:t>D</a:t>
            </a:r>
            <a:r>
              <a:rPr lang="en-US" b="0" dirty="0" smtClean="0"/>
              <a:t>iscussion </a:t>
            </a:r>
            <a:r>
              <a:rPr lang="en-US" b="0" dirty="0"/>
              <a:t>to resolve </a:t>
            </a:r>
            <a:r>
              <a:rPr lang="en-US" b="0" dirty="0" smtClean="0"/>
              <a:t>or assign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Tuesday.</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No objection</a:t>
            </a:r>
            <a:endParaRPr lang="en-US" b="0" dirty="0" smtClean="0"/>
          </a:p>
          <a:p>
            <a:pPr>
              <a:lnSpc>
                <a:spcPct val="80000"/>
              </a:lnSpc>
            </a:pPr>
            <a:r>
              <a:rPr lang="en-US" b="0" dirty="0" smtClean="0"/>
              <a:t>Draft comment </a:t>
            </a:r>
            <a:r>
              <a:rPr lang="en-US" b="0" dirty="0" smtClean="0"/>
              <a:t>resolutions and assignments.</a:t>
            </a:r>
            <a:endParaRPr lang="en-US" b="0" dirty="0"/>
          </a:p>
          <a:p>
            <a:pPr>
              <a:lnSpc>
                <a:spcPct val="80000"/>
              </a:lnSpc>
            </a:pPr>
            <a:r>
              <a:rPr lang="en-US" dirty="0" smtClean="0"/>
              <a:t>Recess until 19:30 today</a:t>
            </a:r>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taking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smtClean="0"/>
              <a:t>Agenda approved without objection</a:t>
            </a:r>
          </a:p>
          <a:p>
            <a:pPr>
              <a:lnSpc>
                <a:spcPct val="80000"/>
              </a:lnSpc>
            </a:pPr>
            <a:r>
              <a:rPr lang="en-US" b="0" dirty="0" smtClean="0"/>
              <a:t>Discussion </a:t>
            </a:r>
            <a:r>
              <a:rPr lang="en-US" b="0" dirty="0"/>
              <a:t>of agenda for Thursday morning joint meeting and teleconferences</a:t>
            </a:r>
          </a:p>
          <a:p>
            <a:pPr lvl="1">
              <a:lnSpc>
                <a:spcPct val="80000"/>
              </a:lnSpc>
            </a:pPr>
            <a:r>
              <a:rPr lang="en-US" dirty="0"/>
              <a:t>Teleconferences: June 6</a:t>
            </a:r>
            <a:r>
              <a:rPr lang="en-US" baseline="30000" dirty="0"/>
              <a:t>th</a:t>
            </a:r>
            <a:r>
              <a:rPr lang="en-US" dirty="0"/>
              <a:t>, 13</a:t>
            </a:r>
            <a:r>
              <a:rPr lang="en-US" baseline="30000" dirty="0"/>
              <a:t>th</a:t>
            </a:r>
            <a:r>
              <a:rPr lang="en-US" dirty="0"/>
              <a:t>, and 20</a:t>
            </a:r>
            <a:r>
              <a:rPr lang="en-US" baseline="30000" dirty="0"/>
              <a:t>th</a:t>
            </a:r>
            <a:r>
              <a:rPr lang="en-US" dirty="0"/>
              <a:t>, and July 11</a:t>
            </a:r>
            <a:r>
              <a:rPr lang="en-US" baseline="30000" dirty="0"/>
              <a:t>th</a:t>
            </a:r>
            <a:r>
              <a:rPr lang="en-US" dirty="0"/>
              <a:t> , Mondays at 10am Eastern US time</a:t>
            </a:r>
          </a:p>
          <a:p>
            <a:pPr lvl="1">
              <a:lnSpc>
                <a:spcPct val="80000"/>
              </a:lnSpc>
            </a:pPr>
            <a:r>
              <a:rPr lang="en-US" dirty="0" smtClean="0"/>
              <a:t>Architecture: What is an ESS? </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[25] Moved</a:t>
            </a:r>
            <a:r>
              <a:rPr lang="en-US" b="0" dirty="0"/>
              <a:t>, to approve the comment resolutions in the Waikoloa1 tab of 11-15/556r26.</a:t>
            </a:r>
          </a:p>
          <a:p>
            <a:pPr lvl="1">
              <a:lnSpc>
                <a:spcPct val="80000"/>
              </a:lnSpc>
            </a:pPr>
            <a:r>
              <a:rPr lang="en-US" dirty="0"/>
              <a:t>Mover: Mark Hamilton   Seconder: Dave Hunter</a:t>
            </a:r>
          </a:p>
          <a:p>
            <a:pPr lvl="1">
              <a:lnSpc>
                <a:spcPct val="80000"/>
              </a:lnSpc>
            </a:pPr>
            <a:r>
              <a:rPr lang="en-US" dirty="0"/>
              <a:t>Yes: 5   No: 0   Abstain: </a:t>
            </a:r>
            <a:r>
              <a:rPr lang="en-US" dirty="0" smtClean="0"/>
              <a:t>0</a:t>
            </a:r>
          </a:p>
          <a:p>
            <a:pPr lvl="1">
              <a:lnSpc>
                <a:spcPct val="80000"/>
              </a:lnSpc>
            </a:pPr>
            <a:endParaRPr lang="en-US" dirty="0" smtClean="0"/>
          </a:p>
          <a:p>
            <a:pPr>
              <a:lnSpc>
                <a:spcPct val="80000"/>
              </a:lnSpc>
            </a:pPr>
            <a:r>
              <a:rPr lang="en-US" dirty="0" smtClean="0"/>
              <a:t>Moved, to reconsider Motion 24.</a:t>
            </a:r>
          </a:p>
          <a:p>
            <a:pPr lvl="1">
              <a:lnSpc>
                <a:spcPct val="80000"/>
              </a:lnSpc>
            </a:pPr>
            <a:r>
              <a:rPr lang="en-US" dirty="0" smtClean="0"/>
              <a:t>Moved: Mark Hamilton, Seconder: Ganesh </a:t>
            </a:r>
            <a:r>
              <a:rPr lang="en-US" dirty="0" err="1" smtClean="0"/>
              <a:t>Venkatesan</a:t>
            </a:r>
            <a:endParaRPr lang="en-US" dirty="0" smtClean="0"/>
          </a:p>
          <a:p>
            <a:pPr lvl="1">
              <a:lnSpc>
                <a:spcPct val="80000"/>
              </a:lnSpc>
            </a:pPr>
            <a:r>
              <a:rPr lang="en-US" dirty="0" smtClean="0"/>
              <a:t>Passed unanimously</a:t>
            </a:r>
            <a:endParaRPr lang="en-US" dirty="0"/>
          </a:p>
          <a:p>
            <a:pPr>
              <a:lnSpc>
                <a:spcPct val="80000"/>
              </a:lnSpc>
            </a:pPr>
            <a:endParaRPr lang="en-US" dirty="0" smtClean="0"/>
          </a:p>
        </p:txBody>
      </p:sp>
    </p:spTree>
    <p:extLst>
      <p:ext uri="{BB962C8B-B14F-4D97-AF65-F5344CB8AC3E}">
        <p14:creationId xmlns:p14="http://schemas.microsoft.com/office/powerpoint/2010/main" val="33188176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Motion 24 was amended to the following </a:t>
            </a:r>
            <a:r>
              <a:rPr lang="en-US" dirty="0"/>
              <a:t>by unanimous </a:t>
            </a:r>
            <a:r>
              <a:rPr lang="en-US" dirty="0" smtClean="0"/>
              <a:t>consent after discussion (</a:t>
            </a:r>
            <a:r>
              <a:rPr lang="en-US" dirty="0"/>
              <a:t>Mover: Jon </a:t>
            </a:r>
            <a:r>
              <a:rPr lang="en-US" dirty="0" err="1"/>
              <a:t>Rosdahl</a:t>
            </a:r>
            <a:r>
              <a:rPr lang="en-US" dirty="0"/>
              <a:t>, Seconder: David </a:t>
            </a:r>
            <a:r>
              <a:rPr lang="en-US" dirty="0" smtClean="0"/>
              <a:t>Hunter):</a:t>
            </a:r>
            <a:endParaRPr lang="en-US" dirty="0"/>
          </a:p>
          <a:p>
            <a:pPr>
              <a:lnSpc>
                <a:spcPct val="80000"/>
              </a:lnSpc>
            </a:pPr>
            <a:r>
              <a:rPr lang="en-US" dirty="0" smtClean="0"/>
              <a:t>[24] </a:t>
            </a:r>
            <a:r>
              <a:rPr lang="en-US" dirty="0"/>
              <a:t>Moved, to </a:t>
            </a:r>
            <a:r>
              <a:rPr lang="en-US" dirty="0" smtClean="0"/>
              <a:t>replace the </a:t>
            </a:r>
            <a:r>
              <a:rPr lang="en-US" dirty="0"/>
              <a:t>resolution to CID </a:t>
            </a:r>
            <a:r>
              <a:rPr lang="en-US" dirty="0" smtClean="0"/>
              <a:t>1146 with the </a:t>
            </a:r>
            <a:r>
              <a:rPr lang="en-US" dirty="0"/>
              <a:t>following:</a:t>
            </a:r>
          </a:p>
          <a:p>
            <a:pPr lvl="1">
              <a:lnSpc>
                <a:spcPct val="80000"/>
              </a:lnSpc>
            </a:pPr>
            <a:r>
              <a:rPr lang="en-US" dirty="0"/>
              <a:t>Revised: W</a:t>
            </a:r>
            <a:r>
              <a:rPr lang="en-US" dirty="0">
                <a:solidFill>
                  <a:srgbClr val="000000"/>
                </a:solidFill>
                <a:latin typeface="Lucida Grande"/>
                <a:ea typeface="Lucida Grande"/>
                <a:cs typeface="Lucida Grande"/>
              </a:rPr>
              <a:t>e will use ”GLK convergence function" and add a definition as follows:</a:t>
            </a:r>
          </a:p>
          <a:p>
            <a:pPr lvl="1">
              <a:lnSpc>
                <a:spcPct val="80000"/>
              </a:lnSpc>
            </a:pPr>
            <a:r>
              <a:rPr lang="en-US" b="1" dirty="0">
                <a:solidFill>
                  <a:srgbClr val="000000"/>
                </a:solidFill>
                <a:latin typeface="Lucida Grande"/>
                <a:ea typeface="Lucida Grande"/>
                <a:cs typeface="Lucida Grande"/>
              </a:rPr>
              <a:t>General Link (GLK) convergence function</a:t>
            </a:r>
            <a:r>
              <a:rPr lang="en-US" b="1" dirty="0" smtClean="0">
                <a:solidFill>
                  <a:srgbClr val="000000"/>
                </a:solidFill>
                <a:latin typeface="Lucida Grande"/>
                <a:ea typeface="Lucida Grande"/>
                <a:cs typeface="Lucida Grande"/>
              </a:rPr>
              <a:t>:</a:t>
            </a:r>
            <a:r>
              <a:rPr lang="en-US" dirty="0" smtClean="0">
                <a:solidFill>
                  <a:srgbClr val="000000"/>
                </a:solidFill>
                <a:latin typeface="Lucida Grande"/>
                <a:ea typeface="Lucida Grande"/>
                <a:cs typeface="Lucida Grande"/>
              </a:rPr>
              <a:t> </a:t>
            </a:r>
            <a:r>
              <a:rPr lang="en-US" dirty="0">
                <a:solidFill>
                  <a:srgbClr val="000000"/>
                </a:solidFill>
                <a:latin typeface="Lucida Grande"/>
                <a:ea typeface="Lucida Grande"/>
                <a:cs typeface="Lucida Grande"/>
              </a:rPr>
              <a:t>T</a:t>
            </a:r>
            <a:r>
              <a:rPr lang="en-US" dirty="0" smtClean="0">
                <a:solidFill>
                  <a:srgbClr val="000000"/>
                </a:solidFill>
                <a:latin typeface="Lucida Grande"/>
                <a:ea typeface="Lucida Grande"/>
                <a:cs typeface="Lucida Grande"/>
              </a:rPr>
              <a:t>he </a:t>
            </a:r>
            <a:r>
              <a:rPr lang="en-US" dirty="0">
                <a:solidFill>
                  <a:srgbClr val="000000"/>
                </a:solidFill>
                <a:latin typeface="Lucida Grande"/>
                <a:ea typeface="Lucida Grande"/>
                <a:cs typeface="Lucida Grande"/>
              </a:rPr>
              <a:t>convergence </a:t>
            </a:r>
            <a:r>
              <a:rPr lang="en-US" dirty="0" smtClean="0">
                <a:solidFill>
                  <a:srgbClr val="000000"/>
                </a:solidFill>
                <a:latin typeface="Lucida Grande"/>
                <a:ea typeface="Lucida Grande"/>
                <a:cs typeface="Lucida Grande"/>
              </a:rPr>
              <a:t>function </a:t>
            </a:r>
            <a:r>
              <a:rPr lang="en-US" dirty="0">
                <a:solidFill>
                  <a:srgbClr val="000000"/>
                </a:solidFill>
                <a:latin typeface="Lucida Grande"/>
                <a:ea typeface="Lucida Grande"/>
                <a:cs typeface="Lucida Grande"/>
              </a:rPr>
              <a:t>specified in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802.1AC</a:t>
            </a:r>
            <a:r>
              <a:rPr lang="en-US" dirty="0" smtClean="0">
                <a:solidFill>
                  <a:srgbClr val="000000"/>
                </a:solidFill>
                <a:latin typeface="Lucida Grande"/>
                <a:ea typeface="Lucida Grande"/>
                <a:cs typeface="Lucida Grande"/>
              </a:rPr>
              <a:t> </a:t>
            </a:r>
            <a:r>
              <a:rPr lang="en-US" dirty="0">
                <a:solidFill>
                  <a:srgbClr val="000000"/>
                </a:solidFill>
                <a:latin typeface="Lucida Grande"/>
                <a:ea typeface="Lucida Grande"/>
                <a:cs typeface="Lucida Grande"/>
              </a:rPr>
              <a:t>between an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802.11 MAC and an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802.1Q </a:t>
            </a:r>
            <a:r>
              <a:rPr lang="en-US" dirty="0" smtClean="0">
                <a:solidFill>
                  <a:srgbClr val="000000"/>
                </a:solidFill>
                <a:latin typeface="Lucida Grande"/>
                <a:ea typeface="Lucida Grande"/>
                <a:cs typeface="Lucida Grande"/>
              </a:rPr>
              <a:t>bridge.</a:t>
            </a:r>
            <a:endParaRPr lang="en-US" b="0" dirty="0" smtClean="0"/>
          </a:p>
          <a:p>
            <a:pPr lvl="1">
              <a:lnSpc>
                <a:spcPct val="80000"/>
              </a:lnSpc>
            </a:pPr>
            <a:r>
              <a:rPr lang="en-US" dirty="0" smtClean="0"/>
              <a:t>Yes: 6   No: 0   Abstain: 0</a:t>
            </a:r>
            <a:endParaRPr lang="en-US" dirty="0"/>
          </a:p>
          <a:p>
            <a:pPr>
              <a:lnSpc>
                <a:spcPct val="80000"/>
              </a:lnSpc>
            </a:pPr>
            <a:r>
              <a:rPr lang="en-US" b="0" dirty="0"/>
              <a:t>D</a:t>
            </a:r>
            <a:r>
              <a:rPr lang="en-US" b="0" dirty="0" smtClean="0"/>
              <a:t>iscussion </a:t>
            </a:r>
            <a:r>
              <a:rPr lang="en-US" b="0" dirty="0"/>
              <a:t>to resolve </a:t>
            </a:r>
            <a:r>
              <a:rPr lang="en-US" b="0" dirty="0" smtClean="0"/>
              <a:t>or assign comments </a:t>
            </a:r>
            <a:r>
              <a:rPr lang="en-US" b="0" dirty="0"/>
              <a:t>and improve the </a:t>
            </a:r>
            <a:r>
              <a:rPr lang="en-US" b="0" dirty="0" err="1"/>
              <a:t>TGak</a:t>
            </a:r>
            <a:r>
              <a:rPr lang="en-US" b="0" dirty="0"/>
              <a:t> </a:t>
            </a:r>
            <a:r>
              <a:rPr lang="en-US" b="0" dirty="0" smtClean="0"/>
              <a:t>Draft</a:t>
            </a:r>
            <a:endParaRPr lang="en-US" dirty="0" smtClean="0"/>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lvl="1">
              <a:lnSpc>
                <a:spcPct val="90000"/>
              </a:lnSpc>
            </a:pPr>
            <a:r>
              <a:rPr lang="en-US" altLang="ja-JP" dirty="0" smtClean="0">
                <a:cs typeface="ＭＳ Ｐゴシック" charset="0"/>
              </a:rPr>
              <a:t>No one brought forward any IPR.</a:t>
            </a:r>
            <a:endParaRPr lang="en-US" altLang="ja-JP" b="0" dirty="0" smtClean="0">
              <a:cs typeface="ＭＳ Ｐゴシック" charset="0"/>
            </a:endParaRPr>
          </a:p>
          <a:p>
            <a:pPr>
              <a:lnSpc>
                <a:spcPct val="90000"/>
              </a:lnSpc>
            </a:pPr>
            <a:r>
              <a:rPr lang="en-US" altLang="ja-JP" b="0" dirty="0" smtClean="0">
                <a:cs typeface="ＭＳ Ｐゴシック" charset="0"/>
              </a:rPr>
              <a:t>Agenda approved by unanimous consent.</a:t>
            </a:r>
            <a:endParaRPr lang="en-US" altLang="ja-JP" b="0" dirty="0" smtClean="0">
              <a:cs typeface="ＭＳ Ｐゴシック" charset="0"/>
            </a:endParaRPr>
          </a:p>
          <a:p>
            <a:pPr>
              <a:lnSpc>
                <a:spcPct val="80000"/>
              </a:lnSpc>
            </a:pPr>
            <a:r>
              <a:rPr lang="en-GB" b="0" dirty="0"/>
              <a:t>802.11ak </a:t>
            </a:r>
            <a:r>
              <a:rPr lang="en-GB" b="0" dirty="0" smtClean="0"/>
              <a:t>status</a:t>
            </a:r>
          </a:p>
          <a:p>
            <a:pPr lvl="1">
              <a:lnSpc>
                <a:spcPct val="80000"/>
              </a:lnSpc>
            </a:pPr>
            <a:r>
              <a:rPr lang="en-GB" b="0" dirty="0" smtClean="0"/>
              <a:t>11-15/556r27 version of comment resolution spread sheet has been uploaded.</a:t>
            </a:r>
          </a:p>
          <a:p>
            <a:pPr lvl="1">
              <a:lnSpc>
                <a:spcPct val="80000"/>
              </a:lnSpc>
            </a:pPr>
            <a:r>
              <a:rPr lang="en-GB" dirty="0" smtClean="0"/>
              <a:t>Will try to get a D2.2 out this meeting with resolutions through yesterday and a D2.3 before San Diego.</a:t>
            </a:r>
          </a:p>
          <a:p>
            <a:pPr lvl="1">
              <a:lnSpc>
                <a:spcPct val="80000"/>
              </a:lnSpc>
            </a:pPr>
            <a:r>
              <a:rPr lang="en-GB" b="0" dirty="0" smtClean="0"/>
              <a:t>Discussion of assigning comment resolution submission presentations to teleconferences.</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a:t>802.1Qbz, 802.1AC status</a:t>
            </a:r>
          </a:p>
          <a:p>
            <a:pPr lvl="1">
              <a:lnSpc>
                <a:spcPct val="80000"/>
              </a:lnSpc>
            </a:pPr>
            <a:r>
              <a:rPr lang="en-GB" dirty="0"/>
              <a:t>1AC waiting for </a:t>
            </a:r>
            <a:r>
              <a:rPr lang="en-GB" dirty="0" err="1"/>
              <a:t>Ethertype</a:t>
            </a:r>
            <a:r>
              <a:rPr lang="en-GB" dirty="0"/>
              <a:t>, </a:t>
            </a:r>
            <a:r>
              <a:rPr lang="en-GB" dirty="0" err="1"/>
              <a:t>Qbz</a:t>
            </a:r>
            <a:r>
              <a:rPr lang="en-GB" dirty="0"/>
              <a:t> </a:t>
            </a:r>
            <a:r>
              <a:rPr lang="en-GB" dirty="0" smtClean="0"/>
              <a:t>has completed Sponsor </a:t>
            </a:r>
            <a:r>
              <a:rPr lang="en-GB" dirty="0"/>
              <a:t>Ballot</a:t>
            </a:r>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June </a:t>
            </a:r>
            <a:r>
              <a:rPr lang="en-US" dirty="0" smtClean="0"/>
              <a:t>6</a:t>
            </a:r>
            <a:r>
              <a:rPr lang="en-US" baseline="30000" dirty="0" smtClean="0"/>
              <a:t>th</a:t>
            </a:r>
            <a:r>
              <a:rPr lang="en-US" dirty="0" smtClean="0"/>
              <a:t>, 13</a:t>
            </a:r>
            <a:r>
              <a:rPr lang="en-US" baseline="30000" dirty="0" smtClean="0"/>
              <a:t>th</a:t>
            </a:r>
            <a:r>
              <a:rPr lang="en-US" dirty="0" smtClean="0"/>
              <a:t>, and 20</a:t>
            </a:r>
            <a:r>
              <a:rPr lang="en-US" baseline="30000" dirty="0" smtClean="0"/>
              <a:t>th</a:t>
            </a:r>
            <a:r>
              <a:rPr lang="en-US" dirty="0" smtClean="0"/>
              <a:t>, and July 11</a:t>
            </a:r>
            <a:r>
              <a:rPr lang="en-US" baseline="30000" dirty="0" smtClean="0"/>
              <a:t>th</a:t>
            </a:r>
            <a:r>
              <a:rPr lang="en-US" dirty="0" smtClean="0"/>
              <a:t> at 10am Eastern </a:t>
            </a:r>
            <a:r>
              <a:rPr lang="en-US" dirty="0"/>
              <a:t>US </a:t>
            </a:r>
            <a:r>
              <a:rPr lang="en-US" dirty="0" smtClean="0"/>
              <a:t>time</a:t>
            </a:r>
            <a:r>
              <a:rPr lang="en-US" dirty="0" smtClean="0"/>
              <a:t>.</a:t>
            </a:r>
          </a:p>
          <a:p>
            <a:pPr lvl="1">
              <a:lnSpc>
                <a:spcPct val="80000"/>
              </a:lnSpc>
            </a:pPr>
            <a:r>
              <a:rPr lang="en-US" dirty="0" smtClean="0"/>
              <a:t>Approved by unanimous consent.</a:t>
            </a:r>
            <a:endParaRPr lang="en-US" dirty="0" smtClean="0"/>
          </a:p>
          <a:p>
            <a:pPr>
              <a:lnSpc>
                <a:spcPct val="80000"/>
              </a:lnSpc>
            </a:pPr>
            <a:endParaRPr lang="en-US" b="0" dirty="0" smtClean="0"/>
          </a:p>
          <a:p>
            <a:pPr>
              <a:lnSpc>
                <a:spcPct val="80000"/>
              </a:lnSpc>
            </a:pPr>
            <a:r>
              <a:rPr lang="en-US" b="0" dirty="0" smtClean="0"/>
              <a:t>Architecture discussion</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a:latin typeface="Arial" charset="0"/>
              </a:rPr>
              <a:t>Waikoloa, Hawai‘i</a:t>
            </a:r>
          </a:p>
          <a:p>
            <a:pPr algn="ctr">
              <a:lnSpc>
                <a:spcPct val="90000"/>
              </a:lnSpc>
              <a:buFontTx/>
              <a:buNone/>
            </a:pPr>
            <a:r>
              <a:rPr lang="en-US" sz="2800" dirty="0" smtClean="0">
                <a:latin typeface="Arial" charset="0"/>
              </a:rPr>
              <a:t>16-19 May,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Thursday, 19 May 2016</a:t>
            </a:r>
            <a:br>
              <a:rPr lang="en-US" sz="4000" dirty="0">
                <a:latin typeface="Arial" charset="0"/>
                <a:cs typeface="Arial" charset="0"/>
              </a:rPr>
            </a:br>
            <a:r>
              <a:rPr lang="en-US" dirty="0">
                <a:latin typeface="Arial" charset="0"/>
                <a:cs typeface="Arial" charset="0"/>
              </a:rPr>
              <a:t>08:00 – 10:00, Queens 5</a:t>
            </a:r>
            <a:endParaRPr lang="en-US" dirty="0"/>
          </a:p>
        </p:txBody>
      </p:sp>
      <p:sp>
        <p:nvSpPr>
          <p:cNvPr id="3" name="Content Placeholder 2"/>
          <p:cNvSpPr>
            <a:spLocks noGrp="1"/>
          </p:cNvSpPr>
          <p:nvPr>
            <p:ph idx="1"/>
          </p:nvPr>
        </p:nvSpPr>
        <p:spPr/>
        <p:txBody>
          <a:bodyPr/>
          <a:lstStyle/>
          <a:p>
            <a:r>
              <a:rPr lang="en-US" dirty="0" smtClean="0"/>
              <a:t>What is an ESS?</a:t>
            </a:r>
          </a:p>
          <a:p>
            <a:pPr lvl="1"/>
            <a:r>
              <a:rPr lang="en-US" dirty="0" smtClean="0"/>
              <a:t>Current definition excludes the DS. It is a set of BSSs. (And a BSS is a set of STAs one of which is an AP.)</a:t>
            </a:r>
          </a:p>
          <a:p>
            <a:pPr lvl="1"/>
            <a:r>
              <a:rPr lang="en-US" dirty="0" smtClean="0"/>
              <a:t>Ideas (</a:t>
            </a:r>
            <a:r>
              <a:rPr lang="en-US" b="1" dirty="0" smtClean="0"/>
              <a:t>bold </a:t>
            </a:r>
            <a:r>
              <a:rPr lang="en-US" dirty="0" smtClean="0"/>
              <a:t>= viewed favorably, </a:t>
            </a:r>
            <a:r>
              <a:rPr lang="en-US" strike="sngStrike" dirty="0" smtClean="0"/>
              <a:t>cross out </a:t>
            </a:r>
            <a:r>
              <a:rPr lang="en-US" dirty="0" smtClean="0"/>
              <a:t>= viewed unfavorably):</a:t>
            </a:r>
          </a:p>
          <a:p>
            <a:pPr marL="1200150" lvl="2" indent="-342900">
              <a:buFont typeface="+mj-lt"/>
              <a:buAutoNum type="arabicPeriod"/>
            </a:pPr>
            <a:r>
              <a:rPr lang="en-US" b="1" dirty="0" smtClean="0"/>
              <a:t>Include the DS and Portal / Mesh Gate in the ESS for classical</a:t>
            </a:r>
          </a:p>
          <a:p>
            <a:pPr marL="1200150" lvl="2" indent="-342900">
              <a:buFont typeface="+mj-lt"/>
              <a:buAutoNum type="arabicPeriod"/>
            </a:pPr>
            <a:r>
              <a:rPr lang="en-US" b="1" dirty="0"/>
              <a:t>B</a:t>
            </a:r>
            <a:r>
              <a:rPr lang="en-US" b="1" dirty="0" smtClean="0"/>
              <a:t>ridged LAN included for 11ak</a:t>
            </a:r>
          </a:p>
          <a:p>
            <a:pPr marL="1200150" lvl="2" indent="-342900">
              <a:buFont typeface="+mj-lt"/>
              <a:buAutoNum type="arabicPeriod"/>
            </a:pPr>
            <a:r>
              <a:rPr lang="en-US" strike="sngStrike" dirty="0" smtClean="0"/>
              <a:t>Classical ESS unchanged, no ESS for 11ak</a:t>
            </a:r>
          </a:p>
          <a:p>
            <a:pPr marL="1200150" lvl="2" indent="-342900">
              <a:buFont typeface="+mj-lt"/>
              <a:buAutoNum type="arabicPeriod"/>
            </a:pPr>
            <a:r>
              <a:rPr lang="en-US" strike="sngStrike" dirty="0" smtClean="0"/>
              <a:t>Boundary is the MAC SAP</a:t>
            </a:r>
          </a:p>
          <a:p>
            <a:pPr marL="1200150" lvl="2" indent="-342900">
              <a:buFont typeface="+mj-lt"/>
              <a:buAutoNum type="arabicPeriod"/>
            </a:pPr>
            <a:r>
              <a:rPr lang="en-US" b="1" dirty="0" smtClean="0"/>
              <a:t>ESS = mobility/topology hiding</a:t>
            </a:r>
            <a:r>
              <a:rPr lang="is-IS" b="1" dirty="0" smtClean="0"/>
              <a:t>… Boundary is the hiding horizon</a:t>
            </a:r>
          </a:p>
          <a:p>
            <a:pPr marL="1200150" lvl="2" indent="-342900">
              <a:buFont typeface="+mj-lt"/>
              <a:buAutoNum type="arabicPeriod"/>
            </a:pPr>
            <a:r>
              <a:rPr lang="is-IS" dirty="0" smtClean="0"/>
              <a:t>Boundary is the </a:t>
            </a:r>
            <a:r>
              <a:rPr lang="is-IS" strike="sngStrike" dirty="0" smtClean="0"/>
              <a:t>ISS</a:t>
            </a:r>
            <a:r>
              <a:rPr lang="is-IS" dirty="0" smtClean="0"/>
              <a:t> / </a:t>
            </a:r>
            <a:r>
              <a:rPr lang="is-IS" strike="sngStrike" dirty="0" smtClean="0"/>
              <a:t>EISS</a:t>
            </a:r>
            <a:r>
              <a:rPr lang="is-IS" dirty="0" smtClean="0"/>
              <a:t> / ? – what is the right term for the concept in point 6?</a:t>
            </a:r>
          </a:p>
          <a:p>
            <a:pPr marL="1200150" lvl="2" indent="-342900">
              <a:buFont typeface="+mj-lt"/>
              <a:buAutoNum type="arabicPeriod"/>
            </a:pPr>
            <a:r>
              <a:rPr lang="is-IS" b="1" dirty="0" smtClean="0"/>
              <a:t>Parts of an ESS may be provided by facilities outside of 802.11</a:t>
            </a:r>
          </a:p>
          <a:p>
            <a:pPr marL="1200150" lvl="2" indent="-342900">
              <a:buFont typeface="+mj-lt"/>
              <a:buAutoNum type="arabicPeriod"/>
            </a:pPr>
            <a:endParaRPr lang="en-US" dirty="0" smtClean="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20</a:t>
            </a:fld>
            <a:endParaRPr lang="en-US"/>
          </a:p>
        </p:txBody>
      </p:sp>
    </p:spTree>
    <p:extLst>
      <p:ext uri="{BB962C8B-B14F-4D97-AF65-F5344CB8AC3E}">
        <p14:creationId xmlns:p14="http://schemas.microsoft.com/office/powerpoint/2010/main" val="1599179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Thursday, 19 May 2016</a:t>
            </a:r>
            <a:br>
              <a:rPr lang="en-US" sz="4000" dirty="0">
                <a:latin typeface="Arial" charset="0"/>
                <a:cs typeface="Arial" charset="0"/>
              </a:rPr>
            </a:br>
            <a:r>
              <a:rPr lang="en-US" dirty="0">
                <a:latin typeface="Arial" charset="0"/>
                <a:cs typeface="Arial" charset="0"/>
              </a:rPr>
              <a:t>08:00 – 10:00, Queens 5</a:t>
            </a:r>
            <a:endParaRPr lang="en-US" dirty="0"/>
          </a:p>
        </p:txBody>
      </p:sp>
      <p:sp>
        <p:nvSpPr>
          <p:cNvPr id="3" name="Content Placeholder 2"/>
          <p:cNvSpPr>
            <a:spLocks noGrp="1"/>
          </p:cNvSpPr>
          <p:nvPr>
            <p:ph idx="1"/>
          </p:nvPr>
        </p:nvSpPr>
        <p:spPr/>
        <p:txBody>
          <a:bodyPr/>
          <a:lstStyle/>
          <a:p>
            <a:r>
              <a:rPr lang="en-US" sz="2800" dirty="0" smtClean="0"/>
              <a:t>[26] Moved, </a:t>
            </a:r>
            <a:r>
              <a:rPr lang="en-US" sz="2800" b="0" dirty="0" smtClean="0"/>
              <a:t>Change the resolution of CID 1133 to the following:</a:t>
            </a:r>
          </a:p>
          <a:p>
            <a:pPr lvl="1"/>
            <a:r>
              <a:rPr lang="en-US" b="0" dirty="0" smtClean="0"/>
              <a:t>Revise: Change the new inserted text at the end of Clause 4.6 to “In the GLK case, 802.1Q bridges are included in the network topology</a:t>
            </a:r>
            <a:r>
              <a:rPr lang="en-US" b="0" dirty="0"/>
              <a:t>; therefore the wired LAN MAC address space and IEEE </a:t>
            </a:r>
            <a:r>
              <a:rPr lang="en-US" b="0" dirty="0" err="1"/>
              <a:t>Std</a:t>
            </a:r>
            <a:r>
              <a:rPr lang="en-US" b="0" dirty="0"/>
              <a:t> 802.11 MAC address space are the same</a:t>
            </a:r>
            <a:r>
              <a:rPr lang="en-US" b="0" dirty="0" smtClean="0"/>
              <a:t>.”</a:t>
            </a:r>
          </a:p>
          <a:p>
            <a:pPr lvl="1">
              <a:lnSpc>
                <a:spcPct val="80000"/>
              </a:lnSpc>
            </a:pPr>
            <a:r>
              <a:rPr lang="en-US" dirty="0"/>
              <a:t>Mover: </a:t>
            </a:r>
            <a:r>
              <a:rPr lang="en-US" dirty="0" smtClean="0"/>
              <a:t>Joe Levy   </a:t>
            </a:r>
            <a:r>
              <a:rPr lang="en-US" dirty="0"/>
              <a:t>Seconder: </a:t>
            </a:r>
            <a:r>
              <a:rPr lang="en-US" dirty="0" smtClean="0"/>
              <a:t>Mark Hamilton</a:t>
            </a:r>
            <a:endParaRPr lang="en-US" dirty="0"/>
          </a:p>
          <a:p>
            <a:pPr lvl="1">
              <a:lnSpc>
                <a:spcPct val="80000"/>
              </a:lnSpc>
            </a:pPr>
            <a:r>
              <a:rPr lang="en-US" dirty="0"/>
              <a:t>Yes: </a:t>
            </a:r>
            <a:r>
              <a:rPr lang="en-US" dirty="0" smtClean="0"/>
              <a:t>5   </a:t>
            </a:r>
            <a:r>
              <a:rPr lang="en-US" dirty="0"/>
              <a:t>No: </a:t>
            </a:r>
            <a:r>
              <a:rPr lang="en-US" dirty="0" smtClean="0"/>
              <a:t>0   </a:t>
            </a:r>
            <a:r>
              <a:rPr lang="en-US" dirty="0"/>
              <a:t>Abstain</a:t>
            </a:r>
            <a:r>
              <a:rPr lang="en-US" dirty="0" smtClean="0"/>
              <a:t>: 0</a:t>
            </a:r>
            <a:endParaRPr lang="en-US" dirty="0"/>
          </a:p>
          <a:p>
            <a:pPr marL="342900" lvl="1" indent="-342900">
              <a:buFontTx/>
              <a:buChar char="•"/>
            </a:pPr>
            <a:endParaRPr lang="en-US" sz="1800" dirty="0" smtClean="0"/>
          </a:p>
          <a:p>
            <a:pPr marL="342900" lvl="1" indent="-342900">
              <a:buFontTx/>
              <a:buChar char="•"/>
            </a:pPr>
            <a:r>
              <a:rPr lang="en-US" sz="1800" dirty="0" smtClean="0"/>
              <a:t>[Text as of D2.1: </a:t>
            </a:r>
            <a:r>
              <a:rPr lang="en-US" sz="1800" dirty="0"/>
              <a:t>However, in the GLK case the DS is replaced by an IEEE </a:t>
            </a:r>
            <a:r>
              <a:rPr lang="en-US" sz="1800" dirty="0" err="1"/>
              <a:t>Std</a:t>
            </a:r>
            <a:r>
              <a:rPr lang="en-US" sz="1800" dirty="0"/>
              <a:t> 802.1Q bridge or conformant service; therefore the wired LAN MAC address space and IEEE </a:t>
            </a:r>
            <a:r>
              <a:rPr lang="en-US" sz="1800" dirty="0" err="1"/>
              <a:t>Std</a:t>
            </a:r>
            <a:r>
              <a:rPr lang="en-US" sz="1800" dirty="0"/>
              <a:t> 802.11 MAC address space are the same</a:t>
            </a:r>
            <a:r>
              <a:rPr lang="en-US" sz="1800" dirty="0" smtClean="0"/>
              <a:t>.]</a:t>
            </a:r>
            <a:endParaRPr lang="en-US" sz="1800" dirty="0"/>
          </a:p>
          <a:p>
            <a:endParaRPr lang="en-US" sz="20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21</a:t>
            </a:fld>
            <a:endParaRPr lang="en-US"/>
          </a:p>
        </p:txBody>
      </p:sp>
    </p:spTree>
    <p:extLst>
      <p:ext uri="{BB962C8B-B14F-4D97-AF65-F5344CB8AC3E}">
        <p14:creationId xmlns:p14="http://schemas.microsoft.com/office/powerpoint/2010/main" val="4172574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dirty="0" smtClean="0"/>
          </a:p>
          <a:p>
            <a:pPr>
              <a:lnSpc>
                <a:spcPct val="80000"/>
              </a:lnSpc>
            </a:pPr>
            <a:r>
              <a:rPr lang="en-US" dirty="0" smtClean="0"/>
              <a:t>Recess </a:t>
            </a:r>
            <a:r>
              <a:rPr lang="en-US" dirty="0" smtClean="0"/>
              <a:t>802.11 </a:t>
            </a:r>
            <a:r>
              <a:rPr lang="en-US" dirty="0" err="1" smtClean="0"/>
              <a:t>TGak</a:t>
            </a:r>
            <a:r>
              <a:rPr lang="en-US" dirty="0" smtClean="0"/>
              <a:t> </a:t>
            </a:r>
            <a:r>
              <a:rPr lang="en-US" dirty="0"/>
              <a:t>until 10:30 </a:t>
            </a:r>
            <a:r>
              <a:rPr lang="en-US" dirty="0" smtClean="0"/>
              <a:t>today</a:t>
            </a:r>
            <a:endParaRPr lang="en-US" dirty="0" smtClean="0"/>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28375101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a:t>
            </a:r>
            <a:r>
              <a:rPr lang="en-US" dirty="0" smtClean="0">
                <a:latin typeface="Arial" charset="0"/>
                <a:cs typeface="Arial" charset="0"/>
              </a:rPr>
              <a:t>, </a:t>
            </a:r>
            <a:r>
              <a:rPr lang="en-US" dirty="0">
                <a:latin typeface="Arial" charset="0"/>
                <a:cs typeface="Arial" charset="0"/>
              </a:rPr>
              <a:t>Kona 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smtClean="0"/>
              <a:t>Discussions to resolve or assign </a:t>
            </a:r>
            <a:r>
              <a:rPr lang="en-US" b="0" dirty="0"/>
              <a:t>comments and improve the </a:t>
            </a:r>
            <a:r>
              <a:rPr lang="en-US" b="0" dirty="0" err="1"/>
              <a:t>TGak</a:t>
            </a:r>
            <a:r>
              <a:rPr lang="en-US" b="0" dirty="0"/>
              <a:t> Draft</a:t>
            </a:r>
          </a:p>
          <a:p>
            <a:pPr>
              <a:lnSpc>
                <a:spcPct val="80000"/>
              </a:lnSpc>
            </a:pPr>
            <a:r>
              <a:rPr lang="en-US" dirty="0" smtClean="0"/>
              <a:t>Recess until 16:00</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16:00 – 18:00,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No objections.</a:t>
            </a:r>
            <a:endParaRPr lang="en-US" b="0" dirty="0" smtClean="0"/>
          </a:p>
          <a:p>
            <a:pPr>
              <a:lnSpc>
                <a:spcPct val="80000"/>
              </a:lnSpc>
            </a:pPr>
            <a:r>
              <a:rPr lang="en-US" b="0" dirty="0" smtClean="0"/>
              <a:t>Sanity Check of 11ak draft candidate D2.2-02.</a:t>
            </a:r>
          </a:p>
          <a:p>
            <a:pPr lvl="1">
              <a:lnSpc>
                <a:spcPct val="80000"/>
              </a:lnSpc>
            </a:pPr>
            <a:r>
              <a:rPr lang="en-US" dirty="0" smtClean="0"/>
              <a:t>Found one missing close parenthesis -&gt; D2.2-03 OK.</a:t>
            </a:r>
            <a:endParaRPr lang="en-US" b="0" dirty="0" smtClean="0"/>
          </a:p>
          <a:p>
            <a:pPr>
              <a:lnSpc>
                <a:spcPct val="80000"/>
              </a:lnSpc>
            </a:pPr>
            <a:r>
              <a:rPr lang="en-US" b="0" dirty="0"/>
              <a:t>Presentations and discussion to </a:t>
            </a:r>
            <a:r>
              <a:rPr lang="en-US" b="0" dirty="0" smtClean="0"/>
              <a:t>resolve or assign </a:t>
            </a:r>
            <a:r>
              <a:rPr lang="en-US" b="0" dirty="0"/>
              <a:t>comments 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16:00 – 18:00,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a:t>
            </a:r>
            <a:r>
              <a:rPr lang="en-US" dirty="0" smtClean="0"/>
              <a:t>, </a:t>
            </a:r>
            <a:r>
              <a:rPr lang="en-US" b="0" dirty="0" smtClean="0"/>
              <a:t>to approve the comment resolutions in the Waikoloa2 tab of 11-15/</a:t>
            </a:r>
            <a:r>
              <a:rPr lang="en-US" b="0" dirty="0" smtClean="0"/>
              <a:t>556r28 and direct the editor to publish a D2.3 incorporating them.</a:t>
            </a:r>
            <a:endParaRPr lang="en-US" b="0" dirty="0"/>
          </a:p>
          <a:p>
            <a:pPr lvl="1">
              <a:lnSpc>
                <a:spcPct val="80000"/>
              </a:lnSpc>
            </a:pPr>
            <a:r>
              <a:rPr lang="en-US" dirty="0"/>
              <a:t>Mover: </a:t>
            </a:r>
            <a:r>
              <a:rPr lang="en-US" dirty="0" smtClean="0"/>
              <a:t>Joseph Levy   Seconder: Donald Eastlake</a:t>
            </a:r>
          </a:p>
          <a:p>
            <a:pPr lvl="1">
              <a:lnSpc>
                <a:spcPct val="80000"/>
              </a:lnSpc>
            </a:pPr>
            <a:r>
              <a:rPr lang="en-US" dirty="0" smtClean="0"/>
              <a:t>Yes</a:t>
            </a:r>
            <a:r>
              <a:rPr lang="en-US" dirty="0"/>
              <a:t>: </a:t>
            </a:r>
            <a:r>
              <a:rPr lang="en-US" dirty="0" smtClean="0"/>
              <a:t>2   </a:t>
            </a:r>
            <a:r>
              <a:rPr lang="en-US" dirty="0"/>
              <a:t>No: </a:t>
            </a:r>
            <a:r>
              <a:rPr lang="en-US" dirty="0" smtClean="0"/>
              <a:t>0   </a:t>
            </a:r>
            <a:r>
              <a:rPr lang="en-US" dirty="0"/>
              <a:t>Abstain</a:t>
            </a:r>
            <a:r>
              <a:rPr lang="en-US" dirty="0" smtClean="0"/>
              <a:t>: 0</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pic>
        <p:nvPicPr>
          <p:cNvPr id="8" name="Picture 7"/>
          <p:cNvPicPr>
            <a:picLocks noChangeAspect="1"/>
          </p:cNvPicPr>
          <p:nvPr/>
        </p:nvPicPr>
        <p:blipFill>
          <a:blip r:embed="rId3"/>
          <a:stretch>
            <a:fillRect/>
          </a:stretch>
        </p:blipFill>
        <p:spPr>
          <a:xfrm>
            <a:off x="571500" y="1270000"/>
            <a:ext cx="8001000" cy="4749800"/>
          </a:xfrm>
          <a:prstGeom prst="rect">
            <a:avLst/>
          </a:prstGeom>
        </p:spPr>
      </p:pic>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2734573"/>
              </p:ext>
            </p:extLst>
          </p:nvPr>
        </p:nvGraphicFramePr>
        <p:xfrm>
          <a:off x="685800" y="2057400"/>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Kona</a:t>
                      </a:r>
                      <a:r>
                        <a:rPr lang="en-US" sz="2000" strike="noStrike" baseline="0" dirty="0" smtClean="0">
                          <a:latin typeface="+mn-lt"/>
                          <a:cs typeface="Arial" charset="0"/>
                        </a:rPr>
                        <a:t> 2</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Queens</a:t>
                      </a:r>
                      <a:r>
                        <a:rPr lang="en-US" sz="2000" baseline="0" dirty="0" smtClean="0">
                          <a:latin typeface="+mn-lt"/>
                          <a:cs typeface="Arial" charset="0"/>
                        </a:rPr>
                        <a:t> 5</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Queens 6</a:t>
                      </a:r>
                    </a:p>
                  </a:txBody>
                  <a:tcPr/>
                </a:tc>
              </a:tr>
            </a:tbl>
          </a:graphicData>
        </a:graphic>
      </p:graphicFrame>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Vice Chair Mark Hamilton (Ruckus) took notes initially, he had to leave later in the session and Ganesh </a:t>
            </a:r>
            <a:r>
              <a:rPr lang="en-US" dirty="0" err="1" smtClean="0"/>
              <a:t>Venkatesan</a:t>
            </a:r>
            <a:r>
              <a:rPr lang="en-US" dirty="0" smtClean="0"/>
              <a:t> </a:t>
            </a:r>
            <a:r>
              <a:rPr lang="en-US" dirty="0" smtClean="0"/>
              <a:t>(Intel)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response to call for essential patents.</a:t>
            </a:r>
            <a:endParaRPr lang="en-US" b="0" dirty="0" smtClean="0"/>
          </a:p>
          <a:p>
            <a:pPr>
              <a:lnSpc>
                <a:spcPct val="80000"/>
              </a:lnSpc>
            </a:pPr>
            <a:r>
              <a:rPr lang="en-US" b="0" dirty="0" smtClean="0"/>
              <a:t>Attendance </a:t>
            </a:r>
            <a:r>
              <a:rPr lang="en-US" b="0" dirty="0"/>
              <a:t>Recording </a:t>
            </a:r>
            <a:r>
              <a:rPr lang="en-US" b="0" dirty="0" smtClean="0"/>
              <a:t>Reminder</a:t>
            </a:r>
            <a:endParaRPr lang="en-US" b="0" dirty="0"/>
          </a:p>
          <a:p>
            <a:pPr>
              <a:lnSpc>
                <a:spcPct val="80000"/>
              </a:lnSpc>
            </a:pPr>
            <a:r>
              <a:rPr lang="en-US" b="0" dirty="0" smtClean="0"/>
              <a:t>Agenda approved without objection.</a:t>
            </a:r>
          </a:p>
          <a:p>
            <a:pPr>
              <a:lnSpc>
                <a:spcPct val="80000"/>
              </a:lnSpc>
            </a:pPr>
            <a:endParaRPr lang="en-US" b="0" dirty="0" smtClean="0"/>
          </a:p>
          <a:p>
            <a:pPr>
              <a:lnSpc>
                <a:spcPct val="80000"/>
              </a:lnSpc>
            </a:pPr>
            <a:r>
              <a:rPr lang="en-US" dirty="0"/>
              <a:t>Moved, </a:t>
            </a:r>
            <a:r>
              <a:rPr lang="en-US" b="0" dirty="0"/>
              <a:t>to approve 11-16</a:t>
            </a:r>
            <a:r>
              <a:rPr lang="en-US" b="0" dirty="0" smtClean="0"/>
              <a:t>/477r1 </a:t>
            </a:r>
            <a:r>
              <a:rPr lang="en-US" b="0" dirty="0"/>
              <a:t>as the minutes of the </a:t>
            </a:r>
            <a:r>
              <a:rPr lang="en-US" b="0" dirty="0" smtClean="0"/>
              <a:t>Macau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a:t>
            </a:r>
            <a:r>
              <a:rPr lang="en-US" b="0" dirty="0" smtClean="0"/>
              <a:t>the following minutes of </a:t>
            </a:r>
            <a:r>
              <a:rPr lang="en-US" b="0" dirty="0" err="1" smtClean="0"/>
              <a:t>TGak</a:t>
            </a:r>
            <a:r>
              <a:rPr lang="en-US" b="0" dirty="0" smtClean="0"/>
              <a:t> teleconferences held since the March </a:t>
            </a:r>
            <a:r>
              <a:rPr lang="en-US" b="0" dirty="0" err="1" smtClean="0"/>
              <a:t>TGak</a:t>
            </a:r>
            <a:r>
              <a:rPr lang="en-US" b="0" dirty="0" smtClean="0"/>
              <a:t> meeting:</a:t>
            </a:r>
          </a:p>
          <a:p>
            <a:pPr lvl="1">
              <a:lnSpc>
                <a:spcPct val="80000"/>
              </a:lnSpc>
            </a:pPr>
            <a:r>
              <a:rPr lang="en-US" b="0" dirty="0" smtClean="0"/>
              <a:t>March 28: 11-16/565r1</a:t>
            </a:r>
          </a:p>
          <a:p>
            <a:pPr lvl="1">
              <a:lnSpc>
                <a:spcPct val="80000"/>
              </a:lnSpc>
            </a:pPr>
            <a:r>
              <a:rPr lang="en-US" dirty="0" smtClean="0"/>
              <a:t>April 18: 11-16/576r0</a:t>
            </a:r>
          </a:p>
          <a:p>
            <a:pPr lvl="1">
              <a:lnSpc>
                <a:spcPct val="80000"/>
              </a:lnSpc>
            </a:pPr>
            <a:r>
              <a:rPr lang="en-US" b="0" dirty="0" smtClean="0"/>
              <a:t>April 24: 11-16/577r0</a:t>
            </a:r>
          </a:p>
          <a:p>
            <a:pPr lvl="1">
              <a:lnSpc>
                <a:spcPct val="80000"/>
              </a:lnSpc>
            </a:pPr>
            <a:r>
              <a:rPr lang="en-US" strike="sngStrike" dirty="0" smtClean="0"/>
              <a:t>May 2: Cancelled</a:t>
            </a:r>
            <a:endParaRPr lang="en-US" b="0" strike="sngStrike" dirty="0"/>
          </a:p>
          <a:p>
            <a:pPr lvl="1">
              <a:lnSpc>
                <a:spcPct val="80000"/>
              </a:lnSpc>
            </a:pPr>
            <a:r>
              <a:rPr lang="en-US" dirty="0" smtClean="0"/>
              <a:t>Approved by unanimous consent.</a:t>
            </a:r>
          </a:p>
          <a:p>
            <a:pPr lvl="1">
              <a:lnSpc>
                <a:spcPct val="80000"/>
              </a:lnSpc>
            </a:pPr>
            <a:endParaRPr lang="en-US" dirty="0" smtClean="0"/>
          </a:p>
          <a:p>
            <a:pPr>
              <a:lnSpc>
                <a:spcPct val="80000"/>
              </a:lnSpc>
            </a:pPr>
            <a:r>
              <a:rPr lang="en-US" dirty="0" smtClean="0"/>
              <a:t>Moved, </a:t>
            </a:r>
            <a:r>
              <a:rPr lang="en-US" b="0" dirty="0" smtClean="0"/>
              <a:t>to re-affirm Mark Hamilton as Vice Chair of </a:t>
            </a:r>
            <a:r>
              <a:rPr lang="en-US" b="0" dirty="0" err="1" smtClean="0"/>
              <a:t>TGak</a:t>
            </a:r>
            <a:r>
              <a:rPr lang="en-US" b="0" dirty="0" smtClean="0"/>
              <a:t>.</a:t>
            </a:r>
          </a:p>
          <a:p>
            <a:pPr lvl="1">
              <a:lnSpc>
                <a:spcPct val="80000"/>
              </a:lnSpc>
            </a:pPr>
            <a:r>
              <a:rPr lang="en-US" dirty="0"/>
              <a:t>Mover: </a:t>
            </a:r>
            <a:r>
              <a:rPr lang="en-US" dirty="0" smtClean="0"/>
              <a:t>Adrian Stephens   </a:t>
            </a:r>
            <a:r>
              <a:rPr lang="en-US" dirty="0"/>
              <a:t>Seconder: </a:t>
            </a:r>
            <a:r>
              <a:rPr lang="en-US" dirty="0" smtClean="0"/>
              <a:t>Ganesh </a:t>
            </a:r>
            <a:r>
              <a:rPr lang="en-US" dirty="0" err="1" smtClean="0"/>
              <a:t>Venkatesan</a:t>
            </a:r>
            <a:endParaRPr lang="en-US" dirty="0"/>
          </a:p>
          <a:p>
            <a:pPr lvl="1">
              <a:lnSpc>
                <a:spcPct val="80000"/>
              </a:lnSpc>
            </a:pPr>
            <a:r>
              <a:rPr lang="en-US" dirty="0"/>
              <a:t>Yes: 3</a:t>
            </a:r>
            <a:r>
              <a:rPr lang="en-US" dirty="0" smtClean="0"/>
              <a:t>   </a:t>
            </a:r>
            <a:r>
              <a:rPr lang="en-US" dirty="0"/>
              <a:t>No: </a:t>
            </a:r>
            <a:r>
              <a:rPr lang="en-US" dirty="0" smtClean="0"/>
              <a:t>0   </a:t>
            </a:r>
            <a:r>
              <a:rPr lang="en-US" dirty="0"/>
              <a:t>Abstain</a:t>
            </a:r>
            <a:r>
              <a:rPr lang="en-US" dirty="0" smtClean="0"/>
              <a:t>: 0</a:t>
            </a:r>
          </a:p>
          <a:p>
            <a:pPr lvl="1">
              <a:lnSpc>
                <a:spcPct val="80000"/>
              </a:lnSpc>
            </a:pPr>
            <a:endParaRPr lang="en-US" dirty="0"/>
          </a:p>
          <a:p>
            <a:pPr>
              <a:lnSpc>
                <a:spcPct val="80000"/>
              </a:lnSpc>
            </a:pPr>
            <a:r>
              <a:rPr lang="en-US" b="0" dirty="0" smtClean="0"/>
              <a:t>Review candidate Draft D2.1-06</a:t>
            </a:r>
          </a:p>
        </p:txBody>
      </p:sp>
    </p:spTree>
    <p:extLst>
      <p:ext uri="{BB962C8B-B14F-4D97-AF65-F5344CB8AC3E}">
        <p14:creationId xmlns:p14="http://schemas.microsoft.com/office/powerpoint/2010/main" val="27009646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[24] Moved, </a:t>
            </a:r>
            <a:r>
              <a:rPr lang="en-US" b="0" dirty="0" smtClean="0"/>
              <a:t>to replace the resolution of CID 1146 with the following:</a:t>
            </a:r>
          </a:p>
          <a:p>
            <a:pPr lvl="1">
              <a:lnSpc>
                <a:spcPct val="80000"/>
              </a:lnSpc>
            </a:pPr>
            <a:r>
              <a:rPr lang="en-US" dirty="0" smtClean="0"/>
              <a:t>Revised: W</a:t>
            </a:r>
            <a:r>
              <a:rPr lang="en-US" dirty="0" smtClean="0">
                <a:solidFill>
                  <a:srgbClr val="000000"/>
                </a:solidFill>
                <a:latin typeface="Lucida Grande"/>
                <a:ea typeface="Lucida Grande"/>
                <a:cs typeface="Lucida Grande"/>
              </a:rPr>
              <a:t>e </a:t>
            </a:r>
            <a:r>
              <a:rPr lang="en-US" dirty="0">
                <a:solidFill>
                  <a:srgbClr val="000000"/>
                </a:solidFill>
                <a:latin typeface="Lucida Grande"/>
                <a:ea typeface="Lucida Grande"/>
                <a:cs typeface="Lucida Grande"/>
              </a:rPr>
              <a:t>will use "802.1AC </a:t>
            </a:r>
            <a:r>
              <a:rPr lang="en-US" dirty="0" smtClean="0">
                <a:solidFill>
                  <a:srgbClr val="000000"/>
                </a:solidFill>
                <a:latin typeface="Lucida Grande"/>
                <a:ea typeface="Lucida Grande"/>
                <a:cs typeface="Lucida Grande"/>
              </a:rPr>
              <a:t>GLK convergence </a:t>
            </a:r>
            <a:r>
              <a:rPr lang="en-US" dirty="0">
                <a:solidFill>
                  <a:srgbClr val="000000"/>
                </a:solidFill>
                <a:latin typeface="Lucida Grande"/>
                <a:ea typeface="Lucida Grande"/>
                <a:cs typeface="Lucida Grande"/>
              </a:rPr>
              <a:t>function" and add a </a:t>
            </a:r>
            <a:r>
              <a:rPr lang="en-US" dirty="0" smtClean="0">
                <a:solidFill>
                  <a:srgbClr val="000000"/>
                </a:solidFill>
                <a:latin typeface="Lucida Grande"/>
                <a:ea typeface="Lucida Grande"/>
                <a:cs typeface="Lucida Grande"/>
              </a:rPr>
              <a:t>definition as follows:</a:t>
            </a:r>
          </a:p>
          <a:p>
            <a:pPr lvl="1">
              <a:lnSpc>
                <a:spcPct val="80000"/>
              </a:lnSpc>
            </a:pPr>
            <a:r>
              <a:rPr lang="en-US" b="1" dirty="0" smtClean="0">
                <a:solidFill>
                  <a:srgbClr val="000000"/>
                </a:solidFill>
                <a:latin typeface="Lucida Grande"/>
                <a:ea typeface="Lucida Grande"/>
                <a:cs typeface="Lucida Grande"/>
              </a:rPr>
              <a:t>802.1AC General Link (GLK) convergence function: </a:t>
            </a:r>
            <a:r>
              <a:rPr lang="en-US" dirty="0" smtClean="0">
                <a:solidFill>
                  <a:srgbClr val="000000"/>
                </a:solidFill>
                <a:latin typeface="Lucida Grande"/>
                <a:ea typeface="Lucida Grande"/>
                <a:cs typeface="Lucida Grande"/>
              </a:rPr>
              <a:t>The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a:t>
            </a:r>
            <a:r>
              <a:rPr lang="en-US" dirty="0" smtClean="0">
                <a:solidFill>
                  <a:srgbClr val="000000"/>
                </a:solidFill>
                <a:latin typeface="Lucida Grande"/>
                <a:ea typeface="Lucida Grande"/>
                <a:cs typeface="Lucida Grande"/>
              </a:rPr>
              <a:t>802.11 General Link convergence </a:t>
            </a:r>
            <a:r>
              <a:rPr lang="en-US" dirty="0">
                <a:solidFill>
                  <a:srgbClr val="000000"/>
                </a:solidFill>
                <a:latin typeface="Lucida Grande"/>
                <a:ea typeface="Lucida Grande"/>
                <a:cs typeface="Lucida Grande"/>
              </a:rPr>
              <a:t>function between an 802.11 MAC and an 802.1Q </a:t>
            </a:r>
            <a:r>
              <a:rPr lang="en-US" dirty="0" smtClean="0">
                <a:solidFill>
                  <a:srgbClr val="000000"/>
                </a:solidFill>
                <a:latin typeface="Lucida Grande"/>
                <a:ea typeface="Lucida Grande"/>
                <a:cs typeface="Lucida Grande"/>
              </a:rPr>
              <a:t>bridge specified in IEEE </a:t>
            </a:r>
            <a:r>
              <a:rPr lang="en-US" dirty="0" err="1" smtClean="0">
                <a:solidFill>
                  <a:srgbClr val="000000"/>
                </a:solidFill>
                <a:latin typeface="Lucida Grande"/>
                <a:ea typeface="Lucida Grande"/>
                <a:cs typeface="Lucida Grande"/>
              </a:rPr>
              <a:t>Std</a:t>
            </a:r>
            <a:r>
              <a:rPr lang="en-US" dirty="0" smtClean="0">
                <a:solidFill>
                  <a:srgbClr val="000000"/>
                </a:solidFill>
                <a:latin typeface="Lucida Grande"/>
                <a:ea typeface="Lucida Grande"/>
                <a:cs typeface="Lucida Grande"/>
              </a:rPr>
              <a:t> 802.1AC.</a:t>
            </a:r>
            <a:endParaRPr lang="en-US" dirty="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Mover: Mark Hamilton   Seconder: Ganesh </a:t>
            </a:r>
            <a:r>
              <a:rPr lang="en-US" dirty="0" err="1" smtClean="0">
                <a:solidFill>
                  <a:srgbClr val="000000"/>
                </a:solidFill>
                <a:latin typeface="Lucida Grande"/>
                <a:ea typeface="Lucida Grande"/>
                <a:cs typeface="Lucida Grande"/>
              </a:rPr>
              <a:t>Venkatesan</a:t>
            </a:r>
            <a:endParaRPr lang="en-US" dirty="0" smtClean="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Yes: 3   No: 0   Abstain: 0</a:t>
            </a:r>
          </a:p>
          <a:p>
            <a:pPr lvl="1">
              <a:lnSpc>
                <a:spcPct val="80000"/>
              </a:lnSpc>
            </a:pPr>
            <a:endParaRPr lang="en-US" dirty="0" smtClean="0">
              <a:solidFill>
                <a:srgbClr val="000000"/>
              </a:solidFill>
              <a:latin typeface="Lucida Grande"/>
              <a:ea typeface="Lucida Grande"/>
              <a:cs typeface="Lucida Grande"/>
            </a:endParaRPr>
          </a:p>
          <a:p>
            <a:pPr>
              <a:lnSpc>
                <a:spcPct val="80000"/>
              </a:lnSpc>
            </a:pPr>
            <a:r>
              <a:rPr lang="en-US" b="0" dirty="0"/>
              <a:t>Discussion of use cases for 802.11ak</a:t>
            </a:r>
            <a:r>
              <a:rPr lang="en-US" b="0" dirty="0" smtClean="0"/>
              <a:t>.</a:t>
            </a:r>
          </a:p>
          <a:p>
            <a:pPr>
              <a:lnSpc>
                <a:spcPct val="80000"/>
              </a:lnSpc>
            </a:pPr>
            <a:endParaRPr lang="en-US" b="0" dirty="0"/>
          </a:p>
          <a:p>
            <a:pPr>
              <a:lnSpc>
                <a:spcPct val="80000"/>
              </a:lnSpc>
            </a:pPr>
            <a:r>
              <a:rPr lang="en-US" dirty="0"/>
              <a:t>Recess until 16:00 today.</a:t>
            </a:r>
          </a:p>
          <a:p>
            <a:pPr lvl="1">
              <a:lnSpc>
                <a:spcPct val="80000"/>
              </a:lnSpc>
            </a:pPr>
            <a:endParaRPr lang="en-US" dirty="0">
              <a:cs typeface="Lucida Grande"/>
            </a:endParaRPr>
          </a:p>
        </p:txBody>
      </p:sp>
    </p:spTree>
    <p:extLst>
      <p:ext uri="{BB962C8B-B14F-4D97-AF65-F5344CB8AC3E}">
        <p14:creationId xmlns:p14="http://schemas.microsoft.com/office/powerpoint/2010/main" val="255700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101803</TotalTime>
  <Words>2867</Words>
  <Application>Microsoft Macintosh PowerPoint</Application>
  <PresentationFormat>On-screen Show (4:3)</PresentationFormat>
  <Paragraphs>427</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May 2016 802.11ak Agenda</vt:lpstr>
      <vt:lpstr>IEEE 802.11ak/GLK: Enhancements For Transit Links Within Bridged Networks</vt:lpstr>
      <vt:lpstr>Venue</vt:lpstr>
      <vt:lpstr>TGak Timeline At Start of Meeting</vt:lpstr>
      <vt:lpstr>Sessions</vt:lpstr>
      <vt:lpstr>Monday, 16 May 2016 10:30 – 12:30, Kona 2 </vt:lpstr>
      <vt:lpstr>Monday, 16 May 2016 10:30 – 12:30, Kona 2 </vt:lpstr>
      <vt:lpstr>Monday, 16 May 2016 10:30 – 12:30, Kona 2 </vt:lpstr>
      <vt:lpstr>Participants, Patents, and Duty to Inform</vt:lpstr>
      <vt:lpstr>Patent Related Links</vt:lpstr>
      <vt:lpstr>Call for Potentially Essential Patents</vt:lpstr>
      <vt:lpstr>Other Guidelines for IEEE WG Meetings</vt:lpstr>
      <vt:lpstr>Monday, 16 May 2016 16:00 – 18:00, Kona 2</vt:lpstr>
      <vt:lpstr>Tuesday, 17 May 2016 16:00 – 18:00, Kona 2</vt:lpstr>
      <vt:lpstr>Tuesday, 17 May 2016 19:30 – 21:30, Kona 2 </vt:lpstr>
      <vt:lpstr>Tuesday, 17 May 2016 19:30 – 21:30, Kona 2 </vt:lpstr>
      <vt:lpstr>Tuesday, 17 May 2016 19:30 – 21:30, Kona 2 </vt:lpstr>
      <vt:lpstr>Thursday, 19 May 2016 08:00 – 10:00, Queens 5</vt:lpstr>
      <vt:lpstr>Thursday, 19 May 2016 08:00 – 10:00, Queens 5</vt:lpstr>
      <vt:lpstr>Thursday, 19 May 2016 08:00 – 10:00, Queens 5</vt:lpstr>
      <vt:lpstr>Thursday, 19 May 2016 08:00 – 10:00, Queens 5</vt:lpstr>
      <vt:lpstr>Thursday, 19 May 2016 08:00 – 10:00, Queens 5</vt:lpstr>
      <vt:lpstr>Thursday, 19 May 2016 10:30 – 12:30, Kona 2</vt:lpstr>
      <vt:lpstr>Thursday, 19 May 2016 16:00 – 18:00, Queens 6</vt:lpstr>
      <vt:lpstr>Thursday, 19 May 2016 16:00 – 18:00, Queens 6</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1181</cp:revision>
  <cp:lastPrinted>1998-02-10T13:28:06Z</cp:lastPrinted>
  <dcterms:created xsi:type="dcterms:W3CDTF">2006-12-04T03:46:13Z</dcterms:created>
  <dcterms:modified xsi:type="dcterms:W3CDTF">2016-05-20T10:02:11Z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