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460" r:id="rId5"/>
    <p:sldId id="443" r:id="rId6"/>
    <p:sldId id="528" r:id="rId7"/>
    <p:sldId id="556" r:id="rId8"/>
    <p:sldId id="553" r:id="rId9"/>
    <p:sldId id="557" r:id="rId10"/>
    <p:sldId id="470" r:id="rId11"/>
    <p:sldId id="471" r:id="rId12"/>
    <p:sldId id="472" r:id="rId13"/>
    <p:sldId id="474" r:id="rId14"/>
    <p:sldId id="518" r:id="rId15"/>
    <p:sldId id="535" r:id="rId16"/>
    <p:sldId id="551" r:id="rId17"/>
    <p:sldId id="555" r:id="rId18"/>
    <p:sldId id="558" r:id="rId19"/>
    <p:sldId id="430" r:id="rId20"/>
    <p:sldId id="513" r:id="rId21"/>
    <p:sldId id="546" r:id="rId22"/>
    <p:sldId id="554"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7" d="100"/>
          <a:sy n="97" d="100"/>
        </p:scale>
        <p:origin x="-21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P802.11-16/0513r4</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P802.11-16/0513r4</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P802.11-16/0513r4</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0513r4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a:t>
            </a:r>
            <a:r>
              <a:rPr lang="en-US" b="0" dirty="0"/>
              <a:t>of Agenda</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lvl="1">
              <a:lnSpc>
                <a:spcPct val="80000"/>
              </a:lnSpc>
            </a:pPr>
            <a:r>
              <a:rPr lang="en-US" dirty="0" smtClean="0"/>
              <a:t>No objection</a:t>
            </a:r>
            <a:endParaRPr lang="en-US" b="0" dirty="0" smtClean="0"/>
          </a:p>
          <a:p>
            <a:pPr>
              <a:lnSpc>
                <a:spcPct val="80000"/>
              </a:lnSpc>
            </a:pPr>
            <a:r>
              <a:rPr lang="en-US" b="0" dirty="0" smtClean="0"/>
              <a:t>Draft </a:t>
            </a:r>
            <a:r>
              <a:rPr lang="en-US" b="0" smtClean="0"/>
              <a:t>comment resolutions.</a:t>
            </a:r>
            <a:endParaRPr lang="en-US" b="0" dirty="0"/>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taking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without objection</a:t>
            </a:r>
          </a:p>
          <a:p>
            <a:pPr>
              <a:lnSpc>
                <a:spcPct val="80000"/>
              </a:lnSpc>
            </a:pPr>
            <a:r>
              <a:rPr lang="en-US" b="0" dirty="0" smtClean="0"/>
              <a:t>Discussion </a:t>
            </a:r>
            <a:r>
              <a:rPr lang="en-US" b="0" dirty="0"/>
              <a:t>of agenda for Thursday morning joint meeting and teleconferences</a:t>
            </a:r>
          </a:p>
          <a:p>
            <a:pPr lvl="1">
              <a:lnSpc>
                <a:spcPct val="80000"/>
              </a:lnSpc>
            </a:pPr>
            <a:r>
              <a:rPr lang="en-US" dirty="0"/>
              <a:t>Teleconferences: June 6</a:t>
            </a:r>
            <a:r>
              <a:rPr lang="en-US" baseline="30000" dirty="0"/>
              <a:t>th</a:t>
            </a:r>
            <a:r>
              <a:rPr lang="en-US" dirty="0"/>
              <a:t>, 13</a:t>
            </a:r>
            <a:r>
              <a:rPr lang="en-US" baseline="30000" dirty="0"/>
              <a:t>th</a:t>
            </a:r>
            <a:r>
              <a:rPr lang="en-US" dirty="0"/>
              <a:t>, and 20</a:t>
            </a:r>
            <a:r>
              <a:rPr lang="en-US" baseline="30000" dirty="0"/>
              <a:t>th</a:t>
            </a:r>
            <a:r>
              <a:rPr lang="en-US" dirty="0"/>
              <a:t>, and July 11</a:t>
            </a:r>
            <a:r>
              <a:rPr lang="en-US" baseline="30000" dirty="0"/>
              <a:t>th</a:t>
            </a:r>
            <a:r>
              <a:rPr lang="en-US" dirty="0"/>
              <a:t> , Mondays at 10am Eastern US time</a:t>
            </a:r>
          </a:p>
          <a:p>
            <a:pPr lvl="1">
              <a:lnSpc>
                <a:spcPct val="80000"/>
              </a:lnSpc>
            </a:pPr>
            <a:r>
              <a:rPr lang="en-US" dirty="0" smtClean="0"/>
              <a:t>Architecture: What is an ESS? </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[25] Moved</a:t>
            </a:r>
            <a:r>
              <a:rPr lang="en-US" b="0" dirty="0"/>
              <a:t>, to approve the comment resolutions in the Waikoloa1 tab of 11-15/556r26.</a:t>
            </a:r>
          </a:p>
          <a:p>
            <a:pPr lvl="1">
              <a:lnSpc>
                <a:spcPct val="80000"/>
              </a:lnSpc>
            </a:pPr>
            <a:r>
              <a:rPr lang="en-US" dirty="0"/>
              <a:t>Mover: Mark Hamilton   Seconder: Dave Hunter</a:t>
            </a:r>
          </a:p>
          <a:p>
            <a:pPr lvl="1">
              <a:lnSpc>
                <a:spcPct val="80000"/>
              </a:lnSpc>
            </a:pPr>
            <a:r>
              <a:rPr lang="en-US" dirty="0"/>
              <a:t>Yes: 5   No: 0   Abstain: </a:t>
            </a:r>
            <a:r>
              <a:rPr lang="en-US" dirty="0" smtClean="0"/>
              <a:t>0</a:t>
            </a:r>
          </a:p>
          <a:p>
            <a:pPr lvl="1">
              <a:lnSpc>
                <a:spcPct val="80000"/>
              </a:lnSpc>
            </a:pPr>
            <a:endParaRPr lang="en-US" dirty="0" smtClean="0"/>
          </a:p>
          <a:p>
            <a:pPr>
              <a:lnSpc>
                <a:spcPct val="80000"/>
              </a:lnSpc>
            </a:pPr>
            <a:r>
              <a:rPr lang="en-US" dirty="0" smtClean="0"/>
              <a:t>Moved, to reconsider Motion 24.</a:t>
            </a:r>
          </a:p>
          <a:p>
            <a:pPr lvl="1">
              <a:lnSpc>
                <a:spcPct val="80000"/>
              </a:lnSpc>
            </a:pPr>
            <a:r>
              <a:rPr lang="en-US" dirty="0" smtClean="0"/>
              <a:t>Moved: Mark Hamilton, Seconder: Ganesh </a:t>
            </a:r>
            <a:r>
              <a:rPr lang="en-US" dirty="0" err="1" smtClean="0"/>
              <a:t>Venkatesan</a:t>
            </a:r>
            <a:endParaRPr lang="en-US" dirty="0" smtClean="0"/>
          </a:p>
          <a:p>
            <a:pPr lvl="1">
              <a:lnSpc>
                <a:spcPct val="80000"/>
              </a:lnSpc>
            </a:pPr>
            <a:r>
              <a:rPr lang="en-US" dirty="0" smtClean="0"/>
              <a:t>Passed unanimously</a:t>
            </a:r>
            <a:endParaRPr lang="en-US" dirty="0"/>
          </a:p>
          <a:p>
            <a:pPr>
              <a:lnSpc>
                <a:spcPct val="80000"/>
              </a:lnSpc>
            </a:pPr>
            <a:endParaRPr lang="en-US" dirty="0" smtClean="0"/>
          </a:p>
        </p:txBody>
      </p:sp>
    </p:spTree>
    <p:extLst>
      <p:ext uri="{BB962C8B-B14F-4D97-AF65-F5344CB8AC3E}">
        <p14:creationId xmlns:p14="http://schemas.microsoft.com/office/powerpoint/2010/main" val="33188176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Motion 24 was amended to the following </a:t>
            </a:r>
            <a:r>
              <a:rPr lang="en-US" dirty="0"/>
              <a:t>by unanimous </a:t>
            </a:r>
            <a:r>
              <a:rPr lang="en-US" dirty="0" smtClean="0"/>
              <a:t>consent after discussion (</a:t>
            </a:r>
            <a:r>
              <a:rPr lang="en-US" dirty="0"/>
              <a:t>Mover: Jon </a:t>
            </a:r>
            <a:r>
              <a:rPr lang="en-US" dirty="0" err="1"/>
              <a:t>Rosdahl</a:t>
            </a:r>
            <a:r>
              <a:rPr lang="en-US" dirty="0"/>
              <a:t>, Seconder: David </a:t>
            </a:r>
            <a:r>
              <a:rPr lang="en-US" dirty="0" smtClean="0"/>
              <a:t>Hunter):</a:t>
            </a:r>
            <a:endParaRPr lang="en-US" dirty="0"/>
          </a:p>
          <a:p>
            <a:pPr>
              <a:lnSpc>
                <a:spcPct val="80000"/>
              </a:lnSpc>
            </a:pPr>
            <a:r>
              <a:rPr lang="en-US" dirty="0" smtClean="0"/>
              <a:t>[24] </a:t>
            </a:r>
            <a:r>
              <a:rPr lang="en-US" dirty="0"/>
              <a:t>Moved, to </a:t>
            </a:r>
            <a:r>
              <a:rPr lang="en-US" dirty="0" smtClean="0"/>
              <a:t>replace the </a:t>
            </a:r>
            <a:r>
              <a:rPr lang="en-US" dirty="0"/>
              <a:t>resolution to CID </a:t>
            </a:r>
            <a:r>
              <a:rPr lang="en-US" dirty="0" smtClean="0"/>
              <a:t>1146 with the </a:t>
            </a:r>
            <a:r>
              <a:rPr lang="en-US" dirty="0"/>
              <a:t>following:</a:t>
            </a:r>
          </a:p>
          <a:p>
            <a:pPr lvl="1">
              <a:lnSpc>
                <a:spcPct val="80000"/>
              </a:lnSpc>
            </a:pPr>
            <a:r>
              <a:rPr lang="en-US" dirty="0"/>
              <a:t>Revised: W</a:t>
            </a:r>
            <a:r>
              <a:rPr lang="en-US" dirty="0">
                <a:solidFill>
                  <a:srgbClr val="000000"/>
                </a:solidFill>
                <a:latin typeface="Lucida Grande"/>
                <a:ea typeface="Lucida Grande"/>
                <a:cs typeface="Lucida Grande"/>
              </a:rPr>
              <a:t>e will use ”GLK convergence function" and add a definition as follows:</a:t>
            </a:r>
          </a:p>
          <a:p>
            <a:pPr lvl="1">
              <a:lnSpc>
                <a:spcPct val="80000"/>
              </a:lnSpc>
            </a:pPr>
            <a:r>
              <a:rPr lang="en-US" b="1" dirty="0">
                <a:solidFill>
                  <a:srgbClr val="000000"/>
                </a:solidFill>
                <a:latin typeface="Lucida Grande"/>
                <a:ea typeface="Lucida Grande"/>
                <a:cs typeface="Lucida Grande"/>
              </a:rPr>
              <a:t>General Link (GLK) convergence function</a:t>
            </a:r>
            <a:r>
              <a:rPr lang="en-US" b="1" dirty="0" smtClean="0">
                <a:solidFill>
                  <a:srgbClr val="000000"/>
                </a:solidFill>
                <a:latin typeface="Lucida Grande"/>
                <a:ea typeface="Lucida Grande"/>
                <a:cs typeface="Lucida Grande"/>
              </a:rPr>
              <a:t>:</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T</a:t>
            </a:r>
            <a:r>
              <a:rPr lang="en-US" dirty="0" smtClean="0">
                <a:solidFill>
                  <a:srgbClr val="000000"/>
                </a:solidFill>
                <a:latin typeface="Lucida Grande"/>
                <a:ea typeface="Lucida Grande"/>
                <a:cs typeface="Lucida Grande"/>
              </a:rPr>
              <a:t>he </a:t>
            </a:r>
            <a:r>
              <a:rPr lang="en-US" dirty="0">
                <a:solidFill>
                  <a:srgbClr val="000000"/>
                </a:solidFill>
                <a:latin typeface="Lucida Grande"/>
                <a:ea typeface="Lucida Grande"/>
                <a:cs typeface="Lucida Grande"/>
              </a:rPr>
              <a:t>convergence </a:t>
            </a:r>
            <a:r>
              <a:rPr lang="en-US" dirty="0" smtClean="0">
                <a:solidFill>
                  <a:srgbClr val="000000"/>
                </a:solidFill>
                <a:latin typeface="Lucida Grande"/>
                <a:ea typeface="Lucida Grande"/>
                <a:cs typeface="Lucida Grande"/>
              </a:rPr>
              <a:t>function </a:t>
            </a:r>
            <a:r>
              <a:rPr lang="en-US" dirty="0">
                <a:solidFill>
                  <a:srgbClr val="000000"/>
                </a:solidFill>
                <a:latin typeface="Lucida Grande"/>
                <a:ea typeface="Lucida Grande"/>
                <a:cs typeface="Lucida Grande"/>
              </a:rPr>
              <a:t>specified in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802.1AC</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between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802.11 MAC and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802.1Q </a:t>
            </a:r>
            <a:r>
              <a:rPr lang="en-US" dirty="0" smtClean="0">
                <a:solidFill>
                  <a:srgbClr val="000000"/>
                </a:solidFill>
                <a:latin typeface="Lucida Grande"/>
                <a:ea typeface="Lucida Grande"/>
                <a:cs typeface="Lucida Grande"/>
              </a:rPr>
              <a:t>bridge.</a:t>
            </a:r>
            <a:endParaRPr lang="en-US" b="0" dirty="0" smtClean="0"/>
          </a:p>
          <a:p>
            <a:pPr lvl="1">
              <a:lnSpc>
                <a:spcPct val="80000"/>
              </a:lnSpc>
            </a:pPr>
            <a:r>
              <a:rPr lang="en-US" dirty="0" smtClean="0"/>
              <a:t>Yes: 6   No: 0   Abstain: 0</a:t>
            </a:r>
            <a:endParaRPr lang="en-US" dirty="0"/>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US" dirty="0" smtClean="0"/>
          </a:p>
          <a:p>
            <a:pPr>
              <a:lnSpc>
                <a:spcPct val="80000"/>
              </a:lnSpc>
            </a:pPr>
            <a:r>
              <a:rPr lang="en-US" dirty="0" smtClean="0"/>
              <a:t>Recess </a:t>
            </a:r>
            <a:r>
              <a:rPr lang="en-US" dirty="0" smtClean="0"/>
              <a:t>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r>
              <a:rPr lang="en-US" b="0" dirty="0"/>
              <a:t>Teleconferences discussion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June </a:t>
            </a:r>
            <a:r>
              <a:rPr lang="en-US" dirty="0" smtClean="0"/>
              <a:t>6</a:t>
            </a:r>
            <a:r>
              <a:rPr lang="en-US" baseline="30000" dirty="0" smtClean="0"/>
              <a:t>th</a:t>
            </a:r>
            <a:r>
              <a:rPr lang="en-US" dirty="0" smtClean="0"/>
              <a:t>, </a:t>
            </a:r>
            <a:r>
              <a:rPr lang="en-US" dirty="0" smtClean="0"/>
              <a:t>13</a:t>
            </a:r>
            <a:r>
              <a:rPr lang="en-US" baseline="30000" dirty="0" smtClean="0"/>
              <a:t>th</a:t>
            </a:r>
            <a:r>
              <a:rPr lang="en-US" dirty="0" smtClean="0"/>
              <a:t>, </a:t>
            </a:r>
            <a:r>
              <a:rPr lang="en-US" dirty="0" smtClean="0"/>
              <a:t>and 20</a:t>
            </a:r>
            <a:r>
              <a:rPr lang="en-US" baseline="30000" dirty="0" smtClean="0"/>
              <a:t>th</a:t>
            </a:r>
            <a:r>
              <a:rPr lang="en-US" dirty="0" smtClean="0"/>
              <a:t>, and </a:t>
            </a:r>
            <a:r>
              <a:rPr lang="en-US" dirty="0" smtClean="0"/>
              <a:t>July 11</a:t>
            </a:r>
            <a:r>
              <a:rPr lang="en-US" baseline="30000" dirty="0" smtClean="0"/>
              <a:t>th</a:t>
            </a:r>
            <a:r>
              <a:rPr lang="en-US" dirty="0" smtClean="0"/>
              <a:t> </a:t>
            </a:r>
            <a:r>
              <a:rPr lang="en-US" dirty="0" smtClean="0"/>
              <a:t>at 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a:t>
            </a:r>
          </a:p>
          <a:p>
            <a:pPr marL="457200" lvl="1" indent="0">
              <a:lnSpc>
                <a:spcPct val="80000"/>
              </a:lnSpc>
              <a:buNone/>
            </a:pPr>
            <a:endParaRPr lang="en-US" dirty="0"/>
          </a:p>
          <a:p>
            <a:pPr>
              <a:lnSpc>
                <a:spcPct val="80000"/>
              </a:lnSpc>
            </a:pPr>
            <a:r>
              <a:rPr lang="en-US" dirty="0" smtClean="0"/>
              <a:t>Recess 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a:t>
            </a:r>
            <a:r>
              <a:rPr lang="en-US" dirty="0" smtClean="0">
                <a:latin typeface="Arial" charset="0"/>
                <a:cs typeface="Arial" charset="0"/>
              </a:rPr>
              <a:t>, </a:t>
            </a:r>
            <a:r>
              <a:rPr lang="en-US" dirty="0">
                <a:latin typeface="Arial" charset="0"/>
                <a:cs typeface="Arial" charset="0"/>
              </a:rPr>
              <a:t>Kona 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16:00</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dirty="0" smtClean="0"/>
              <a:t>Moved, </a:t>
            </a:r>
            <a:r>
              <a:rPr lang="en-US" b="0" dirty="0" smtClean="0"/>
              <a:t>to approve the comment resolutions in </a:t>
            </a:r>
            <a:r>
              <a:rPr lang="en-US" b="0" dirty="0" smtClean="0"/>
              <a:t>the Waikoloa2 tab of 11</a:t>
            </a:r>
            <a:r>
              <a:rPr lang="en-US" b="0" dirty="0" smtClean="0"/>
              <a:t>-15/556rTBD</a:t>
            </a:r>
            <a:endParaRPr lang="en-US" b="0" dirty="0"/>
          </a:p>
          <a:p>
            <a:pPr lvl="1">
              <a:lnSpc>
                <a:spcPct val="80000"/>
              </a:lnSpc>
            </a:pPr>
            <a:r>
              <a:rPr lang="en-US" dirty="0"/>
              <a:t>Mover:    Seconder: </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734573"/>
              </p:ext>
            </p:extLst>
          </p:nvPr>
        </p:nvGraphicFramePr>
        <p:xfrm>
          <a:off x="685800" y="20574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Kona</a:t>
                      </a:r>
                      <a:r>
                        <a:rPr lang="en-US" sz="2000" strike="noStrike" baseline="0" dirty="0" smtClean="0">
                          <a:latin typeface="+mn-lt"/>
                          <a:cs typeface="Arial" charset="0"/>
                        </a:rPr>
                        <a:t> 2</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Queens</a:t>
                      </a:r>
                      <a:r>
                        <a:rPr lang="en-US" sz="2000" baseline="0" dirty="0" smtClean="0">
                          <a:latin typeface="+mn-lt"/>
                          <a:cs typeface="Arial" charset="0"/>
                        </a:rPr>
                        <a:t> 5</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Queens 6</a:t>
                      </a: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Vice Chair Mark Hamilton (Ruckus) took notes initially, he had to leave later in the session and Ganesh </a:t>
            </a:r>
            <a:r>
              <a:rPr lang="en-US" dirty="0" err="1" smtClean="0"/>
              <a:t>Vendkatesan</a:t>
            </a:r>
            <a:r>
              <a:rPr lang="en-US" dirty="0" smtClean="0"/>
              <a:t> (Intel)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response to call for essential patents.</a:t>
            </a:r>
            <a:endParaRPr lang="en-US" b="0" dirty="0" smtClean="0"/>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Agenda approved without objection.</a:t>
            </a:r>
          </a:p>
          <a:p>
            <a:pPr>
              <a:lnSpc>
                <a:spcPct val="80000"/>
              </a:lnSpc>
            </a:pPr>
            <a:endParaRPr lang="en-US" b="0" dirty="0" smtClean="0"/>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endParaRPr lang="en-US"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March 28</a:t>
            </a:r>
            <a:r>
              <a:rPr lang="en-US" b="0" dirty="0" smtClean="0"/>
              <a:t>: 11-16/565r1</a:t>
            </a:r>
          </a:p>
          <a:p>
            <a:pPr lvl="1">
              <a:lnSpc>
                <a:spcPct val="80000"/>
              </a:lnSpc>
            </a:pPr>
            <a:r>
              <a:rPr lang="en-US" dirty="0" smtClean="0"/>
              <a:t>April 18</a:t>
            </a:r>
            <a:r>
              <a:rPr lang="en-US" dirty="0" smtClean="0"/>
              <a:t>: 11-16/576r0</a:t>
            </a:r>
          </a:p>
          <a:p>
            <a:pPr lvl="1">
              <a:lnSpc>
                <a:spcPct val="80000"/>
              </a:lnSpc>
            </a:pPr>
            <a:r>
              <a:rPr lang="en-US" b="0" dirty="0" smtClean="0"/>
              <a:t>April 24</a:t>
            </a:r>
            <a:r>
              <a:rPr lang="en-US" b="0" dirty="0" smtClean="0"/>
              <a:t>: 11-16/577r0</a:t>
            </a:r>
          </a:p>
          <a:p>
            <a:pPr lvl="1">
              <a:lnSpc>
                <a:spcPct val="80000"/>
              </a:lnSpc>
            </a:pPr>
            <a:r>
              <a:rPr lang="en-US" strike="sngStrike" dirty="0" smtClean="0"/>
              <a:t>May 2</a:t>
            </a:r>
            <a:r>
              <a:rPr lang="en-US" strike="sngStrike" dirty="0" smtClean="0"/>
              <a:t>: Cancelled</a:t>
            </a:r>
            <a:endParaRPr lang="en-US" b="0" strike="sngStrike" dirty="0"/>
          </a:p>
          <a:p>
            <a:pPr lvl="1">
              <a:lnSpc>
                <a:spcPct val="80000"/>
              </a:lnSpc>
            </a:pPr>
            <a:r>
              <a:rPr lang="en-US" dirty="0" smtClean="0"/>
              <a:t>Approved by unanimous consent.</a:t>
            </a:r>
          </a:p>
          <a:p>
            <a:pPr lvl="1">
              <a:lnSpc>
                <a:spcPct val="80000"/>
              </a:lnSpc>
            </a:pPr>
            <a:endParaRPr lang="en-US" dirty="0" smtClean="0"/>
          </a:p>
          <a:p>
            <a:pPr>
              <a:lnSpc>
                <a:spcPct val="80000"/>
              </a:lnSpc>
            </a:pPr>
            <a:r>
              <a:rPr lang="en-US" dirty="0" smtClean="0"/>
              <a:t>Moved, </a:t>
            </a:r>
            <a:r>
              <a:rPr lang="en-US" b="0" dirty="0" smtClean="0"/>
              <a:t>to re-affirm Mark Hamilton as Vice Chair of </a:t>
            </a:r>
            <a:r>
              <a:rPr lang="en-US" b="0" dirty="0" err="1" smtClean="0"/>
              <a:t>TGak</a:t>
            </a:r>
            <a:r>
              <a:rPr lang="en-US" b="0" dirty="0" smtClean="0"/>
              <a:t>.</a:t>
            </a:r>
          </a:p>
          <a:p>
            <a:pPr lvl="1">
              <a:lnSpc>
                <a:spcPct val="80000"/>
              </a:lnSpc>
            </a:pPr>
            <a:r>
              <a:rPr lang="en-US" dirty="0"/>
              <a:t>Mover: </a:t>
            </a:r>
            <a:r>
              <a:rPr lang="en-US" dirty="0" smtClean="0"/>
              <a:t>Adrian Stephens   </a:t>
            </a:r>
            <a:r>
              <a:rPr lang="en-US" dirty="0"/>
              <a:t>Seconder: </a:t>
            </a:r>
            <a:r>
              <a:rPr lang="en-US" dirty="0" smtClean="0"/>
              <a:t>Ganesh </a:t>
            </a:r>
            <a:r>
              <a:rPr lang="en-US" dirty="0" err="1" smtClean="0"/>
              <a:t>Venkatesan</a:t>
            </a:r>
            <a:endParaRPr lang="en-US" dirty="0"/>
          </a:p>
          <a:p>
            <a:pPr lvl="1">
              <a:lnSpc>
                <a:spcPct val="80000"/>
              </a:lnSpc>
            </a:pPr>
            <a:r>
              <a:rPr lang="en-US" dirty="0"/>
              <a:t>Yes: </a:t>
            </a:r>
            <a:r>
              <a:rPr lang="en-US" dirty="0"/>
              <a:t>3</a:t>
            </a:r>
            <a:r>
              <a:rPr lang="en-US" dirty="0" smtClean="0"/>
              <a:t>   </a:t>
            </a:r>
            <a:r>
              <a:rPr lang="en-US" dirty="0"/>
              <a:t>No: </a:t>
            </a:r>
            <a:r>
              <a:rPr lang="en-US" dirty="0" smtClean="0"/>
              <a:t>0   </a:t>
            </a:r>
            <a:r>
              <a:rPr lang="en-US" dirty="0"/>
              <a:t>Abstain</a:t>
            </a:r>
            <a:r>
              <a:rPr lang="en-US" dirty="0" smtClean="0"/>
              <a:t>: 0</a:t>
            </a:r>
          </a:p>
          <a:p>
            <a:pPr lvl="1">
              <a:lnSpc>
                <a:spcPct val="80000"/>
              </a:lnSpc>
            </a:pPr>
            <a:endParaRPr lang="en-US" dirty="0"/>
          </a:p>
          <a:p>
            <a:pPr>
              <a:lnSpc>
                <a:spcPct val="80000"/>
              </a:lnSpc>
            </a:pPr>
            <a:r>
              <a:rPr lang="en-US" b="0" dirty="0" smtClean="0"/>
              <a:t>Review candidate Draft D2.1</a:t>
            </a:r>
          </a:p>
        </p:txBody>
      </p:sp>
    </p:spTree>
    <p:extLst>
      <p:ext uri="{BB962C8B-B14F-4D97-AF65-F5344CB8AC3E}">
        <p14:creationId xmlns:p14="http://schemas.microsoft.com/office/powerpoint/2010/main" val="27009646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[24] Moved, </a:t>
            </a:r>
            <a:r>
              <a:rPr lang="en-US" b="0" dirty="0" smtClean="0"/>
              <a:t>to replace the resolution of CID 1146 with the following:</a:t>
            </a:r>
          </a:p>
          <a:p>
            <a:pPr lvl="1">
              <a:lnSpc>
                <a:spcPct val="80000"/>
              </a:lnSpc>
            </a:pPr>
            <a:r>
              <a:rPr lang="en-US" dirty="0" smtClean="0"/>
              <a:t>Revised: W</a:t>
            </a:r>
            <a:r>
              <a:rPr lang="en-US" dirty="0" smtClean="0">
                <a:solidFill>
                  <a:srgbClr val="000000"/>
                </a:solidFill>
                <a:latin typeface="Lucida Grande"/>
                <a:ea typeface="Lucida Grande"/>
                <a:cs typeface="Lucida Grande"/>
              </a:rPr>
              <a:t>e </a:t>
            </a:r>
            <a:r>
              <a:rPr lang="en-US" dirty="0">
                <a:solidFill>
                  <a:srgbClr val="000000"/>
                </a:solidFill>
                <a:latin typeface="Lucida Grande"/>
                <a:ea typeface="Lucida Grande"/>
                <a:cs typeface="Lucida Grande"/>
              </a:rPr>
              <a:t>will use "802.1AC </a:t>
            </a:r>
            <a:r>
              <a:rPr lang="en-US" dirty="0" smtClean="0">
                <a:solidFill>
                  <a:srgbClr val="000000"/>
                </a:solidFill>
                <a:latin typeface="Lucida Grande"/>
                <a:ea typeface="Lucida Grande"/>
                <a:cs typeface="Lucida Grande"/>
              </a:rPr>
              <a:t>GLK convergence </a:t>
            </a:r>
            <a:r>
              <a:rPr lang="en-US" dirty="0">
                <a:solidFill>
                  <a:srgbClr val="000000"/>
                </a:solidFill>
                <a:latin typeface="Lucida Grande"/>
                <a:ea typeface="Lucida Grande"/>
                <a:cs typeface="Lucida Grande"/>
              </a:rPr>
              <a:t>function" and add a </a:t>
            </a:r>
            <a:r>
              <a:rPr lang="en-US" dirty="0" smtClean="0">
                <a:solidFill>
                  <a:srgbClr val="000000"/>
                </a:solidFill>
                <a:latin typeface="Lucida Grande"/>
                <a:ea typeface="Lucida Grande"/>
                <a:cs typeface="Lucida Grande"/>
              </a:rPr>
              <a:t>definition as follows:</a:t>
            </a:r>
          </a:p>
          <a:p>
            <a:pPr lvl="1">
              <a:lnSpc>
                <a:spcPct val="80000"/>
              </a:lnSpc>
            </a:pPr>
            <a:r>
              <a:rPr lang="en-US" b="1" dirty="0" smtClean="0">
                <a:solidFill>
                  <a:srgbClr val="000000"/>
                </a:solidFill>
                <a:latin typeface="Lucida Grande"/>
                <a:ea typeface="Lucida Grande"/>
                <a:cs typeface="Lucida Grande"/>
              </a:rPr>
              <a:t>802.1AC General Link (GLK) convergence function: </a:t>
            </a:r>
            <a:r>
              <a:rPr lang="en-US" dirty="0" smtClean="0">
                <a:solidFill>
                  <a:srgbClr val="000000"/>
                </a:solidFill>
                <a:latin typeface="Lucida Grande"/>
                <a:ea typeface="Lucida Grande"/>
                <a:cs typeface="Lucida Grande"/>
              </a:rPr>
              <a:t>The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a:t>
            </a:r>
            <a:r>
              <a:rPr lang="en-US" dirty="0" smtClean="0">
                <a:solidFill>
                  <a:srgbClr val="000000"/>
                </a:solidFill>
                <a:latin typeface="Lucida Grande"/>
                <a:ea typeface="Lucida Grande"/>
                <a:cs typeface="Lucida Grande"/>
              </a:rPr>
              <a:t>802.11 General Link convergence </a:t>
            </a:r>
            <a:r>
              <a:rPr lang="en-US" dirty="0">
                <a:solidFill>
                  <a:srgbClr val="000000"/>
                </a:solidFill>
                <a:latin typeface="Lucida Grande"/>
                <a:ea typeface="Lucida Grande"/>
                <a:cs typeface="Lucida Grande"/>
              </a:rPr>
              <a:t>function between an 802.11 MAC and an 802.1Q </a:t>
            </a:r>
            <a:r>
              <a:rPr lang="en-US" dirty="0" smtClean="0">
                <a:solidFill>
                  <a:srgbClr val="000000"/>
                </a:solidFill>
                <a:latin typeface="Lucida Grande"/>
                <a:ea typeface="Lucida Grande"/>
                <a:cs typeface="Lucida Grande"/>
              </a:rPr>
              <a:t>bridge specified in IEEE </a:t>
            </a:r>
            <a:r>
              <a:rPr lang="en-US" dirty="0" err="1" smtClean="0">
                <a:solidFill>
                  <a:srgbClr val="000000"/>
                </a:solidFill>
                <a:latin typeface="Lucida Grande"/>
                <a:ea typeface="Lucida Grande"/>
                <a:cs typeface="Lucida Grande"/>
              </a:rPr>
              <a:t>Std</a:t>
            </a:r>
            <a:r>
              <a:rPr lang="en-US" dirty="0" smtClean="0">
                <a:solidFill>
                  <a:srgbClr val="000000"/>
                </a:solidFill>
                <a:latin typeface="Lucida Grande"/>
                <a:ea typeface="Lucida Grande"/>
                <a:cs typeface="Lucida Grande"/>
              </a:rPr>
              <a:t> 802.1AC.</a:t>
            </a:r>
            <a:endParaRPr lang="en-US" dirty="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Mover: Mark Hamilton   Seconder: Ganesh </a:t>
            </a:r>
            <a:r>
              <a:rPr lang="en-US" dirty="0" err="1" smtClean="0">
                <a:solidFill>
                  <a:srgbClr val="000000"/>
                </a:solidFill>
                <a:latin typeface="Lucida Grande"/>
                <a:ea typeface="Lucida Grande"/>
                <a:cs typeface="Lucida Grande"/>
              </a:rPr>
              <a:t>Venkatesan</a:t>
            </a:r>
            <a:endParaRPr lang="en-US" dirty="0" smtClean="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Yes: 3   No: 0   Abstain: 0</a:t>
            </a:r>
            <a:endParaRPr lang="en-US" dirty="0">
              <a:cs typeface="Lucida Grande"/>
            </a:endParaRPr>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b="0" dirty="0" smtClean="0"/>
          </a:p>
          <a:p>
            <a:pPr>
              <a:lnSpc>
                <a:spcPct val="80000"/>
              </a:lnSpc>
            </a:pPr>
            <a:r>
              <a:rPr lang="en-US" b="0" dirty="0" smtClean="0"/>
              <a:t>Discussion of use cases for 802.11ak.</a:t>
            </a:r>
          </a:p>
          <a:p>
            <a:pPr marL="0" indent="0">
              <a:lnSpc>
                <a:spcPct val="80000"/>
              </a:lnSpc>
              <a:buNone/>
            </a:pPr>
            <a:endParaRPr lang="en-US" b="0" dirty="0"/>
          </a:p>
          <a:p>
            <a:pPr>
              <a:lnSpc>
                <a:spcPct val="80000"/>
              </a:lnSpc>
            </a:pPr>
            <a:r>
              <a:rPr lang="en-US" dirty="0" smtClean="0"/>
              <a:t>Recess until 16:00 today.</a:t>
            </a:r>
            <a:endParaRPr lang="en-US" dirty="0"/>
          </a:p>
        </p:txBody>
      </p:sp>
    </p:spTree>
    <p:extLst>
      <p:ext uri="{BB962C8B-B14F-4D97-AF65-F5344CB8AC3E}">
        <p14:creationId xmlns:p14="http://schemas.microsoft.com/office/powerpoint/2010/main" val="958166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100789</TotalTime>
  <Words>2420</Words>
  <Application>Microsoft Macintosh PowerPoint</Application>
  <PresentationFormat>On-screen Show (4:3)</PresentationFormat>
  <Paragraphs>382</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Kona 2 </vt:lpstr>
      <vt:lpstr>Monday, 16 May 2016 10:30 – 12:30, Kona 2 </vt:lpstr>
      <vt:lpstr>Monday, 16 May 2016 10:30 – 12:30, Kona 2 </vt:lpstr>
      <vt:lpstr>Monday, 16 May 2016 10:30 – 12:30, Kona 2 </vt:lpstr>
      <vt:lpstr>Participants, Patents, and Duty to Inform</vt:lpstr>
      <vt:lpstr>Patent Related Links</vt:lpstr>
      <vt:lpstr>Call for Potentially Essential Patents</vt:lpstr>
      <vt:lpstr>Other Guidelines for IEEE WG Meetings</vt:lpstr>
      <vt:lpstr>Monday, 16 May 2016 16:00 – 18:00, Kona 2</vt:lpstr>
      <vt:lpstr>Tuesday, 17 May 2016 16:00 – 18:00, Kona 2</vt:lpstr>
      <vt:lpstr>Tuesday, 17 May 2016 19:30 – 21:30, Kona 2 </vt:lpstr>
      <vt:lpstr>Tuesday, 17 May 2016 19:30 – 21:30, Kona 2 </vt:lpstr>
      <vt:lpstr>Tuesday, 17 May 2016 19:30 – 21:30, Kona 2 </vt:lpstr>
      <vt:lpstr>Thursday, 19 May 2016 08:00 – 10:00, Queens 5</vt:lpstr>
      <vt:lpstr>Thursday, 19 May 2016 08:00 – 10:00, Queens 5</vt:lpstr>
      <vt:lpstr>Thursday, 19 May 2016 10:30 – 12:30, Kona 2</vt:lpstr>
      <vt:lpstr>Thursday, 19 May 2016 16:00 – 18:00, Queens 6</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1159</cp:revision>
  <cp:lastPrinted>1998-02-10T13:28:06Z</cp:lastPrinted>
  <dcterms:created xsi:type="dcterms:W3CDTF">2006-12-04T03:46:13Z</dcterms:created>
  <dcterms:modified xsi:type="dcterms:W3CDTF">2016-05-18T09:34:35Z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