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60" r:id="rId5"/>
    <p:sldId id="443" r:id="rId6"/>
    <p:sldId id="528" r:id="rId7"/>
    <p:sldId id="553" r:id="rId8"/>
    <p:sldId id="470" r:id="rId9"/>
    <p:sldId id="471" r:id="rId10"/>
    <p:sldId id="472" r:id="rId11"/>
    <p:sldId id="474" r:id="rId12"/>
    <p:sldId id="518" r:id="rId13"/>
    <p:sldId id="535" r:id="rId14"/>
    <p:sldId id="551" r:id="rId15"/>
    <p:sldId id="430" r:id="rId16"/>
    <p:sldId id="513" r:id="rId17"/>
    <p:sldId id="546"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71" autoAdjust="0"/>
    <p:restoredTop sz="98109" autoAdjust="0"/>
  </p:normalViewPr>
  <p:slideViewPr>
    <p:cSldViewPr>
      <p:cViewPr varScale="1">
        <p:scale>
          <a:sx n="93" d="100"/>
          <a:sy n="93" d="100"/>
        </p:scale>
        <p:origin x="-24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7736"/>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P802.11-16/0513r1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P802.11-16/0513r1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P802.11-16/0513r1</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P802.11-16/0513r1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P802.11-16/0513r1</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P802.11-16/0513r1</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P802.11-16/0513r1</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P802.11-16/0513r1</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P802.11-16/0513r1</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P802.11-16/0513r1</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P802.11-16/0513r1</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P802.11-16/0513r1</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P802.11-16/0513r1</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P802.11-16/0513r1</a:t>
            </a:r>
            <a:endParaRPr lang="en-US"/>
          </a:p>
        </p:txBody>
      </p:sp>
      <p:sp>
        <p:nvSpPr>
          <p:cNvPr id="5" name="Date Placeholder 4"/>
          <p:cNvSpPr>
            <a:spLocks noGrp="1"/>
          </p:cNvSpPr>
          <p:nvPr>
            <p:ph type="dt" idx="11"/>
          </p:nvPr>
        </p:nvSpPr>
        <p:spPr/>
        <p:txBody>
          <a:bodyPr/>
          <a:lstStyle/>
          <a:p>
            <a:r>
              <a:rPr lang="en-US" smtClean="0"/>
              <a:t>May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P802.11-16/0513r1</a:t>
            </a:r>
            <a:endParaRPr lang="en-US"/>
          </a:p>
        </p:txBody>
      </p:sp>
      <p:sp>
        <p:nvSpPr>
          <p:cNvPr id="5" name="Date Placeholder 4"/>
          <p:cNvSpPr>
            <a:spLocks noGrp="1"/>
          </p:cNvSpPr>
          <p:nvPr>
            <p:ph type="dt" idx="11"/>
          </p:nvPr>
        </p:nvSpPr>
        <p:spPr/>
        <p:txBody>
          <a:bodyPr/>
          <a:lstStyle/>
          <a:p>
            <a:r>
              <a:rPr lang="en-US" smtClean="0"/>
              <a:t>May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P802.11-16/0513r1</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P802.11-16/0513r1</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P802.11-16/0513r1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0513r1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2.0.pdf" TargetMode="External"/><Relationship Id="rId4" Type="http://schemas.openxmlformats.org/officeDocument/2006/relationships/hyperlink" Target="http://www.ieee802.org/1/files/private/bz-drafts/d2/802-1Qbz-d2-4.pdf" TargetMode="External"/><Relationship Id="rId5" Type="http://schemas.openxmlformats.org/officeDocument/2006/relationships/hyperlink" Target="http://www.ieee802.org/1/files/private/ac-rev-drafts/d3/802-1ac-rev-d3-0.pdf"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a:t>
            </a:r>
            <a:r>
              <a:rPr lang="en-US" sz="1800" b="0" dirty="0" smtClean="0">
                <a:latin typeface="Arial" charset="0"/>
              </a:rPr>
              <a:t>05-08</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a:t>
            </a:r>
            <a:r>
              <a:rPr lang="en-US" b="0" dirty="0"/>
              <a:t>of Agenda</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dirty="0" smtClean="0"/>
              <a:t>Recess until 16:00 Tuesday.</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a:t>
            </a:r>
          </a:p>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dirty="0" smtClean="0"/>
              <a:t>Recess until 19:30 today</a:t>
            </a:r>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Discussion </a:t>
            </a:r>
            <a:r>
              <a:rPr lang="en-US" b="0" dirty="0"/>
              <a:t>of agenda for Thursday morning joint meeting and </a:t>
            </a:r>
            <a:r>
              <a:rPr lang="en-US" b="0" dirty="0" smtClean="0"/>
              <a:t>teleconferences</a:t>
            </a:r>
          </a:p>
          <a:p>
            <a:pPr lvl="1">
              <a:lnSpc>
                <a:spcPct val="80000"/>
              </a:lnSpc>
            </a:pPr>
            <a:r>
              <a:rPr lang="en-US" b="0" dirty="0" smtClean="0"/>
              <a:t>Teleconferences:</a:t>
            </a:r>
            <a:r>
              <a:rPr lang="en-US" dirty="0"/>
              <a:t> </a:t>
            </a:r>
            <a:r>
              <a:rPr lang="en-US" b="0" dirty="0" smtClean="0"/>
              <a:t>TBD, Mondays at 10am Eastern US time</a:t>
            </a:r>
          </a:p>
          <a:p>
            <a:pPr lvl="1">
              <a:lnSpc>
                <a:spcPct val="80000"/>
              </a:lnSpc>
            </a:pPr>
            <a:r>
              <a:rPr lang="en-US" dirty="0" smtClean="0"/>
              <a:t>Architecture TBD</a:t>
            </a:r>
            <a:endParaRPr lang="en-US" b="0" dirty="0"/>
          </a:p>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a:lnSpc>
                <a:spcPct val="80000"/>
              </a:lnSpc>
            </a:pPr>
            <a:r>
              <a:rPr lang="en-US" dirty="0" smtClean="0"/>
              <a:t>Recess until 08:00 Thursday</a:t>
            </a:r>
          </a:p>
        </p:txBody>
      </p:sp>
    </p:spTree>
    <p:extLst>
      <p:ext uri="{BB962C8B-B14F-4D97-AF65-F5344CB8AC3E}">
        <p14:creationId xmlns:p14="http://schemas.microsoft.com/office/powerpoint/2010/main" val="348736770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19 May 2016</a:t>
            </a:r>
            <a:br>
              <a:rPr lang="en-US" sz="4000" dirty="0" smtClean="0">
                <a:latin typeface="Arial" charset="0"/>
                <a:cs typeface="Arial" charset="0"/>
              </a:rPr>
            </a:br>
            <a:r>
              <a:rPr lang="en-US" dirty="0" smtClean="0">
                <a:latin typeface="Arial" charset="0"/>
                <a:cs typeface="Arial" charset="0"/>
              </a:rPr>
              <a:t>08:00 – 10:00</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a:lnSpc>
                <a:spcPct val="80000"/>
              </a:lnSpc>
            </a:pPr>
            <a:r>
              <a:rPr lang="en-GB" b="0" dirty="0" smtClean="0"/>
              <a:t>802.1Qbz status</a:t>
            </a:r>
          </a:p>
          <a:p>
            <a:pPr>
              <a:lnSpc>
                <a:spcPct val="80000"/>
              </a:lnSpc>
            </a:pPr>
            <a:r>
              <a:rPr lang="en-GB" b="0" dirty="0" smtClean="0"/>
              <a:t>802.1AC status</a:t>
            </a:r>
          </a:p>
          <a:p>
            <a:pPr>
              <a:lnSpc>
                <a:spcPct val="80000"/>
              </a:lnSpc>
            </a:pPr>
            <a:r>
              <a:rPr lang="en-US" b="0" dirty="0"/>
              <a:t>Teleconferences discussion</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08:00 – 10:00</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July 2016 802.11 </a:t>
            </a:r>
            <a:r>
              <a:rPr lang="en-US" dirty="0"/>
              <a:t>meeting on </a:t>
            </a:r>
            <a:r>
              <a:rPr lang="en-US" dirty="0" smtClean="0"/>
              <a:t>TBD at 10am Eastern </a:t>
            </a:r>
            <a:r>
              <a:rPr lang="en-US" dirty="0"/>
              <a:t>US </a:t>
            </a:r>
            <a:r>
              <a:rPr lang="en-US" dirty="0" smtClean="0"/>
              <a:t>time.</a:t>
            </a:r>
          </a:p>
          <a:p>
            <a:pPr lvl="1">
              <a:lnSpc>
                <a:spcPct val="80000"/>
              </a:lnSpc>
            </a:pPr>
            <a:r>
              <a:rPr lang="en-US" dirty="0"/>
              <a:t>Mover:    Seconder: </a:t>
            </a:r>
          </a:p>
          <a:p>
            <a:pPr lvl="1">
              <a:lnSpc>
                <a:spcPct val="80000"/>
              </a:lnSpc>
            </a:pPr>
            <a:r>
              <a:rPr lang="en-US" dirty="0"/>
              <a:t>Yes:    No:    Abstain:</a:t>
            </a:r>
          </a:p>
          <a:p>
            <a:pPr marL="457200" lvl="1" indent="0">
              <a:lnSpc>
                <a:spcPct val="80000"/>
              </a:lnSpc>
              <a:buNone/>
            </a:pPr>
            <a:endParaRPr lang="en-US" dirty="0"/>
          </a:p>
          <a:p>
            <a:pPr>
              <a:lnSpc>
                <a:spcPct val="80000"/>
              </a:lnSpc>
            </a:pPr>
            <a:r>
              <a:rPr lang="en-US" dirty="0" smtClean="0"/>
              <a:t>Recess 802.11 </a:t>
            </a:r>
            <a:r>
              <a:rPr lang="en-US" dirty="0" err="1" smtClean="0"/>
              <a:t>TGak</a:t>
            </a:r>
            <a:r>
              <a:rPr lang="en-US" dirty="0" smtClean="0"/>
              <a:t> </a:t>
            </a:r>
            <a:r>
              <a:rPr lang="en-US" dirty="0"/>
              <a:t>until 10:30 </a:t>
            </a:r>
            <a:r>
              <a:rPr lang="en-US" dirty="0" smtClean="0"/>
              <a:t>today</a:t>
            </a:r>
          </a:p>
          <a:p>
            <a:pPr>
              <a:lnSpc>
                <a:spcPct val="80000"/>
              </a:lnSpc>
            </a:pPr>
            <a:r>
              <a:rPr lang="en-US" dirty="0" smtClean="0"/>
              <a:t>Adjourn 802.11 ARC SC</a:t>
            </a:r>
            <a:endParaRPr lang="en-US" dirty="0"/>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10:30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Agenda</a:t>
            </a:r>
          </a:p>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dirty="0" smtClean="0"/>
              <a:t>Adjourn </a:t>
            </a:r>
            <a:r>
              <a:rPr lang="en-US" dirty="0" err="1" smtClean="0"/>
              <a:t>TGk</a:t>
            </a:r>
            <a:endParaRPr lang="en-US" dirty="0"/>
          </a:p>
          <a:p>
            <a:pPr>
              <a:lnSpc>
                <a:spcPct val="80000"/>
              </a:lnSpc>
            </a:pPr>
            <a:endParaRPr lang="en-US" b="0" dirty="0"/>
          </a:p>
        </p:txBody>
      </p:sp>
    </p:spTree>
    <p:extLst>
      <p:ext uri="{BB962C8B-B14F-4D97-AF65-F5344CB8AC3E}">
        <p14:creationId xmlns:p14="http://schemas.microsoft.com/office/powerpoint/2010/main" val="40354484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smtClean="0"/>
              <a:t>11-12</a:t>
            </a:r>
            <a:r>
              <a:rPr lang="en-GB" dirty="0"/>
              <a:t>/1207r1, “802.11 GLK Draft PAR”</a:t>
            </a:r>
          </a:p>
          <a:p>
            <a:pPr lvl="1">
              <a:lnSpc>
                <a:spcPct val="80000"/>
              </a:lnSpc>
            </a:pPr>
            <a:r>
              <a:rPr lang="en-GB" dirty="0" smtClean="0"/>
              <a:t>11-12</a:t>
            </a:r>
            <a:r>
              <a:rPr lang="en-GB" dirty="0"/>
              <a:t>/1208r0, “802.11 GLK Draft 5C</a:t>
            </a:r>
            <a:r>
              <a:rPr lang="en-GB" dirty="0" smtClean="0"/>
              <a:t>”</a:t>
            </a:r>
          </a:p>
          <a:p>
            <a:pPr>
              <a:lnSpc>
                <a:spcPct val="80000"/>
              </a:lnSpc>
            </a:pPr>
            <a:r>
              <a:rPr lang="en-GB" dirty="0" smtClean="0"/>
              <a:t>Draft 2.0 of 802.11ak and results of Letter Ballot 212:</a:t>
            </a:r>
          </a:p>
          <a:p>
            <a:pPr lvl="1">
              <a:lnSpc>
                <a:spcPct val="80000"/>
              </a:lnSpc>
            </a:pPr>
            <a:r>
              <a:rPr lang="en-GB" dirty="0" smtClean="0">
                <a:hlinkClick r:id="rId3"/>
              </a:rPr>
              <a:t>http://www.ieee802.org/11/private/Draft_Standards/11ak/Draft P802.11ak_D2.0.pdf</a:t>
            </a:r>
            <a:r>
              <a:rPr lang="en-GB" dirty="0" smtClean="0"/>
              <a:t> </a:t>
            </a:r>
          </a:p>
          <a:p>
            <a:pPr lvl="1">
              <a:lnSpc>
                <a:spcPct val="80000"/>
              </a:lnSpc>
            </a:pPr>
            <a:r>
              <a:rPr lang="en-GB" dirty="0" smtClean="0"/>
              <a:t>11-15/556r21,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4"/>
              </a:rPr>
              <a:t>http://www.ieee802.org/1/files/private/bz-drafts/d2/802-1Qbz-d2-4.pdf</a:t>
            </a:r>
            <a:endParaRPr lang="en-GB" dirty="0" smtClean="0"/>
          </a:p>
          <a:p>
            <a:pPr>
              <a:lnSpc>
                <a:spcPct val="80000"/>
              </a:lnSpc>
            </a:pPr>
            <a:r>
              <a:rPr lang="en-US" dirty="0" smtClean="0"/>
              <a:t>Draft 3.0 of 802.1AC-REV is at</a:t>
            </a:r>
          </a:p>
          <a:p>
            <a:pPr lvl="1">
              <a:lnSpc>
                <a:spcPct val="80000"/>
              </a:lnSpc>
            </a:pPr>
            <a:r>
              <a:rPr lang="en-US" dirty="0" smtClean="0">
                <a:hlinkClick r:id="rId5"/>
              </a:rPr>
              <a:t>http://www.ieee802.org/1/files/private/ac-rev-drafts/d3/802-1ac-rev-d3-0.pdf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a:latin typeface="Arial" charset="0"/>
              </a:rPr>
              <a:t>Waikoloa, Hawai‘i</a:t>
            </a:r>
          </a:p>
          <a:p>
            <a:pPr algn="ctr">
              <a:lnSpc>
                <a:spcPct val="90000"/>
              </a:lnSpc>
              <a:buFontTx/>
              <a:buNone/>
            </a:pPr>
            <a:r>
              <a:rPr lang="en-US" sz="2800" dirty="0" smtClean="0">
                <a:latin typeface="Arial" charset="0"/>
              </a:rPr>
              <a:t>16-19 May,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pic>
        <p:nvPicPr>
          <p:cNvPr id="8" name="Picture 7"/>
          <p:cNvPicPr>
            <a:picLocks noChangeAspect="1"/>
          </p:cNvPicPr>
          <p:nvPr/>
        </p:nvPicPr>
        <p:blipFill>
          <a:blip r:embed="rId3"/>
          <a:stretch>
            <a:fillRect/>
          </a:stretch>
        </p:blipFill>
        <p:spPr>
          <a:xfrm>
            <a:off x="571500" y="1270000"/>
            <a:ext cx="8001000" cy="4749800"/>
          </a:xfrm>
          <a:prstGeom prst="rect">
            <a:avLst/>
          </a:prstGeom>
        </p:spPr>
      </p:pic>
      <p:sp>
        <p:nvSpPr>
          <p:cNvPr id="10"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Waikoloa, Big Island, Hawai‘i</a:t>
            </a:r>
            <a:endParaRPr lang="en-US" dirty="0">
              <a:latin typeface="Arial"/>
              <a:cs typeface="Aria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7580149"/>
              </p:ext>
            </p:extLst>
          </p:nvPr>
        </p:nvGraphicFramePr>
        <p:xfrm>
          <a:off x="685800" y="2057400"/>
          <a:ext cx="7696199" cy="3389274"/>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AM2</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EVE</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t>
                      </a:r>
                      <a:r>
                        <a:rPr lang="en-US" sz="2000" baseline="0" dirty="0" smtClean="0"/>
                        <a:t>ARC</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10:30 – 12:30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p>
          <a:p>
            <a:pPr>
              <a:lnSpc>
                <a:spcPct val="80000"/>
              </a:lnSpc>
            </a:pPr>
            <a:r>
              <a:rPr lang="en-US" b="0" dirty="0"/>
              <a:t>Appointment of </a:t>
            </a:r>
            <a:r>
              <a:rPr lang="en-US" b="0" dirty="0" smtClean="0"/>
              <a:t>Secretary</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a:t>
            </a:r>
            <a:r>
              <a:rPr lang="en-US" b="0" dirty="0"/>
              <a:t>Recording </a:t>
            </a:r>
            <a:r>
              <a:rPr lang="en-US" b="0" dirty="0" smtClean="0"/>
              <a:t>Reminder</a:t>
            </a:r>
            <a:endParaRPr lang="en-US" b="0" dirty="0"/>
          </a:p>
          <a:p>
            <a:pPr>
              <a:lnSpc>
                <a:spcPct val="80000"/>
              </a:lnSpc>
            </a:pPr>
            <a:r>
              <a:rPr lang="en-US" b="0" dirty="0" smtClean="0"/>
              <a:t>Approval of Agenda</a:t>
            </a:r>
          </a:p>
          <a:p>
            <a:pPr>
              <a:lnSpc>
                <a:spcPct val="80000"/>
              </a:lnSpc>
            </a:pPr>
            <a:r>
              <a:rPr lang="en-US" dirty="0"/>
              <a:t>Moved, </a:t>
            </a:r>
            <a:r>
              <a:rPr lang="en-US" b="0" dirty="0"/>
              <a:t>to approve 11-16</a:t>
            </a:r>
            <a:r>
              <a:rPr lang="en-US" b="0" dirty="0" smtClean="0"/>
              <a:t>/477r1 </a:t>
            </a:r>
            <a:r>
              <a:rPr lang="en-US" b="0" dirty="0"/>
              <a:t>as the minutes of the </a:t>
            </a:r>
            <a:r>
              <a:rPr lang="en-US" b="0" dirty="0" smtClean="0"/>
              <a:t>Macau </a:t>
            </a:r>
            <a:r>
              <a:rPr lang="en-US" b="0" dirty="0" err="1" smtClean="0"/>
              <a:t>TGak</a:t>
            </a:r>
            <a:r>
              <a:rPr lang="en-US" b="0" dirty="0" smtClean="0"/>
              <a:t> </a:t>
            </a:r>
            <a:r>
              <a:rPr lang="en-US" b="0" dirty="0"/>
              <a:t>meeting in </a:t>
            </a:r>
            <a:r>
              <a:rPr lang="en-US" b="0" dirty="0" smtClean="0"/>
              <a:t>March.</a:t>
            </a:r>
            <a:endParaRPr lang="en-US" b="0" dirty="0"/>
          </a:p>
          <a:p>
            <a:pPr lvl="1">
              <a:lnSpc>
                <a:spcPct val="80000"/>
              </a:lnSpc>
            </a:pPr>
            <a:r>
              <a:rPr lang="en-US" dirty="0" smtClean="0"/>
              <a:t>Mover:    Seconder: </a:t>
            </a:r>
          </a:p>
          <a:p>
            <a:pPr lvl="1">
              <a:lnSpc>
                <a:spcPct val="80000"/>
              </a:lnSpc>
            </a:pPr>
            <a:r>
              <a:rPr lang="en-US" dirty="0" smtClean="0"/>
              <a:t>Yes:    No:    Abstain:</a:t>
            </a:r>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10:30 – 12:30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a:t>
            </a:r>
            <a:r>
              <a:rPr lang="en-US" b="0" dirty="0" smtClean="0"/>
              <a:t>the following minutes of </a:t>
            </a:r>
            <a:r>
              <a:rPr lang="en-US" b="0" dirty="0" err="1" smtClean="0"/>
              <a:t>TGak</a:t>
            </a:r>
            <a:r>
              <a:rPr lang="en-US" b="0" dirty="0" smtClean="0"/>
              <a:t> teleconferences held since the March </a:t>
            </a:r>
            <a:r>
              <a:rPr lang="en-US" b="0" dirty="0" err="1" smtClean="0"/>
              <a:t>TGak</a:t>
            </a:r>
            <a:r>
              <a:rPr lang="en-US" b="0" dirty="0" smtClean="0"/>
              <a:t> meeting:</a:t>
            </a:r>
          </a:p>
          <a:p>
            <a:pPr lvl="1">
              <a:lnSpc>
                <a:spcPct val="80000"/>
              </a:lnSpc>
            </a:pPr>
            <a:r>
              <a:rPr lang="en-US" b="0" dirty="0" smtClean="0"/>
              <a:t>April 28: </a:t>
            </a:r>
            <a:r>
              <a:rPr lang="en-US" b="0" dirty="0" smtClean="0"/>
              <a:t>11-16/565r1</a:t>
            </a:r>
            <a:endParaRPr lang="en-US" b="0" dirty="0" smtClean="0"/>
          </a:p>
          <a:p>
            <a:pPr lvl="1">
              <a:lnSpc>
                <a:spcPct val="80000"/>
              </a:lnSpc>
            </a:pPr>
            <a:r>
              <a:rPr lang="en-US" dirty="0" smtClean="0"/>
              <a:t>May 18: </a:t>
            </a:r>
            <a:r>
              <a:rPr lang="en-US" dirty="0" smtClean="0"/>
              <a:t>11-16/576r0</a:t>
            </a:r>
            <a:endParaRPr lang="en-US" dirty="0" smtClean="0"/>
          </a:p>
          <a:p>
            <a:pPr lvl="1">
              <a:lnSpc>
                <a:spcPct val="80000"/>
              </a:lnSpc>
            </a:pPr>
            <a:r>
              <a:rPr lang="en-US" b="0" dirty="0" smtClean="0"/>
              <a:t>May 24: </a:t>
            </a:r>
            <a:r>
              <a:rPr lang="en-US" b="0" dirty="0" smtClean="0"/>
              <a:t>11-16/577r0</a:t>
            </a:r>
            <a:endParaRPr lang="en-US" b="0" dirty="0" smtClean="0"/>
          </a:p>
          <a:p>
            <a:pPr lvl="1">
              <a:lnSpc>
                <a:spcPct val="80000"/>
              </a:lnSpc>
            </a:pPr>
            <a:r>
              <a:rPr lang="en-US" strike="sngStrike" dirty="0" smtClean="0"/>
              <a:t>April 2: </a:t>
            </a:r>
            <a:r>
              <a:rPr lang="en-US" strike="sngStrike" dirty="0" smtClean="0"/>
              <a:t>Cancelled</a:t>
            </a:r>
            <a:endParaRPr lang="en-US" b="0" strike="sngStrike" dirty="0"/>
          </a:p>
          <a:p>
            <a:pPr lvl="1">
              <a:lnSpc>
                <a:spcPct val="80000"/>
              </a:lnSpc>
            </a:pPr>
            <a:r>
              <a:rPr lang="en-US" dirty="0" smtClean="0"/>
              <a:t>Mover:    Seconder: </a:t>
            </a:r>
          </a:p>
          <a:p>
            <a:pPr lvl="1">
              <a:lnSpc>
                <a:spcPct val="80000"/>
              </a:lnSpc>
            </a:pPr>
            <a:r>
              <a:rPr lang="en-US" dirty="0" smtClean="0"/>
              <a:t>Yes:    No:    Abstain:</a:t>
            </a:r>
          </a:p>
          <a:p>
            <a:pPr>
              <a:lnSpc>
                <a:spcPct val="80000"/>
              </a:lnSpc>
            </a:pPr>
            <a:r>
              <a:rPr lang="en-US" b="0" dirty="0"/>
              <a:t>Presentations and discussion to resolve comments and improve the </a:t>
            </a:r>
            <a:r>
              <a:rPr lang="en-US" b="0" dirty="0" err="1"/>
              <a:t>TGak</a:t>
            </a:r>
            <a:r>
              <a:rPr lang="en-US" b="0" dirty="0"/>
              <a:t> </a:t>
            </a:r>
            <a:r>
              <a:rPr lang="en-US" b="0" dirty="0" smtClean="0"/>
              <a:t>Draft.</a:t>
            </a:r>
            <a:endParaRPr lang="en-US" b="0" dirty="0"/>
          </a:p>
          <a:p>
            <a:pPr>
              <a:lnSpc>
                <a:spcPct val="80000"/>
              </a:lnSpc>
            </a:pPr>
            <a:r>
              <a:rPr lang="en-US" dirty="0" smtClean="0"/>
              <a:t>Recess until 16:00 today.</a:t>
            </a:r>
            <a:endParaRPr lang="en-US" dirty="0"/>
          </a:p>
        </p:txBody>
      </p:sp>
    </p:spTree>
    <p:extLst>
      <p:ext uri="{BB962C8B-B14F-4D97-AF65-F5344CB8AC3E}">
        <p14:creationId xmlns:p14="http://schemas.microsoft.com/office/powerpoint/2010/main" val="2557008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98168</TotalTime>
  <Words>1850</Words>
  <Application>Microsoft Macintosh PowerPoint</Application>
  <PresentationFormat>On-screen Show (4:3)</PresentationFormat>
  <Paragraphs>295</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May 2016 802.11ak Agenda</vt:lpstr>
      <vt:lpstr>IEEE 802.11ak/GLK: Enhancements For Transit Links Within Bridged Networks</vt:lpstr>
      <vt:lpstr>Venue</vt:lpstr>
      <vt:lpstr>TGak Timeline At Start of Meeting</vt:lpstr>
      <vt:lpstr>Sessions</vt:lpstr>
      <vt:lpstr>Monday, 16 May 2016 10:30 – 12:30 </vt:lpstr>
      <vt:lpstr>Monday, 16 May 2016 10:30 – 12:30 </vt:lpstr>
      <vt:lpstr>Participants, Patents, and Duty to Inform</vt:lpstr>
      <vt:lpstr>Patent Related Links</vt:lpstr>
      <vt:lpstr>Call for Potentially Essential Patents</vt:lpstr>
      <vt:lpstr>Other Guidelines for IEEE WG Meetings</vt:lpstr>
      <vt:lpstr>Monday, 16 May 2016 16:00 – 18:00</vt:lpstr>
      <vt:lpstr>Tuesday, 17 May 2016 16:00 – 18:00</vt:lpstr>
      <vt:lpstr>Tuesday, 17 May 2016 19:30 – 21:30 </vt:lpstr>
      <vt:lpstr>Thursday, 19 May 2016 08:00 – 10:00</vt:lpstr>
      <vt:lpstr>Thursday, 19 May 2016 08:00 – 10:00</vt:lpstr>
      <vt:lpstr>Thursday, 19 May 2016 10:30 – 12:30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1138</cp:revision>
  <cp:lastPrinted>1998-02-10T13:28:06Z</cp:lastPrinted>
  <dcterms:created xsi:type="dcterms:W3CDTF">2006-12-04T03:46:13Z</dcterms:created>
  <dcterms:modified xsi:type="dcterms:W3CDTF">2016-05-08T19:56:16Z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