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69" r:id="rId2"/>
    <p:sldId id="278" r:id="rId3"/>
    <p:sldId id="417" r:id="rId4"/>
    <p:sldId id="609" r:id="rId5"/>
    <p:sldId id="589" r:id="rId6"/>
    <p:sldId id="517" r:id="rId7"/>
    <p:sldId id="579" r:id="rId8"/>
    <p:sldId id="557" r:id="rId9"/>
    <p:sldId id="580" r:id="rId10"/>
    <p:sldId id="298" r:id="rId11"/>
    <p:sldId id="596" r:id="rId12"/>
    <p:sldId id="593" r:id="rId13"/>
    <p:sldId id="597" r:id="rId14"/>
    <p:sldId id="595" r:id="rId15"/>
    <p:sldId id="599" r:id="rId16"/>
    <p:sldId id="598" r:id="rId17"/>
    <p:sldId id="591" r:id="rId18"/>
    <p:sldId id="600" r:id="rId19"/>
    <p:sldId id="606" r:id="rId20"/>
    <p:sldId id="594" r:id="rId21"/>
    <p:sldId id="602" r:id="rId22"/>
    <p:sldId id="603" r:id="rId23"/>
    <p:sldId id="604" r:id="rId24"/>
    <p:sldId id="601" r:id="rId25"/>
    <p:sldId id="608" r:id="rId26"/>
    <p:sldId id="610" r:id="rId27"/>
    <p:sldId id="611" r:id="rId28"/>
    <p:sldId id="613" r:id="rId29"/>
    <p:sldId id="612" r:id="rId30"/>
    <p:sldId id="592" r:id="rId31"/>
    <p:sldId id="607" r:id="rId32"/>
    <p:sldId id="605" r:id="rId33"/>
    <p:sldId id="590" r:id="rId34"/>
    <p:sldId id="516" r:id="rId35"/>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a:srgbClr val="99CCFF"/>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02" autoAdjust="0"/>
    <p:restoredTop sz="97842" autoAdjust="0"/>
  </p:normalViewPr>
  <p:slideViewPr>
    <p:cSldViewPr>
      <p:cViewPr>
        <p:scale>
          <a:sx n="100" d="100"/>
          <a:sy n="100" d="100"/>
        </p:scale>
        <p:origin x="-228" y="384"/>
      </p:cViewPr>
      <p:guideLst>
        <p:guide orient="horz" pos="2160"/>
        <p:guide pos="2880"/>
      </p:guideLst>
    </p:cSldViewPr>
  </p:slideViewPr>
  <p:outlineViewPr>
    <p:cViewPr>
      <p:scale>
        <a:sx n="50" d="100"/>
        <a:sy n="50" d="100"/>
      </p:scale>
      <p:origin x="0" y="9162"/>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802.11-16/0511r0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2016</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802.11-16/0511r0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2016</a:t>
            </a:r>
            <a:endParaRPr lang="en-US"/>
          </a:p>
        </p:txBody>
      </p:sp>
      <p:sp>
        <p:nvSpPr>
          <p:cNvPr id="28676"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10</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11</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12</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13</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14</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15</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16</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17</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18</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19</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20</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21</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22</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23</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24</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25</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26</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27</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28</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29</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30</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31</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32</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33</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34</a:t>
            </a:fld>
            <a:endParaRPr lang="en-US" smtClean="0"/>
          </a:p>
        </p:txBody>
      </p:sp>
      <p:sp>
        <p:nvSpPr>
          <p:cNvPr id="55302" name="Rectangle 2"/>
          <p:cNvSpPr>
            <a:spLocks noGrp="1" noRot="1" noChangeAspect="1" noChangeArrowheads="1" noTextEdit="1"/>
          </p:cNvSpPr>
          <p:nvPr>
            <p:ph type="sldImg"/>
          </p:nvPr>
        </p:nvSpPr>
        <p:spPr>
          <a:ln/>
        </p:spPr>
      </p:sp>
      <p:sp>
        <p:nvSpPr>
          <p:cNvPr id="5530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802.11-16/0511r0</a:t>
            </a:r>
            <a:endParaRPr lang="en-US"/>
          </a:p>
        </p:txBody>
      </p:sp>
      <p:sp>
        <p:nvSpPr>
          <p:cNvPr id="5" name="Date Placeholder 4"/>
          <p:cNvSpPr>
            <a:spLocks noGrp="1"/>
          </p:cNvSpPr>
          <p:nvPr>
            <p:ph type="dt" idx="11"/>
          </p:nvPr>
        </p:nvSpPr>
        <p:spPr/>
        <p:txBody>
          <a:bodyPr/>
          <a:lstStyle/>
          <a:p>
            <a:pPr>
              <a:defRPr/>
            </a:pPr>
            <a:r>
              <a:rPr lang="en-US" smtClean="0"/>
              <a:t>May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5</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355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355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355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6FAA8AB-7E46-4D81-8BDE-7DD8A33C93E2}" type="slidenum">
              <a:rPr lang="en-US" smtClean="0"/>
              <a:pPr>
                <a:defRPr/>
              </a:pPr>
              <a:t>6</a:t>
            </a:fld>
            <a:endParaRPr lang="en-US" smtClean="0"/>
          </a:p>
        </p:txBody>
      </p:sp>
      <p:sp>
        <p:nvSpPr>
          <p:cNvPr id="35846" name="Rectangle 2"/>
          <p:cNvSpPr txBox="1">
            <a:spLocks noGrp="1" noChangeArrowheads="1"/>
          </p:cNvSpPr>
          <p:nvPr/>
        </p:nvSpPr>
        <p:spPr bwMode="auto">
          <a:xfrm>
            <a:off x="5578475" y="98425"/>
            <a:ext cx="635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5847" name="Rectangle 3"/>
          <p:cNvSpPr txBox="1">
            <a:spLocks noGrp="1" noChangeArrowheads="1"/>
          </p:cNvSpPr>
          <p:nvPr/>
        </p:nvSpPr>
        <p:spPr bwMode="auto">
          <a:xfrm>
            <a:off x="646113" y="98425"/>
            <a:ext cx="8191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5848" name="Rectangle 6"/>
          <p:cNvSpPr txBox="1">
            <a:spLocks noGrp="1" noChangeArrowheads="1"/>
          </p:cNvSpPr>
          <p:nvPr/>
        </p:nvSpPr>
        <p:spPr bwMode="auto">
          <a:xfrm>
            <a:off x="5299075" y="9001125"/>
            <a:ext cx="9144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5849" name="Rectangle 7"/>
          <p:cNvSpPr txBox="1">
            <a:spLocks noGrp="1" noChangeArrowheads="1"/>
          </p:cNvSpPr>
          <p:nvPr/>
        </p:nvSpPr>
        <p:spPr bwMode="auto">
          <a:xfrm>
            <a:off x="3187700" y="9001125"/>
            <a:ext cx="50641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ea typeface="MS PGothic" pitchFamily="34" charset="-128"/>
              </a:rPr>
              <a:t>Page </a:t>
            </a:r>
            <a:fld id="{AC45596B-495E-4574-A291-D3B0CA8E0394}" type="slidenum">
              <a:rPr lang="en-US" altLang="en-US">
                <a:ea typeface="MS PGothic" pitchFamily="34" charset="-128"/>
              </a:rPr>
              <a:pPr algn="r">
                <a:spcBef>
                  <a:spcPct val="0"/>
                </a:spcBef>
              </a:pPr>
              <a:t>6</a:t>
            </a:fld>
            <a:endParaRPr lang="en-US" altLang="en-US">
              <a:ea typeface="MS PGothic" pitchFamily="34" charset="-128"/>
            </a:endParaRPr>
          </a:p>
        </p:txBody>
      </p:sp>
      <p:sp>
        <p:nvSpPr>
          <p:cNvPr id="35850" name="Rectangle 2"/>
          <p:cNvSpPr>
            <a:spLocks noGrp="1" noRot="1" noChangeAspect="1" noChangeArrowheads="1" noTextEdit="1"/>
          </p:cNvSpPr>
          <p:nvPr>
            <p:ph type="sldImg"/>
          </p:nvPr>
        </p:nvSpPr>
        <p:spPr>
          <a:ln/>
        </p:spPr>
      </p:sp>
      <p:sp>
        <p:nvSpPr>
          <p:cNvPr id="358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355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355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355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6FAA8AB-7E46-4D81-8BDE-7DD8A33C93E2}" type="slidenum">
              <a:rPr lang="en-US" smtClean="0"/>
              <a:pPr>
                <a:defRPr/>
              </a:pPr>
              <a:t>7</a:t>
            </a:fld>
            <a:endParaRPr lang="en-US" smtClean="0"/>
          </a:p>
        </p:txBody>
      </p:sp>
      <p:sp>
        <p:nvSpPr>
          <p:cNvPr id="35846" name="Rectangle 2"/>
          <p:cNvSpPr txBox="1">
            <a:spLocks noGrp="1" noChangeArrowheads="1"/>
          </p:cNvSpPr>
          <p:nvPr/>
        </p:nvSpPr>
        <p:spPr bwMode="auto">
          <a:xfrm>
            <a:off x="5578475" y="98425"/>
            <a:ext cx="635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5847" name="Rectangle 3"/>
          <p:cNvSpPr txBox="1">
            <a:spLocks noGrp="1" noChangeArrowheads="1"/>
          </p:cNvSpPr>
          <p:nvPr/>
        </p:nvSpPr>
        <p:spPr bwMode="auto">
          <a:xfrm>
            <a:off x="646113" y="98425"/>
            <a:ext cx="8191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5848" name="Rectangle 6"/>
          <p:cNvSpPr txBox="1">
            <a:spLocks noGrp="1" noChangeArrowheads="1"/>
          </p:cNvSpPr>
          <p:nvPr/>
        </p:nvSpPr>
        <p:spPr bwMode="auto">
          <a:xfrm>
            <a:off x="5299075" y="9001125"/>
            <a:ext cx="9144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5849" name="Rectangle 7"/>
          <p:cNvSpPr txBox="1">
            <a:spLocks noGrp="1" noChangeArrowheads="1"/>
          </p:cNvSpPr>
          <p:nvPr/>
        </p:nvSpPr>
        <p:spPr bwMode="auto">
          <a:xfrm>
            <a:off x="3187700" y="9001125"/>
            <a:ext cx="50641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ea typeface="MS PGothic" pitchFamily="34" charset="-128"/>
              </a:rPr>
              <a:t>Page </a:t>
            </a:r>
            <a:fld id="{AC45596B-495E-4574-A291-D3B0CA8E0394}" type="slidenum">
              <a:rPr lang="en-US" altLang="en-US">
                <a:ea typeface="MS PGothic" pitchFamily="34" charset="-128"/>
              </a:rPr>
              <a:pPr algn="r">
                <a:spcBef>
                  <a:spcPct val="0"/>
                </a:spcBef>
              </a:pPr>
              <a:t>7</a:t>
            </a:fld>
            <a:endParaRPr lang="en-US" altLang="en-US">
              <a:ea typeface="MS PGothic" pitchFamily="34" charset="-128"/>
            </a:endParaRPr>
          </a:p>
        </p:txBody>
      </p:sp>
      <p:sp>
        <p:nvSpPr>
          <p:cNvPr id="35850" name="Rectangle 2"/>
          <p:cNvSpPr>
            <a:spLocks noGrp="1" noRot="1" noChangeAspect="1" noChangeArrowheads="1" noTextEdit="1"/>
          </p:cNvSpPr>
          <p:nvPr>
            <p:ph type="sldImg"/>
          </p:nvPr>
        </p:nvSpPr>
        <p:spPr>
          <a:ln/>
        </p:spPr>
      </p:sp>
      <p:sp>
        <p:nvSpPr>
          <p:cNvPr id="358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8</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9</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May 2016</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5059830" y="332601"/>
            <a:ext cx="338567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802.11-16/0511r10</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7942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Agenda</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4/11-14-0629-14-0000-802-11-operations-manual.docx%20sections%204.3"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5/11-15-0565-41-000m-revmc-sb-mac-comments.xl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6/11-16-0566-01-000m-nav-setting-fixes-in-dmg-network.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6/11-16-0569-02-000m-awake-window-access-fixes-in-dmg-network.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5/11-15-0565-42-000m-revmc-sb-mac-comments.xls"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https://mentor.ieee.org/802.11/dcn/15/11-15-0532-42-000m-revmc-sponsor-ballot-comments.xls" TargetMode="External"/><Relationship Id="rId4" Type="http://schemas.openxmlformats.org/officeDocument/2006/relationships/hyperlink" Target="https://mentor.ieee.org/802.11/dcn/15/11-15-0665-31-000m-revmc-sb-gen-adhoc-comments.xls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6/11-16-0562-01-000m-suite-b-akm-update.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5/11-15-1184-07-000m-owe.doc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5/11-15-0665-31-000m-revmc-sb-gen-adhoc-comments.xls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5/11-15-0665-33-000m-revmc-sb-gen-adhoc-comments.xlsx%20except%20for%20CIDs%207106"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s://mentor.ieee.org/802.11/dcn/15/11-15-0565-44-000m-revmc-sb-mac-comments.xl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6/11-16-0567-04-000m-bss-intention-in-dmg-discovery-beacon.doc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6/11-16-0670-06-000m-base-mcs-and-length-calculation-for-extended-mcs-set.docx"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6/11-16-0298-07-000m-ds-assigned-cids-march-2016.docx"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6/11-16-0703-02-000m-modification-to-ftm-figure.doc"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5/11-15-0565-45-000m-revmc-sb-mac-comments.xls"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hyperlink" Target="https://mentor.ieee.org/802.11/dcn/15/11-15-0532-44-000m-revmc-sponsor-ballot-comments.xls"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5/11-15-0565-41-000m-revmc-sb-mac-comments.xls"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techstreet.com/ieee/products/1867583"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12/11-12-0594-02-0000-revision-par-proposal-for-802-11-2012.doc"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 Id="rId5" Type="http://schemas.openxmlformats.org/officeDocument/2006/relationships/hyperlink" Target="https://mentor.ieee.org/802.11/dcn/15/11-15-0532-37-000m-revmc-sponsor-ballot-comments.xls" TargetMode="External"/><Relationship Id="rId4" Type="http://schemas.openxmlformats.org/officeDocument/2006/relationships/hyperlink" Target="https://mentor.ieee.org/802.11/dcn/13/11-13-0233-56-000m-revmc-wg-ballot-comments.xls"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8" Type="http://schemas.openxmlformats.org/officeDocument/2006/relationships/hyperlink" Target="http://www.ieee802.org/PNP/approved/IEEE_802_Chairs_guidelines_v23.pdf" TargetMode="External"/><Relationship Id="rId3" Type="http://schemas.openxmlformats.org/officeDocument/2006/relationships/hyperlink" Target="https://development.standards.ieee.org/myproject/Public/mytools/mob/slideset.ppt" TargetMode="External"/><Relationship Id="rId7" Type="http://schemas.openxmlformats.org/officeDocument/2006/relationships/hyperlink" Target="http://grouper.ieee.org/groups/802/PNP/approved/IEEE_802_LMSC_OM_approved_120725.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www.ieee802.org/PNP/approved/IEEE_802_WG_PandP_v18.1.pdf" TargetMode="External"/><Relationship Id="rId11" Type="http://schemas.openxmlformats.org/officeDocument/2006/relationships/hyperlink" Target="http://www.ieee802.org/devdocs.shtml" TargetMode="External"/><Relationship Id="rId5" Type="http://schemas.openxmlformats.org/officeDocument/2006/relationships/hyperlink" Target="http://www.ieee802.org/PNP/approved/IEEE_802_OM_v18.pdf" TargetMode="External"/><Relationship Id="rId10" Type="http://schemas.openxmlformats.org/officeDocument/2006/relationships/hyperlink" Target="http://www.ieee802.org/11/Rules/rules.shtml" TargetMode="External"/><Relationship Id="rId4" Type="http://schemas.openxmlformats.org/officeDocument/2006/relationships/hyperlink" Target="http://standards.ieee.org/board/aud/LMSC.pdf" TargetMode="External"/><Relationship Id="rId9" Type="http://schemas.openxmlformats.org/officeDocument/2006/relationships/hyperlink" Target="https://mentor.ieee.org/802.11/dcn/14/11-14-0629-14-0000-802-11-operations-manual.docx"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mentor.ieee.org/802.11/dcn/16/11-16-0574-03-000m-revmc-brc-may-6-and-9-telecon-minutes.docx" TargetMode="External"/><Relationship Id="rId3" Type="http://schemas.openxmlformats.org/officeDocument/2006/relationships/hyperlink" Target="https://mentor.ieee.org/802.11/dcn/16/11-16-0250-00-000m-revmc-brc-minutes-march-2016-macau.docx" TargetMode="External"/><Relationship Id="rId7" Type="http://schemas.openxmlformats.org/officeDocument/2006/relationships/hyperlink" Target="https://mentor.ieee.org/802.11/dcn/16/11-16-0550-01-000m-minutes-for-revmc-brc-face-to-face-meeting-april-25-28-cambridge.docx"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hyperlink" Target="https://mentor.ieee.org/802.11/dcn/16/11-16-0546-00-000m-revmc-brc-april-21-telecon-minutes.docx" TargetMode="External"/><Relationship Id="rId5" Type="http://schemas.openxmlformats.org/officeDocument/2006/relationships/hyperlink" Target="https://mentor.ieee.org/802.11/dcn/16/11-16-0542-00-000m-revmc-brc-april-15-telecon-minutes.docx" TargetMode="External"/><Relationship Id="rId10" Type="http://schemas.openxmlformats.org/officeDocument/2006/relationships/hyperlink" Target="https://mentor.ieee.org/802.11/dcn/13/11-13-0095-30-000m-editor-reports.pptx" TargetMode="External"/><Relationship Id="rId4" Type="http://schemas.openxmlformats.org/officeDocument/2006/relationships/hyperlink" Target="https://mentor.ieee.org/802.11/dcn/16/11-16-0506-00-000m-telecon-minutes-for-revmc-brc-april-1-2016.docx" TargetMode="External"/><Relationship Id="rId9" Type="http://schemas.openxmlformats.org/officeDocument/2006/relationships/hyperlink" Target="https://mentor.ieee.org/802.11/dcn/16/11-16-0601-00-000m-revmc-brc-may-13-telecon-minutes.docx"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ieee802.org/11/email/stds-802-11/msg01475.html"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endParaRPr lang="en-US" sz="1800" dirty="0" smtClean="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685800" y="685800"/>
            <a:ext cx="7924800" cy="1066800"/>
          </a:xfrm>
        </p:spPr>
        <p:txBody>
          <a:bodyPr/>
          <a:lstStyle/>
          <a:p>
            <a:r>
              <a:rPr lang="en-US" altLang="en-US" dirty="0" smtClean="0"/>
              <a:t>IEEE 802.11 </a:t>
            </a:r>
            <a:r>
              <a:rPr lang="en-US" altLang="en-US" dirty="0" err="1" smtClean="0"/>
              <a:t>TGmc</a:t>
            </a:r>
            <a:r>
              <a:rPr lang="en-US" altLang="en-US" dirty="0" smtClean="0"/>
              <a:t> May 2016 Agenda</a:t>
            </a:r>
          </a:p>
        </p:txBody>
      </p:sp>
      <p:sp>
        <p:nvSpPr>
          <p:cNvPr id="2054" name="Rectangle 6"/>
          <p:cNvSpPr>
            <a:spLocks noGrp="1" noChangeArrowheads="1"/>
          </p:cNvSpPr>
          <p:nvPr>
            <p:ph type="body" idx="1"/>
          </p:nvPr>
        </p:nvSpPr>
        <p:spPr>
          <a:xfrm>
            <a:off x="685800" y="1524000"/>
            <a:ext cx="7772400" cy="381000"/>
          </a:xfrm>
        </p:spPr>
        <p:txBody>
          <a:bodyPr/>
          <a:lstStyle/>
          <a:p>
            <a:pPr algn="ctr">
              <a:lnSpc>
                <a:spcPct val="90000"/>
              </a:lnSpc>
              <a:buFontTx/>
              <a:buNone/>
            </a:pPr>
            <a:r>
              <a:rPr lang="en-US" altLang="en-US" sz="2000" dirty="0" smtClean="0"/>
              <a:t>Date:</a:t>
            </a:r>
            <a:r>
              <a:rPr lang="en-US" altLang="en-US" sz="2000" b="0" dirty="0" smtClean="0"/>
              <a:t> </a:t>
            </a:r>
            <a:r>
              <a:rPr lang="en-US" altLang="en-US" sz="2000" b="0" dirty="0" smtClean="0"/>
              <a:t>2016-05-19</a:t>
            </a:r>
            <a:endParaRPr lang="en-US" altLang="en-US" sz="2000" b="0" dirty="0" smtClean="0"/>
          </a:p>
        </p:txBody>
      </p:sp>
      <p:graphicFrame>
        <p:nvGraphicFramePr>
          <p:cNvPr id="2055" name="Object 11"/>
          <p:cNvGraphicFramePr>
            <a:graphicFrameLocks noChangeAspect="1"/>
          </p:cNvGraphicFramePr>
          <p:nvPr>
            <p:extLst>
              <p:ext uri="{D42A27DB-BD31-4B8C-83A1-F6EECF244321}">
                <p14:modId xmlns:p14="http://schemas.microsoft.com/office/powerpoint/2010/main" val="805890967"/>
              </p:ext>
            </p:extLst>
          </p:nvPr>
        </p:nvGraphicFramePr>
        <p:xfrm>
          <a:off x="520700" y="2274888"/>
          <a:ext cx="8186738" cy="2520950"/>
        </p:xfrm>
        <a:graphic>
          <a:graphicData uri="http://schemas.openxmlformats.org/presentationml/2006/ole">
            <mc:AlternateContent xmlns:mc="http://schemas.openxmlformats.org/markup-compatibility/2006">
              <mc:Choice xmlns:v="urn:schemas-microsoft-com:vml" Requires="v">
                <p:oleObj spid="_x0000_s3065" name="Document" r:id="rId4" imgW="8248712" imgH="2546007" progId="Word.Document.8">
                  <p:embed/>
                </p:oleObj>
              </mc:Choice>
              <mc:Fallback>
                <p:oleObj name="Document" r:id="rId4" imgW="8248712" imgH="2546007" progId="Word.Document.8">
                  <p:embed/>
                  <p:pic>
                    <p:nvPicPr>
                      <p:cNvPr id="0" name="Object 11"/>
                      <p:cNvPicPr>
                        <a:picLocks noChangeAspect="1" noChangeArrowheads="1"/>
                      </p:cNvPicPr>
                      <p:nvPr/>
                    </p:nvPicPr>
                    <p:blipFill>
                      <a:blip r:embed="rId5"/>
                      <a:srcRect/>
                      <a:stretch>
                        <a:fillRect/>
                      </a:stretch>
                    </p:blipFill>
                    <p:spPr bwMode="auto">
                      <a:xfrm>
                        <a:off x="520700" y="2274888"/>
                        <a:ext cx="8186738" cy="2520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10</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p>
        </p:txBody>
      </p:sp>
      <p:sp>
        <p:nvSpPr>
          <p:cNvPr id="25606" name="Rectangle 3"/>
          <p:cNvSpPr>
            <a:spLocks noGrp="1" noChangeArrowheads="1"/>
          </p:cNvSpPr>
          <p:nvPr>
            <p:ph type="body" idx="1"/>
          </p:nvPr>
        </p:nvSpPr>
        <p:spPr>
          <a:xfrm>
            <a:off x="685800" y="1524000"/>
            <a:ext cx="7772400" cy="4953000"/>
          </a:xfrm>
        </p:spPr>
        <p:txBody>
          <a:bodyPr/>
          <a:lstStyle/>
          <a:p>
            <a:r>
              <a:rPr lang="en-US" sz="2000" dirty="0" smtClean="0"/>
              <a:t>Vice Chair/Secretary Re-affirmation</a:t>
            </a:r>
            <a:endParaRPr lang="en-US" sz="2000" dirty="0"/>
          </a:p>
          <a:p>
            <a:r>
              <a:rPr lang="en-US" sz="2000" dirty="0" smtClean="0"/>
              <a:t>Motion: </a:t>
            </a:r>
            <a:r>
              <a:rPr lang="en-US" sz="2000" dirty="0" err="1" smtClean="0"/>
              <a:t>TGmc</a:t>
            </a:r>
            <a:r>
              <a:rPr lang="en-US" sz="2000" dirty="0" smtClean="0"/>
              <a:t> reaffirms</a:t>
            </a:r>
          </a:p>
          <a:p>
            <a:pPr lvl="1"/>
            <a:r>
              <a:rPr lang="en-US" sz="1600" dirty="0" smtClean="0"/>
              <a:t>Mark Hamilton as Vice Chair</a:t>
            </a:r>
          </a:p>
          <a:p>
            <a:pPr lvl="1"/>
            <a:r>
              <a:rPr lang="en-US" sz="1600" dirty="0" smtClean="0"/>
              <a:t>Jon Rosdahl as Vice Chair and Secretary</a:t>
            </a:r>
            <a:endParaRPr lang="en-US" sz="1600" dirty="0"/>
          </a:p>
          <a:p>
            <a:endParaRPr lang="en-GB" sz="2000" dirty="0" smtClean="0"/>
          </a:p>
          <a:p>
            <a:r>
              <a:rPr lang="en-GB" sz="2000" dirty="0" smtClean="0"/>
              <a:t>Moved</a:t>
            </a:r>
            <a:r>
              <a:rPr lang="en-GB" sz="2000" dirty="0"/>
              <a:t>: </a:t>
            </a:r>
            <a:r>
              <a:rPr lang="en-GB" sz="2000" dirty="0" smtClean="0"/>
              <a:t>Sean Coffey Seconded</a:t>
            </a:r>
            <a:r>
              <a:rPr lang="en-GB" sz="2000" dirty="0"/>
              <a:t>: </a:t>
            </a:r>
            <a:r>
              <a:rPr lang="en-GB" sz="2000" dirty="0" smtClean="0"/>
              <a:t>Emily Qi</a:t>
            </a:r>
            <a:r>
              <a:rPr lang="en-GB" sz="2000" dirty="0"/>
              <a:t/>
            </a:r>
            <a:br>
              <a:rPr lang="en-GB" sz="2000" dirty="0"/>
            </a:br>
            <a:r>
              <a:rPr lang="en-GB" sz="2000" dirty="0"/>
              <a:t>Result: </a:t>
            </a:r>
            <a:r>
              <a:rPr lang="en-GB" sz="2000" dirty="0" smtClean="0"/>
              <a:t>Unanimous consent</a:t>
            </a:r>
          </a:p>
          <a:p>
            <a:endParaRPr lang="en-GB" sz="2000" dirty="0"/>
          </a:p>
          <a:p>
            <a:r>
              <a:rPr lang="en-GB" sz="1400" dirty="0"/>
              <a:t>Reference: </a:t>
            </a:r>
            <a:r>
              <a:rPr lang="en-GB" sz="1400" dirty="0">
                <a:hlinkClick r:id="rId3"/>
              </a:rPr>
              <a:t>https://</a:t>
            </a:r>
            <a:r>
              <a:rPr lang="en-GB" sz="1400" dirty="0" smtClean="0">
                <a:hlinkClick r:id="rId3"/>
              </a:rPr>
              <a:t>mentor.ieee.org/802.11/dcn/14/11-14-0629-14-0000-802-11-operations-manual.docx </a:t>
            </a:r>
            <a:r>
              <a:rPr lang="en-GB" sz="1400" dirty="0" smtClean="0"/>
              <a:t>sections 4.3 &amp; 4.4:</a:t>
            </a:r>
          </a:p>
          <a:p>
            <a:pPr lvl="1"/>
            <a:r>
              <a:rPr lang="en-US" sz="1200" b="1" i="1" dirty="0"/>
              <a:t>Task Group Vice-Chair</a:t>
            </a:r>
          </a:p>
          <a:p>
            <a:r>
              <a:rPr lang="en-US" sz="1200" dirty="0"/>
              <a:t>TG Vice-Chair is elected by a TG majority approval and confirmed by a WG majority approval.  The TG Vice-Chair is reaffirmed every 2 years; one session after the WG Chair is elected.</a:t>
            </a:r>
          </a:p>
          <a:p>
            <a:pPr lvl="1"/>
            <a:r>
              <a:rPr lang="en-US" sz="1100" b="1" i="1" dirty="0"/>
              <a:t>Task Group Secretary</a:t>
            </a:r>
          </a:p>
          <a:p>
            <a:r>
              <a:rPr lang="en-US" sz="1200" dirty="0"/>
              <a:t>The TG Secretary shall be appointed by the TG Chair and confirmed by a TG motion that is approved with a minimum 50% majority. The TG Secretary is re-affirmed every 2 years; one session after the WG Chair is elected. </a:t>
            </a:r>
          </a:p>
          <a:p>
            <a:endParaRPr lang="en-US"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11</a:t>
            </a:fld>
            <a:endParaRPr lang="en-US" smtClean="0"/>
          </a:p>
        </p:txBody>
      </p:sp>
      <p:sp>
        <p:nvSpPr>
          <p:cNvPr id="25605" name="Rectangle 2"/>
          <p:cNvSpPr>
            <a:spLocks noGrp="1" noChangeArrowheads="1"/>
          </p:cNvSpPr>
          <p:nvPr>
            <p:ph type="title"/>
          </p:nvPr>
        </p:nvSpPr>
        <p:spPr/>
        <p:txBody>
          <a:bodyPr/>
          <a:lstStyle/>
          <a:p>
            <a:r>
              <a:rPr lang="en-US" altLang="en-US" dirty="0" smtClean="0"/>
              <a:t>Motion 219</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smtClean="0"/>
              <a:t>CID </a:t>
            </a:r>
            <a:r>
              <a:rPr lang="en-GB" sz="2000" dirty="0"/>
              <a:t>7532 (OMN </a:t>
            </a:r>
            <a:r>
              <a:rPr lang="en-GB" sz="2000" dirty="0" smtClean="0"/>
              <a:t>extension </a:t>
            </a:r>
            <a:r>
              <a:rPr lang="en-GB" sz="2000" dirty="0"/>
              <a:t>to non-VHT):</a:t>
            </a:r>
            <a:endParaRPr lang="en-US" sz="2000" dirty="0"/>
          </a:p>
          <a:p>
            <a:r>
              <a:rPr lang="en-GB" sz="2000" dirty="0"/>
              <a:t>Move to approve the comment resolution to CID 7532 in the “Motion CID 7532” tab in </a:t>
            </a:r>
            <a:r>
              <a:rPr lang="en-GB" sz="2000" dirty="0">
                <a:hlinkClick r:id="rId3"/>
              </a:rPr>
              <a:t>https://mentor.ieee.org/802.11/dcn/15/11-15-0565-41-000m-revmc-sb-mac-comments.xls</a:t>
            </a:r>
            <a:endParaRPr lang="en-US" sz="2000" dirty="0"/>
          </a:p>
          <a:p>
            <a:endParaRPr lang="en-GB" sz="2000" dirty="0" smtClean="0"/>
          </a:p>
          <a:p>
            <a:r>
              <a:rPr lang="en-GB" sz="2000" dirty="0" smtClean="0"/>
              <a:t>Moved</a:t>
            </a:r>
            <a:r>
              <a:rPr lang="en-GB" sz="2000" dirty="0"/>
              <a:t>: </a:t>
            </a:r>
            <a:r>
              <a:rPr lang="en-GB" sz="2000" dirty="0" smtClean="0"/>
              <a:t>Mark Rison Seconded</a:t>
            </a:r>
            <a:r>
              <a:rPr lang="en-GB" sz="2000" dirty="0"/>
              <a:t>: </a:t>
            </a:r>
            <a:r>
              <a:rPr lang="en-GB" sz="2000" dirty="0" smtClean="0"/>
              <a:t>Guido Hiertz</a:t>
            </a:r>
            <a:r>
              <a:rPr lang="en-GB" sz="2000" dirty="0"/>
              <a:t/>
            </a:r>
            <a:br>
              <a:rPr lang="en-GB" sz="2000" dirty="0"/>
            </a:br>
            <a:r>
              <a:rPr lang="en-GB" sz="2000" dirty="0"/>
              <a:t>Result: </a:t>
            </a:r>
            <a:r>
              <a:rPr lang="en-GB" sz="2000" dirty="0" smtClean="0"/>
              <a:t>5-5-12 Motion fails</a:t>
            </a:r>
            <a:endParaRPr lang="en-US" sz="2000" dirty="0"/>
          </a:p>
        </p:txBody>
      </p:sp>
    </p:spTree>
    <p:extLst>
      <p:ext uri="{BB962C8B-B14F-4D97-AF65-F5344CB8AC3E}">
        <p14:creationId xmlns:p14="http://schemas.microsoft.com/office/powerpoint/2010/main" val="20984293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12</a:t>
            </a:fld>
            <a:endParaRPr lang="en-US" smtClean="0"/>
          </a:p>
        </p:txBody>
      </p:sp>
      <p:sp>
        <p:nvSpPr>
          <p:cNvPr id="25605" name="Rectangle 2"/>
          <p:cNvSpPr>
            <a:spLocks noGrp="1" noChangeArrowheads="1"/>
          </p:cNvSpPr>
          <p:nvPr>
            <p:ph type="title"/>
          </p:nvPr>
        </p:nvSpPr>
        <p:spPr/>
        <p:txBody>
          <a:bodyPr/>
          <a:lstStyle/>
          <a:p>
            <a:r>
              <a:rPr lang="en-US" altLang="en-US" dirty="0" smtClean="0"/>
              <a:t>Motion 220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(DMG NAV setting): Incorporate the text changes in </a:t>
            </a:r>
            <a:r>
              <a:rPr lang="en-GB" sz="2000" u="sng" dirty="0">
                <a:hlinkClick r:id="rId3"/>
              </a:rPr>
              <a:t>https://</a:t>
            </a:r>
            <a:r>
              <a:rPr lang="en-GB" sz="2000" u="sng" dirty="0" smtClean="0">
                <a:hlinkClick r:id="rId3"/>
              </a:rPr>
              <a:t>mentor.ieee.org/802.11/dcn/16/11-16-0566-01-000m-nav-setting-fixes-in-dmg-network.docx</a:t>
            </a:r>
            <a:r>
              <a:rPr lang="en-GB" sz="2000" u="sng" dirty="0" smtClean="0"/>
              <a:t> </a:t>
            </a:r>
            <a:r>
              <a:rPr lang="en-GB" sz="2000" dirty="0" smtClean="0"/>
              <a:t>into </a:t>
            </a:r>
            <a:r>
              <a:rPr lang="en-GB" sz="2000" dirty="0"/>
              <a:t>the </a:t>
            </a:r>
            <a:r>
              <a:rPr lang="en-GB" sz="2000" dirty="0" err="1"/>
              <a:t>TGmc</a:t>
            </a:r>
            <a:r>
              <a:rPr lang="en-GB" sz="2000" dirty="0"/>
              <a:t> draft.</a:t>
            </a:r>
            <a:endParaRPr lang="en-US" sz="2000" dirty="0"/>
          </a:p>
          <a:p>
            <a:endParaRPr lang="en-GB" sz="2000" dirty="0" smtClean="0"/>
          </a:p>
          <a:p>
            <a:r>
              <a:rPr lang="en-GB" sz="2000" dirty="0" smtClean="0"/>
              <a:t>Moved</a:t>
            </a:r>
            <a:r>
              <a:rPr lang="en-GB" sz="2000" dirty="0"/>
              <a:t>: </a:t>
            </a:r>
            <a:r>
              <a:rPr lang="en-GB" sz="2000" dirty="0" smtClean="0"/>
              <a:t>Assaf Kasher Seconded</a:t>
            </a:r>
            <a:r>
              <a:rPr lang="en-GB" sz="2000" dirty="0"/>
              <a:t>: </a:t>
            </a:r>
            <a:r>
              <a:rPr lang="en-GB" sz="2000" dirty="0" smtClean="0"/>
              <a:t>Emily Qi</a:t>
            </a:r>
            <a:r>
              <a:rPr lang="en-GB" sz="2000" dirty="0"/>
              <a:t/>
            </a:r>
            <a:br>
              <a:rPr lang="en-GB" sz="2000" dirty="0"/>
            </a:br>
            <a:r>
              <a:rPr lang="en-GB" sz="2000" dirty="0" smtClean="0"/>
              <a:t>Result: 12-0-9 Motion passes</a:t>
            </a:r>
          </a:p>
        </p:txBody>
      </p:sp>
    </p:spTree>
    <p:extLst>
      <p:ext uri="{BB962C8B-B14F-4D97-AF65-F5344CB8AC3E}">
        <p14:creationId xmlns:p14="http://schemas.microsoft.com/office/powerpoint/2010/main" val="22824551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13</a:t>
            </a:fld>
            <a:endParaRPr lang="en-US" smtClean="0"/>
          </a:p>
        </p:txBody>
      </p:sp>
      <p:sp>
        <p:nvSpPr>
          <p:cNvPr id="25605" name="Rectangle 2"/>
          <p:cNvSpPr>
            <a:spLocks noGrp="1" noChangeArrowheads="1"/>
          </p:cNvSpPr>
          <p:nvPr>
            <p:ph type="title"/>
          </p:nvPr>
        </p:nvSpPr>
        <p:spPr/>
        <p:txBody>
          <a:bodyPr/>
          <a:lstStyle/>
          <a:p>
            <a:r>
              <a:rPr lang="en-US" altLang="en-US" dirty="0" smtClean="0"/>
              <a:t>Motion 221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a:t>
            </a:r>
            <a:r>
              <a:rPr lang="en-GB" sz="2000" dirty="0" smtClean="0"/>
              <a:t>(DMG Awake window fixes): </a:t>
            </a:r>
            <a:r>
              <a:rPr lang="en-GB" sz="2000" dirty="0"/>
              <a:t>Incorporate the text changes in </a:t>
            </a:r>
            <a:r>
              <a:rPr lang="en-GB" sz="2000" dirty="0" smtClean="0">
                <a:hlinkClick r:id="rId3"/>
              </a:rPr>
              <a:t>https</a:t>
            </a:r>
            <a:r>
              <a:rPr lang="en-GB" sz="2000" dirty="0">
                <a:hlinkClick r:id="rId3"/>
              </a:rPr>
              <a:t>://</a:t>
            </a:r>
            <a:r>
              <a:rPr lang="en-GB" sz="2000" dirty="0" smtClean="0">
                <a:hlinkClick r:id="rId3"/>
              </a:rPr>
              <a:t>mentor.ieee.org/802.11/dcn/16/11-16-0569-02-000m-awake-window-access-fixes-in-dmg-network.docx</a:t>
            </a:r>
            <a:r>
              <a:rPr lang="en-GB" sz="2000" dirty="0" smtClean="0"/>
              <a:t>  into </a:t>
            </a:r>
            <a:r>
              <a:rPr lang="en-GB" sz="2000" dirty="0"/>
              <a:t>the </a:t>
            </a:r>
            <a:r>
              <a:rPr lang="en-GB" sz="2000" dirty="0" err="1"/>
              <a:t>TGmc</a:t>
            </a:r>
            <a:r>
              <a:rPr lang="en-GB" sz="2000" dirty="0"/>
              <a:t> draft.</a:t>
            </a:r>
            <a:endParaRPr lang="en-US" sz="2000" dirty="0"/>
          </a:p>
          <a:p>
            <a:endParaRPr lang="en-GB" sz="2000" dirty="0" smtClean="0"/>
          </a:p>
          <a:p>
            <a:r>
              <a:rPr lang="en-GB" sz="2000" dirty="0" smtClean="0"/>
              <a:t>Moved</a:t>
            </a:r>
            <a:r>
              <a:rPr lang="en-GB" sz="2000" dirty="0"/>
              <a:t>: </a:t>
            </a:r>
            <a:r>
              <a:rPr lang="en-GB" sz="2000" dirty="0" smtClean="0"/>
              <a:t>Assaf Kasher Seconded</a:t>
            </a:r>
            <a:r>
              <a:rPr lang="en-GB" sz="2000" dirty="0"/>
              <a:t>: </a:t>
            </a:r>
            <a:r>
              <a:rPr lang="en-GB" sz="2000" dirty="0" smtClean="0"/>
              <a:t>Emily Qi</a:t>
            </a:r>
            <a:r>
              <a:rPr lang="en-GB" sz="2000" dirty="0"/>
              <a:t/>
            </a:r>
            <a:br>
              <a:rPr lang="en-GB" sz="2000" dirty="0"/>
            </a:br>
            <a:r>
              <a:rPr lang="en-GB" sz="2000" dirty="0"/>
              <a:t>Result</a:t>
            </a:r>
            <a:r>
              <a:rPr lang="en-GB" sz="2000" dirty="0" smtClean="0"/>
              <a:t>: 11-0-12 Motion passes</a:t>
            </a:r>
            <a:endParaRPr lang="en-US" sz="2000" dirty="0"/>
          </a:p>
        </p:txBody>
      </p:sp>
    </p:spTree>
    <p:extLst>
      <p:ext uri="{BB962C8B-B14F-4D97-AF65-F5344CB8AC3E}">
        <p14:creationId xmlns:p14="http://schemas.microsoft.com/office/powerpoint/2010/main" val="38230372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14</a:t>
            </a:fld>
            <a:endParaRPr lang="en-US" smtClean="0"/>
          </a:p>
        </p:txBody>
      </p:sp>
      <p:sp>
        <p:nvSpPr>
          <p:cNvPr id="25605" name="Rectangle 2"/>
          <p:cNvSpPr>
            <a:spLocks noGrp="1" noChangeArrowheads="1"/>
          </p:cNvSpPr>
          <p:nvPr>
            <p:ph type="title"/>
          </p:nvPr>
        </p:nvSpPr>
        <p:spPr/>
        <p:txBody>
          <a:bodyPr/>
          <a:lstStyle/>
          <a:p>
            <a:r>
              <a:rPr lang="en-US" altLang="en-US" dirty="0" smtClean="0"/>
              <a:t>Motion 222</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Approve the comment resolutions in the following document and tabs indicated and incorporate the indicated text changes into the </a:t>
            </a:r>
            <a:r>
              <a:rPr lang="en-GB" sz="2000" dirty="0" err="1"/>
              <a:t>TGmc</a:t>
            </a:r>
            <a:r>
              <a:rPr lang="en-GB" sz="2000" dirty="0"/>
              <a:t> draft:</a:t>
            </a:r>
            <a:endParaRPr lang="en-US" sz="2000" dirty="0"/>
          </a:p>
          <a:p>
            <a:pPr lvl="1"/>
            <a:r>
              <a:rPr lang="en-GB" sz="1600" dirty="0"/>
              <a:t>“Motion MAC-BT” Tab in </a:t>
            </a:r>
            <a:r>
              <a:rPr lang="en-US" sz="1600" dirty="0">
                <a:hlinkClick r:id="rId3"/>
              </a:rPr>
              <a:t>https://</a:t>
            </a:r>
            <a:r>
              <a:rPr lang="en-US" sz="1600" dirty="0" smtClean="0">
                <a:hlinkClick r:id="rId3"/>
              </a:rPr>
              <a:t>mentor.ieee.org/802.11/dcn/15/11-15-0565-42-000m-revmc-sb-mac-comments.xls</a:t>
            </a:r>
            <a:r>
              <a:rPr lang="en-US" sz="1600" dirty="0" smtClean="0"/>
              <a:t> , changing the CID indicated in the resolution to CID 7277 from “CID 7396” to “CID 7277”</a:t>
            </a:r>
          </a:p>
          <a:p>
            <a:pPr lvl="1"/>
            <a:r>
              <a:rPr lang="en-US" sz="1600" dirty="0" smtClean="0"/>
              <a:t>“GEN-April </a:t>
            </a:r>
            <a:r>
              <a:rPr lang="en-US" sz="1600" dirty="0"/>
              <a:t>F2F </a:t>
            </a:r>
            <a:r>
              <a:rPr lang="en-US" sz="1600" dirty="0" smtClean="0"/>
              <a:t>– B” Tab in</a:t>
            </a:r>
          </a:p>
          <a:p>
            <a:pPr lvl="1"/>
            <a:r>
              <a:rPr lang="en-US" sz="1600" u="sng" dirty="0">
                <a:hlinkClick r:id="rId4"/>
              </a:rPr>
              <a:t>https://</a:t>
            </a:r>
            <a:r>
              <a:rPr lang="en-US" sz="1600" u="sng" dirty="0" smtClean="0">
                <a:hlinkClick r:id="rId4"/>
              </a:rPr>
              <a:t>mentor.ieee.org/802.11/dcn/15/11-15-0665-31-000m-revmc-sb-gen-adhoc-comments.xlsx</a:t>
            </a:r>
            <a:r>
              <a:rPr lang="en-US" sz="1600" u="sng" dirty="0" smtClean="0"/>
              <a:t> </a:t>
            </a:r>
            <a:endParaRPr lang="en-US" sz="1600" dirty="0"/>
          </a:p>
          <a:p>
            <a:pPr lvl="1"/>
            <a:r>
              <a:rPr lang="en-GB" sz="1600" dirty="0"/>
              <a:t>“Editor </a:t>
            </a:r>
            <a:r>
              <a:rPr lang="en-GB" sz="1600" dirty="0" smtClean="0"/>
              <a:t>– may </a:t>
            </a:r>
            <a:r>
              <a:rPr lang="en-GB" sz="1600" dirty="0" err="1" smtClean="0"/>
              <a:t>telecons</a:t>
            </a:r>
            <a:r>
              <a:rPr lang="en-GB" sz="1600" dirty="0" smtClean="0"/>
              <a:t>” </a:t>
            </a:r>
            <a:r>
              <a:rPr lang="en-GB" sz="1600" dirty="0"/>
              <a:t>in </a:t>
            </a:r>
            <a:r>
              <a:rPr lang="en-GB" sz="1600" dirty="0">
                <a:hlinkClick r:id="rId5"/>
              </a:rPr>
              <a:t>https://</a:t>
            </a:r>
            <a:r>
              <a:rPr lang="en-GB" sz="1600" dirty="0" smtClean="0">
                <a:hlinkClick r:id="rId5"/>
              </a:rPr>
              <a:t>mentor.ieee.org/802.11/dcn/15/11-15-0532-42-000m-revmc-sponsor-ballot-comments.xls</a:t>
            </a:r>
            <a:r>
              <a:rPr lang="en-GB" sz="1600" dirty="0" smtClean="0"/>
              <a:t> </a:t>
            </a:r>
          </a:p>
          <a:p>
            <a:pPr lvl="1"/>
            <a:r>
              <a:rPr lang="en-GB" sz="1600" dirty="0"/>
              <a:t>“Editor – </a:t>
            </a:r>
            <a:r>
              <a:rPr lang="en-GB" sz="1600" dirty="0" smtClean="0"/>
              <a:t>Waikoloa” </a:t>
            </a:r>
            <a:r>
              <a:rPr lang="en-GB" sz="1600" dirty="0"/>
              <a:t>in </a:t>
            </a:r>
            <a:r>
              <a:rPr lang="en-GB" sz="1600" dirty="0">
                <a:hlinkClick r:id="rId5"/>
              </a:rPr>
              <a:t>https://mentor.ieee.org/802.11/dcn/15/11-15-0532-42-000m-revmc-sponsor-ballot-comments.xls</a:t>
            </a:r>
            <a:r>
              <a:rPr lang="en-GB" sz="1600" dirty="0"/>
              <a:t> </a:t>
            </a:r>
            <a:r>
              <a:rPr lang="en-GB" sz="1600" dirty="0" smtClean="0"/>
              <a:t>except for CID 7678</a:t>
            </a:r>
            <a:endParaRPr lang="en-GB" sz="1600" dirty="0"/>
          </a:p>
          <a:p>
            <a:pPr marL="0" indent="0">
              <a:buNone/>
            </a:pPr>
            <a:endParaRPr lang="en-GB" sz="2000" dirty="0"/>
          </a:p>
          <a:p>
            <a:r>
              <a:rPr lang="en-GB" sz="2000" dirty="0" smtClean="0"/>
              <a:t>Moved</a:t>
            </a:r>
            <a:r>
              <a:rPr lang="en-GB" sz="2000" dirty="0"/>
              <a:t>: </a:t>
            </a:r>
            <a:r>
              <a:rPr lang="en-GB" sz="2000" dirty="0" smtClean="0"/>
              <a:t>Jon Rosdahl Seconded</a:t>
            </a:r>
            <a:r>
              <a:rPr lang="en-GB" sz="2000" dirty="0"/>
              <a:t>: </a:t>
            </a:r>
            <a:r>
              <a:rPr lang="en-GB" sz="2000" dirty="0" smtClean="0"/>
              <a:t>Adrian Stephens</a:t>
            </a:r>
            <a:r>
              <a:rPr lang="en-GB" sz="2000" dirty="0"/>
              <a:t/>
            </a:r>
            <a:br>
              <a:rPr lang="en-GB" sz="2000" dirty="0"/>
            </a:br>
            <a:r>
              <a:rPr lang="en-GB" sz="2000" dirty="0" smtClean="0"/>
              <a:t>Motion to Amend: 7-2-14 Passes</a:t>
            </a:r>
          </a:p>
          <a:p>
            <a:r>
              <a:rPr lang="en-GB" sz="2000" dirty="0" smtClean="0"/>
              <a:t>Result: 19-0-4 Motion passes</a:t>
            </a:r>
            <a:endParaRPr lang="en-US" sz="2000" dirty="0"/>
          </a:p>
        </p:txBody>
      </p:sp>
    </p:spTree>
    <p:extLst>
      <p:ext uri="{BB962C8B-B14F-4D97-AF65-F5344CB8AC3E}">
        <p14:creationId xmlns:p14="http://schemas.microsoft.com/office/powerpoint/2010/main" val="9312298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15</a:t>
            </a:fld>
            <a:endParaRPr lang="en-US" smtClean="0"/>
          </a:p>
        </p:txBody>
      </p:sp>
      <p:sp>
        <p:nvSpPr>
          <p:cNvPr id="25605" name="Rectangle 2"/>
          <p:cNvSpPr>
            <a:spLocks noGrp="1" noChangeArrowheads="1"/>
          </p:cNvSpPr>
          <p:nvPr>
            <p:ph type="title"/>
          </p:nvPr>
        </p:nvSpPr>
        <p:spPr/>
        <p:txBody>
          <a:bodyPr/>
          <a:lstStyle/>
          <a:p>
            <a:r>
              <a:rPr lang="en-US" altLang="en-US" dirty="0" smtClean="0"/>
              <a:t>Motion 223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a:t>
            </a:r>
            <a:r>
              <a:rPr lang="en-GB" sz="2000" dirty="0" smtClean="0"/>
              <a:t> (Suite B clarification): </a:t>
            </a:r>
            <a:r>
              <a:rPr lang="en-GB" sz="2000" dirty="0"/>
              <a:t>Incorporate the text changes in </a:t>
            </a:r>
            <a:r>
              <a:rPr lang="en-GB" sz="2000" dirty="0">
                <a:hlinkClick r:id="rId3"/>
              </a:rPr>
              <a:t>https://</a:t>
            </a:r>
            <a:r>
              <a:rPr lang="en-GB" sz="2000" dirty="0" smtClean="0">
                <a:hlinkClick r:id="rId3"/>
              </a:rPr>
              <a:t>mentor.ieee.org/802.11/dcn/16/11-16-0562-01-000m-suite-b-akm-update.docx</a:t>
            </a:r>
            <a:r>
              <a:rPr lang="en-GB" sz="2000" dirty="0" smtClean="0"/>
              <a:t> into </a:t>
            </a:r>
            <a:r>
              <a:rPr lang="en-GB" sz="2000" dirty="0"/>
              <a:t>the </a:t>
            </a:r>
            <a:r>
              <a:rPr lang="en-GB" sz="2000" dirty="0" err="1"/>
              <a:t>TGmc</a:t>
            </a:r>
            <a:r>
              <a:rPr lang="en-GB" sz="2000" dirty="0"/>
              <a:t> draft.</a:t>
            </a:r>
            <a:endParaRPr lang="en-US" sz="2000" dirty="0"/>
          </a:p>
          <a:p>
            <a:endParaRPr lang="en-GB" sz="2000" dirty="0" smtClean="0"/>
          </a:p>
          <a:p>
            <a:r>
              <a:rPr lang="en-GB" sz="2000" dirty="0" smtClean="0"/>
              <a:t>Moved</a:t>
            </a:r>
            <a:r>
              <a:rPr lang="en-GB" sz="2000" dirty="0"/>
              <a:t>: </a:t>
            </a:r>
            <a:r>
              <a:rPr lang="en-GB" sz="2000" dirty="0" smtClean="0"/>
              <a:t>Dan Harkins Seconded</a:t>
            </a:r>
            <a:r>
              <a:rPr lang="en-GB" sz="2000" dirty="0"/>
              <a:t>: </a:t>
            </a:r>
            <a:r>
              <a:rPr lang="en-GB" sz="2000" dirty="0" smtClean="0"/>
              <a:t>Mike Montemurro</a:t>
            </a:r>
            <a:r>
              <a:rPr lang="en-GB" sz="2000" dirty="0"/>
              <a:t/>
            </a:r>
            <a:br>
              <a:rPr lang="en-GB" sz="2000" dirty="0"/>
            </a:br>
            <a:r>
              <a:rPr lang="en-GB" sz="2000" dirty="0"/>
              <a:t>Result</a:t>
            </a:r>
            <a:r>
              <a:rPr lang="en-GB" sz="2000" dirty="0" smtClean="0"/>
              <a:t>: 14-0-7 Motion passes</a:t>
            </a:r>
            <a:endParaRPr lang="en-US" sz="2000" dirty="0"/>
          </a:p>
        </p:txBody>
      </p:sp>
    </p:spTree>
    <p:extLst>
      <p:ext uri="{BB962C8B-B14F-4D97-AF65-F5344CB8AC3E}">
        <p14:creationId xmlns:p14="http://schemas.microsoft.com/office/powerpoint/2010/main" val="25848900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16</a:t>
            </a:fld>
            <a:endParaRPr lang="en-US" smtClean="0"/>
          </a:p>
        </p:txBody>
      </p:sp>
      <p:sp>
        <p:nvSpPr>
          <p:cNvPr id="25605" name="Rectangle 2"/>
          <p:cNvSpPr>
            <a:spLocks noGrp="1" noChangeArrowheads="1"/>
          </p:cNvSpPr>
          <p:nvPr>
            <p:ph type="title"/>
          </p:nvPr>
        </p:nvSpPr>
        <p:spPr/>
        <p:txBody>
          <a:bodyPr/>
          <a:lstStyle/>
          <a:p>
            <a:r>
              <a:rPr lang="en-US" altLang="en-US" dirty="0" smtClean="0"/>
              <a:t>Motion 224 </a:t>
            </a:r>
          </a:p>
        </p:txBody>
      </p:sp>
      <p:sp>
        <p:nvSpPr>
          <p:cNvPr id="25606" name="Rectangle 3"/>
          <p:cNvSpPr>
            <a:spLocks noGrp="1" noChangeArrowheads="1"/>
          </p:cNvSpPr>
          <p:nvPr>
            <p:ph type="body" idx="1"/>
          </p:nvPr>
        </p:nvSpPr>
        <p:spPr>
          <a:xfrm>
            <a:off x="685800" y="1524000"/>
            <a:ext cx="7772400" cy="4953000"/>
          </a:xfrm>
        </p:spPr>
        <p:txBody>
          <a:bodyPr/>
          <a:lstStyle/>
          <a:p>
            <a:r>
              <a:rPr lang="en-US" sz="2000" dirty="0" smtClean="0"/>
              <a:t>Motion </a:t>
            </a:r>
            <a:r>
              <a:rPr lang="en-US" sz="2000" dirty="0"/>
              <a:t>re: </a:t>
            </a:r>
            <a:r>
              <a:rPr lang="en-GB" sz="2000" dirty="0"/>
              <a:t>Decoupling MU </a:t>
            </a:r>
            <a:r>
              <a:rPr lang="en-GB" sz="2000" dirty="0" err="1"/>
              <a:t>Beamformee</a:t>
            </a:r>
            <a:r>
              <a:rPr lang="en-US" sz="2000" dirty="0"/>
              <a:t>: Move to Resolve CIDs 7166, 7167, 7168 (MAC), and 7169 (MAC): as “Rejected” with a reason of:</a:t>
            </a:r>
            <a:br>
              <a:rPr lang="en-US" sz="2000" dirty="0"/>
            </a:br>
            <a:r>
              <a:rPr lang="en-US" sz="1400" dirty="0"/>
              <a:t>“The comment does not indicate an error in the change introduced by the resolution to CID 5879.  The change made by CID 5879 is in scope of a revision project. </a:t>
            </a:r>
            <a:br>
              <a:rPr lang="en-US" sz="1400" dirty="0"/>
            </a:br>
            <a:r>
              <a:rPr lang="en-US" sz="1400" dirty="0"/>
              <a:t/>
            </a:r>
            <a:br>
              <a:rPr lang="en-US" sz="1400" dirty="0"/>
            </a:br>
            <a:r>
              <a:rPr lang="en-US" sz="1400" dirty="0"/>
              <a:t>Regarding specific changes made related to decoupling MU </a:t>
            </a:r>
            <a:r>
              <a:rPr lang="en-US" sz="1400" dirty="0" err="1"/>
              <a:t>Beamformee</a:t>
            </a:r>
            <a:r>
              <a:rPr lang="en-US" sz="1400" dirty="0"/>
              <a:t> Sounding capability  from MU PPDU reception capability, the exact determination of the beamforming matrix by the AP has always been outside the scope of the standard. The AP controls the number of streams that a STA will feed back. As such, it can continue to operate as it did before the text changes and no extra processing or complexity results from the changes made with the resolution of CID 5879. The change is fully backwards compatible with current devices.” </a:t>
            </a:r>
          </a:p>
          <a:p>
            <a:r>
              <a:rPr lang="en-GB" sz="2000" dirty="0"/>
              <a:t>Moved: </a:t>
            </a:r>
            <a:r>
              <a:rPr lang="en-GB" sz="2000" dirty="0" err="1" smtClean="0"/>
              <a:t>Sigurd</a:t>
            </a:r>
            <a:r>
              <a:rPr lang="en-GB" sz="2000" dirty="0" smtClean="0"/>
              <a:t> </a:t>
            </a:r>
            <a:r>
              <a:rPr lang="en-GB" sz="2000" dirty="0" err="1" smtClean="0"/>
              <a:t>Schelstraete</a:t>
            </a:r>
            <a:r>
              <a:rPr lang="en-GB" sz="2000" dirty="0" smtClean="0"/>
              <a:t> Seconded</a:t>
            </a:r>
            <a:r>
              <a:rPr lang="en-GB" sz="2000" dirty="0"/>
              <a:t>: </a:t>
            </a:r>
            <a:r>
              <a:rPr lang="en-GB" sz="2000" dirty="0" smtClean="0"/>
              <a:t>Emily Qi </a:t>
            </a:r>
          </a:p>
          <a:p>
            <a:r>
              <a:rPr lang="en-GB" sz="2000" dirty="0" smtClean="0"/>
              <a:t>Result: 10-11-8 </a:t>
            </a:r>
          </a:p>
          <a:p>
            <a:endParaRPr lang="en-GB" sz="2000" dirty="0"/>
          </a:p>
        </p:txBody>
      </p:sp>
    </p:spTree>
    <p:extLst>
      <p:ext uri="{BB962C8B-B14F-4D97-AF65-F5344CB8AC3E}">
        <p14:creationId xmlns:p14="http://schemas.microsoft.com/office/powerpoint/2010/main" val="24984776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17</a:t>
            </a:fld>
            <a:endParaRPr lang="en-US" smtClean="0"/>
          </a:p>
        </p:txBody>
      </p:sp>
      <p:sp>
        <p:nvSpPr>
          <p:cNvPr id="25605" name="Rectangle 2"/>
          <p:cNvSpPr>
            <a:spLocks noGrp="1" noChangeArrowheads="1"/>
          </p:cNvSpPr>
          <p:nvPr>
            <p:ph type="title"/>
          </p:nvPr>
        </p:nvSpPr>
        <p:spPr/>
        <p:txBody>
          <a:bodyPr/>
          <a:lstStyle/>
          <a:p>
            <a:r>
              <a:rPr lang="en-US" altLang="en-US" dirty="0" smtClean="0"/>
              <a:t>Motion 225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on CID </a:t>
            </a:r>
            <a:r>
              <a:rPr lang="en-GB" sz="2000" dirty="0" smtClean="0"/>
              <a:t>7160 (OWE):</a:t>
            </a:r>
            <a:endParaRPr lang="en-US" sz="2000" dirty="0"/>
          </a:p>
          <a:p>
            <a:r>
              <a:rPr lang="en-US" sz="2000" dirty="0" smtClean="0"/>
              <a:t>Resolve CID 7160 as “Revised” with a resolution of “Incorporate the text </a:t>
            </a:r>
            <a:r>
              <a:rPr lang="en-US" sz="2000" dirty="0"/>
              <a:t>changes in </a:t>
            </a:r>
            <a:r>
              <a:rPr lang="en-US" sz="2000" dirty="0">
                <a:hlinkClick r:id="rId3"/>
              </a:rPr>
              <a:t>https://</a:t>
            </a:r>
            <a:r>
              <a:rPr lang="en-US" sz="2000" dirty="0" smtClean="0">
                <a:hlinkClick r:id="rId3"/>
              </a:rPr>
              <a:t>mentor.ieee.org/802.11/dcn/15/11-15-1184-07-000m-owe.docx</a:t>
            </a:r>
            <a:r>
              <a:rPr lang="en-US" sz="2000" dirty="0" smtClean="0"/>
              <a:t>. These changes effect the commenter’s proposed resolution.”</a:t>
            </a:r>
            <a:endParaRPr lang="en-US" sz="2000" dirty="0"/>
          </a:p>
          <a:p>
            <a:endParaRPr lang="en-GB" sz="2000" dirty="0" smtClean="0"/>
          </a:p>
          <a:p>
            <a:r>
              <a:rPr lang="en-GB" sz="2000" dirty="0" smtClean="0"/>
              <a:t>Moved</a:t>
            </a:r>
            <a:r>
              <a:rPr lang="en-GB" sz="2000" dirty="0"/>
              <a:t>: </a:t>
            </a:r>
            <a:r>
              <a:rPr lang="en-GB" sz="2000" dirty="0" smtClean="0"/>
              <a:t>Dan Harkins Seconded</a:t>
            </a:r>
            <a:r>
              <a:rPr lang="en-GB" sz="2000" dirty="0"/>
              <a:t>: </a:t>
            </a:r>
            <a:r>
              <a:rPr lang="en-GB" sz="2000" dirty="0" smtClean="0"/>
              <a:t>Guido Hiertz</a:t>
            </a:r>
            <a:r>
              <a:rPr lang="en-GB" sz="2000" dirty="0"/>
              <a:t/>
            </a:r>
            <a:br>
              <a:rPr lang="en-GB" sz="2000" dirty="0"/>
            </a:br>
            <a:r>
              <a:rPr lang="en-GB" sz="2000" dirty="0"/>
              <a:t>Result</a:t>
            </a:r>
            <a:r>
              <a:rPr lang="en-GB" sz="2000" dirty="0" smtClean="0"/>
              <a:t>: 10-5-12 Motion fails </a:t>
            </a:r>
            <a:endParaRPr lang="en-US" sz="2000" dirty="0"/>
          </a:p>
          <a:p>
            <a:endParaRPr lang="en-GB" sz="2000" dirty="0" smtClean="0"/>
          </a:p>
        </p:txBody>
      </p:sp>
    </p:spTree>
    <p:extLst>
      <p:ext uri="{BB962C8B-B14F-4D97-AF65-F5344CB8AC3E}">
        <p14:creationId xmlns:p14="http://schemas.microsoft.com/office/powerpoint/2010/main" val="21097964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18</a:t>
            </a:fld>
            <a:endParaRPr lang="en-US" smtClean="0"/>
          </a:p>
        </p:txBody>
      </p:sp>
      <p:sp>
        <p:nvSpPr>
          <p:cNvPr id="25605" name="Rectangle 2"/>
          <p:cNvSpPr>
            <a:spLocks noGrp="1" noChangeArrowheads="1"/>
          </p:cNvSpPr>
          <p:nvPr>
            <p:ph type="title"/>
          </p:nvPr>
        </p:nvSpPr>
        <p:spPr/>
        <p:txBody>
          <a:bodyPr/>
          <a:lstStyle/>
          <a:p>
            <a:r>
              <a:rPr lang="en-US" altLang="en-US" dirty="0" smtClean="0"/>
              <a:t>Motion 226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on CID </a:t>
            </a:r>
            <a:r>
              <a:rPr lang="en-GB" sz="2000" dirty="0" smtClean="0"/>
              <a:t>7377 (Secure PSK):</a:t>
            </a:r>
            <a:endParaRPr lang="en-US" sz="2000" dirty="0"/>
          </a:p>
          <a:p>
            <a:r>
              <a:rPr lang="en-GB" sz="2000" dirty="0"/>
              <a:t>Move to approve the comment resolution to CID </a:t>
            </a:r>
            <a:r>
              <a:rPr lang="en-GB" sz="2000" dirty="0" smtClean="0"/>
              <a:t>7377 </a:t>
            </a:r>
            <a:r>
              <a:rPr lang="en-GB" sz="2000" dirty="0"/>
              <a:t>in the </a:t>
            </a:r>
            <a:r>
              <a:rPr lang="en-GB" sz="2000" dirty="0" smtClean="0"/>
              <a:t>“GEN-April F2F - A” </a:t>
            </a:r>
            <a:r>
              <a:rPr lang="en-GB" sz="2000" dirty="0"/>
              <a:t>tab in </a:t>
            </a:r>
            <a:r>
              <a:rPr lang="en-GB" sz="2000" dirty="0">
                <a:hlinkClick r:id="rId3"/>
              </a:rPr>
              <a:t>https://</a:t>
            </a:r>
            <a:r>
              <a:rPr lang="en-GB" sz="2000" dirty="0" smtClean="0">
                <a:hlinkClick r:id="rId3"/>
              </a:rPr>
              <a:t>mentor.ieee.org/802.11/dcn/15/11-15-0665-31-000m-revmc-sb-gen-adhoc-comments.xlsx</a:t>
            </a:r>
            <a:r>
              <a:rPr lang="en-GB" sz="2000" dirty="0" smtClean="0"/>
              <a:t> </a:t>
            </a:r>
          </a:p>
          <a:p>
            <a:r>
              <a:rPr lang="en-GB" sz="2000" dirty="0" smtClean="0"/>
              <a:t>Moved</a:t>
            </a:r>
            <a:r>
              <a:rPr lang="en-GB" sz="2000" dirty="0"/>
              <a:t>: </a:t>
            </a:r>
            <a:r>
              <a:rPr lang="en-GB" sz="2000" dirty="0" smtClean="0"/>
              <a:t>Jon Rosdahl Seconded</a:t>
            </a:r>
            <a:r>
              <a:rPr lang="en-GB" sz="2000" dirty="0"/>
              <a:t>: </a:t>
            </a:r>
            <a:r>
              <a:rPr lang="en-GB" sz="2000" dirty="0" smtClean="0"/>
              <a:t>Mike Montemurro </a:t>
            </a:r>
            <a:r>
              <a:rPr lang="en-GB" sz="2000" dirty="0"/>
              <a:t/>
            </a:r>
            <a:br>
              <a:rPr lang="en-GB" sz="2000" dirty="0"/>
            </a:br>
            <a:r>
              <a:rPr lang="en-GB" sz="2000" dirty="0"/>
              <a:t>Result</a:t>
            </a:r>
            <a:r>
              <a:rPr lang="en-GB" sz="2000" dirty="0" smtClean="0"/>
              <a:t>: 8-3-14 motion fails</a:t>
            </a:r>
            <a:endParaRPr lang="en-US" sz="2000" dirty="0"/>
          </a:p>
          <a:p>
            <a:endParaRPr lang="en-GB" sz="2000" dirty="0" smtClean="0"/>
          </a:p>
        </p:txBody>
      </p:sp>
    </p:spTree>
    <p:extLst>
      <p:ext uri="{BB962C8B-B14F-4D97-AF65-F5344CB8AC3E}">
        <p14:creationId xmlns:p14="http://schemas.microsoft.com/office/powerpoint/2010/main" val="5740906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19</a:t>
            </a:fld>
            <a:endParaRPr lang="en-US" smtClean="0"/>
          </a:p>
        </p:txBody>
      </p:sp>
      <p:sp>
        <p:nvSpPr>
          <p:cNvPr id="25605" name="Rectangle 2"/>
          <p:cNvSpPr>
            <a:spLocks noGrp="1" noChangeArrowheads="1"/>
          </p:cNvSpPr>
          <p:nvPr>
            <p:ph type="title"/>
          </p:nvPr>
        </p:nvSpPr>
        <p:spPr/>
        <p:txBody>
          <a:bodyPr/>
          <a:lstStyle/>
          <a:p>
            <a:r>
              <a:rPr lang="en-US" altLang="en-US" dirty="0" smtClean="0"/>
              <a:t>Motion 227 </a:t>
            </a:r>
            <a:endParaRPr lang="en-US" altLang="en-US" dirty="0" smtClean="0"/>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Approve the comment resolutions in the following document and tabs indicated and incorporate the indicated text changes into the </a:t>
            </a:r>
            <a:r>
              <a:rPr lang="en-GB" sz="2000" dirty="0" err="1"/>
              <a:t>TGmc</a:t>
            </a:r>
            <a:r>
              <a:rPr lang="en-GB" sz="2000" dirty="0"/>
              <a:t> draft:</a:t>
            </a:r>
            <a:endParaRPr lang="en-US" sz="2000" dirty="0"/>
          </a:p>
          <a:p>
            <a:pPr lvl="1"/>
            <a:r>
              <a:rPr lang="en-US" sz="1600" dirty="0" smtClean="0"/>
              <a:t>“Gen-Waikoloa-A” and “Gen-</a:t>
            </a:r>
            <a:r>
              <a:rPr lang="en-US" sz="1600" dirty="0"/>
              <a:t>W</a:t>
            </a:r>
            <a:r>
              <a:rPr lang="en-US" sz="1600" dirty="0" smtClean="0"/>
              <a:t>aikoloa-B” Tabs in </a:t>
            </a:r>
            <a:r>
              <a:rPr lang="en-US" sz="1600" u="sng" dirty="0" smtClean="0">
                <a:hlinkClick r:id="rId3"/>
              </a:rPr>
              <a:t>https</a:t>
            </a:r>
            <a:r>
              <a:rPr lang="en-US" sz="1600" u="sng" dirty="0">
                <a:hlinkClick r:id="rId3"/>
              </a:rPr>
              <a:t>://</a:t>
            </a:r>
            <a:r>
              <a:rPr lang="en-US" sz="1600" u="sng" dirty="0" smtClean="0">
                <a:hlinkClick r:id="rId3"/>
              </a:rPr>
              <a:t>mentor.ieee.org/802.11/dcn/15/11-15-0665-33-000m-revmc-sb-gen-adhoc-comments.xlsx except for CIDs 7106</a:t>
            </a:r>
            <a:r>
              <a:rPr lang="en-US" sz="1600" u="sng" dirty="0" smtClean="0"/>
              <a:t>, 7313, 7312, 7311</a:t>
            </a:r>
          </a:p>
          <a:p>
            <a:pPr lvl="1"/>
            <a:r>
              <a:rPr lang="en-GB" sz="1600" dirty="0" smtClean="0"/>
              <a:t>“Motion MAC-BU” and “Motion MAC-BV” Tabs in </a:t>
            </a:r>
            <a:r>
              <a:rPr lang="en-US" sz="1600" dirty="0" smtClean="0">
                <a:hlinkClick r:id="rId4"/>
              </a:rPr>
              <a:t>https://mentor.ieee.org/802.11/dcn/15/11-15-0565-44-000m-revmc-sb-mac-comments.xls</a:t>
            </a:r>
            <a:r>
              <a:rPr lang="en-US" sz="1600" dirty="0" smtClean="0"/>
              <a:t> except for 7747, 7748</a:t>
            </a:r>
            <a:endParaRPr lang="en-US" sz="1600" dirty="0" smtClean="0"/>
          </a:p>
          <a:p>
            <a:pPr marL="0" indent="0">
              <a:buNone/>
            </a:pPr>
            <a:endParaRPr lang="en-GB" sz="2000" dirty="0"/>
          </a:p>
          <a:p>
            <a:r>
              <a:rPr lang="en-GB" sz="2000" dirty="0" smtClean="0"/>
              <a:t>Moved</a:t>
            </a:r>
            <a:r>
              <a:rPr lang="en-GB" sz="2000" dirty="0"/>
              <a:t>: </a:t>
            </a:r>
            <a:r>
              <a:rPr lang="en-GB" sz="2000" dirty="0" smtClean="0"/>
              <a:t> Adrian Stephens Seconded</a:t>
            </a:r>
            <a:r>
              <a:rPr lang="en-GB" sz="2000" dirty="0"/>
              <a:t>: </a:t>
            </a:r>
            <a:r>
              <a:rPr lang="en-GB" sz="2000" dirty="0" smtClean="0"/>
              <a:t>Jon Rosdahl</a:t>
            </a:r>
            <a:r>
              <a:rPr lang="en-GB" sz="2000" dirty="0"/>
              <a:t/>
            </a:r>
            <a:br>
              <a:rPr lang="en-GB" sz="2000" dirty="0"/>
            </a:br>
            <a:r>
              <a:rPr lang="en-GB" sz="2000" dirty="0" smtClean="0"/>
              <a:t>Result</a:t>
            </a:r>
            <a:r>
              <a:rPr lang="en-GB" sz="2000" dirty="0" smtClean="0"/>
              <a:t>: </a:t>
            </a:r>
            <a:r>
              <a:rPr lang="en-GB" sz="2000" dirty="0" smtClean="0"/>
              <a:t>20-0-2</a:t>
            </a:r>
            <a:endParaRPr lang="en-US" sz="2000" dirty="0"/>
          </a:p>
        </p:txBody>
      </p:sp>
    </p:spTree>
    <p:extLst>
      <p:ext uri="{BB962C8B-B14F-4D97-AF65-F5344CB8AC3E}">
        <p14:creationId xmlns:p14="http://schemas.microsoft.com/office/powerpoint/2010/main" val="12524893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TGmc</a:t>
            </a:r>
            <a:r>
              <a:rPr lang="en-US" altLang="en-US" dirty="0" smtClean="0"/>
              <a:t> agenda for the May 2016 session. </a:t>
            </a:r>
            <a:r>
              <a:rPr lang="en-US" altLang="en-US" dirty="0" err="1" smtClean="0"/>
              <a:t>TGmc</a:t>
            </a:r>
            <a:r>
              <a:rPr lang="en-US" altLang="en-US" dirty="0" smtClean="0"/>
              <a:t> is operating as the Ballot Resolution Committee for P802.11REVmc.</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20</a:t>
            </a:fld>
            <a:endParaRPr lang="en-US" smtClean="0"/>
          </a:p>
        </p:txBody>
      </p:sp>
      <p:sp>
        <p:nvSpPr>
          <p:cNvPr id="25605" name="Rectangle 2"/>
          <p:cNvSpPr>
            <a:spLocks noGrp="1" noChangeArrowheads="1"/>
          </p:cNvSpPr>
          <p:nvPr>
            <p:ph type="title"/>
          </p:nvPr>
        </p:nvSpPr>
        <p:spPr/>
        <p:txBody>
          <a:bodyPr/>
          <a:lstStyle/>
          <a:p>
            <a:r>
              <a:rPr lang="en-US" altLang="en-US" dirty="0" smtClean="0"/>
              <a:t>Motion – </a:t>
            </a:r>
            <a:r>
              <a:rPr lang="en-US" altLang="en-US" dirty="0" smtClean="0"/>
              <a:t>228</a:t>
            </a:r>
            <a:endParaRPr lang="en-US" altLang="en-US" dirty="0" smtClean="0"/>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(Resolves issue in document 406): Incorporate the text changes in </a:t>
            </a:r>
            <a:r>
              <a:rPr lang="en-GB" sz="2000" dirty="0">
                <a:hlinkClick r:id="rId3"/>
              </a:rPr>
              <a:t>https://</a:t>
            </a:r>
            <a:r>
              <a:rPr lang="en-GB" sz="2000" dirty="0" smtClean="0">
                <a:hlinkClick r:id="rId3"/>
              </a:rPr>
              <a:t>mentor.ieee.org/802.11/dcn/16/11-16-0567-04-000m-bss-intention-in-dmg-discovery-beacon.docx</a:t>
            </a:r>
            <a:r>
              <a:rPr lang="en-GB" sz="2000" dirty="0" smtClean="0"/>
              <a:t> into </a:t>
            </a:r>
            <a:r>
              <a:rPr lang="en-GB" sz="2000" dirty="0"/>
              <a:t>the </a:t>
            </a:r>
            <a:r>
              <a:rPr lang="en-GB" sz="2000" dirty="0" err="1"/>
              <a:t>TGmc</a:t>
            </a:r>
            <a:r>
              <a:rPr lang="en-GB" sz="2000" dirty="0"/>
              <a:t> draft.</a:t>
            </a:r>
            <a:endParaRPr lang="en-US" sz="2000" dirty="0"/>
          </a:p>
          <a:p>
            <a:endParaRPr lang="en-GB" sz="2000" dirty="0" smtClean="0"/>
          </a:p>
          <a:p>
            <a:r>
              <a:rPr lang="en-GB" sz="2000" dirty="0" smtClean="0"/>
              <a:t>Moved</a:t>
            </a:r>
            <a:r>
              <a:rPr lang="en-GB" sz="2000" dirty="0"/>
              <a:t>: </a:t>
            </a:r>
            <a:r>
              <a:rPr lang="en-GB" sz="2000" dirty="0" smtClean="0"/>
              <a:t>Assaf Kasher Seconded</a:t>
            </a:r>
            <a:r>
              <a:rPr lang="en-GB" sz="2000" dirty="0"/>
              <a:t>: </a:t>
            </a:r>
            <a:r>
              <a:rPr lang="en-GB" sz="2000" dirty="0" smtClean="0"/>
              <a:t>Mark Hamilton</a:t>
            </a:r>
            <a:r>
              <a:rPr lang="en-GB" sz="2000" dirty="0"/>
              <a:t/>
            </a:r>
            <a:br>
              <a:rPr lang="en-GB" sz="2000" dirty="0"/>
            </a:br>
            <a:r>
              <a:rPr lang="en-GB" sz="2000" dirty="0"/>
              <a:t>Result</a:t>
            </a:r>
            <a:r>
              <a:rPr lang="en-GB" sz="2000" dirty="0" smtClean="0"/>
              <a:t>: Unanimous consent</a:t>
            </a:r>
            <a:endParaRPr lang="en-US" sz="2000" dirty="0"/>
          </a:p>
        </p:txBody>
      </p:sp>
    </p:spTree>
    <p:extLst>
      <p:ext uri="{BB962C8B-B14F-4D97-AF65-F5344CB8AC3E}">
        <p14:creationId xmlns:p14="http://schemas.microsoft.com/office/powerpoint/2010/main" val="26788423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21</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r>
              <a:rPr lang="en-US" altLang="en-US" dirty="0" smtClean="0"/>
              <a:t>229 </a:t>
            </a:r>
            <a:endParaRPr lang="en-US" altLang="en-US" dirty="0" smtClean="0"/>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a:t>
            </a:r>
            <a:r>
              <a:rPr lang="en-GB" sz="2000" dirty="0" smtClean="0"/>
              <a:t>(DMG </a:t>
            </a:r>
            <a:r>
              <a:rPr lang="en-GB" sz="2000" dirty="0"/>
              <a:t>Base MCS and Length Calculation for Extended MCS Set</a:t>
            </a:r>
            <a:r>
              <a:rPr lang="en-GB" sz="2000" dirty="0" smtClean="0"/>
              <a:t>): </a:t>
            </a:r>
            <a:r>
              <a:rPr lang="en-GB" sz="2000" dirty="0"/>
              <a:t>Incorporate the text changes in </a:t>
            </a:r>
            <a:r>
              <a:rPr lang="en-GB" sz="2000" dirty="0">
                <a:hlinkClick r:id="rId3"/>
              </a:rPr>
              <a:t>https://</a:t>
            </a:r>
            <a:r>
              <a:rPr lang="en-GB" sz="2000" dirty="0" smtClean="0">
                <a:hlinkClick r:id="rId3"/>
              </a:rPr>
              <a:t>mentor.ieee.org/802.11/dcn/16/11-16-0670-06-000m-base-mcs-and-length-calculation-for-extended-mcs-set.docx</a:t>
            </a:r>
            <a:r>
              <a:rPr lang="en-GB" sz="2000" dirty="0" smtClean="0"/>
              <a:t>  into </a:t>
            </a:r>
            <a:r>
              <a:rPr lang="en-GB" sz="2000" dirty="0"/>
              <a:t>the </a:t>
            </a:r>
            <a:r>
              <a:rPr lang="en-GB" sz="2000" dirty="0" err="1"/>
              <a:t>TGmc</a:t>
            </a:r>
            <a:r>
              <a:rPr lang="en-GB" sz="2000" dirty="0"/>
              <a:t> draft.</a:t>
            </a:r>
            <a:endParaRPr lang="en-US" sz="2000" dirty="0"/>
          </a:p>
          <a:p>
            <a:endParaRPr lang="en-GB" sz="2000" dirty="0" smtClean="0"/>
          </a:p>
          <a:p>
            <a:r>
              <a:rPr lang="en-GB" sz="2000" dirty="0" smtClean="0"/>
              <a:t>Moved</a:t>
            </a:r>
            <a:r>
              <a:rPr lang="en-GB" sz="2000" dirty="0"/>
              <a:t>: </a:t>
            </a:r>
            <a:r>
              <a:rPr lang="en-GB" sz="2000" dirty="0" smtClean="0"/>
              <a:t>Hiroyuki </a:t>
            </a:r>
            <a:r>
              <a:rPr lang="en-GB" sz="2000" dirty="0" err="1" smtClean="0"/>
              <a:t>Motozuka</a:t>
            </a:r>
            <a:r>
              <a:rPr lang="en-GB" sz="2000" dirty="0" smtClean="0"/>
              <a:t> Seconded</a:t>
            </a:r>
            <a:r>
              <a:rPr lang="en-GB" sz="2000" dirty="0"/>
              <a:t>: </a:t>
            </a:r>
            <a:r>
              <a:rPr lang="en-GB" sz="2000" dirty="0" smtClean="0"/>
              <a:t>Carlos Cordeiro</a:t>
            </a:r>
            <a:r>
              <a:rPr lang="en-GB" sz="2000" dirty="0"/>
              <a:t/>
            </a:r>
            <a:br>
              <a:rPr lang="en-GB" sz="2000" dirty="0"/>
            </a:br>
            <a:r>
              <a:rPr lang="en-GB" sz="2000" dirty="0"/>
              <a:t>Result</a:t>
            </a:r>
            <a:r>
              <a:rPr lang="en-GB" sz="2000" dirty="0" smtClean="0"/>
              <a:t>: 24-0-1 Motion passes</a:t>
            </a:r>
            <a:endParaRPr lang="en-US" sz="2000" dirty="0"/>
          </a:p>
        </p:txBody>
      </p:sp>
    </p:spTree>
    <p:extLst>
      <p:ext uri="{BB962C8B-B14F-4D97-AF65-F5344CB8AC3E}">
        <p14:creationId xmlns:p14="http://schemas.microsoft.com/office/powerpoint/2010/main" val="42229269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22</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r>
              <a:rPr lang="en-US" altLang="en-US" dirty="0" smtClean="0"/>
              <a:t>230 </a:t>
            </a:r>
            <a:endParaRPr lang="en-US" altLang="en-US" dirty="0" smtClean="0"/>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on CID </a:t>
            </a:r>
            <a:r>
              <a:rPr lang="en-GB" sz="2000" dirty="0" smtClean="0"/>
              <a:t>7160 (OWE):</a:t>
            </a:r>
            <a:endParaRPr lang="en-US" sz="2000" dirty="0"/>
          </a:p>
          <a:p>
            <a:r>
              <a:rPr lang="en-US" sz="2000" dirty="0" smtClean="0"/>
              <a:t>Resolve CID 7160 as “Rejected” with a resolution of “The BRC discussed the comment and proposed resolution at length and did not come to consensus to make the changes necessary to resolve the comment. Motions to adopt (</a:t>
            </a:r>
            <a:r>
              <a:rPr lang="en-US" sz="2000" dirty="0"/>
              <a:t>v</a:t>
            </a:r>
            <a:r>
              <a:rPr lang="en-US" sz="2000" dirty="0" smtClean="0"/>
              <a:t>ersions of) the document were taken on May 18 2016 (result 10-5-12), March 16 2016 (result 16-7-7). While there was strong support for including the changes, the level of support did not reach 75%. Concerns raised included the need for the addition and the risk of adding 4 pages of text late in the process. Points raised in support include the need for replacing open authentication, opportunistically and the use of a well known, vetted 30 year old, </a:t>
            </a:r>
            <a:r>
              <a:rPr lang="en-US" sz="2000" dirty="0" err="1" smtClean="0"/>
              <a:t>Diffie</a:t>
            </a:r>
            <a:r>
              <a:rPr lang="en-US" sz="2000" dirty="0" smtClean="0"/>
              <a:t> Hellman algorithm, and supporting IETF opportunistic encryption, see RFC 7435. ”</a:t>
            </a:r>
            <a:endParaRPr lang="en-US" sz="2000" dirty="0"/>
          </a:p>
          <a:p>
            <a:r>
              <a:rPr lang="en-GB" sz="2000" dirty="0" smtClean="0"/>
              <a:t>Moved</a:t>
            </a:r>
            <a:r>
              <a:rPr lang="en-GB" sz="2000" dirty="0"/>
              <a:t>: </a:t>
            </a:r>
            <a:r>
              <a:rPr lang="en-GB" sz="2000" dirty="0" smtClean="0"/>
              <a:t>Emily Qi  Seconded</a:t>
            </a:r>
            <a:r>
              <a:rPr lang="en-GB" sz="2000" dirty="0"/>
              <a:t>: </a:t>
            </a:r>
            <a:r>
              <a:rPr lang="en-GB" sz="2000" dirty="0" smtClean="0"/>
              <a:t>Adrian Stephens</a:t>
            </a:r>
            <a:r>
              <a:rPr lang="en-GB" sz="2000" dirty="0"/>
              <a:t/>
            </a:r>
            <a:br>
              <a:rPr lang="en-GB" sz="2000" dirty="0"/>
            </a:br>
            <a:r>
              <a:rPr lang="en-GB" sz="2000" dirty="0"/>
              <a:t>Result</a:t>
            </a:r>
            <a:r>
              <a:rPr lang="en-GB" sz="2000" dirty="0" smtClean="0"/>
              <a:t>:  </a:t>
            </a:r>
            <a:r>
              <a:rPr lang="en-GB" sz="2000" dirty="0" smtClean="0"/>
              <a:t>10-2-10 Motion passes</a:t>
            </a:r>
            <a:endParaRPr lang="en-US" sz="2000" dirty="0"/>
          </a:p>
          <a:p>
            <a:endParaRPr lang="en-GB" sz="2000" dirty="0" smtClean="0"/>
          </a:p>
        </p:txBody>
      </p:sp>
    </p:spTree>
    <p:extLst>
      <p:ext uri="{BB962C8B-B14F-4D97-AF65-F5344CB8AC3E}">
        <p14:creationId xmlns:p14="http://schemas.microsoft.com/office/powerpoint/2010/main" val="15992764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23</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r>
              <a:rPr lang="en-US" altLang="en-US" dirty="0" smtClean="0"/>
              <a:t>231</a:t>
            </a:r>
            <a:endParaRPr lang="en-US" altLang="en-US" dirty="0" smtClean="0"/>
          </a:p>
        </p:txBody>
      </p:sp>
      <p:sp>
        <p:nvSpPr>
          <p:cNvPr id="25606" name="Rectangle 3"/>
          <p:cNvSpPr>
            <a:spLocks noGrp="1" noChangeArrowheads="1"/>
          </p:cNvSpPr>
          <p:nvPr>
            <p:ph type="body" idx="1"/>
          </p:nvPr>
        </p:nvSpPr>
        <p:spPr>
          <a:xfrm>
            <a:off x="685800" y="1524000"/>
            <a:ext cx="7772400" cy="4953000"/>
          </a:xfrm>
        </p:spPr>
        <p:txBody>
          <a:bodyPr/>
          <a:lstStyle/>
          <a:p>
            <a:r>
              <a:rPr lang="en-US" sz="2000" dirty="0" smtClean="0"/>
              <a:t>Motion </a:t>
            </a:r>
            <a:r>
              <a:rPr lang="en-US" sz="2000" dirty="0"/>
              <a:t>re: </a:t>
            </a:r>
            <a:r>
              <a:rPr lang="en-GB" sz="2000" dirty="0"/>
              <a:t>Decoupling MU </a:t>
            </a:r>
            <a:r>
              <a:rPr lang="en-GB" sz="2000" dirty="0" err="1"/>
              <a:t>Beamformee</a:t>
            </a:r>
            <a:r>
              <a:rPr lang="en-US" sz="2000" dirty="0"/>
              <a:t>: Move to Resolve CIDs 7166, 7167, 7168 (MAC), and 7169 (MAC): as </a:t>
            </a:r>
            <a:r>
              <a:rPr lang="en-US" sz="2000" dirty="0" smtClean="0"/>
              <a:t>“</a:t>
            </a:r>
            <a:r>
              <a:rPr lang="en-US" sz="2000" dirty="0"/>
              <a:t>Rejected” with a resolution of “</a:t>
            </a:r>
            <a:r>
              <a:rPr lang="en-US" sz="1400" dirty="0"/>
              <a:t>The BRC discussed the comment and proposed resolution at length and did not come to consensus to make the changes necessary to resolve the comment. Motions to </a:t>
            </a:r>
            <a:r>
              <a:rPr lang="en-US" sz="1400" dirty="0" smtClean="0"/>
              <a:t>reject the comment were </a:t>
            </a:r>
            <a:r>
              <a:rPr lang="en-US" sz="1400" dirty="0"/>
              <a:t>taken </a:t>
            </a:r>
            <a:r>
              <a:rPr lang="en-US" sz="1400" dirty="0"/>
              <a:t>i</a:t>
            </a:r>
            <a:r>
              <a:rPr lang="en-US" sz="1400" dirty="0" smtClean="0"/>
              <a:t>n March (Motion #201 result 10-6-6) April (Motion #207 5-2-0), </a:t>
            </a:r>
            <a:r>
              <a:rPr lang="en-US" sz="1400" dirty="0" smtClean="0"/>
              <a:t>May </a:t>
            </a:r>
            <a:r>
              <a:rPr lang="en-US" sz="1400" dirty="0"/>
              <a:t>18 2016 </a:t>
            </a:r>
            <a:r>
              <a:rPr lang="en-US" sz="1400" dirty="0" smtClean="0"/>
              <a:t>(Motion #204 result </a:t>
            </a:r>
            <a:r>
              <a:rPr lang="en-US" sz="1400" dirty="0" smtClean="0"/>
              <a:t>10-11-8</a:t>
            </a:r>
            <a:r>
              <a:rPr lang="en-US" sz="1400" dirty="0" smtClean="0"/>
              <a:t>). Comments opposing </a:t>
            </a:r>
            <a:r>
              <a:rPr lang="en-US" sz="1400" dirty="0"/>
              <a:t>the </a:t>
            </a:r>
            <a:r>
              <a:rPr lang="en-US" sz="1400" dirty="0" smtClean="0"/>
              <a:t>changes proposed by the commenter: </a:t>
            </a:r>
            <a:r>
              <a:rPr lang="en-US" sz="1400" dirty="0"/>
              <a:t>“The comment does not indicate an error in the change introduced by the resolution to CID 5879.  The change made by CID 5879 is in scope of a revision project. </a:t>
            </a:r>
            <a:r>
              <a:rPr lang="en-US" sz="1400" dirty="0" smtClean="0"/>
              <a:t>Regarding </a:t>
            </a:r>
            <a:r>
              <a:rPr lang="en-US" sz="1400" dirty="0"/>
              <a:t>specific changes made related to decoupling MU </a:t>
            </a:r>
            <a:r>
              <a:rPr lang="en-US" sz="1400" dirty="0" err="1"/>
              <a:t>Beamformee</a:t>
            </a:r>
            <a:r>
              <a:rPr lang="en-US" sz="1400" dirty="0"/>
              <a:t> Sounding capability  from MU PPDU reception capability, the exact determination of the beamforming matrix by the AP has always been outside the scope of the standard. The AP controls the number of streams that a STA will feed back. As such, it can continue to operate as it did before the text changes and no extra processing or complexity results from the changes made with the resolution of CID 5879. The change is fully backwards compatible with current </a:t>
            </a:r>
            <a:r>
              <a:rPr lang="en-US" sz="1400" dirty="0" smtClean="0"/>
              <a:t>devices” Comments in favor of the changes proposed in the comment: as in comment.</a:t>
            </a:r>
            <a:endParaRPr lang="en-US" sz="1400" dirty="0" smtClean="0"/>
          </a:p>
          <a:p>
            <a:r>
              <a:rPr lang="en-GB" sz="2000" dirty="0" smtClean="0"/>
              <a:t>Moved</a:t>
            </a:r>
            <a:r>
              <a:rPr lang="en-GB" sz="2000" dirty="0"/>
              <a:t>: </a:t>
            </a:r>
            <a:r>
              <a:rPr lang="en-GB" sz="2000" dirty="0" smtClean="0"/>
              <a:t> </a:t>
            </a:r>
            <a:r>
              <a:rPr lang="en-US" sz="2000" dirty="0" err="1"/>
              <a:t>Sigurd</a:t>
            </a:r>
            <a:r>
              <a:rPr lang="en-US" sz="2000" dirty="0"/>
              <a:t> </a:t>
            </a:r>
            <a:r>
              <a:rPr lang="en-US" sz="2000" dirty="0" err="1"/>
              <a:t>Schelstraete</a:t>
            </a:r>
            <a:endParaRPr lang="en-US" sz="2000" dirty="0"/>
          </a:p>
          <a:p>
            <a:r>
              <a:rPr lang="en-GB" sz="2000" dirty="0" smtClean="0"/>
              <a:t>Seconded</a:t>
            </a:r>
            <a:r>
              <a:rPr lang="en-GB" sz="2000" dirty="0"/>
              <a:t>: </a:t>
            </a:r>
            <a:r>
              <a:rPr lang="en-GB" sz="2000" dirty="0" smtClean="0"/>
              <a:t>Ganesh </a:t>
            </a:r>
            <a:r>
              <a:rPr lang="en-GB" sz="2000" dirty="0" err="1" smtClean="0"/>
              <a:t>Venkatesan</a:t>
            </a:r>
            <a:endParaRPr lang="en-GB" sz="2000" dirty="0" smtClean="0"/>
          </a:p>
          <a:p>
            <a:r>
              <a:rPr lang="en-GB" sz="2000" dirty="0" smtClean="0"/>
              <a:t>Result: </a:t>
            </a:r>
            <a:r>
              <a:rPr lang="en-GB" sz="2000" dirty="0" smtClean="0"/>
              <a:t>11-1-10 Motion passes</a:t>
            </a:r>
            <a:endParaRPr lang="en-GB" sz="2000" dirty="0" smtClean="0"/>
          </a:p>
          <a:p>
            <a:endParaRPr lang="en-GB" sz="2000" dirty="0"/>
          </a:p>
        </p:txBody>
      </p:sp>
    </p:spTree>
    <p:extLst>
      <p:ext uri="{BB962C8B-B14F-4D97-AF65-F5344CB8AC3E}">
        <p14:creationId xmlns:p14="http://schemas.microsoft.com/office/powerpoint/2010/main" val="35255543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24</a:t>
            </a:fld>
            <a:endParaRPr lang="en-US" smtClean="0"/>
          </a:p>
        </p:txBody>
      </p:sp>
      <p:sp>
        <p:nvSpPr>
          <p:cNvPr id="25605" name="Rectangle 2"/>
          <p:cNvSpPr>
            <a:spLocks noGrp="1" noChangeArrowheads="1"/>
          </p:cNvSpPr>
          <p:nvPr>
            <p:ph type="title"/>
          </p:nvPr>
        </p:nvSpPr>
        <p:spPr/>
        <p:txBody>
          <a:bodyPr/>
          <a:lstStyle/>
          <a:p>
            <a:r>
              <a:rPr lang="en-US" altLang="en-US" dirty="0" smtClean="0"/>
              <a:t>Motion 232 </a:t>
            </a:r>
            <a:endParaRPr lang="en-US" altLang="en-US" dirty="0" smtClean="0"/>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on CID 7553 (Clause 4 mesh PMKSA):</a:t>
            </a:r>
            <a:endParaRPr lang="en-US" sz="2000" dirty="0"/>
          </a:p>
          <a:p>
            <a:r>
              <a:rPr lang="en-GB" sz="2000" dirty="0"/>
              <a:t>Move to approve the comment resolution to CID 7553 </a:t>
            </a:r>
            <a:r>
              <a:rPr lang="en-GB" sz="2000" dirty="0" smtClean="0"/>
              <a:t>as “Revised” With a resolution of “Incorporate the text changes under  </a:t>
            </a:r>
            <a:r>
              <a:rPr lang="en-GB" sz="2000" dirty="0"/>
              <a:t>“CID 7553” </a:t>
            </a:r>
            <a:r>
              <a:rPr lang="en-GB" sz="2000" dirty="0" smtClean="0"/>
              <a:t>in </a:t>
            </a:r>
            <a:r>
              <a:rPr lang="en-GB" sz="2000" dirty="0">
                <a:hlinkClick r:id="rId3"/>
              </a:rPr>
              <a:t>https://</a:t>
            </a:r>
            <a:r>
              <a:rPr lang="en-GB" sz="2000" dirty="0" smtClean="0">
                <a:hlinkClick r:id="rId3"/>
              </a:rPr>
              <a:t>mentor.ieee.org/802.11/dcn/16/11-16-0298-07-000m-ds-assigned-cids-march-2016.docx</a:t>
            </a:r>
            <a:r>
              <a:rPr lang="en-GB" sz="2000" dirty="0" smtClean="0"/>
              <a:t> , </a:t>
            </a:r>
            <a:r>
              <a:rPr lang="en-GB" sz="2000" dirty="0" smtClean="0"/>
              <a:t>changing “</a:t>
            </a:r>
            <a:r>
              <a:rPr lang="en-GB" sz="2000" dirty="0"/>
              <a:t>A mesh PMKSA may not be </a:t>
            </a:r>
            <a:r>
              <a:rPr lang="en-GB" sz="2000" dirty="0" smtClean="0"/>
              <a:t>“ to “</a:t>
            </a:r>
            <a:r>
              <a:rPr lang="en-GB" sz="2000" dirty="0"/>
              <a:t>A mesh PMKSA </a:t>
            </a:r>
            <a:r>
              <a:rPr lang="en-GB" sz="2000" dirty="0" smtClean="0"/>
              <a:t>shall </a:t>
            </a:r>
            <a:r>
              <a:rPr lang="en-GB" sz="2000" dirty="0"/>
              <a:t>not be </a:t>
            </a:r>
            <a:r>
              <a:rPr lang="en-GB" sz="2000" dirty="0" smtClean="0"/>
              <a:t>“</a:t>
            </a:r>
            <a:r>
              <a:rPr lang="en-GB" sz="2000" dirty="0" smtClean="0"/>
              <a:t>into </a:t>
            </a:r>
            <a:r>
              <a:rPr lang="en-GB" sz="2000" dirty="0" smtClean="0"/>
              <a:t>the </a:t>
            </a:r>
            <a:r>
              <a:rPr lang="en-GB" sz="2000" dirty="0" err="1" smtClean="0"/>
              <a:t>TGmc</a:t>
            </a:r>
            <a:r>
              <a:rPr lang="en-GB" sz="2000" dirty="0" smtClean="0"/>
              <a:t> draft. These changes correct the cited text and add mesh PMKSA definition text.”</a:t>
            </a:r>
          </a:p>
          <a:p>
            <a:r>
              <a:rPr lang="en-GB" sz="2000" dirty="0" smtClean="0"/>
              <a:t>Moved</a:t>
            </a:r>
            <a:r>
              <a:rPr lang="en-GB" sz="2000" dirty="0"/>
              <a:t>: </a:t>
            </a:r>
            <a:r>
              <a:rPr lang="en-GB" sz="2000" dirty="0" smtClean="0"/>
              <a:t>Mark Hamilton Seconded</a:t>
            </a:r>
            <a:r>
              <a:rPr lang="en-GB" sz="2000" dirty="0"/>
              <a:t>: </a:t>
            </a:r>
            <a:r>
              <a:rPr lang="en-GB" sz="2000" dirty="0" smtClean="0"/>
              <a:t>Adrian Stephens</a:t>
            </a:r>
            <a:r>
              <a:rPr lang="en-GB" sz="2000" dirty="0"/>
              <a:t/>
            </a:r>
            <a:br>
              <a:rPr lang="en-GB" sz="2000" dirty="0"/>
            </a:br>
            <a:r>
              <a:rPr lang="en-GB" sz="2000" dirty="0"/>
              <a:t>Result</a:t>
            </a:r>
            <a:r>
              <a:rPr lang="en-GB" sz="2000" dirty="0" smtClean="0"/>
              <a:t>: 8-0-13</a:t>
            </a:r>
            <a:endParaRPr lang="en-US" sz="2000" dirty="0"/>
          </a:p>
          <a:p>
            <a:endParaRPr lang="en-GB" sz="2000" dirty="0" smtClean="0"/>
          </a:p>
        </p:txBody>
      </p:sp>
    </p:spTree>
    <p:extLst>
      <p:ext uri="{BB962C8B-B14F-4D97-AF65-F5344CB8AC3E}">
        <p14:creationId xmlns:p14="http://schemas.microsoft.com/office/powerpoint/2010/main" val="104103524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25</a:t>
            </a:fld>
            <a:endParaRPr lang="en-US" smtClean="0"/>
          </a:p>
        </p:txBody>
      </p:sp>
      <p:sp>
        <p:nvSpPr>
          <p:cNvPr id="25605" name="Rectangle 2"/>
          <p:cNvSpPr>
            <a:spLocks noGrp="1" noChangeArrowheads="1"/>
          </p:cNvSpPr>
          <p:nvPr>
            <p:ph type="title"/>
          </p:nvPr>
        </p:nvSpPr>
        <p:spPr/>
        <p:txBody>
          <a:bodyPr/>
          <a:lstStyle/>
          <a:p>
            <a:r>
              <a:rPr lang="en-US" altLang="en-US" dirty="0" smtClean="0"/>
              <a:t>Motion 233 </a:t>
            </a:r>
            <a:endParaRPr lang="en-US" altLang="en-US" dirty="0" smtClean="0"/>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smtClean="0"/>
              <a:t>Motion (FTM field order): Incorporate </a:t>
            </a:r>
            <a:r>
              <a:rPr lang="en-GB" sz="2000" dirty="0" smtClean="0"/>
              <a:t>the text changes </a:t>
            </a:r>
            <a:r>
              <a:rPr lang="en-GB" sz="2000" dirty="0" smtClean="0"/>
              <a:t>in </a:t>
            </a:r>
            <a:r>
              <a:rPr lang="en-GB" sz="2000" dirty="0" smtClean="0">
                <a:hlinkClick r:id="rId3"/>
              </a:rPr>
              <a:t>https</a:t>
            </a:r>
            <a:r>
              <a:rPr lang="en-GB" sz="2000" dirty="0">
                <a:hlinkClick r:id="rId3"/>
              </a:rPr>
              <a:t>://</a:t>
            </a:r>
            <a:r>
              <a:rPr lang="en-GB" sz="2000" dirty="0" smtClean="0">
                <a:hlinkClick r:id="rId3"/>
              </a:rPr>
              <a:t>mentor.ieee.org/802.11/dcn/16/11-16-0703-02-000m-modification-to-ftm-figure.doc</a:t>
            </a:r>
            <a:r>
              <a:rPr lang="en-GB" sz="2000" dirty="0" smtClean="0"/>
              <a:t> </a:t>
            </a:r>
            <a:endParaRPr lang="en-GB" sz="2000" dirty="0" smtClean="0"/>
          </a:p>
          <a:p>
            <a:r>
              <a:rPr lang="en-GB" sz="2000" dirty="0" smtClean="0"/>
              <a:t>Moved</a:t>
            </a:r>
            <a:r>
              <a:rPr lang="en-GB" sz="2000" dirty="0"/>
              <a:t>: </a:t>
            </a:r>
            <a:r>
              <a:rPr lang="en-GB" sz="2000" dirty="0" smtClean="0"/>
              <a:t>Carlos Aldana Seconded</a:t>
            </a:r>
            <a:r>
              <a:rPr lang="en-GB" sz="2000" dirty="0"/>
              <a:t>: </a:t>
            </a:r>
            <a:r>
              <a:rPr lang="en-GB" sz="2000" dirty="0" smtClean="0"/>
              <a:t>Jonathan Segev</a:t>
            </a:r>
            <a:r>
              <a:rPr lang="en-GB" sz="2000" dirty="0"/>
              <a:t/>
            </a:r>
            <a:br>
              <a:rPr lang="en-GB" sz="2000" dirty="0"/>
            </a:br>
            <a:r>
              <a:rPr lang="en-GB" sz="2000" dirty="0"/>
              <a:t>Result</a:t>
            </a:r>
            <a:r>
              <a:rPr lang="en-GB" sz="2000" dirty="0" smtClean="0"/>
              <a:t>: 17-0-7 Motion passes</a:t>
            </a:r>
            <a:endParaRPr lang="en-US" sz="2000" dirty="0"/>
          </a:p>
          <a:p>
            <a:endParaRPr lang="en-GB" sz="2000" dirty="0" smtClean="0"/>
          </a:p>
        </p:txBody>
      </p:sp>
    </p:spTree>
    <p:extLst>
      <p:ext uri="{BB962C8B-B14F-4D97-AF65-F5344CB8AC3E}">
        <p14:creationId xmlns:p14="http://schemas.microsoft.com/office/powerpoint/2010/main" val="336011834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26</a:t>
            </a:fld>
            <a:endParaRPr lang="en-US" smtClean="0"/>
          </a:p>
        </p:txBody>
      </p:sp>
      <p:sp>
        <p:nvSpPr>
          <p:cNvPr id="25605" name="Rectangle 2"/>
          <p:cNvSpPr>
            <a:spLocks noGrp="1" noChangeArrowheads="1"/>
          </p:cNvSpPr>
          <p:nvPr>
            <p:ph type="title"/>
          </p:nvPr>
        </p:nvSpPr>
        <p:spPr/>
        <p:txBody>
          <a:bodyPr/>
          <a:lstStyle/>
          <a:p>
            <a:r>
              <a:rPr lang="en-US" altLang="en-US" dirty="0" smtClean="0"/>
              <a:t>Motion 234  </a:t>
            </a:r>
            <a:endParaRPr lang="en-US" altLang="en-US" dirty="0" smtClean="0"/>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smtClean="0"/>
              <a:t>Motion Thurs PM2 CIDs:</a:t>
            </a:r>
          </a:p>
          <a:p>
            <a:r>
              <a:rPr lang="en-GB" sz="2000" dirty="0" smtClean="0"/>
              <a:t>Move to resolve:</a:t>
            </a:r>
          </a:p>
          <a:p>
            <a:pPr lvl="1"/>
            <a:r>
              <a:rPr lang="en-GB" sz="1600" dirty="0" smtClean="0"/>
              <a:t>CID 7207 as “Revised” with a resolution of “Incorporate the text changes in 11-16-733r1” under CID 7207</a:t>
            </a:r>
          </a:p>
          <a:p>
            <a:pPr lvl="1"/>
            <a:r>
              <a:rPr lang="en-GB" sz="1600" dirty="0" smtClean="0"/>
              <a:t>CIDs 7107, 7311, 7312, 7313, 7404, 7408  as “Revised” with a resolution of “Incorporate the text changes in 11-16-709r2</a:t>
            </a:r>
          </a:p>
          <a:p>
            <a:pPr lvl="1"/>
            <a:r>
              <a:rPr lang="en-GB" sz="1600" dirty="0" smtClean="0"/>
              <a:t>CID 7700 as</a:t>
            </a:r>
            <a:r>
              <a:rPr lang="en-GB" sz="1600" dirty="0"/>
              <a:t> “Revised” with a resolution of “Incorporate the text changes in </a:t>
            </a:r>
            <a:r>
              <a:rPr lang="en-GB" sz="1600" dirty="0" smtClean="0"/>
              <a:t>11-16-732r2 </a:t>
            </a:r>
          </a:p>
          <a:p>
            <a:pPr marL="457200" lvl="1" indent="0">
              <a:buNone/>
            </a:pPr>
            <a:endParaRPr lang="en-GB" sz="1600" dirty="0" smtClean="0"/>
          </a:p>
          <a:p>
            <a:r>
              <a:rPr lang="en-GB" sz="2000" dirty="0" smtClean="0"/>
              <a:t>Moved:  Ganesh </a:t>
            </a:r>
            <a:r>
              <a:rPr lang="en-GB" sz="2000" dirty="0" err="1" smtClean="0"/>
              <a:t>Venkatesan</a:t>
            </a:r>
            <a:r>
              <a:rPr lang="en-GB" sz="2000" dirty="0" smtClean="0"/>
              <a:t> Seconded: Assaf Kasher</a:t>
            </a:r>
            <a:br>
              <a:rPr lang="en-GB" sz="2000" dirty="0" smtClean="0"/>
            </a:br>
            <a:r>
              <a:rPr lang="en-GB" sz="2000" dirty="0" smtClean="0"/>
              <a:t>Result: 15-0-4 Motion Passes</a:t>
            </a:r>
            <a:endParaRPr lang="en-US" sz="2000" dirty="0" smtClean="0"/>
          </a:p>
          <a:p>
            <a:endParaRPr lang="en-GB" sz="2000" dirty="0" smtClean="0"/>
          </a:p>
        </p:txBody>
      </p:sp>
    </p:spTree>
    <p:extLst>
      <p:ext uri="{BB962C8B-B14F-4D97-AF65-F5344CB8AC3E}">
        <p14:creationId xmlns:p14="http://schemas.microsoft.com/office/powerpoint/2010/main" val="24215791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27</a:t>
            </a:fld>
            <a:endParaRPr lang="en-US" smtClean="0"/>
          </a:p>
        </p:txBody>
      </p:sp>
      <p:sp>
        <p:nvSpPr>
          <p:cNvPr id="25605" name="Rectangle 2"/>
          <p:cNvSpPr>
            <a:spLocks noGrp="1" noChangeArrowheads="1"/>
          </p:cNvSpPr>
          <p:nvPr>
            <p:ph type="title"/>
          </p:nvPr>
        </p:nvSpPr>
        <p:spPr/>
        <p:txBody>
          <a:bodyPr/>
          <a:lstStyle/>
          <a:p>
            <a:r>
              <a:rPr lang="en-US" altLang="en-US" dirty="0" smtClean="0"/>
              <a:t>Motion 235 </a:t>
            </a:r>
            <a:endParaRPr lang="en-US" altLang="en-US" dirty="0" smtClean="0"/>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Approve the comment resolutions in the following document and tabs indicated and incorporate the indicated text changes into the </a:t>
            </a:r>
            <a:r>
              <a:rPr lang="en-GB" sz="2000" dirty="0" err="1"/>
              <a:t>TGmc</a:t>
            </a:r>
            <a:r>
              <a:rPr lang="en-GB" sz="2000" dirty="0"/>
              <a:t> draft:</a:t>
            </a:r>
            <a:endParaRPr lang="en-US" sz="2000" dirty="0"/>
          </a:p>
          <a:p>
            <a:pPr lvl="1"/>
            <a:r>
              <a:rPr lang="en-GB" sz="1600" dirty="0"/>
              <a:t>“Motion </a:t>
            </a:r>
            <a:r>
              <a:rPr lang="en-GB" sz="1600" dirty="0" smtClean="0"/>
              <a:t>MAC-BW” </a:t>
            </a:r>
            <a:r>
              <a:rPr lang="en-GB" sz="1600" dirty="0"/>
              <a:t>Tab in </a:t>
            </a:r>
            <a:r>
              <a:rPr lang="en-US" sz="1600" dirty="0" smtClean="0">
                <a:hlinkClick r:id="rId3"/>
              </a:rPr>
              <a:t>https://mentor.ieee.org/802.11/dcn/15/11-15-0565-45-000m-revmc-sb-mac-comments.xls</a:t>
            </a:r>
            <a:r>
              <a:rPr lang="en-US" sz="1600" dirty="0" smtClean="0"/>
              <a:t> </a:t>
            </a:r>
          </a:p>
          <a:p>
            <a:pPr lvl="1"/>
            <a:r>
              <a:rPr lang="en-US" sz="1600" dirty="0" smtClean="0"/>
              <a:t>“Editor Waikoloa 2” and “Editor Waikoloa pulled” tabs </a:t>
            </a:r>
            <a:r>
              <a:rPr lang="en-US" sz="1600" dirty="0"/>
              <a:t>in </a:t>
            </a:r>
            <a:r>
              <a:rPr lang="en-US" sz="1600" dirty="0">
                <a:hlinkClick r:id="rId4"/>
              </a:rPr>
              <a:t>https://</a:t>
            </a:r>
            <a:r>
              <a:rPr lang="en-US" sz="1600" dirty="0" smtClean="0">
                <a:hlinkClick r:id="rId4"/>
              </a:rPr>
              <a:t>mentor.ieee.org/802.11/dcn/15/11-15-0532-44-000m-revmc-sponsor-ballot-comments.xls</a:t>
            </a:r>
            <a:r>
              <a:rPr lang="en-US" sz="1600" dirty="0" smtClean="0"/>
              <a:t>   </a:t>
            </a:r>
            <a:r>
              <a:rPr lang="en-US" sz="1600" dirty="0"/>
              <a:t>except for CIDs 7408 and 7404</a:t>
            </a:r>
            <a:endParaRPr lang="en-GB" sz="2000" dirty="0"/>
          </a:p>
          <a:p>
            <a:r>
              <a:rPr lang="en-GB" sz="2000" dirty="0" smtClean="0"/>
              <a:t>Moved</a:t>
            </a:r>
            <a:r>
              <a:rPr lang="en-GB" sz="2000" dirty="0"/>
              <a:t>: </a:t>
            </a:r>
            <a:r>
              <a:rPr lang="en-GB" sz="2000" dirty="0" smtClean="0"/>
              <a:t> Adrian Stephens Seconded</a:t>
            </a:r>
            <a:r>
              <a:rPr lang="en-GB" sz="2000" dirty="0"/>
              <a:t>: </a:t>
            </a:r>
            <a:r>
              <a:rPr lang="en-GB" sz="2000" dirty="0" smtClean="0"/>
              <a:t>Emily Qi</a:t>
            </a:r>
            <a:r>
              <a:rPr lang="en-GB" sz="2000" dirty="0"/>
              <a:t/>
            </a:r>
            <a:br>
              <a:rPr lang="en-GB" sz="2000" dirty="0"/>
            </a:br>
            <a:r>
              <a:rPr lang="en-GB" sz="2000" dirty="0" smtClean="0"/>
              <a:t>Result</a:t>
            </a:r>
            <a:r>
              <a:rPr lang="en-GB" sz="2000" dirty="0" smtClean="0"/>
              <a:t>: </a:t>
            </a:r>
            <a:r>
              <a:rPr lang="en-GB" sz="2000" dirty="0" smtClean="0"/>
              <a:t>16-0-2 Motion passes</a:t>
            </a:r>
            <a:endParaRPr lang="en-US" sz="2000" dirty="0"/>
          </a:p>
        </p:txBody>
      </p:sp>
    </p:spTree>
    <p:extLst>
      <p:ext uri="{BB962C8B-B14F-4D97-AF65-F5344CB8AC3E}">
        <p14:creationId xmlns:p14="http://schemas.microsoft.com/office/powerpoint/2010/main" val="17725951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28</a:t>
            </a:fld>
            <a:endParaRPr lang="en-US" smtClean="0"/>
          </a:p>
        </p:txBody>
      </p:sp>
      <p:sp>
        <p:nvSpPr>
          <p:cNvPr id="25605" name="Rectangle 2"/>
          <p:cNvSpPr>
            <a:spLocks noGrp="1" noChangeArrowheads="1"/>
          </p:cNvSpPr>
          <p:nvPr>
            <p:ph type="title"/>
          </p:nvPr>
        </p:nvSpPr>
        <p:spPr/>
        <p:txBody>
          <a:bodyPr/>
          <a:lstStyle/>
          <a:p>
            <a:r>
              <a:rPr lang="en-US" altLang="en-US" dirty="0" smtClean="0"/>
              <a:t>Motion 236  </a:t>
            </a:r>
            <a:endParaRPr lang="en-US" altLang="en-US" dirty="0" smtClean="0"/>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smtClean="0"/>
              <a:t>Motion Thurs PM2 CIDs:</a:t>
            </a:r>
          </a:p>
          <a:p>
            <a:r>
              <a:rPr lang="en-GB" sz="2000" dirty="0" smtClean="0"/>
              <a:t>Move to resolve:</a:t>
            </a:r>
          </a:p>
          <a:p>
            <a:pPr lvl="1"/>
            <a:r>
              <a:rPr lang="en-GB" sz="1600" dirty="0" smtClean="0"/>
              <a:t>CIDs 7087, 7088 as  “Revised” incorporate the text changes in 11-16-228r13</a:t>
            </a:r>
          </a:p>
          <a:p>
            <a:pPr lvl="1"/>
            <a:r>
              <a:rPr lang="en-GB" sz="1600" dirty="0" smtClean="0"/>
              <a:t>CIDs 7747 and 7748 as “Revised” with a resolution of “Incorporate the text changes in 11-16-276r11”</a:t>
            </a:r>
          </a:p>
          <a:p>
            <a:pPr lvl="1"/>
            <a:r>
              <a:rPr lang="en-GB" sz="1600" dirty="0" smtClean="0"/>
              <a:t>CID 7573 as “Revised” with a resolution of “Incorporate the text changes in 11-16-276r11”</a:t>
            </a:r>
          </a:p>
          <a:p>
            <a:pPr lvl="1"/>
            <a:r>
              <a:rPr lang="en-US" sz="1600" dirty="0" smtClean="0"/>
              <a:t>7732 </a:t>
            </a:r>
            <a:r>
              <a:rPr lang="en-US" sz="1600" dirty="0"/>
              <a:t>(GEN) Proposed Resolution: </a:t>
            </a:r>
            <a:r>
              <a:rPr lang="en-US" sz="1600" dirty="0" smtClean="0"/>
              <a:t>REVISED, Change </a:t>
            </a:r>
            <a:r>
              <a:rPr lang="en-US" sz="1600" dirty="0"/>
              <a:t>the body of 12.3.1 to read just “Except for Open System authentication, all pre-RSNA security mechanisms are obsolete.  Support for them might be removed in a later revision of the standard.”.</a:t>
            </a:r>
            <a:endParaRPr lang="en-GB" sz="1600" dirty="0"/>
          </a:p>
          <a:p>
            <a:pPr lvl="1"/>
            <a:endParaRPr lang="en-GB" sz="1600" dirty="0" smtClean="0"/>
          </a:p>
          <a:p>
            <a:r>
              <a:rPr lang="en-GB" sz="2000" dirty="0" smtClean="0"/>
              <a:t>Moved:  Adrian Stephens Seconded: Sean Coffey</a:t>
            </a:r>
            <a:br>
              <a:rPr lang="en-GB" sz="2000" dirty="0" smtClean="0"/>
            </a:br>
            <a:r>
              <a:rPr lang="en-GB" sz="2000" dirty="0" smtClean="0"/>
              <a:t>Result:  11-0-2 Motion passes</a:t>
            </a:r>
            <a:endParaRPr lang="en-US" sz="2000" dirty="0" smtClean="0"/>
          </a:p>
          <a:p>
            <a:endParaRPr lang="en-GB" sz="2000" dirty="0" smtClean="0"/>
          </a:p>
        </p:txBody>
      </p:sp>
    </p:spTree>
    <p:extLst>
      <p:ext uri="{BB962C8B-B14F-4D97-AF65-F5344CB8AC3E}">
        <p14:creationId xmlns:p14="http://schemas.microsoft.com/office/powerpoint/2010/main" val="414531580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29</a:t>
            </a:fld>
            <a:endParaRPr lang="en-US" smtClean="0"/>
          </a:p>
        </p:txBody>
      </p:sp>
      <p:sp>
        <p:nvSpPr>
          <p:cNvPr id="25605" name="Rectangle 2"/>
          <p:cNvSpPr>
            <a:spLocks noGrp="1" noChangeArrowheads="1"/>
          </p:cNvSpPr>
          <p:nvPr>
            <p:ph type="title"/>
          </p:nvPr>
        </p:nvSpPr>
        <p:spPr/>
        <p:txBody>
          <a:bodyPr/>
          <a:lstStyle/>
          <a:p>
            <a:r>
              <a:rPr lang="en-US" altLang="en-US" dirty="0" smtClean="0"/>
              <a:t>Motion  237 </a:t>
            </a:r>
            <a:endParaRPr lang="en-US" altLang="en-US" dirty="0" smtClean="0"/>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smtClean="0"/>
              <a:t>Motion Thurs PM2 CIDs:</a:t>
            </a:r>
          </a:p>
          <a:p>
            <a:r>
              <a:rPr lang="en-GB" sz="2000" dirty="0" smtClean="0"/>
              <a:t>Move to resolve:</a:t>
            </a:r>
          </a:p>
          <a:p>
            <a:pPr lvl="1"/>
            <a:r>
              <a:rPr lang="en-GB" sz="1600" dirty="0" smtClean="0"/>
              <a:t>CID  7541 as “Rejected” with a resolution of  “the proposed change is not necessarily correct or complete in all contexts”</a:t>
            </a:r>
          </a:p>
          <a:p>
            <a:pPr marL="457200" lvl="1" indent="0">
              <a:buNone/>
            </a:pPr>
            <a:endParaRPr lang="en-GB" sz="1600" dirty="0" smtClean="0"/>
          </a:p>
          <a:p>
            <a:r>
              <a:rPr lang="en-GB" sz="2000" dirty="0" smtClean="0"/>
              <a:t>Moved:  Sean Coffey Seconded: Adrian Stephens</a:t>
            </a:r>
            <a:br>
              <a:rPr lang="en-GB" sz="2000" dirty="0" smtClean="0"/>
            </a:br>
            <a:r>
              <a:rPr lang="en-GB" sz="2000" dirty="0" smtClean="0"/>
              <a:t>Result: 9-1-5 Motion passes</a:t>
            </a:r>
            <a:endParaRPr lang="en-US" sz="2000" dirty="0" smtClean="0"/>
          </a:p>
          <a:p>
            <a:endParaRPr lang="en-GB" sz="2000" dirty="0" smtClean="0"/>
          </a:p>
        </p:txBody>
      </p:sp>
    </p:spTree>
    <p:extLst>
      <p:ext uri="{BB962C8B-B14F-4D97-AF65-F5344CB8AC3E}">
        <p14:creationId xmlns:p14="http://schemas.microsoft.com/office/powerpoint/2010/main" val="4931210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685800" y="685800"/>
            <a:ext cx="7772400" cy="457200"/>
          </a:xfrm>
        </p:spPr>
        <p:txBody>
          <a:bodyPr/>
          <a:lstStyle/>
          <a:p>
            <a:r>
              <a:rPr lang="en-US" altLang="en-US" sz="2400" smtClean="0"/>
              <a:t>TGmc Agenda</a:t>
            </a:r>
          </a:p>
        </p:txBody>
      </p:sp>
      <p:sp>
        <p:nvSpPr>
          <p:cNvPr id="4103" name="Rectangle 19"/>
          <p:cNvSpPr>
            <a:spLocks noChangeArrowheads="1"/>
          </p:cNvSpPr>
          <p:nvPr/>
        </p:nvSpPr>
        <p:spPr bwMode="auto">
          <a:xfrm>
            <a:off x="305666" y="1371600"/>
            <a:ext cx="4010025"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Tuesday </a:t>
            </a:r>
            <a:r>
              <a:rPr lang="en-US" altLang="en-US" sz="1800" dirty="0"/>
              <a:t>PM1 </a:t>
            </a:r>
          </a:p>
          <a:p>
            <a:pPr lvl="1"/>
            <a:r>
              <a:rPr lang="en-US" altLang="en-US" sz="1200" dirty="0" smtClean="0"/>
              <a:t>Chair’s </a:t>
            </a:r>
            <a:r>
              <a:rPr lang="en-US" altLang="en-US" sz="1200" dirty="0"/>
              <a:t>Welcome, </a:t>
            </a:r>
            <a:r>
              <a:rPr lang="en-US" altLang="en-US" sz="1200" dirty="0" smtClean="0"/>
              <a:t>Patent reminder, Status</a:t>
            </a:r>
            <a:r>
              <a:rPr lang="en-US" altLang="en-US" sz="1200" dirty="0"/>
              <a:t>, Review of Objectives, Approve </a:t>
            </a:r>
            <a:r>
              <a:rPr lang="en-US" altLang="en-US" sz="1200" dirty="0" smtClean="0"/>
              <a:t>agenda </a:t>
            </a:r>
          </a:p>
          <a:p>
            <a:pPr lvl="1"/>
            <a:r>
              <a:rPr lang="en-US" altLang="en-US" sz="1200" dirty="0" smtClean="0"/>
              <a:t>Motion to affirm Vice chairs</a:t>
            </a:r>
          </a:p>
          <a:p>
            <a:pPr lvl="1"/>
            <a:r>
              <a:rPr lang="en-US" altLang="en-US" sz="1200" dirty="0" smtClean="0"/>
              <a:t>Editor’s Report</a:t>
            </a:r>
          </a:p>
          <a:p>
            <a:pPr lvl="1"/>
            <a:r>
              <a:rPr lang="en-GB" sz="1200" dirty="0" smtClean="0"/>
              <a:t>11-16-554, 11-16-711 </a:t>
            </a:r>
            <a:r>
              <a:rPr lang="en-GB" sz="1200" dirty="0"/>
              <a:t>Menzo, CID 7698, 7658, </a:t>
            </a:r>
            <a:r>
              <a:rPr lang="en-GB" sz="1200" dirty="0" smtClean="0"/>
              <a:t>7674</a:t>
            </a:r>
          </a:p>
          <a:p>
            <a:pPr lvl="1"/>
            <a:r>
              <a:rPr lang="en-GB" sz="1200" dirty="0" smtClean="0"/>
              <a:t>Adrian </a:t>
            </a:r>
            <a:r>
              <a:rPr lang="en-GB" sz="1200" dirty="0"/>
              <a:t>CIDs – </a:t>
            </a:r>
            <a:r>
              <a:rPr lang="en-GB" sz="1200" dirty="0" smtClean="0"/>
              <a:t>CID 7111(LCI), 7804</a:t>
            </a:r>
          </a:p>
          <a:p>
            <a:pPr lvl="1"/>
            <a:r>
              <a:rPr lang="en-GB" sz="1200" dirty="0" smtClean="0"/>
              <a:t>CIDs 7742- Carlos Aldana, 11-16-703</a:t>
            </a:r>
            <a:r>
              <a:rPr lang="en-GB" sz="1600" dirty="0" smtClean="0"/>
              <a:t/>
            </a:r>
            <a:br>
              <a:rPr lang="en-GB" sz="1600" dirty="0" smtClean="0"/>
            </a:br>
            <a:endParaRPr lang="en-GB" sz="1600" dirty="0" smtClean="0"/>
          </a:p>
        </p:txBody>
      </p:sp>
      <p:sp>
        <p:nvSpPr>
          <p:cNvPr id="10" name="Rectangle 35"/>
          <p:cNvSpPr>
            <a:spLocks noChangeArrowheads="1"/>
          </p:cNvSpPr>
          <p:nvPr/>
        </p:nvSpPr>
        <p:spPr bwMode="auto">
          <a:xfrm>
            <a:off x="305666" y="3581400"/>
            <a:ext cx="464379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a:t>
            </a:r>
            <a:r>
              <a:rPr lang="en-US" altLang="en-US" sz="1800" dirty="0" smtClean="0"/>
              <a:t>PM2 </a:t>
            </a:r>
            <a:endParaRPr lang="en-US" altLang="en-US" sz="1800" dirty="0"/>
          </a:p>
          <a:p>
            <a:pPr lvl="1">
              <a:lnSpc>
                <a:spcPct val="80000"/>
              </a:lnSpc>
            </a:pPr>
            <a:r>
              <a:rPr lang="en-GB" altLang="en-US" sz="1200" dirty="0" smtClean="0"/>
              <a:t>CIDs 7209, 7211, 7626, 7787, 7152 – Carlos Cordeiro</a:t>
            </a:r>
          </a:p>
          <a:p>
            <a:pPr lvl="1"/>
            <a:r>
              <a:rPr lang="en-GB" sz="1200" dirty="0" smtClean="0"/>
              <a:t>Graham </a:t>
            </a:r>
            <a:r>
              <a:rPr lang="en-GB" sz="1200" dirty="0"/>
              <a:t>Smith CIDs </a:t>
            </a:r>
            <a:endParaRPr lang="en-GB" sz="1200" dirty="0" smtClean="0"/>
          </a:p>
          <a:p>
            <a:pPr lvl="1">
              <a:lnSpc>
                <a:spcPct val="80000"/>
              </a:lnSpc>
            </a:pPr>
            <a:r>
              <a:rPr lang="en-GB" sz="1200" dirty="0" smtClean="0"/>
              <a:t>Adrian Editorial CIDs</a:t>
            </a:r>
          </a:p>
        </p:txBody>
      </p:sp>
      <p:sp>
        <p:nvSpPr>
          <p:cNvPr id="16" name="Rectangle 35"/>
          <p:cNvSpPr>
            <a:spLocks noChangeArrowheads="1"/>
          </p:cNvSpPr>
          <p:nvPr/>
        </p:nvSpPr>
        <p:spPr bwMode="auto">
          <a:xfrm>
            <a:off x="4724400" y="1219200"/>
            <a:ext cx="4343400"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Wednesday </a:t>
            </a:r>
            <a:r>
              <a:rPr lang="en-US" altLang="en-US" sz="1800" dirty="0"/>
              <a:t>PM2 </a:t>
            </a:r>
          </a:p>
          <a:p>
            <a:pPr lvl="1"/>
            <a:r>
              <a:rPr lang="en-GB" sz="1200" dirty="0" smtClean="0"/>
              <a:t>Motions</a:t>
            </a:r>
            <a:endParaRPr lang="en-GB" sz="1200" dirty="0"/>
          </a:p>
          <a:p>
            <a:pPr lvl="1"/>
            <a:r>
              <a:rPr lang="en-US" altLang="en-US" sz="1200" dirty="0" smtClean="0"/>
              <a:t>Guido CIDs: 7219, 7372, 7611</a:t>
            </a:r>
          </a:p>
          <a:p>
            <a:pPr lvl="1"/>
            <a:r>
              <a:rPr lang="en-GB" sz="1200" dirty="0" smtClean="0"/>
              <a:t>11-15-1184 </a:t>
            </a:r>
            <a:r>
              <a:rPr lang="en-GB" sz="1200" dirty="0"/>
              <a:t>– Dan</a:t>
            </a:r>
            <a:r>
              <a:rPr lang="en-GB" sz="1200" b="1" dirty="0"/>
              <a:t> </a:t>
            </a:r>
            <a:r>
              <a:rPr lang="en-GB" sz="1200" dirty="0"/>
              <a:t>(Opportunistic Wireless Encryption</a:t>
            </a:r>
            <a:r>
              <a:rPr lang="en-GB" sz="1200" dirty="0" smtClean="0"/>
              <a:t>), 11-16-562 (Suite B clarification), 7553</a:t>
            </a:r>
          </a:p>
          <a:p>
            <a:pPr lvl="1"/>
            <a:r>
              <a:rPr lang="en-GB" altLang="en-US" sz="1200" dirty="0"/>
              <a:t>CIDs 7061, 7420, 7421, 7462, 7727, 7783 – Jouni</a:t>
            </a:r>
            <a:r>
              <a:rPr lang="en-US" altLang="en-US" sz="1200" dirty="0"/>
              <a:t> </a:t>
            </a:r>
            <a:r>
              <a:rPr lang="en-US" altLang="en-US" sz="1200" dirty="0" smtClean="0"/>
              <a:t>11-16-710</a:t>
            </a:r>
          </a:p>
          <a:p>
            <a:pPr lvl="1"/>
            <a:r>
              <a:rPr lang="en-GB" sz="1200" dirty="0" err="1"/>
              <a:t>Sigurd</a:t>
            </a:r>
            <a:r>
              <a:rPr lang="en-GB" sz="1200" dirty="0"/>
              <a:t> CIDs 7106, </a:t>
            </a:r>
            <a:r>
              <a:rPr lang="en-GB" sz="1200" dirty="0" smtClean="0"/>
              <a:t>7311, 7312, 7313, 7584</a:t>
            </a:r>
          </a:p>
          <a:p>
            <a:pPr lvl="1"/>
            <a:endParaRPr lang="en-GB" sz="1200" dirty="0"/>
          </a:p>
          <a:p>
            <a:pPr lvl="1"/>
            <a:endParaRPr lang="en-US" altLang="en-US" sz="1200" dirty="0" smtClean="0"/>
          </a:p>
          <a:p>
            <a:pPr lvl="1"/>
            <a:endParaRPr lang="en-US" altLang="en-US" sz="1400" dirty="0" smtClean="0"/>
          </a:p>
          <a:p>
            <a:pPr marL="457200" lvl="1" indent="0">
              <a:buNone/>
            </a:pPr>
            <a:endParaRPr lang="en-GB" altLang="en-US" sz="1200" dirty="0"/>
          </a:p>
          <a:p>
            <a:pPr lvl="1"/>
            <a:endParaRPr lang="en-US" altLang="en-US" sz="1200" dirty="0" smtClean="0"/>
          </a:p>
          <a:p>
            <a:pPr lvl="1"/>
            <a:endParaRPr lang="en-US" altLang="en-US" sz="1600" dirty="0" smtClean="0"/>
          </a:p>
          <a:p>
            <a:pPr lvl="1"/>
            <a:endParaRPr lang="en-US" altLang="en-US" sz="1600" dirty="0" smtClean="0"/>
          </a:p>
        </p:txBody>
      </p:sp>
      <p:sp>
        <p:nvSpPr>
          <p:cNvPr id="11" name="Rectangle 35"/>
          <p:cNvSpPr>
            <a:spLocks noChangeArrowheads="1"/>
          </p:cNvSpPr>
          <p:nvPr/>
        </p:nvSpPr>
        <p:spPr bwMode="auto">
          <a:xfrm>
            <a:off x="4724400" y="2895600"/>
            <a:ext cx="3990532" cy="1364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AM1</a:t>
            </a:r>
            <a:endParaRPr lang="en-US" altLang="en-US" sz="1800" dirty="0"/>
          </a:p>
          <a:p>
            <a:pPr lvl="1">
              <a:lnSpc>
                <a:spcPct val="80000"/>
              </a:lnSpc>
            </a:pPr>
            <a:r>
              <a:rPr lang="en-US" altLang="en-US" sz="1200" dirty="0" smtClean="0"/>
              <a:t>11-16-670 – Hiroyuki – DMS Extended MCS set base MCS &amp; length calculation</a:t>
            </a:r>
          </a:p>
          <a:p>
            <a:pPr lvl="1">
              <a:lnSpc>
                <a:spcPct val="80000"/>
              </a:lnSpc>
            </a:pPr>
            <a:r>
              <a:rPr lang="en-US" altLang="en-US" sz="1200" dirty="0" smtClean="0"/>
              <a:t>CID 7043 – Adrian 273r13</a:t>
            </a:r>
          </a:p>
          <a:p>
            <a:pPr lvl="1">
              <a:lnSpc>
                <a:spcPct val="80000"/>
              </a:lnSpc>
            </a:pPr>
            <a:r>
              <a:rPr lang="en-GB" sz="1200" dirty="0"/>
              <a:t>CID </a:t>
            </a:r>
            <a:r>
              <a:rPr lang="en-GB" sz="1200" dirty="0" smtClean="0"/>
              <a:t>7210</a:t>
            </a:r>
            <a:r>
              <a:rPr lang="en-GB" sz="1200" dirty="0"/>
              <a:t>, 7212, 7240, 7244, 7317, 7448, 7503, 7812 – Mark Rison </a:t>
            </a:r>
            <a:endParaRPr lang="en-GB" sz="1200" dirty="0" smtClean="0"/>
          </a:p>
          <a:p>
            <a:pPr lvl="1">
              <a:lnSpc>
                <a:spcPct val="80000"/>
              </a:lnSpc>
            </a:pPr>
            <a:r>
              <a:rPr lang="en-GB" sz="1200" dirty="0" smtClean="0"/>
              <a:t>Brian Hart CID 7523, 412r3</a:t>
            </a:r>
          </a:p>
          <a:p>
            <a:pPr lvl="1">
              <a:lnSpc>
                <a:spcPct val="80000"/>
              </a:lnSpc>
            </a:pPr>
            <a:endParaRPr lang="en-GB" sz="1200" dirty="0" smtClean="0"/>
          </a:p>
          <a:p>
            <a:pPr lvl="1">
              <a:lnSpc>
                <a:spcPct val="80000"/>
              </a:lnSpc>
            </a:pPr>
            <a:endParaRPr lang="en-US" altLang="en-US" sz="1200" dirty="0"/>
          </a:p>
        </p:txBody>
      </p:sp>
      <p:sp>
        <p:nvSpPr>
          <p:cNvPr id="12" name="Rectangle 35"/>
          <p:cNvSpPr>
            <a:spLocks noChangeArrowheads="1"/>
          </p:cNvSpPr>
          <p:nvPr/>
        </p:nvSpPr>
        <p:spPr bwMode="auto">
          <a:xfrm>
            <a:off x="304800" y="4648200"/>
            <a:ext cx="4643790"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Wednesday PM1</a:t>
            </a:r>
            <a:endParaRPr lang="en-US" altLang="en-US" sz="1800" dirty="0"/>
          </a:p>
          <a:p>
            <a:pPr lvl="1">
              <a:lnSpc>
                <a:spcPct val="80000"/>
              </a:lnSpc>
            </a:pPr>
            <a:r>
              <a:rPr lang="en-US" altLang="en-US" sz="1200" dirty="0" smtClean="0"/>
              <a:t>CIDs – Matt Fischer</a:t>
            </a:r>
          </a:p>
          <a:p>
            <a:pPr lvl="1">
              <a:lnSpc>
                <a:spcPct val="80000"/>
              </a:lnSpc>
            </a:pPr>
            <a:r>
              <a:rPr lang="en-US" altLang="en-US" sz="1200" dirty="0" smtClean="0"/>
              <a:t>CID 7165 – Assaf 11-16-580</a:t>
            </a:r>
          </a:p>
          <a:p>
            <a:pPr lvl="1">
              <a:lnSpc>
                <a:spcPct val="80000"/>
              </a:lnSpc>
            </a:pPr>
            <a:r>
              <a:rPr lang="en-GB" sz="1200" dirty="0" smtClean="0"/>
              <a:t>Adrian – Editorial CIDs</a:t>
            </a:r>
          </a:p>
          <a:p>
            <a:pPr lvl="1">
              <a:lnSpc>
                <a:spcPct val="80000"/>
              </a:lnSpc>
            </a:pPr>
            <a:r>
              <a:rPr lang="en-US" altLang="en-US" sz="1200" dirty="0" smtClean="0"/>
              <a:t>Mark Rison CIDs 7396, 7500, 7349, 7210</a:t>
            </a:r>
          </a:p>
          <a:p>
            <a:pPr lvl="1">
              <a:lnSpc>
                <a:spcPct val="80000"/>
              </a:lnSpc>
            </a:pPr>
            <a:r>
              <a:rPr lang="en-US" altLang="en-US" sz="1200" dirty="0" smtClean="0"/>
              <a:t>Graham Smith CIDs 7771, (</a:t>
            </a:r>
            <a:r>
              <a:rPr lang="en-US" sz="1200" dirty="0" smtClean="0"/>
              <a:t>7087, 7088, 7541) 16/228r5</a:t>
            </a:r>
          </a:p>
          <a:p>
            <a:pPr lvl="1">
              <a:lnSpc>
                <a:spcPct val="80000"/>
              </a:lnSpc>
            </a:pPr>
            <a:endParaRPr lang="en-US" altLang="en-US" sz="1200" dirty="0" smtClean="0"/>
          </a:p>
        </p:txBody>
      </p:sp>
      <p:sp>
        <p:nvSpPr>
          <p:cNvPr id="13" name="Rectangle 35"/>
          <p:cNvSpPr>
            <a:spLocks noChangeArrowheads="1"/>
          </p:cNvSpPr>
          <p:nvPr/>
        </p:nvSpPr>
        <p:spPr bwMode="auto">
          <a:xfrm>
            <a:off x="4730750" y="4191000"/>
            <a:ext cx="448945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PM1</a:t>
            </a:r>
          </a:p>
          <a:p>
            <a:pPr lvl="1">
              <a:lnSpc>
                <a:spcPct val="80000"/>
              </a:lnSpc>
            </a:pPr>
            <a:r>
              <a:rPr lang="en-GB" sz="1200" dirty="0" smtClean="0"/>
              <a:t>CID 7523 in 412</a:t>
            </a:r>
          </a:p>
          <a:p>
            <a:pPr lvl="1">
              <a:lnSpc>
                <a:spcPct val="80000"/>
              </a:lnSpc>
            </a:pPr>
            <a:r>
              <a:rPr lang="en-GB" sz="1200" dirty="0" smtClean="0"/>
              <a:t>CIDs </a:t>
            </a:r>
            <a:r>
              <a:rPr lang="en-GB" sz="1200" dirty="0"/>
              <a:t>7074, 7077, 7207, 7818 (Ganesh) </a:t>
            </a:r>
            <a:endParaRPr lang="en-GB" sz="1200" dirty="0" smtClean="0"/>
          </a:p>
          <a:p>
            <a:pPr lvl="1">
              <a:lnSpc>
                <a:spcPct val="80000"/>
              </a:lnSpc>
            </a:pPr>
            <a:r>
              <a:rPr lang="en-US" altLang="en-US" sz="1200" dirty="0"/>
              <a:t>Mark Hamilton CIDs: 7146, 7324, </a:t>
            </a:r>
            <a:r>
              <a:rPr lang="en-US" altLang="en-US" sz="1200" dirty="0" smtClean="0"/>
              <a:t>7827, 7139, </a:t>
            </a:r>
            <a:r>
              <a:rPr lang="en-US" altLang="en-US" sz="1200" dirty="0" smtClean="0"/>
              <a:t>Dan 7553</a:t>
            </a:r>
            <a:endParaRPr lang="en-US" altLang="en-US" sz="1200" dirty="0" smtClean="0"/>
          </a:p>
          <a:p>
            <a:pPr lvl="1">
              <a:lnSpc>
                <a:spcPct val="80000"/>
              </a:lnSpc>
            </a:pPr>
            <a:r>
              <a:rPr lang="en-US" altLang="en-US" sz="1200" dirty="0" smtClean="0"/>
              <a:t>Carlos Aldana – 11-16-703</a:t>
            </a:r>
          </a:p>
          <a:p>
            <a:pPr lvl="1">
              <a:lnSpc>
                <a:spcPct val="80000"/>
              </a:lnSpc>
            </a:pPr>
            <a:r>
              <a:rPr lang="en-US" altLang="en-US" sz="1200" dirty="0" smtClean="0"/>
              <a:t>Mark Rison –  7368,7544, 7555, 7573,7589,7732</a:t>
            </a:r>
          </a:p>
          <a:p>
            <a:pPr lvl="1">
              <a:lnSpc>
                <a:spcPct val="80000"/>
              </a:lnSpc>
            </a:pPr>
            <a:r>
              <a:rPr lang="en-US" altLang="en-US" sz="1200" dirty="0" smtClean="0"/>
              <a:t>Graham Smith – 7087, 7088, 7541, </a:t>
            </a:r>
            <a:r>
              <a:rPr lang="en-US" altLang="en-US" sz="1200" dirty="0" smtClean="0"/>
              <a:t>7700, Sigurd-7106</a:t>
            </a:r>
            <a:endParaRPr lang="en-US" altLang="en-US" sz="1200" dirty="0"/>
          </a:p>
          <a:p>
            <a:pPr lvl="1">
              <a:lnSpc>
                <a:spcPct val="80000"/>
              </a:lnSpc>
            </a:pPr>
            <a:endParaRPr lang="en-US" altLang="en-US" sz="1200" dirty="0"/>
          </a:p>
          <a:p>
            <a:pPr lvl="1">
              <a:lnSpc>
                <a:spcPct val="80000"/>
              </a:lnSpc>
            </a:pPr>
            <a:endParaRPr lang="en-GB" sz="1200" dirty="0"/>
          </a:p>
          <a:p>
            <a:pPr lvl="1">
              <a:lnSpc>
                <a:spcPct val="80000"/>
              </a:lnSpc>
            </a:pPr>
            <a:endParaRPr lang="en-US" altLang="en-US" sz="12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30</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endParaRPr lang="en-US" altLang="en-US" dirty="0" smtClean="0"/>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on CID 7177 (Support indicating preference for not receiving LDPC):</a:t>
            </a:r>
            <a:endParaRPr lang="en-US" sz="2000" dirty="0"/>
          </a:p>
          <a:p>
            <a:r>
              <a:rPr lang="en-GB" sz="2000" dirty="0"/>
              <a:t>Move to approve the comment resolution to CID 7177 in the “Motion CID 7177” tab in </a:t>
            </a:r>
            <a:r>
              <a:rPr lang="en-GB" sz="2000" dirty="0">
                <a:hlinkClick r:id="rId3"/>
              </a:rPr>
              <a:t>https://mentor.ieee.org/802.11/dcn/15/11-15-0565-41-000m-revmc-sb-mac-comments.xls</a:t>
            </a:r>
            <a:endParaRPr lang="en-US" sz="2000" dirty="0"/>
          </a:p>
          <a:p>
            <a:endParaRPr lang="en-GB" sz="2000" dirty="0" smtClean="0"/>
          </a:p>
          <a:p>
            <a:r>
              <a:rPr lang="en-GB" sz="2000" dirty="0" smtClean="0"/>
              <a:t>Moved</a:t>
            </a:r>
            <a:r>
              <a:rPr lang="en-GB" sz="2000" dirty="0"/>
              <a:t>: Seconded: </a:t>
            </a:r>
            <a:br>
              <a:rPr lang="en-GB" sz="2000" dirty="0"/>
            </a:br>
            <a:r>
              <a:rPr lang="en-GB" sz="2000" dirty="0"/>
              <a:t>Result:</a:t>
            </a:r>
            <a:endParaRPr lang="en-US" sz="2000" dirty="0"/>
          </a:p>
          <a:p>
            <a:endParaRPr lang="en-GB" sz="2000" dirty="0" smtClean="0"/>
          </a:p>
        </p:txBody>
      </p:sp>
    </p:spTree>
    <p:extLst>
      <p:ext uri="{BB962C8B-B14F-4D97-AF65-F5344CB8AC3E}">
        <p14:creationId xmlns:p14="http://schemas.microsoft.com/office/powerpoint/2010/main" val="236942519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31</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r>
              <a:rPr lang="en-US" altLang="en-US" dirty="0" smtClean="0"/>
              <a:t> </a:t>
            </a:r>
            <a:endParaRPr lang="en-US" altLang="en-US" dirty="0" smtClean="0"/>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on CID </a:t>
            </a:r>
            <a:r>
              <a:rPr lang="en-GB" sz="2000" dirty="0" smtClean="0"/>
              <a:t>7377 (Secure PSK):</a:t>
            </a:r>
            <a:endParaRPr lang="en-US" sz="2000" dirty="0"/>
          </a:p>
          <a:p>
            <a:r>
              <a:rPr lang="en-GB" sz="2000" dirty="0"/>
              <a:t>Move to approve the comment resolution to CID </a:t>
            </a:r>
            <a:r>
              <a:rPr lang="en-GB" sz="2000" dirty="0" smtClean="0"/>
              <a:t>7377 </a:t>
            </a:r>
            <a:r>
              <a:rPr lang="en-GB" sz="2000" dirty="0" smtClean="0"/>
              <a:t>as “Rejected” The cited text is accurate” </a:t>
            </a:r>
          </a:p>
          <a:p>
            <a:r>
              <a:rPr lang="en-GB" sz="2000" dirty="0" smtClean="0"/>
              <a:t>Moved</a:t>
            </a:r>
            <a:r>
              <a:rPr lang="en-GB" sz="2000" dirty="0"/>
              <a:t>: </a:t>
            </a:r>
            <a:r>
              <a:rPr lang="en-GB" sz="2000" dirty="0"/>
              <a:t> </a:t>
            </a:r>
            <a:r>
              <a:rPr lang="en-GB" sz="2000" dirty="0" smtClean="0"/>
              <a:t>Seconded</a:t>
            </a:r>
            <a:r>
              <a:rPr lang="en-GB" sz="2000" dirty="0"/>
              <a:t>: </a:t>
            </a:r>
            <a:br>
              <a:rPr lang="en-GB" sz="2000" dirty="0"/>
            </a:br>
            <a:r>
              <a:rPr lang="en-GB" sz="2000" dirty="0"/>
              <a:t>Result</a:t>
            </a:r>
            <a:r>
              <a:rPr lang="en-GB" sz="2000" dirty="0" smtClean="0"/>
              <a:t>:</a:t>
            </a:r>
            <a:endParaRPr lang="en-GB" sz="2000" dirty="0" smtClean="0"/>
          </a:p>
        </p:txBody>
      </p:sp>
    </p:spTree>
    <p:extLst>
      <p:ext uri="{BB962C8B-B14F-4D97-AF65-F5344CB8AC3E}">
        <p14:creationId xmlns:p14="http://schemas.microsoft.com/office/powerpoint/2010/main" val="242036441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32</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smtClean="0"/>
              <a:t>Havi</a:t>
            </a:r>
            <a:r>
              <a:rPr lang="en-GB" dirty="0" smtClean="0"/>
              <a:t>ng </a:t>
            </a:r>
            <a:r>
              <a:rPr lang="en-GB" dirty="0"/>
              <a:t>approved comment resolutions for all of the comments received from the initial Sponsor Ballot on P802.11REVmc </a:t>
            </a:r>
            <a:r>
              <a:rPr lang="en-GB" dirty="0" smtClean="0"/>
              <a:t>D5.0 </a:t>
            </a:r>
            <a:r>
              <a:rPr lang="en-GB" dirty="0"/>
              <a:t>as contained in documents </a:t>
            </a:r>
            <a:r>
              <a:rPr lang="en-GB" dirty="0" smtClean="0"/>
              <a:t>11-15-0665rxx, 11-15-0565rxx, </a:t>
            </a:r>
            <a:r>
              <a:rPr lang="en-GB" dirty="0"/>
              <a:t>and </a:t>
            </a:r>
            <a:r>
              <a:rPr lang="en-GB" dirty="0" smtClean="0"/>
              <a:t>11-15-0532rxx</a:t>
            </a:r>
            <a:endParaRPr lang="en-US" dirty="0"/>
          </a:p>
          <a:p>
            <a:r>
              <a:rPr lang="en-GB" dirty="0" smtClean="0"/>
              <a:t>Instruct the editor to prepare Draft 6.0 incorporating these resolutions and</a:t>
            </a:r>
            <a:endParaRPr lang="en-US" dirty="0" smtClean="0"/>
          </a:p>
          <a:p>
            <a:r>
              <a:rPr lang="en-GB" dirty="0" smtClean="0"/>
              <a:t>Approve </a:t>
            </a:r>
            <a:r>
              <a:rPr lang="en-GB" dirty="0"/>
              <a:t>a 15 day Sponsor Recirculation Ballot asking the question “Should P802.11REVmc D5.0 be forwarded to </a:t>
            </a:r>
            <a:r>
              <a:rPr lang="en-GB" dirty="0" err="1"/>
              <a:t>RevCom</a:t>
            </a:r>
            <a:r>
              <a:rPr lang="en-GB" dirty="0"/>
              <a:t>?”</a:t>
            </a:r>
            <a:endParaRPr lang="en-US" dirty="0"/>
          </a:p>
          <a:p>
            <a:r>
              <a:rPr lang="en-US" sz="2000" dirty="0" smtClean="0"/>
              <a:t>Moved: Seconded:</a:t>
            </a:r>
          </a:p>
          <a:p>
            <a:r>
              <a:rPr lang="en-US" sz="2000" dirty="0" smtClean="0"/>
              <a:t>Result:</a:t>
            </a:r>
            <a:endParaRPr lang="en-US" sz="2000" dirty="0" smtClean="0"/>
          </a:p>
          <a:p>
            <a:endParaRPr lang="en-GB" sz="2000" dirty="0" smtClean="0"/>
          </a:p>
        </p:txBody>
      </p:sp>
    </p:spTree>
    <p:extLst>
      <p:ext uri="{BB962C8B-B14F-4D97-AF65-F5344CB8AC3E}">
        <p14:creationId xmlns:p14="http://schemas.microsoft.com/office/powerpoint/2010/main" val="333171422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33</a:t>
            </a:fld>
            <a:endParaRPr lang="en-US" smtClean="0"/>
          </a:p>
        </p:txBody>
      </p:sp>
      <p:sp>
        <p:nvSpPr>
          <p:cNvPr id="25605" name="Rectangle 2"/>
          <p:cNvSpPr>
            <a:spLocks noGrp="1" noChangeArrowheads="1"/>
          </p:cNvSpPr>
          <p:nvPr>
            <p:ph type="title"/>
          </p:nvPr>
        </p:nvSpPr>
        <p:spPr/>
        <p:txBody>
          <a:bodyPr/>
          <a:lstStyle/>
          <a:p>
            <a:r>
              <a:rPr lang="en-US" altLang="en-US" dirty="0" smtClean="0"/>
              <a:t>May - July 2016 Meeting Planning</a:t>
            </a:r>
          </a:p>
        </p:txBody>
      </p:sp>
      <p:sp>
        <p:nvSpPr>
          <p:cNvPr id="25606" name="Rectangle 3"/>
          <p:cNvSpPr>
            <a:spLocks noGrp="1" noChangeArrowheads="1"/>
          </p:cNvSpPr>
          <p:nvPr>
            <p:ph type="body" idx="1"/>
          </p:nvPr>
        </p:nvSpPr>
        <p:spPr>
          <a:xfrm>
            <a:off x="685800" y="1524000"/>
            <a:ext cx="7772400" cy="4953000"/>
          </a:xfrm>
        </p:spPr>
        <p:txBody>
          <a:bodyPr/>
          <a:lstStyle/>
          <a:p>
            <a:r>
              <a:rPr lang="en-US" altLang="en-US" sz="2000" dirty="0" smtClean="0"/>
              <a:t>Objectives: Second recirculation and comment resolution</a:t>
            </a:r>
          </a:p>
          <a:p>
            <a:r>
              <a:rPr lang="en-US" altLang="en-US" sz="2000" dirty="0" smtClean="0"/>
              <a:t>Conference </a:t>
            </a:r>
            <a:r>
              <a:rPr lang="en-US" altLang="en-US" sz="2000" dirty="0"/>
              <a:t>c</a:t>
            </a:r>
            <a:r>
              <a:rPr lang="en-US" altLang="en-US" sz="2000" dirty="0" smtClean="0"/>
              <a:t>alls 10am Eastern  </a:t>
            </a:r>
            <a:r>
              <a:rPr lang="en-US" altLang="en-US" sz="2000" dirty="0" smtClean="0"/>
              <a:t>2 </a:t>
            </a:r>
            <a:r>
              <a:rPr lang="en-US" altLang="en-US" sz="2000" dirty="0" smtClean="0"/>
              <a:t>hours </a:t>
            </a:r>
          </a:p>
          <a:p>
            <a:pPr lvl="1"/>
            <a:r>
              <a:rPr lang="en-US" altLang="en-US" sz="1800" dirty="0" smtClean="0"/>
              <a:t>May 27, June 3, June 24, July 1</a:t>
            </a:r>
          </a:p>
          <a:p>
            <a:r>
              <a:rPr lang="en-US" altLang="en-US" sz="2000" dirty="0" smtClean="0"/>
              <a:t>Ballot Resolution Committee meeting – </a:t>
            </a:r>
          </a:p>
          <a:p>
            <a:pPr lvl="1"/>
            <a:r>
              <a:rPr lang="en-US" altLang="en-US" sz="1800" dirty="0" smtClean="0"/>
              <a:t>If needed</a:t>
            </a:r>
          </a:p>
          <a:p>
            <a:r>
              <a:rPr lang="en-US" altLang="en-US" sz="2000" dirty="0" smtClean="0"/>
              <a:t>Schedule review</a:t>
            </a:r>
          </a:p>
          <a:p>
            <a:r>
              <a:rPr lang="en-US" altLang="en-US" sz="2000" dirty="0" smtClean="0"/>
              <a:t>Availability of 11mc in the IEEE store</a:t>
            </a:r>
          </a:p>
          <a:p>
            <a:pPr lvl="1"/>
            <a:r>
              <a:rPr lang="en-US" altLang="en-US" sz="1800" dirty="0" smtClean="0"/>
              <a:t>D5.0 is available (add D5.0 after SB approval), </a:t>
            </a:r>
            <a:r>
              <a:rPr lang="en-US" altLang="en-US" sz="1800" dirty="0"/>
              <a:t>see </a:t>
            </a:r>
            <a:r>
              <a:rPr lang="en-US" altLang="en-US" sz="1800" dirty="0">
                <a:hlinkClick r:id="rId3"/>
              </a:rPr>
              <a:t>http://</a:t>
            </a:r>
            <a:r>
              <a:rPr lang="en-US" altLang="en-US" sz="1800" dirty="0" smtClean="0">
                <a:hlinkClick r:id="rId3"/>
              </a:rPr>
              <a:t>www.techstreet.com/ieee/products/1867583</a:t>
            </a:r>
            <a:r>
              <a:rPr lang="en-US" altLang="en-US" sz="1800" dirty="0" smtClean="0"/>
              <a:t> </a:t>
            </a:r>
          </a:p>
          <a:p>
            <a:r>
              <a:rPr lang="en-US" altLang="en-US" sz="2000" dirty="0" smtClean="0"/>
              <a:t>Forward to ISO JTC1/SC6 WG1</a:t>
            </a:r>
          </a:p>
          <a:p>
            <a:pPr lvl="1"/>
            <a:r>
              <a:rPr lang="en-US" altLang="en-US" sz="1800" dirty="0" smtClean="0"/>
              <a:t>D5.0 forwarded; D6.0 will be forwarded upon SB approval</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34</a:t>
            </a:fld>
            <a:endParaRPr lang="en-US" smtClean="0"/>
          </a:p>
        </p:txBody>
      </p:sp>
      <p:sp>
        <p:nvSpPr>
          <p:cNvPr id="27653" name="Rectangle 2"/>
          <p:cNvSpPr>
            <a:spLocks noGrp="1" noChangeArrowheads="1"/>
          </p:cNvSpPr>
          <p:nvPr>
            <p:ph type="title"/>
          </p:nvPr>
        </p:nvSpPr>
        <p:spPr/>
        <p:txBody>
          <a:bodyPr/>
          <a:lstStyle/>
          <a:p>
            <a:r>
              <a:rPr lang="en-GB" altLang="en-US" smtClean="0"/>
              <a:t>References</a:t>
            </a:r>
          </a:p>
        </p:txBody>
      </p:sp>
      <p:sp>
        <p:nvSpPr>
          <p:cNvPr id="27654" name="Rectangle 3"/>
          <p:cNvSpPr>
            <a:spLocks noGrp="1" noChangeArrowheads="1"/>
          </p:cNvSpPr>
          <p:nvPr>
            <p:ph type="body" idx="1"/>
          </p:nvPr>
        </p:nvSpPr>
        <p:spPr>
          <a:xfrm>
            <a:off x="685800" y="1524000"/>
            <a:ext cx="8229600" cy="5334000"/>
          </a:xfrm>
        </p:spPr>
        <p:txBody>
          <a:bodyPr/>
          <a:lstStyle/>
          <a:p>
            <a:r>
              <a:rPr lang="en-US" altLang="en-US" sz="2000" dirty="0" smtClean="0">
                <a:hlinkClick r:id="rId3"/>
              </a:rPr>
              <a:t>https://mentor.ieee.org/802.11/dcn/12/11-12-0594-02-0000-revision-par-proposal-for-802-11-2012.doc</a:t>
            </a:r>
            <a:endParaRPr lang="en-US" altLang="en-US" sz="2000" dirty="0" smtClean="0"/>
          </a:p>
          <a:p>
            <a:r>
              <a:rPr lang="en-US" altLang="en-US" sz="2000" dirty="0">
                <a:hlinkClick r:id="rId4"/>
              </a:rPr>
              <a:t>https://</a:t>
            </a:r>
            <a:r>
              <a:rPr lang="en-US" altLang="en-US" sz="2000" dirty="0" smtClean="0">
                <a:hlinkClick r:id="rId4"/>
              </a:rPr>
              <a:t>mentor.ieee.org/802.11/dcn/13/11-13-0233-56-000m-revmc-wg-ballot-comments.xls</a:t>
            </a:r>
            <a:r>
              <a:rPr lang="en-US" altLang="en-US" sz="2000" dirty="0" smtClean="0"/>
              <a:t> </a:t>
            </a:r>
          </a:p>
          <a:p>
            <a:r>
              <a:rPr lang="en-US" altLang="en-US" sz="2000" dirty="0">
                <a:hlinkClick r:id="rId5"/>
              </a:rPr>
              <a:t>https://</a:t>
            </a:r>
            <a:r>
              <a:rPr lang="en-US" altLang="en-US" sz="2000" dirty="0" smtClean="0">
                <a:hlinkClick r:id="rId5"/>
              </a:rPr>
              <a:t>mentor.ieee.org/802.11/dcn/15/11-15-0532-37-000m-revmc-sponsor-ballot-comments.xls</a:t>
            </a:r>
            <a:r>
              <a:rPr lang="en-US" altLang="en-US" sz="2000" dirty="0" smtClean="0"/>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685800" y="685800"/>
            <a:ext cx="7772400" cy="457200"/>
          </a:xfrm>
        </p:spPr>
        <p:txBody>
          <a:bodyPr/>
          <a:lstStyle/>
          <a:p>
            <a:r>
              <a:rPr lang="en-US" altLang="en-US" sz="2400" smtClean="0"/>
              <a:t>TGmc Agenda</a:t>
            </a:r>
          </a:p>
        </p:txBody>
      </p:sp>
      <p:sp>
        <p:nvSpPr>
          <p:cNvPr id="4110" name="Rectangle 35"/>
          <p:cNvSpPr>
            <a:spLocks noChangeArrowheads="1"/>
          </p:cNvSpPr>
          <p:nvPr/>
        </p:nvSpPr>
        <p:spPr bwMode="auto">
          <a:xfrm>
            <a:off x="733868" y="1295400"/>
            <a:ext cx="4295332"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PM2 </a:t>
            </a:r>
            <a:endParaRPr lang="en-US" altLang="en-US" sz="1800" dirty="0"/>
          </a:p>
          <a:p>
            <a:pPr lvl="1">
              <a:lnSpc>
                <a:spcPct val="80000"/>
              </a:lnSpc>
            </a:pPr>
            <a:r>
              <a:rPr lang="en-US" altLang="en-US" sz="1200" dirty="0" smtClean="0"/>
              <a:t>Motions, including 567 </a:t>
            </a:r>
            <a:endParaRPr lang="en-US" altLang="en-US" sz="1200" dirty="0" smtClean="0"/>
          </a:p>
          <a:p>
            <a:pPr lvl="1">
              <a:lnSpc>
                <a:spcPct val="80000"/>
              </a:lnSpc>
            </a:pPr>
            <a:r>
              <a:rPr lang="en-US" altLang="en-US" sz="1200" dirty="0" smtClean="0"/>
              <a:t>CID 7207 - Ganesh</a:t>
            </a:r>
          </a:p>
          <a:p>
            <a:pPr lvl="1">
              <a:lnSpc>
                <a:spcPct val="80000"/>
              </a:lnSpc>
            </a:pPr>
            <a:r>
              <a:rPr lang="en-US" altLang="en-US" sz="1200" dirty="0" smtClean="0"/>
              <a:t>Sigurd-7106</a:t>
            </a:r>
          </a:p>
          <a:p>
            <a:pPr lvl="1">
              <a:lnSpc>
                <a:spcPct val="80000"/>
              </a:lnSpc>
            </a:pPr>
            <a:r>
              <a:rPr lang="en-US" altLang="en-US" sz="1200" dirty="0" smtClean="0"/>
              <a:t>Graham Smith – 7087, 7088, 7541, 7700</a:t>
            </a:r>
          </a:p>
          <a:p>
            <a:pPr lvl="1">
              <a:lnSpc>
                <a:spcPct val="80000"/>
              </a:lnSpc>
            </a:pPr>
            <a:r>
              <a:rPr lang="en-US" altLang="en-US" sz="1200" dirty="0" smtClean="0"/>
              <a:t>Mark </a:t>
            </a:r>
            <a:r>
              <a:rPr lang="en-US" altLang="en-US" sz="1200" dirty="0"/>
              <a:t>Rison –  </a:t>
            </a:r>
            <a:r>
              <a:rPr lang="en-US" altLang="en-US" sz="1200" dirty="0" smtClean="0"/>
              <a:t>7573, 7732</a:t>
            </a:r>
            <a:endParaRPr lang="en-US" altLang="en-US" sz="1200" dirty="0"/>
          </a:p>
          <a:p>
            <a:pPr lvl="1">
              <a:lnSpc>
                <a:spcPct val="80000"/>
              </a:lnSpc>
            </a:pPr>
            <a:r>
              <a:rPr lang="en-US" altLang="en-US" sz="1200" dirty="0" smtClean="0"/>
              <a:t>CID 7593, MIB-Emily </a:t>
            </a:r>
            <a:endParaRPr lang="en-US" altLang="en-US" sz="1200" dirty="0" smtClean="0"/>
          </a:p>
          <a:p>
            <a:pPr lvl="1">
              <a:lnSpc>
                <a:spcPct val="80000"/>
              </a:lnSpc>
            </a:pPr>
            <a:r>
              <a:rPr lang="en-US" altLang="en-US" sz="1200" dirty="0" err="1" smtClean="0"/>
              <a:t>Sigurd</a:t>
            </a:r>
            <a:r>
              <a:rPr lang="en-US" altLang="en-US" sz="1200" dirty="0" smtClean="0"/>
              <a:t> - CID 7584</a:t>
            </a:r>
          </a:p>
          <a:p>
            <a:pPr lvl="1">
              <a:lnSpc>
                <a:spcPct val="80000"/>
              </a:lnSpc>
            </a:pPr>
            <a:r>
              <a:rPr lang="en-US" altLang="en-US" sz="1200" dirty="0" smtClean="0"/>
              <a:t>Plans </a:t>
            </a:r>
            <a:r>
              <a:rPr lang="en-US" altLang="en-US" sz="1200" dirty="0"/>
              <a:t>for </a:t>
            </a:r>
            <a:r>
              <a:rPr lang="en-US" altLang="en-US" sz="1200" dirty="0" smtClean="0"/>
              <a:t>May - July</a:t>
            </a:r>
          </a:p>
          <a:p>
            <a:pPr lvl="1">
              <a:lnSpc>
                <a:spcPct val="80000"/>
              </a:lnSpc>
            </a:pPr>
            <a:r>
              <a:rPr lang="en-US" altLang="en-US" sz="1200" dirty="0" smtClean="0"/>
              <a:t>Schedule,  AOB</a:t>
            </a:r>
            <a:r>
              <a:rPr lang="en-US" altLang="en-US" sz="1200" dirty="0"/>
              <a:t>, Adjourn</a:t>
            </a:r>
          </a:p>
        </p:txBody>
      </p:sp>
    </p:spTree>
    <p:extLst>
      <p:ext uri="{BB962C8B-B14F-4D97-AF65-F5344CB8AC3E}">
        <p14:creationId xmlns:p14="http://schemas.microsoft.com/office/powerpoint/2010/main" val="17549803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May 2016</a:t>
            </a:r>
            <a:endParaRPr lang="en-US"/>
          </a:p>
        </p:txBody>
      </p:sp>
      <p:sp>
        <p:nvSpPr>
          <p:cNvPr id="8195" name="Footer Placeholder 4"/>
          <p:cNvSpPr>
            <a:spLocks noGrp="1"/>
          </p:cNvSpPr>
          <p:nvPr>
            <p:ph type="ftr" sz="quarter" idx="11"/>
          </p:nvPr>
        </p:nvSpPr>
        <p:spPr>
          <a:noFill/>
        </p:spPr>
        <p:txBody>
          <a:bodyPr/>
          <a:lstStyle/>
          <a:p>
            <a:r>
              <a:rPr lang="en-US" smtClean="0"/>
              <a:t>Dorothy Stanley, HP Enterprise</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802.11 rules documents </a:t>
            </a:r>
          </a:p>
        </p:txBody>
      </p:sp>
      <p:sp>
        <p:nvSpPr>
          <p:cNvPr id="8198" name="Rectangle 3"/>
          <p:cNvSpPr>
            <a:spLocks noGrp="1" noChangeArrowheads="1"/>
          </p:cNvSpPr>
          <p:nvPr>
            <p:ph type="body" idx="1"/>
          </p:nvPr>
        </p:nvSpPr>
        <p:spPr>
          <a:xfrm>
            <a:off x="685800" y="1371600"/>
            <a:ext cx="8229600" cy="5181600"/>
          </a:xfrm>
          <a:noFill/>
        </p:spPr>
        <p:txBody>
          <a:bodyPr/>
          <a:lstStyle/>
          <a:p>
            <a:r>
              <a:rPr lang="en-US" sz="1800" dirty="0" smtClean="0"/>
              <a:t>Patent policy slides</a:t>
            </a:r>
          </a:p>
          <a:p>
            <a:pPr lvl="1"/>
            <a:r>
              <a:rPr lang="en-US" sz="1400" dirty="0">
                <a:hlinkClick r:id="rId3"/>
              </a:rPr>
              <a:t>https://</a:t>
            </a:r>
            <a:r>
              <a:rPr lang="en-US" sz="1400" dirty="0" smtClean="0">
                <a:hlinkClick r:id="rId3"/>
              </a:rPr>
              <a:t>development.standards.ieee.org/myproject/Public/mytools/mob/slideset.ppt</a:t>
            </a:r>
            <a:r>
              <a:rPr lang="en-US" sz="1400" dirty="0" smtClean="0"/>
              <a:t> </a:t>
            </a:r>
            <a:endParaRPr lang="en-US" sz="1400" dirty="0"/>
          </a:p>
          <a:p>
            <a:r>
              <a:rPr lang="en-US" sz="1800" dirty="0" smtClean="0"/>
              <a:t>IEEE </a:t>
            </a:r>
            <a:r>
              <a:rPr lang="en-US" sz="1800" dirty="0"/>
              <a:t>802 Policies &amp; Procedures </a:t>
            </a:r>
          </a:p>
          <a:p>
            <a:pPr lvl="1"/>
            <a:r>
              <a:rPr lang="en-US" sz="1400" dirty="0"/>
              <a:t>(link to </a:t>
            </a:r>
            <a:r>
              <a:rPr lang="en-US" sz="1400" dirty="0" err="1"/>
              <a:t>AudCom</a:t>
            </a:r>
            <a:r>
              <a:rPr lang="en-US" sz="1400" dirty="0"/>
              <a:t>, approved by IEEE-SA Standards Board June 2014) </a:t>
            </a:r>
          </a:p>
          <a:p>
            <a:pPr lvl="1"/>
            <a:r>
              <a:rPr lang="en-US" sz="1400" dirty="0">
                <a:hlinkClick r:id="rId4"/>
              </a:rPr>
              <a:t>http://standards.ieee.org/board/aud/LMSC.pdf</a:t>
            </a:r>
            <a:endParaRPr lang="en-US" sz="1400" dirty="0"/>
          </a:p>
          <a:p>
            <a:r>
              <a:rPr lang="en-US" sz="1800" dirty="0"/>
              <a:t>IEEE 802 Operations Manual </a:t>
            </a:r>
            <a:r>
              <a:rPr lang="en-US" sz="1800" dirty="0" smtClean="0"/>
              <a:t>(13 Nov 2015)</a:t>
            </a:r>
            <a:endParaRPr lang="en-US" sz="1800" dirty="0"/>
          </a:p>
          <a:p>
            <a:pPr lvl="1">
              <a:lnSpc>
                <a:spcPct val="80000"/>
              </a:lnSpc>
              <a:defRPr/>
            </a:pPr>
            <a:r>
              <a:rPr lang="en-US" altLang="en-US" sz="1400" dirty="0" smtClean="0">
                <a:hlinkClick r:id="rId5"/>
              </a:rPr>
              <a:t>http://www.ieee802.org/PNP/approved/IEEE_802_OM_v18.pdf</a:t>
            </a:r>
            <a:endParaRPr lang="en-US" altLang="en-US" sz="1400" dirty="0" smtClean="0"/>
          </a:p>
          <a:p>
            <a:pPr>
              <a:lnSpc>
                <a:spcPct val="80000"/>
              </a:lnSpc>
              <a:defRPr/>
            </a:pPr>
            <a:r>
              <a:rPr lang="en-US" sz="1800" dirty="0" smtClean="0"/>
              <a:t>IEEE 802 Working Group Policies &amp;Procedures (13 Nov 2015)</a:t>
            </a:r>
            <a:r>
              <a:rPr lang="en-US" altLang="en-US" sz="1400" dirty="0" smtClean="0"/>
              <a:t> </a:t>
            </a:r>
          </a:p>
          <a:p>
            <a:pPr lvl="1"/>
            <a:r>
              <a:rPr lang="en-US" altLang="en-US" sz="1400" dirty="0">
                <a:hlinkClick r:id="rId6"/>
              </a:rPr>
              <a:t>http://</a:t>
            </a:r>
            <a:r>
              <a:rPr lang="en-US" altLang="en-US" sz="1400" dirty="0" smtClean="0">
                <a:hlinkClick r:id="rId6"/>
              </a:rPr>
              <a:t>www.ieee802.org/PNP/approved/IEEE_802_WG_PandP_v18.1.pdf</a:t>
            </a:r>
            <a:r>
              <a:rPr lang="en-US" altLang="en-US" sz="1400" dirty="0" smtClean="0"/>
              <a:t> (editor update)</a:t>
            </a:r>
          </a:p>
          <a:p>
            <a:r>
              <a:rPr lang="en-US" sz="1800" dirty="0" smtClean="0"/>
              <a:t>IEEE </a:t>
            </a:r>
            <a:r>
              <a:rPr lang="en-US" sz="1800" dirty="0"/>
              <a:t>802 LMSC Chair's Guidelines </a:t>
            </a:r>
            <a:r>
              <a:rPr lang="en-US" sz="1800" dirty="0" smtClean="0"/>
              <a:t>(18 Mar 2016)</a:t>
            </a:r>
            <a:endParaRPr lang="en-US" sz="1800" dirty="0">
              <a:hlinkClick r:id="rId7"/>
            </a:endParaRPr>
          </a:p>
          <a:p>
            <a:pPr lvl="1"/>
            <a:r>
              <a:rPr lang="en-US" sz="1400" dirty="0" smtClean="0">
                <a:hlinkClick r:id="rId8"/>
              </a:rPr>
              <a:t>http</a:t>
            </a:r>
            <a:r>
              <a:rPr lang="en-US" sz="1400" dirty="0">
                <a:hlinkClick r:id="rId8"/>
              </a:rPr>
              <a:t>://</a:t>
            </a:r>
            <a:r>
              <a:rPr lang="en-US" sz="1400" dirty="0" smtClean="0">
                <a:hlinkClick r:id="rId8"/>
              </a:rPr>
              <a:t>www.ieee802.org/PNP/approved/IEEE_802_Chairs_guidelines_v23.pdf</a:t>
            </a:r>
            <a:r>
              <a:rPr lang="en-US" sz="1400" dirty="0" smtClean="0"/>
              <a:t> </a:t>
            </a:r>
          </a:p>
          <a:p>
            <a:r>
              <a:rPr lang="en-US" sz="1800" dirty="0" smtClean="0"/>
              <a:t>IEEE </a:t>
            </a:r>
            <a:r>
              <a:rPr lang="en-US" sz="1800" dirty="0"/>
              <a:t>802.11 WG OM: </a:t>
            </a:r>
            <a:r>
              <a:rPr lang="en-US" sz="1800" dirty="0" smtClean="0"/>
              <a:t>(13 Nov 2015)</a:t>
            </a:r>
            <a:endParaRPr lang="en-US" sz="1800" dirty="0"/>
          </a:p>
          <a:p>
            <a:pPr lvl="1"/>
            <a:r>
              <a:rPr lang="en-US" altLang="en-US" sz="1400" dirty="0">
                <a:hlinkClick r:id="rId9"/>
              </a:rPr>
              <a:t>https://</a:t>
            </a:r>
            <a:r>
              <a:rPr lang="en-US" altLang="en-US" sz="1400" dirty="0" smtClean="0">
                <a:hlinkClick r:id="rId9"/>
              </a:rPr>
              <a:t>mentor.ieee.org/802.11/dcn/14/11-14-0629-14-0000-802-11-operations-manual.docx</a:t>
            </a:r>
            <a:r>
              <a:rPr lang="en-US" altLang="en-US" sz="1400" dirty="0" smtClean="0"/>
              <a:t>   </a:t>
            </a:r>
          </a:p>
          <a:p>
            <a:r>
              <a:rPr lang="en-US" sz="1800" dirty="0" smtClean="0"/>
              <a:t>Policies </a:t>
            </a:r>
            <a:r>
              <a:rPr lang="en-US" sz="1800" dirty="0"/>
              <a:t>and Procedures hierarchy</a:t>
            </a:r>
          </a:p>
          <a:p>
            <a:pPr lvl="1"/>
            <a:r>
              <a:rPr lang="en-US" sz="1400" dirty="0">
                <a:hlinkClick r:id="rId10"/>
              </a:rPr>
              <a:t>http://</a:t>
            </a:r>
            <a:r>
              <a:rPr lang="en-US" sz="1400" dirty="0" smtClean="0">
                <a:hlinkClick r:id="rId10"/>
              </a:rPr>
              <a:t>www.ieee802.org/11/Rules/rules.shtml</a:t>
            </a:r>
            <a:endParaRPr lang="en-US" sz="1400" dirty="0"/>
          </a:p>
          <a:p>
            <a:pPr marL="342900" lvl="1" indent="-342900">
              <a:buFontTx/>
              <a:buChar char="•"/>
            </a:pPr>
            <a:r>
              <a:rPr lang="en-US" altLang="en-US" sz="1800" b="1" dirty="0"/>
              <a:t>IEEE 802 Procedural document website: </a:t>
            </a:r>
            <a:r>
              <a:rPr lang="en-US" altLang="en-US" sz="1600" dirty="0">
                <a:hlinkClick r:id="rId11"/>
              </a:rPr>
              <a:t>http://www.ieee802.org/devdocs.shtml</a:t>
            </a:r>
            <a:r>
              <a:rPr lang="en-US" altLang="en-US" sz="1600" dirty="0"/>
              <a:t> </a:t>
            </a:r>
          </a:p>
          <a:p>
            <a:endParaRPr lang="en-US" dirty="0" smtClean="0"/>
          </a:p>
          <a:p>
            <a:pPr lvl="1"/>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5</a:t>
            </a:fld>
            <a:endParaRPr lang="en-US"/>
          </a:p>
        </p:txBody>
      </p:sp>
    </p:spTree>
    <p:extLst>
      <p:ext uri="{BB962C8B-B14F-4D97-AF65-F5344CB8AC3E}">
        <p14:creationId xmlns:p14="http://schemas.microsoft.com/office/powerpoint/2010/main" val="10681494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9219"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9220"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7BF63C-6283-45AF-909E-430D45B72251}" type="slidenum">
              <a:rPr lang="en-US" smtClean="0"/>
              <a:pPr>
                <a:defRPr/>
              </a:pPr>
              <a:t>6</a:t>
            </a:fld>
            <a:endParaRPr lang="en-US" smtClean="0"/>
          </a:p>
        </p:txBody>
      </p:sp>
      <p:sp>
        <p:nvSpPr>
          <p:cNvPr id="8198" name="Rectangle 2"/>
          <p:cNvSpPr>
            <a:spLocks noGrp="1" noChangeArrowheads="1"/>
          </p:cNvSpPr>
          <p:nvPr>
            <p:ph type="title" idx="4294967295"/>
          </p:nvPr>
        </p:nvSpPr>
        <p:spPr/>
        <p:txBody>
          <a:bodyPr/>
          <a:lstStyle/>
          <a:p>
            <a:r>
              <a:rPr lang="en-US" altLang="en-US" dirty="0" smtClean="0"/>
              <a:t>Tuesday PM1 </a:t>
            </a:r>
            <a:br>
              <a:rPr lang="en-US" altLang="en-US" dirty="0" smtClean="0"/>
            </a:br>
            <a:endParaRPr lang="en-US" altLang="en-US" sz="1800" dirty="0" smtClean="0"/>
          </a:p>
        </p:txBody>
      </p:sp>
      <p:sp>
        <p:nvSpPr>
          <p:cNvPr id="8199" name="Rectangle 3"/>
          <p:cNvSpPr>
            <a:spLocks noGrp="1" noChangeArrowheads="1"/>
          </p:cNvSpPr>
          <p:nvPr>
            <p:ph type="body" idx="4294967295"/>
          </p:nvPr>
        </p:nvSpPr>
        <p:spPr>
          <a:xfrm>
            <a:off x="685800" y="1447800"/>
            <a:ext cx="7772400" cy="5105400"/>
          </a:xfrm>
        </p:spPr>
        <p:txBody>
          <a:bodyPr/>
          <a:lstStyle/>
          <a:p>
            <a:pPr>
              <a:lnSpc>
                <a:spcPct val="90000"/>
              </a:lnSpc>
            </a:pPr>
            <a:r>
              <a:rPr lang="en-US" altLang="en-US" dirty="0" smtClean="0"/>
              <a:t>Objectives</a:t>
            </a:r>
          </a:p>
          <a:p>
            <a:pPr lvl="1">
              <a:lnSpc>
                <a:spcPct val="90000"/>
              </a:lnSpc>
            </a:pPr>
            <a:r>
              <a:rPr lang="en-US" altLang="en-US" dirty="0" smtClean="0"/>
              <a:t>Operate as the Ballot Resolution Group for P802.11-REVmc</a:t>
            </a:r>
          </a:p>
          <a:p>
            <a:pPr>
              <a:lnSpc>
                <a:spcPct val="90000"/>
              </a:lnSpc>
            </a:pPr>
            <a:r>
              <a:rPr lang="en-US" altLang="en-US" dirty="0" smtClean="0"/>
              <a:t>Approve Prior Minutes</a:t>
            </a:r>
          </a:p>
          <a:p>
            <a:pPr lvl="1">
              <a:lnSpc>
                <a:spcPct val="90000"/>
              </a:lnSpc>
            </a:pPr>
            <a:r>
              <a:rPr lang="en-US" altLang="en-US" sz="1400" dirty="0">
                <a:hlinkClick r:id="rId3"/>
              </a:rPr>
              <a:t>https://</a:t>
            </a:r>
            <a:r>
              <a:rPr lang="en-US" altLang="en-US" sz="1400" dirty="0" smtClean="0">
                <a:hlinkClick r:id="rId3"/>
              </a:rPr>
              <a:t>mentor.ieee.org/802.11/dcn/16/11-16-0250-00-000m-revmc-brc-minutes-march-2016-macau.docx</a:t>
            </a:r>
            <a:r>
              <a:rPr lang="en-US" altLang="en-US" sz="1400" dirty="0" smtClean="0"/>
              <a:t> </a:t>
            </a:r>
          </a:p>
          <a:p>
            <a:pPr lvl="1">
              <a:lnSpc>
                <a:spcPct val="90000"/>
              </a:lnSpc>
            </a:pPr>
            <a:r>
              <a:rPr lang="en-US" altLang="en-US" sz="1400" dirty="0">
                <a:hlinkClick r:id="rId4"/>
              </a:rPr>
              <a:t>https://</a:t>
            </a:r>
            <a:r>
              <a:rPr lang="en-US" altLang="en-US" sz="1400" dirty="0" smtClean="0">
                <a:hlinkClick r:id="rId4"/>
              </a:rPr>
              <a:t>mentor.ieee.org/802.11/dcn/16/11-16-0506-00-000m-telecon-minutes-for-revmc-brc-april-1-2016.docx</a:t>
            </a:r>
            <a:r>
              <a:rPr lang="en-US" altLang="en-US" sz="1400" dirty="0" smtClean="0"/>
              <a:t> </a:t>
            </a:r>
          </a:p>
          <a:p>
            <a:pPr lvl="1">
              <a:lnSpc>
                <a:spcPct val="90000"/>
              </a:lnSpc>
            </a:pPr>
            <a:r>
              <a:rPr lang="en-US" altLang="en-US" sz="1400" dirty="0">
                <a:hlinkClick r:id="rId5"/>
              </a:rPr>
              <a:t>https://</a:t>
            </a:r>
            <a:r>
              <a:rPr lang="en-US" altLang="en-US" sz="1400" dirty="0" smtClean="0">
                <a:hlinkClick r:id="rId5"/>
              </a:rPr>
              <a:t>mentor.ieee.org/802.11/dcn/16/11-16-0542-00-000m-revmc-brc-april-15-telecon-minutes.docx</a:t>
            </a:r>
            <a:r>
              <a:rPr lang="en-US" altLang="en-US" sz="1400" dirty="0" smtClean="0"/>
              <a:t> </a:t>
            </a:r>
          </a:p>
          <a:p>
            <a:pPr lvl="1">
              <a:lnSpc>
                <a:spcPct val="90000"/>
              </a:lnSpc>
            </a:pPr>
            <a:r>
              <a:rPr lang="en-US" altLang="en-US" sz="1400" dirty="0">
                <a:hlinkClick r:id="rId6"/>
              </a:rPr>
              <a:t>https://</a:t>
            </a:r>
            <a:r>
              <a:rPr lang="en-US" altLang="en-US" sz="1400" dirty="0" smtClean="0">
                <a:hlinkClick r:id="rId6"/>
              </a:rPr>
              <a:t>mentor.ieee.org/802.11/dcn/16/11-16-0546-00-000m-revmc-brc-april-21-telecon-minutes.docx</a:t>
            </a:r>
            <a:r>
              <a:rPr lang="en-US" altLang="en-US" sz="1400" dirty="0" smtClean="0"/>
              <a:t> </a:t>
            </a:r>
          </a:p>
          <a:p>
            <a:pPr lvl="1">
              <a:lnSpc>
                <a:spcPct val="90000"/>
              </a:lnSpc>
            </a:pPr>
            <a:r>
              <a:rPr lang="en-US" altLang="en-US" sz="1400" dirty="0">
                <a:hlinkClick r:id="rId7"/>
              </a:rPr>
              <a:t>https://</a:t>
            </a:r>
            <a:r>
              <a:rPr lang="en-US" altLang="en-US" sz="1400" dirty="0" smtClean="0">
                <a:hlinkClick r:id="rId7"/>
              </a:rPr>
              <a:t>mentor.ieee.org/802.11/dcn/16/11-16-0550-01-000m-minutes-for-revmc-brc-face-to-face-meeting-april-25-28-cambridge.docx</a:t>
            </a:r>
            <a:r>
              <a:rPr lang="en-US" altLang="en-US" sz="1400" dirty="0" smtClean="0"/>
              <a:t> </a:t>
            </a:r>
          </a:p>
          <a:p>
            <a:pPr lvl="1">
              <a:lnSpc>
                <a:spcPct val="90000"/>
              </a:lnSpc>
            </a:pPr>
            <a:r>
              <a:rPr lang="en-US" altLang="en-US" sz="1400" dirty="0">
                <a:hlinkClick r:id="rId8"/>
              </a:rPr>
              <a:t>https://</a:t>
            </a:r>
            <a:r>
              <a:rPr lang="en-US" altLang="en-US" sz="1400" dirty="0" smtClean="0">
                <a:hlinkClick r:id="rId8"/>
              </a:rPr>
              <a:t>mentor.ieee.org/802.11/dcn/16/11-16-0574-03-000m-revmc-brc-may-6-and-9-telecon-minutes.docx</a:t>
            </a:r>
            <a:r>
              <a:rPr lang="en-US" altLang="en-US" sz="1400" dirty="0" smtClean="0"/>
              <a:t>  </a:t>
            </a:r>
            <a:endParaRPr lang="en-US" altLang="en-US" sz="1400" dirty="0"/>
          </a:p>
          <a:p>
            <a:pPr lvl="1">
              <a:lnSpc>
                <a:spcPct val="90000"/>
              </a:lnSpc>
            </a:pPr>
            <a:r>
              <a:rPr lang="en-US" altLang="en-US" sz="1400" dirty="0" smtClean="0">
                <a:hlinkClick r:id="rId9"/>
              </a:rPr>
              <a:t>https</a:t>
            </a:r>
            <a:r>
              <a:rPr lang="en-US" altLang="en-US" sz="1400" dirty="0">
                <a:hlinkClick r:id="rId9"/>
              </a:rPr>
              <a:t>://</a:t>
            </a:r>
            <a:r>
              <a:rPr lang="en-US" altLang="en-US" sz="1400" dirty="0" smtClean="0">
                <a:hlinkClick r:id="rId9"/>
              </a:rPr>
              <a:t>mentor.ieee.org/802.11/dcn/16/11-16-0601-00-000m-revmc-brc-may-13-telecon-minutes.docx</a:t>
            </a:r>
            <a:r>
              <a:rPr lang="en-US" altLang="en-US" sz="1400" dirty="0" smtClean="0"/>
              <a:t> </a:t>
            </a:r>
          </a:p>
          <a:p>
            <a:pPr>
              <a:lnSpc>
                <a:spcPct val="90000"/>
              </a:lnSpc>
            </a:pPr>
            <a:r>
              <a:rPr lang="en-US" altLang="en-US" dirty="0" smtClean="0"/>
              <a:t>Editor Report (Adrian Stephens)</a:t>
            </a:r>
          </a:p>
          <a:p>
            <a:pPr lvl="1">
              <a:lnSpc>
                <a:spcPct val="90000"/>
              </a:lnSpc>
            </a:pPr>
            <a:r>
              <a:rPr lang="en-US" altLang="en-US" sz="1800" dirty="0" smtClean="0"/>
              <a:t>Editor </a:t>
            </a:r>
            <a:r>
              <a:rPr lang="en-US" altLang="en-US" sz="1800" dirty="0"/>
              <a:t>report: </a:t>
            </a:r>
            <a:r>
              <a:rPr lang="en-US" altLang="en-US" sz="1800" dirty="0">
                <a:hlinkClick r:id="rId10"/>
              </a:rPr>
              <a:t>https://</a:t>
            </a:r>
            <a:r>
              <a:rPr lang="en-US" altLang="en-US" sz="1800" dirty="0" smtClean="0">
                <a:hlinkClick r:id="rId10"/>
              </a:rPr>
              <a:t>mentor.ieee.org/802.11/dcn/13/11-13-0095-30-000m-editor-reports.pptx</a:t>
            </a:r>
            <a:r>
              <a:rPr lang="en-US" altLang="en-US" sz="1800" dirty="0" smtClean="0"/>
              <a:t> </a:t>
            </a:r>
            <a:endParaRPr lang="en-US" altLang="en-US" sz="1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9219"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9220"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7BF63C-6283-45AF-909E-430D45B72251}" type="slidenum">
              <a:rPr lang="en-US" smtClean="0"/>
              <a:pPr>
                <a:defRPr/>
              </a:pPr>
              <a:t>7</a:t>
            </a:fld>
            <a:endParaRPr lang="en-US" smtClean="0"/>
          </a:p>
        </p:txBody>
      </p:sp>
      <p:sp>
        <p:nvSpPr>
          <p:cNvPr id="8198" name="Rectangle 2"/>
          <p:cNvSpPr>
            <a:spLocks noGrp="1" noChangeArrowheads="1"/>
          </p:cNvSpPr>
          <p:nvPr>
            <p:ph type="title" idx="4294967295"/>
          </p:nvPr>
        </p:nvSpPr>
        <p:spPr/>
        <p:txBody>
          <a:bodyPr/>
          <a:lstStyle/>
          <a:p>
            <a:r>
              <a:rPr lang="en-US" altLang="en-US" dirty="0" smtClean="0"/>
              <a:t>Tuesday PM1 (continued)</a:t>
            </a:r>
            <a:br>
              <a:rPr lang="en-US" altLang="en-US" dirty="0" smtClean="0"/>
            </a:br>
            <a:endParaRPr lang="en-US" altLang="en-US" sz="1800" dirty="0" smtClean="0"/>
          </a:p>
        </p:txBody>
      </p:sp>
      <p:sp>
        <p:nvSpPr>
          <p:cNvPr id="8199" name="Rectangle 3"/>
          <p:cNvSpPr>
            <a:spLocks noGrp="1" noChangeArrowheads="1"/>
          </p:cNvSpPr>
          <p:nvPr>
            <p:ph type="body" idx="4294967295"/>
          </p:nvPr>
        </p:nvSpPr>
        <p:spPr>
          <a:xfrm>
            <a:off x="685800" y="1524000"/>
            <a:ext cx="8305800" cy="4800600"/>
          </a:xfrm>
        </p:spPr>
        <p:txBody>
          <a:bodyPr/>
          <a:lstStyle/>
          <a:p>
            <a:pPr>
              <a:lnSpc>
                <a:spcPct val="90000"/>
              </a:lnSpc>
            </a:pPr>
            <a:r>
              <a:rPr lang="en-US" dirty="0" smtClean="0"/>
              <a:t>WG </a:t>
            </a:r>
            <a:r>
              <a:rPr lang="en-US" dirty="0"/>
              <a:t>chair has delegated </a:t>
            </a:r>
            <a:r>
              <a:rPr lang="en-US" dirty="0" smtClean="0"/>
              <a:t>BRC </a:t>
            </a:r>
            <a:r>
              <a:rPr lang="en-US" altLang="en-US" dirty="0"/>
              <a:t>Ballot Resolution </a:t>
            </a:r>
            <a:r>
              <a:rPr lang="en-US" altLang="en-US" dirty="0" smtClean="0"/>
              <a:t>Committee </a:t>
            </a:r>
            <a:r>
              <a:rPr lang="en-US" dirty="0" smtClean="0"/>
              <a:t>responsibility </a:t>
            </a:r>
            <a:r>
              <a:rPr lang="en-US" dirty="0"/>
              <a:t>to </a:t>
            </a:r>
            <a:r>
              <a:rPr lang="en-US" dirty="0" err="1" smtClean="0"/>
              <a:t>TGmc</a:t>
            </a:r>
            <a:r>
              <a:rPr lang="en-US" dirty="0"/>
              <a:t>: </a:t>
            </a:r>
            <a:r>
              <a:rPr lang="en-US" dirty="0" smtClean="0"/>
              <a:t> </a:t>
            </a:r>
            <a:r>
              <a:rPr lang="en-US" dirty="0" smtClean="0">
                <a:hlinkClick r:id="rId3"/>
              </a:rPr>
              <a:t>ttp</a:t>
            </a:r>
            <a:r>
              <a:rPr lang="en-US" dirty="0">
                <a:hlinkClick r:id="rId3"/>
              </a:rPr>
              <a:t>://</a:t>
            </a:r>
            <a:r>
              <a:rPr lang="en-US" dirty="0" smtClean="0">
                <a:hlinkClick r:id="rId3"/>
              </a:rPr>
              <a:t>www.ieee802.org/11/email/stds-802-11/msg01475.html</a:t>
            </a:r>
            <a:r>
              <a:rPr lang="en-US" dirty="0" smtClean="0"/>
              <a:t> </a:t>
            </a:r>
          </a:p>
          <a:p>
            <a:pPr lvl="1"/>
            <a:r>
              <a:rPr lang="en-US" i="1" dirty="0" smtClean="0"/>
              <a:t>“</a:t>
            </a:r>
            <a:r>
              <a:rPr lang="en-US" sz="2000" b="0" i="1" dirty="0" smtClean="0"/>
              <a:t>The </a:t>
            </a:r>
            <a:r>
              <a:rPr lang="en-US" sz="2000" b="0" i="1" dirty="0"/>
              <a:t>resolution of comments is delegated to </a:t>
            </a:r>
            <a:r>
              <a:rPr lang="en-US" sz="2000" b="0" i="1" dirty="0" err="1"/>
              <a:t>TGmc</a:t>
            </a:r>
            <a:r>
              <a:rPr lang="en-US" sz="2000" b="0" i="1" dirty="0"/>
              <a:t>, acting as a sponsor Ballot Resolution Committee (BRC):</a:t>
            </a:r>
          </a:p>
          <a:p>
            <a:pPr lvl="1"/>
            <a:r>
              <a:rPr lang="en-US" sz="1800" b="0" i="1" dirty="0" smtClean="0"/>
              <a:t>For </a:t>
            </a:r>
            <a:r>
              <a:rPr lang="en-US" sz="1800" b="0" i="1" dirty="0"/>
              <a:t>convenience, we will continue to use the term “</a:t>
            </a:r>
            <a:r>
              <a:rPr lang="en-US" sz="1800" b="0" i="1" dirty="0" err="1"/>
              <a:t>TGmc</a:t>
            </a:r>
            <a:r>
              <a:rPr lang="en-US" sz="1800" b="0" i="1" dirty="0"/>
              <a:t>” to represent this </a:t>
            </a:r>
            <a:r>
              <a:rPr lang="en-US" sz="1800" b="0" i="1" dirty="0" smtClean="0"/>
              <a:t>BRC</a:t>
            </a:r>
          </a:p>
          <a:p>
            <a:pPr lvl="1"/>
            <a:r>
              <a:rPr lang="en-US" sz="1800" b="0" i="1" dirty="0" smtClean="0"/>
              <a:t>Any </a:t>
            </a:r>
            <a:r>
              <a:rPr lang="en-US" sz="1800" b="0" i="1" dirty="0"/>
              <a:t>voting member of 802.11 can vote at </a:t>
            </a:r>
            <a:r>
              <a:rPr lang="en-US" sz="1800" b="0" i="1" dirty="0" err="1"/>
              <a:t>TGmc</a:t>
            </a:r>
            <a:r>
              <a:rPr lang="en-US" sz="1800" b="0" i="1" dirty="0"/>
              <a:t> </a:t>
            </a:r>
            <a:r>
              <a:rPr lang="en-US" sz="1800" b="0" i="1" dirty="0" smtClean="0"/>
              <a:t>meetings</a:t>
            </a:r>
          </a:p>
          <a:p>
            <a:pPr lvl="1"/>
            <a:r>
              <a:rPr lang="en-US" sz="1800" b="0" i="1" dirty="0" err="1" smtClean="0"/>
              <a:t>TGmc</a:t>
            </a:r>
            <a:r>
              <a:rPr lang="en-US" sz="1800" b="0" i="1" dirty="0" smtClean="0"/>
              <a:t> </a:t>
            </a:r>
            <a:r>
              <a:rPr lang="en-US" sz="1800" b="0" i="1" dirty="0"/>
              <a:t>can consider motions (e.g. comment resolution,  other changes to the draft, to recirculate) in any of its meetings – including </a:t>
            </a:r>
            <a:r>
              <a:rPr lang="en-US" sz="1800" b="0" i="1" dirty="0" err="1" smtClean="0"/>
              <a:t>telecons</a:t>
            </a:r>
            <a:endParaRPr lang="en-US" sz="1800" i="1" dirty="0" smtClean="0"/>
          </a:p>
          <a:p>
            <a:pPr lvl="1"/>
            <a:r>
              <a:rPr lang="en-US" sz="1800" b="0" i="1" dirty="0" err="1" smtClean="0"/>
              <a:t>TGmc</a:t>
            </a:r>
            <a:r>
              <a:rPr lang="en-US" sz="1800" b="0" i="1" dirty="0" smtClean="0"/>
              <a:t> </a:t>
            </a:r>
            <a:r>
              <a:rPr lang="en-US" sz="1800" b="0" i="1" dirty="0"/>
              <a:t>will meet during 802.11 F2F meetings</a:t>
            </a:r>
          </a:p>
          <a:p>
            <a:pPr lvl="1"/>
            <a:endParaRPr lang="en-US" sz="1800" b="0" i="1" dirty="0"/>
          </a:p>
          <a:p>
            <a:pPr lvl="1"/>
            <a:r>
              <a:rPr lang="en-US" sz="1800" b="0" i="1" dirty="0"/>
              <a:t>Ultimately the WG is required to approve any request to the executive committee to move </a:t>
            </a:r>
            <a:r>
              <a:rPr lang="en-US" sz="1800" b="0" i="1" dirty="0" smtClean="0"/>
              <a:t>the project </a:t>
            </a:r>
            <a:r>
              <a:rPr lang="en-US" sz="1800" b="0" i="1" dirty="0"/>
              <a:t>to the standards board for approval</a:t>
            </a:r>
            <a:r>
              <a:rPr lang="en-US" sz="1800" b="0" i="1" dirty="0" smtClean="0"/>
              <a:t>.”</a:t>
            </a:r>
            <a:endParaRPr lang="en-US" sz="1800" b="0" i="1" dirty="0"/>
          </a:p>
          <a:p>
            <a:pPr lvl="1">
              <a:lnSpc>
                <a:spcPct val="90000"/>
              </a:lnSpc>
            </a:pPr>
            <a:endParaRPr lang="en-US" altLang="en-US" dirty="0" smtClean="0"/>
          </a:p>
        </p:txBody>
      </p:sp>
    </p:spTree>
    <p:extLst>
      <p:ext uri="{BB962C8B-B14F-4D97-AF65-F5344CB8AC3E}">
        <p14:creationId xmlns:p14="http://schemas.microsoft.com/office/powerpoint/2010/main" val="18471573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8</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8</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err="1" smtClean="0"/>
              <a:t>TGmc</a:t>
            </a:r>
            <a:r>
              <a:rPr lang="en-US" altLang="en-US" dirty="0" smtClean="0"/>
              <a:t> Plan of Record - modified</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7772400" cy="5210175"/>
          </a:xfrm>
        </p:spPr>
        <p:txBody>
          <a:bodyPr/>
          <a:lstStyle/>
          <a:p>
            <a:pPr>
              <a:lnSpc>
                <a:spcPct val="80000"/>
              </a:lnSpc>
            </a:pPr>
            <a:r>
              <a:rPr lang="en-US" altLang="en-US" sz="2000" dirty="0">
                <a:solidFill>
                  <a:srgbClr val="006600"/>
                </a:solidFill>
              </a:rPr>
              <a:t>20 July 2012 – 12 Sept 2012 – Call for Comment/Input</a:t>
            </a:r>
          </a:p>
          <a:p>
            <a:pPr>
              <a:lnSpc>
                <a:spcPct val="80000"/>
              </a:lnSpc>
            </a:pPr>
            <a:r>
              <a:rPr lang="en-US" altLang="en-US" sz="2000" dirty="0">
                <a:solidFill>
                  <a:srgbClr val="006600"/>
                </a:solidFill>
              </a:rPr>
              <a:t>29-30 Aug 2012 – </a:t>
            </a:r>
            <a:r>
              <a:rPr lang="en-US" altLang="en-US" sz="2000" dirty="0" err="1">
                <a:solidFill>
                  <a:srgbClr val="006600"/>
                </a:solidFill>
              </a:rPr>
              <a:t>NesCom</a:t>
            </a:r>
            <a:r>
              <a:rPr lang="en-US" altLang="en-US" sz="2000" dirty="0">
                <a:solidFill>
                  <a:srgbClr val="006600"/>
                </a:solidFill>
              </a:rPr>
              <a:t>, SASB PAR Approval</a:t>
            </a:r>
          </a:p>
          <a:p>
            <a:pPr>
              <a:lnSpc>
                <a:spcPct val="80000"/>
              </a:lnSpc>
            </a:pPr>
            <a:r>
              <a:rPr lang="en-US" altLang="en-US" sz="2000" dirty="0">
                <a:solidFill>
                  <a:srgbClr val="006600"/>
                </a:solidFill>
              </a:rPr>
              <a:t>Sept 2012 – Begin to process CC input, 11aa, 11ae integration</a:t>
            </a:r>
          </a:p>
          <a:p>
            <a:pPr>
              <a:lnSpc>
                <a:spcPct val="80000"/>
              </a:lnSpc>
            </a:pPr>
            <a:r>
              <a:rPr lang="en-US" altLang="en-US" sz="2000" dirty="0">
                <a:solidFill>
                  <a:srgbClr val="006600"/>
                </a:solidFill>
              </a:rPr>
              <a:t>Dec 2012 – March/May 2013  – 11ad integration </a:t>
            </a:r>
          </a:p>
          <a:p>
            <a:pPr>
              <a:lnSpc>
                <a:spcPct val="80000"/>
              </a:lnSpc>
            </a:pPr>
            <a:r>
              <a:rPr lang="en-US" altLang="en-US" sz="2000" dirty="0">
                <a:solidFill>
                  <a:srgbClr val="006600"/>
                </a:solidFill>
              </a:rPr>
              <a:t>Jan 2013 – First WG Letter ballot  - without 11ad – on D1.0</a:t>
            </a:r>
          </a:p>
          <a:p>
            <a:pPr>
              <a:lnSpc>
                <a:spcPct val="80000"/>
              </a:lnSpc>
            </a:pPr>
            <a:r>
              <a:rPr lang="en-US" altLang="en-US" sz="2000" dirty="0">
                <a:solidFill>
                  <a:srgbClr val="006600"/>
                </a:solidFill>
              </a:rPr>
              <a:t>Sept 2013 – Letter ballot on D2.0</a:t>
            </a:r>
          </a:p>
          <a:p>
            <a:pPr>
              <a:lnSpc>
                <a:spcPct val="80000"/>
              </a:lnSpc>
            </a:pPr>
            <a:r>
              <a:rPr lang="en-US" altLang="en-US" sz="2000" dirty="0">
                <a:solidFill>
                  <a:srgbClr val="006600"/>
                </a:solidFill>
              </a:rPr>
              <a:t>Dec 2013 – May 2014 – 11ac, 11af integration – D3.0 in May 2014</a:t>
            </a:r>
          </a:p>
          <a:p>
            <a:pPr>
              <a:lnSpc>
                <a:spcPct val="80000"/>
              </a:lnSpc>
            </a:pPr>
            <a:r>
              <a:rPr lang="en-US" altLang="en-US" sz="2000" dirty="0">
                <a:solidFill>
                  <a:srgbClr val="006600"/>
                </a:solidFill>
              </a:rPr>
              <a:t>July 2014 – Mandatory Draft Review</a:t>
            </a:r>
          </a:p>
          <a:p>
            <a:pPr>
              <a:lnSpc>
                <a:spcPct val="80000"/>
              </a:lnSpc>
            </a:pPr>
            <a:r>
              <a:rPr lang="en-US" altLang="en-US" sz="2000" dirty="0">
                <a:solidFill>
                  <a:srgbClr val="006600"/>
                </a:solidFill>
              </a:rPr>
              <a:t>Jan 2015 – D4.0 Recirculation</a:t>
            </a:r>
          </a:p>
          <a:p>
            <a:pPr>
              <a:lnSpc>
                <a:spcPct val="80000"/>
              </a:lnSpc>
            </a:pPr>
            <a:r>
              <a:rPr lang="en-US" altLang="en-US" sz="2000" dirty="0">
                <a:solidFill>
                  <a:srgbClr val="006600"/>
                </a:solidFill>
              </a:rPr>
              <a:t>Form Sponsor Pool:  Open Dec 15th or so, close Feb 20, 2015 –good for 6 months (end of July 2015) </a:t>
            </a:r>
            <a:endParaRPr lang="en-US" altLang="en-US" sz="2000" dirty="0" smtClean="0">
              <a:solidFill>
                <a:srgbClr val="006600"/>
              </a:solidFill>
            </a:endParaRPr>
          </a:p>
          <a:p>
            <a:pPr>
              <a:lnSpc>
                <a:spcPct val="80000"/>
              </a:lnSpc>
            </a:pPr>
            <a:r>
              <a:rPr lang="en-US" altLang="en-US" sz="2000" dirty="0" smtClean="0">
                <a:solidFill>
                  <a:srgbClr val="006600"/>
                </a:solidFill>
              </a:rPr>
              <a:t>D4.0 Initial Sponsor Ballot 2015-03-27 through 2015-04-26</a:t>
            </a:r>
            <a:endParaRPr lang="en-US" altLang="en-US" sz="2000" dirty="0">
              <a:solidFill>
                <a:srgbClr val="006600"/>
              </a:solidFill>
            </a:endParaRPr>
          </a:p>
          <a:p>
            <a:pPr>
              <a:lnSpc>
                <a:spcPct val="80000"/>
              </a:lnSpc>
            </a:pPr>
            <a:r>
              <a:rPr lang="en-US" altLang="en-US" sz="2000" dirty="0">
                <a:solidFill>
                  <a:srgbClr val="006600"/>
                </a:solidFill>
              </a:rPr>
              <a:t>D5.0 </a:t>
            </a:r>
            <a:r>
              <a:rPr lang="en-US" altLang="en-US" sz="2000" dirty="0" smtClean="0">
                <a:solidFill>
                  <a:srgbClr val="006600"/>
                </a:solidFill>
              </a:rPr>
              <a:t>Jan </a:t>
            </a:r>
            <a:r>
              <a:rPr lang="en-US" altLang="en-US" sz="2000" dirty="0">
                <a:solidFill>
                  <a:srgbClr val="006600"/>
                </a:solidFill>
              </a:rPr>
              <a:t>2016 Initial SB recirculation</a:t>
            </a:r>
          </a:p>
          <a:p>
            <a:pPr>
              <a:lnSpc>
                <a:spcPct val="80000"/>
              </a:lnSpc>
            </a:pPr>
            <a:r>
              <a:rPr lang="en-US" altLang="en-US" sz="2000" dirty="0" smtClean="0">
                <a:solidFill>
                  <a:schemeClr val="accent2"/>
                </a:solidFill>
              </a:rPr>
              <a:t>D6.0 April/May 2016 Second Recirculation</a:t>
            </a:r>
          </a:p>
          <a:p>
            <a:pPr>
              <a:lnSpc>
                <a:spcPct val="80000"/>
              </a:lnSpc>
            </a:pPr>
            <a:r>
              <a:rPr lang="en-US" altLang="en-US" sz="2000" dirty="0" smtClean="0">
                <a:solidFill>
                  <a:schemeClr val="accent2"/>
                </a:solidFill>
              </a:rPr>
              <a:t>D6.0/D7.0 May/June Third Recirculation</a:t>
            </a:r>
            <a:endParaRPr lang="en-US" altLang="en-US" sz="2000" dirty="0">
              <a:solidFill>
                <a:schemeClr val="accent2"/>
              </a:solidFill>
            </a:endParaRPr>
          </a:p>
          <a:p>
            <a:pPr>
              <a:lnSpc>
                <a:spcPct val="80000"/>
              </a:lnSpc>
            </a:pPr>
            <a:r>
              <a:rPr lang="en-US" altLang="en-US" sz="2000" dirty="0"/>
              <a:t>July 2016 – WG/EC Final Approval</a:t>
            </a:r>
          </a:p>
          <a:p>
            <a:pPr>
              <a:lnSpc>
                <a:spcPct val="80000"/>
              </a:lnSpc>
            </a:pPr>
            <a:r>
              <a:rPr lang="en-US" altLang="en-US" sz="2000" dirty="0"/>
              <a:t>September </a:t>
            </a:r>
            <a:r>
              <a:rPr lang="en-US" altLang="en-US" sz="2000" dirty="0" smtClean="0"/>
              <a:t>2016 – </a:t>
            </a:r>
            <a:r>
              <a:rPr lang="en-US" altLang="en-US" sz="2000" dirty="0" err="1"/>
              <a:t>RevCom</a:t>
            </a:r>
            <a:r>
              <a:rPr lang="en-US" altLang="en-US" sz="2000" dirty="0"/>
              <a:t>/SASB</a:t>
            </a:r>
            <a:r>
              <a:rPr lang="en-US" altLang="en-US" sz="2000" dirty="0" smtClean="0"/>
              <a:t> Approval</a:t>
            </a:r>
            <a:endParaRPr lang="en-US" altLang="en-US" sz="2000" dirty="0">
              <a:solidFill>
                <a:schemeClr val="accent2"/>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9</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9</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err="1" smtClean="0"/>
              <a:t>TGmc</a:t>
            </a:r>
            <a:r>
              <a:rPr lang="en-US" altLang="en-US" dirty="0" smtClean="0"/>
              <a:t> SB Planning</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8001000" cy="4876800"/>
          </a:xfrm>
        </p:spPr>
        <p:txBody>
          <a:bodyPr/>
          <a:lstStyle/>
          <a:p>
            <a:pPr>
              <a:lnSpc>
                <a:spcPct val="80000"/>
              </a:lnSpc>
            </a:pPr>
            <a:r>
              <a:rPr lang="en-US" altLang="en-US" sz="2000" dirty="0" smtClean="0"/>
              <a:t>Initial Sponsor Ballot 2015-03-27 through 2015-04-26 on D4.0</a:t>
            </a:r>
          </a:p>
          <a:p>
            <a:pPr>
              <a:lnSpc>
                <a:spcPct val="80000"/>
              </a:lnSpc>
            </a:pPr>
            <a:r>
              <a:rPr lang="en-US" altLang="en-US" sz="2000" dirty="0" smtClean="0"/>
              <a:t>January/February 2016</a:t>
            </a:r>
          </a:p>
          <a:p>
            <a:pPr lvl="1">
              <a:lnSpc>
                <a:spcPct val="80000"/>
              </a:lnSpc>
            </a:pPr>
            <a:r>
              <a:rPr lang="en-US" altLang="en-US" sz="1800" dirty="0"/>
              <a:t>Initial SB recirculation </a:t>
            </a:r>
            <a:r>
              <a:rPr lang="en-US" altLang="en-US" sz="1800" dirty="0" smtClean="0"/>
              <a:t>D5.0 2016 -01-11 through 2016-01-26</a:t>
            </a:r>
            <a:endParaRPr lang="en-US" altLang="en-US" sz="1800" dirty="0"/>
          </a:p>
          <a:p>
            <a:pPr lvl="1">
              <a:lnSpc>
                <a:spcPct val="80000"/>
              </a:lnSpc>
            </a:pPr>
            <a:r>
              <a:rPr lang="en-US" altLang="en-US" sz="1800" dirty="0" smtClean="0"/>
              <a:t>Teleconferences, Feb 22-25 2016 BRC Ft. Lauderdale meeting </a:t>
            </a:r>
          </a:p>
          <a:p>
            <a:pPr lvl="1">
              <a:lnSpc>
                <a:spcPct val="80000"/>
              </a:lnSpc>
            </a:pPr>
            <a:endParaRPr lang="en-US" altLang="en-US" sz="1800" dirty="0"/>
          </a:p>
          <a:p>
            <a:pPr>
              <a:lnSpc>
                <a:spcPct val="80000"/>
              </a:lnSpc>
            </a:pPr>
            <a:r>
              <a:rPr lang="en-US" altLang="en-US" sz="2000" dirty="0" smtClean="0"/>
              <a:t>March/April/May 2016</a:t>
            </a:r>
          </a:p>
          <a:p>
            <a:pPr lvl="1">
              <a:lnSpc>
                <a:spcPct val="80000"/>
              </a:lnSpc>
            </a:pPr>
            <a:r>
              <a:rPr lang="en-US" altLang="en-US" sz="1800" dirty="0" smtClean="0"/>
              <a:t>Comment resolution</a:t>
            </a:r>
          </a:p>
          <a:p>
            <a:pPr lvl="1">
              <a:lnSpc>
                <a:spcPct val="80000"/>
              </a:lnSpc>
            </a:pPr>
            <a:r>
              <a:rPr lang="en-US" altLang="en-US" sz="1800" dirty="0"/>
              <a:t>2</a:t>
            </a:r>
            <a:r>
              <a:rPr lang="en-US" altLang="en-US" sz="1800" baseline="30000" dirty="0" smtClean="0"/>
              <a:t>rd</a:t>
            </a:r>
            <a:r>
              <a:rPr lang="en-US" altLang="en-US" sz="1800" dirty="0" smtClean="0"/>
              <a:t> recirculation May 2016 D6.0 </a:t>
            </a:r>
          </a:p>
          <a:p>
            <a:pPr lvl="1">
              <a:lnSpc>
                <a:spcPct val="80000"/>
              </a:lnSpc>
            </a:pPr>
            <a:endParaRPr lang="en-US" altLang="en-US" sz="1800" dirty="0" smtClean="0"/>
          </a:p>
          <a:p>
            <a:pPr>
              <a:lnSpc>
                <a:spcPct val="80000"/>
              </a:lnSpc>
            </a:pPr>
            <a:r>
              <a:rPr lang="en-US" altLang="en-US" sz="2200" dirty="0" smtClean="0"/>
              <a:t>June/July 2016</a:t>
            </a:r>
          </a:p>
          <a:p>
            <a:pPr lvl="1">
              <a:lnSpc>
                <a:spcPct val="80000"/>
              </a:lnSpc>
            </a:pPr>
            <a:r>
              <a:rPr lang="en-US" altLang="en-US" sz="1800" dirty="0"/>
              <a:t>3</a:t>
            </a:r>
            <a:r>
              <a:rPr lang="en-US" altLang="en-US" sz="1800" baseline="30000" dirty="0" smtClean="0"/>
              <a:t>th</a:t>
            </a:r>
            <a:r>
              <a:rPr lang="en-US" altLang="en-US" sz="1800" dirty="0" smtClean="0"/>
              <a:t> recirculation D6.0 unchanged or D7.0</a:t>
            </a:r>
          </a:p>
          <a:p>
            <a:pPr lvl="1">
              <a:lnSpc>
                <a:spcPct val="80000"/>
              </a:lnSpc>
            </a:pPr>
            <a:endParaRPr lang="en-US" altLang="en-US" sz="1800" dirty="0" smtClean="0"/>
          </a:p>
          <a:p>
            <a:pPr>
              <a:lnSpc>
                <a:spcPct val="80000"/>
              </a:lnSpc>
            </a:pPr>
            <a:r>
              <a:rPr lang="en-US" altLang="en-US" sz="2000" dirty="0" smtClean="0"/>
              <a:t>July </a:t>
            </a:r>
            <a:r>
              <a:rPr lang="en-US" altLang="en-US" sz="2000" dirty="0"/>
              <a:t>2016 – WG/EC Final </a:t>
            </a:r>
            <a:r>
              <a:rPr lang="en-US" altLang="en-US" sz="2000" dirty="0" smtClean="0"/>
              <a:t>Approval </a:t>
            </a:r>
          </a:p>
          <a:p>
            <a:pPr lvl="1">
              <a:lnSpc>
                <a:spcPct val="80000"/>
              </a:lnSpc>
            </a:pPr>
            <a:endParaRPr lang="en-US" altLang="en-US" sz="1600" dirty="0"/>
          </a:p>
          <a:p>
            <a:pPr>
              <a:lnSpc>
                <a:spcPct val="80000"/>
              </a:lnSpc>
            </a:pPr>
            <a:r>
              <a:rPr lang="en-US" altLang="en-US" sz="2000" dirty="0"/>
              <a:t>September 2016 – </a:t>
            </a:r>
            <a:r>
              <a:rPr lang="en-US" altLang="en-US" sz="2000" dirty="0" err="1"/>
              <a:t>RevCom</a:t>
            </a:r>
            <a:r>
              <a:rPr lang="en-US" altLang="en-US" sz="2000" dirty="0"/>
              <a:t>/SASB </a:t>
            </a:r>
            <a:r>
              <a:rPr lang="en-US" altLang="en-US" sz="2000" dirty="0" smtClean="0"/>
              <a:t>Approval </a:t>
            </a:r>
          </a:p>
          <a:p>
            <a:pPr lvl="1">
              <a:lnSpc>
                <a:spcPct val="80000"/>
              </a:lnSpc>
            </a:pPr>
            <a:r>
              <a:rPr lang="en-US" altLang="en-US" sz="1800" b="1" dirty="0" err="1" smtClean="0"/>
              <a:t>RevCom</a:t>
            </a:r>
            <a:r>
              <a:rPr lang="en-US" altLang="en-US" sz="1800" b="1" dirty="0" smtClean="0"/>
              <a:t> Submission date: 05 Aug 2016 for Sept 16 </a:t>
            </a:r>
            <a:r>
              <a:rPr lang="en-US" altLang="en-US" sz="1800" b="1" dirty="0" err="1" smtClean="0"/>
              <a:t>RevCom</a:t>
            </a:r>
            <a:r>
              <a:rPr lang="en-US" altLang="en-US" sz="1800" b="1" dirty="0" smtClean="0"/>
              <a:t> teleconference</a:t>
            </a:r>
            <a:endParaRPr lang="en-US" altLang="en-US" sz="1800" b="1" dirty="0"/>
          </a:p>
        </p:txBody>
      </p:sp>
    </p:spTree>
    <p:extLst>
      <p:ext uri="{BB962C8B-B14F-4D97-AF65-F5344CB8AC3E}">
        <p14:creationId xmlns:p14="http://schemas.microsoft.com/office/powerpoint/2010/main" val="72654353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442235</TotalTime>
  <Words>3161</Words>
  <Application>Microsoft Office PowerPoint</Application>
  <PresentationFormat>On-screen Show (4:3)</PresentationFormat>
  <Paragraphs>528</Paragraphs>
  <Slides>34</Slides>
  <Notes>34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36" baseType="lpstr">
      <vt:lpstr>802-11-Submission</vt:lpstr>
      <vt:lpstr>Document</vt:lpstr>
      <vt:lpstr>IEEE 802.11 TGmc May 2016 Agenda</vt:lpstr>
      <vt:lpstr>Abstract</vt:lpstr>
      <vt:lpstr>TGmc Agenda</vt:lpstr>
      <vt:lpstr>TGmc Agenda</vt:lpstr>
      <vt:lpstr>Current IEEE 802, 802.11 rules documents </vt:lpstr>
      <vt:lpstr>Tuesday PM1  </vt:lpstr>
      <vt:lpstr>Tuesday PM1 (continued) </vt:lpstr>
      <vt:lpstr>TGmc Plan of Record - modified</vt:lpstr>
      <vt:lpstr>TGmc SB Planning</vt:lpstr>
      <vt:lpstr>Motion </vt:lpstr>
      <vt:lpstr>Motion 219</vt:lpstr>
      <vt:lpstr>Motion 220  </vt:lpstr>
      <vt:lpstr>Motion 221 </vt:lpstr>
      <vt:lpstr>Motion 222</vt:lpstr>
      <vt:lpstr>Motion 223 </vt:lpstr>
      <vt:lpstr>Motion 224 </vt:lpstr>
      <vt:lpstr>Motion 225  </vt:lpstr>
      <vt:lpstr>Motion 226 </vt:lpstr>
      <vt:lpstr>Motion 227 </vt:lpstr>
      <vt:lpstr>Motion – 228</vt:lpstr>
      <vt:lpstr>Motion 229 </vt:lpstr>
      <vt:lpstr>Motion 230 </vt:lpstr>
      <vt:lpstr>Motion  231</vt:lpstr>
      <vt:lpstr>Motion 232 </vt:lpstr>
      <vt:lpstr>Motion 233 </vt:lpstr>
      <vt:lpstr>Motion 234  </vt:lpstr>
      <vt:lpstr>Motion 235 </vt:lpstr>
      <vt:lpstr>Motion 236  </vt:lpstr>
      <vt:lpstr>Motion  237 </vt:lpstr>
      <vt:lpstr>Motion   </vt:lpstr>
      <vt:lpstr>Motion  </vt:lpstr>
      <vt:lpstr>Motion </vt:lpstr>
      <vt:lpstr>May - July 2016 Meeting Planning</vt:lpstr>
      <vt:lpstr>References</vt:lpstr>
    </vt:vector>
  </TitlesOfParts>
  <Company>Hewlett Packard Enterprise (HPE)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lastModifiedBy>Dorothy Stanley</cp:lastModifiedBy>
  <cp:revision>2626</cp:revision>
  <cp:lastPrinted>1998-02-10T13:28:06Z</cp:lastPrinted>
  <dcterms:created xsi:type="dcterms:W3CDTF">2005-01-04T21:26:55Z</dcterms:created>
  <dcterms:modified xsi:type="dcterms:W3CDTF">2016-05-20T04:15:05Z</dcterms:modified>
</cp:coreProperties>
</file>