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8" r:id="rId3"/>
    <p:sldId id="417" r:id="rId4"/>
    <p:sldId id="589" r:id="rId5"/>
    <p:sldId id="517" r:id="rId6"/>
    <p:sldId id="579" r:id="rId7"/>
    <p:sldId id="557" r:id="rId8"/>
    <p:sldId id="580" r:id="rId9"/>
    <p:sldId id="298" r:id="rId10"/>
    <p:sldId id="596" r:id="rId11"/>
    <p:sldId id="593" r:id="rId12"/>
    <p:sldId id="597" r:id="rId13"/>
    <p:sldId id="595" r:id="rId14"/>
    <p:sldId id="599" r:id="rId15"/>
    <p:sldId id="598" r:id="rId16"/>
    <p:sldId id="591" r:id="rId17"/>
    <p:sldId id="600" r:id="rId18"/>
    <p:sldId id="606" r:id="rId19"/>
    <p:sldId id="594" r:id="rId20"/>
    <p:sldId id="602" r:id="rId21"/>
    <p:sldId id="603" r:id="rId22"/>
    <p:sldId id="604" r:id="rId23"/>
    <p:sldId id="592" r:id="rId24"/>
    <p:sldId id="607" r:id="rId25"/>
    <p:sldId id="601" r:id="rId26"/>
    <p:sldId id="605" r:id="rId27"/>
    <p:sldId id="590" r:id="rId28"/>
    <p:sldId id="516" r:id="rId29"/>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p:scale>
          <a:sx n="100" d="100"/>
          <a:sy n="100" d="100"/>
        </p:scale>
        <p:origin x="-624" y="-72"/>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28</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802.11-16/0511r0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5</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5</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802.11-16/0511r8</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0566-01-000m-nav-setting-fixes-in-dmg-network.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569-02-000m-awake-window-access-fixes-in-dmg-network.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5/11-15-0565-42-000m-revmc-sb-mac-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15/11-15-0532-42-000m-revmc-sponsor-ballot-comments.xls" TargetMode="External"/><Relationship Id="rId4" Type="http://schemas.openxmlformats.org/officeDocument/2006/relationships/hyperlink" Target="https://mentor.ieee.org/802.11/dcn/15/11-15-0665-31-000m-revmc-sb-gen-adhoc-comments.xls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0562-01-000m-suite-b-akm-update.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1184-07-000m-owe.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665-31-000m-revmc-sb-gen-adhoc-comments.xls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5/11-15-0665-33-000m-revmc-sb-gen-adhoc-comments.xls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15/11-15-0565-43-000m-revmc-sb-mac-comments.xl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6/11-16-0567-02-000m-bss-intention-in-dmg-discovery-beacon.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0670-05-000m-base-mcs-and-length-calculation-for-extended-mcs-set.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6/11-16-0298-05-000m-ds-assigned-cids-march-2016.doc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mentor.ieee.org/802.11/dcn/15/11-15-0532-37-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16/11-16-0574-03-000m-revmc-brc-may-6-and-9-telecon-minutes.docx" TargetMode="External"/><Relationship Id="rId3" Type="http://schemas.openxmlformats.org/officeDocument/2006/relationships/hyperlink" Target="https://mentor.ieee.org/802.11/dcn/16/11-16-0250-00-000m-revmc-brc-minutes-march-2016-macau.docx" TargetMode="External"/><Relationship Id="rId7" Type="http://schemas.openxmlformats.org/officeDocument/2006/relationships/hyperlink" Target="https://mentor.ieee.org/802.11/dcn/16/11-16-0550-01-000m-minutes-for-revmc-brc-face-to-face-meeting-april-25-28-cambridge.doc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mentor.ieee.org/802.11/dcn/16/11-16-0546-00-000m-revmc-brc-april-21-telecon-minutes.docx" TargetMode="External"/><Relationship Id="rId5" Type="http://schemas.openxmlformats.org/officeDocument/2006/relationships/hyperlink" Target="https://mentor.ieee.org/802.11/dcn/16/11-16-0542-00-000m-revmc-brc-april-15-telecon-minutes.docx" TargetMode="External"/><Relationship Id="rId10" Type="http://schemas.openxmlformats.org/officeDocument/2006/relationships/hyperlink" Target="https://mentor.ieee.org/802.11/dcn/13/11-13-0095-30-000m-editor-reports.pptx" TargetMode="External"/><Relationship Id="rId4" Type="http://schemas.openxmlformats.org/officeDocument/2006/relationships/hyperlink" Target="https://mentor.ieee.org/802.11/dcn/16/11-16-0506-00-000m-telecon-minutes-for-revmc-brc-april-1-2016.docx" TargetMode="External"/><Relationship Id="rId9" Type="http://schemas.openxmlformats.org/officeDocument/2006/relationships/hyperlink" Target="https://mentor.ieee.org/802.11/dcn/16/11-16-0601-00-000m-revmc-brc-may-13-telecon-minute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20sections%204.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May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2016-05-19</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046"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219</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CID </a:t>
            </a:r>
            <a:r>
              <a:rPr lang="en-GB" sz="2000" dirty="0"/>
              <a:t>7532 (OMN </a:t>
            </a:r>
            <a:r>
              <a:rPr lang="en-GB" sz="2000" dirty="0" smtClean="0"/>
              <a:t>extension </a:t>
            </a:r>
            <a:r>
              <a:rPr lang="en-GB" sz="2000" dirty="0"/>
              <a:t>to non-VHT):</a:t>
            </a:r>
            <a:endParaRPr lang="en-US" sz="2000" dirty="0"/>
          </a:p>
          <a:p>
            <a:r>
              <a:rPr lang="en-GB" sz="2000" dirty="0"/>
              <a:t>Move to approve the comment resolution to CID 7532 in the “Motion CID 7532”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a:t>
            </a:r>
            <a:r>
              <a:rPr lang="en-GB" sz="2000" dirty="0" smtClean="0"/>
              <a:t>Mark Rison Seconded</a:t>
            </a:r>
            <a:r>
              <a:rPr lang="en-GB" sz="2000" dirty="0"/>
              <a:t>: </a:t>
            </a:r>
            <a:r>
              <a:rPr lang="en-GB" sz="2000" dirty="0" smtClean="0"/>
              <a:t>Guido Hiertz</a:t>
            </a:r>
            <a:r>
              <a:rPr lang="en-GB" sz="2000" dirty="0"/>
              <a:t/>
            </a:r>
            <a:br>
              <a:rPr lang="en-GB" sz="2000" dirty="0"/>
            </a:br>
            <a:r>
              <a:rPr lang="en-GB" sz="2000" dirty="0"/>
              <a:t>Result: </a:t>
            </a:r>
            <a:r>
              <a:rPr lang="en-GB" sz="2000" dirty="0" smtClean="0"/>
              <a:t>5-5-12 Motion fails</a:t>
            </a:r>
            <a:endParaRPr lang="en-US" sz="2000" dirty="0"/>
          </a:p>
        </p:txBody>
      </p:sp>
    </p:spTree>
    <p:extLst>
      <p:ext uri="{BB962C8B-B14F-4D97-AF65-F5344CB8AC3E}">
        <p14:creationId xmlns:p14="http://schemas.microsoft.com/office/powerpoint/2010/main" val="2098429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220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(DMG NAV setting): Incorporate the text changes in </a:t>
            </a:r>
            <a:r>
              <a:rPr lang="en-GB" sz="2000" u="sng" dirty="0">
                <a:hlinkClick r:id="rId3"/>
              </a:rPr>
              <a:t>https://</a:t>
            </a:r>
            <a:r>
              <a:rPr lang="en-GB" sz="2000" u="sng" dirty="0" smtClean="0">
                <a:hlinkClick r:id="rId3"/>
              </a:rPr>
              <a:t>mentor.ieee.org/802.11/dcn/16/11-16-0566-01-000m-nav-setting-fixes-in-dmg-network.docx</a:t>
            </a:r>
            <a:r>
              <a:rPr lang="en-GB" sz="2000" u="sng" dirty="0" smtClean="0"/>
              <a:t> </a:t>
            </a:r>
            <a:r>
              <a:rPr lang="en-GB" sz="2000" dirty="0" smtClean="0"/>
              <a:t>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Assaf Kasher Seconded</a:t>
            </a:r>
            <a:r>
              <a:rPr lang="en-GB" sz="2000" dirty="0"/>
              <a:t>: </a:t>
            </a:r>
            <a:r>
              <a:rPr lang="en-GB" sz="2000" dirty="0" smtClean="0"/>
              <a:t>Emily Qi</a:t>
            </a:r>
            <a:r>
              <a:rPr lang="en-GB" sz="2000" dirty="0"/>
              <a:t/>
            </a:r>
            <a:br>
              <a:rPr lang="en-GB" sz="2000" dirty="0"/>
            </a:br>
            <a:r>
              <a:rPr lang="en-GB" sz="2000" dirty="0" smtClean="0"/>
              <a:t>Result: 12-0-9 Motion passes</a:t>
            </a:r>
          </a:p>
        </p:txBody>
      </p:sp>
    </p:spTree>
    <p:extLst>
      <p:ext uri="{BB962C8B-B14F-4D97-AF65-F5344CB8AC3E}">
        <p14:creationId xmlns:p14="http://schemas.microsoft.com/office/powerpoint/2010/main" val="22824551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221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(DMG Awake window fixes): </a:t>
            </a:r>
            <a:r>
              <a:rPr lang="en-GB" sz="2000" dirty="0"/>
              <a:t>Incorporate the text changes in </a:t>
            </a:r>
            <a:r>
              <a:rPr lang="en-GB" sz="2000" dirty="0" smtClean="0">
                <a:hlinkClick r:id="rId3"/>
              </a:rPr>
              <a:t>https</a:t>
            </a:r>
            <a:r>
              <a:rPr lang="en-GB" sz="2000" dirty="0">
                <a:hlinkClick r:id="rId3"/>
              </a:rPr>
              <a:t>://</a:t>
            </a:r>
            <a:r>
              <a:rPr lang="en-GB" sz="2000" dirty="0" smtClean="0">
                <a:hlinkClick r:id="rId3"/>
              </a:rPr>
              <a:t>mentor.ieee.org/802.11/dcn/16/11-16-0569-02-000m-awake-window-access-fixes-in-dmg-network.docx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Assaf Kasher Seconded</a:t>
            </a:r>
            <a:r>
              <a:rPr lang="en-GB" sz="2000" dirty="0"/>
              <a:t>: </a:t>
            </a:r>
            <a:r>
              <a:rPr lang="en-GB" sz="2000" dirty="0" smtClean="0"/>
              <a:t>Emily Qi</a:t>
            </a:r>
            <a:r>
              <a:rPr lang="en-GB" sz="2000" dirty="0"/>
              <a:t/>
            </a:r>
            <a:br>
              <a:rPr lang="en-GB" sz="2000" dirty="0"/>
            </a:br>
            <a:r>
              <a:rPr lang="en-GB" sz="2000" dirty="0"/>
              <a:t>Result</a:t>
            </a:r>
            <a:r>
              <a:rPr lang="en-GB" sz="2000" dirty="0" smtClean="0"/>
              <a:t>: 11-0-12 Motion passes</a:t>
            </a:r>
            <a:endParaRPr lang="en-US" sz="2000" dirty="0"/>
          </a:p>
        </p:txBody>
      </p:sp>
    </p:spTree>
    <p:extLst>
      <p:ext uri="{BB962C8B-B14F-4D97-AF65-F5344CB8AC3E}">
        <p14:creationId xmlns:p14="http://schemas.microsoft.com/office/powerpoint/2010/main" val="3823037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222</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Approve the comment resolutions in the following document and tabs indicated and incorporate the indicated text changes into the </a:t>
            </a:r>
            <a:r>
              <a:rPr lang="en-GB" sz="2000" dirty="0" err="1"/>
              <a:t>TGmc</a:t>
            </a:r>
            <a:r>
              <a:rPr lang="en-GB" sz="2000" dirty="0"/>
              <a:t> draft:</a:t>
            </a:r>
            <a:endParaRPr lang="en-US" sz="2000" dirty="0"/>
          </a:p>
          <a:p>
            <a:pPr lvl="1"/>
            <a:r>
              <a:rPr lang="en-GB" sz="1600" dirty="0"/>
              <a:t>“Motion MAC-BT” Tab in </a:t>
            </a:r>
            <a:r>
              <a:rPr lang="en-US" sz="1600" dirty="0">
                <a:hlinkClick r:id="rId3"/>
              </a:rPr>
              <a:t>https://</a:t>
            </a:r>
            <a:r>
              <a:rPr lang="en-US" sz="1600" dirty="0" smtClean="0">
                <a:hlinkClick r:id="rId3"/>
              </a:rPr>
              <a:t>mentor.ieee.org/802.11/dcn/15/11-15-0565-42-000m-revmc-sb-mac-comments.xls</a:t>
            </a:r>
            <a:r>
              <a:rPr lang="en-US" sz="1600" dirty="0" smtClean="0"/>
              <a:t> , changing the CID indicated in the resolution to CID 7277 from “CID 7396” to “CID 7277”</a:t>
            </a:r>
          </a:p>
          <a:p>
            <a:pPr lvl="1"/>
            <a:r>
              <a:rPr lang="en-US" sz="1600" dirty="0" smtClean="0"/>
              <a:t>“GEN-April </a:t>
            </a:r>
            <a:r>
              <a:rPr lang="en-US" sz="1600" dirty="0"/>
              <a:t>F2F </a:t>
            </a:r>
            <a:r>
              <a:rPr lang="en-US" sz="1600" dirty="0" smtClean="0"/>
              <a:t>– B” Tab in</a:t>
            </a:r>
          </a:p>
          <a:p>
            <a:pPr lvl="1"/>
            <a:r>
              <a:rPr lang="en-US" sz="1600" u="sng" dirty="0">
                <a:hlinkClick r:id="rId4"/>
              </a:rPr>
              <a:t>https://</a:t>
            </a:r>
            <a:r>
              <a:rPr lang="en-US" sz="1600" u="sng" dirty="0" smtClean="0">
                <a:hlinkClick r:id="rId4"/>
              </a:rPr>
              <a:t>mentor.ieee.org/802.11/dcn/15/11-15-0665-31-000m-revmc-sb-gen-adhoc-comments.xlsx</a:t>
            </a:r>
            <a:r>
              <a:rPr lang="en-US" sz="1600" u="sng" dirty="0" smtClean="0"/>
              <a:t> </a:t>
            </a:r>
            <a:endParaRPr lang="en-US" sz="1600" dirty="0"/>
          </a:p>
          <a:p>
            <a:pPr lvl="1"/>
            <a:r>
              <a:rPr lang="en-GB" sz="1600" dirty="0"/>
              <a:t>“Editor </a:t>
            </a:r>
            <a:r>
              <a:rPr lang="en-GB" sz="1600" dirty="0" smtClean="0"/>
              <a:t>– may </a:t>
            </a:r>
            <a:r>
              <a:rPr lang="en-GB" sz="1600" dirty="0" err="1" smtClean="0"/>
              <a:t>telecons</a:t>
            </a:r>
            <a:r>
              <a:rPr lang="en-GB" sz="1600" dirty="0" smtClean="0"/>
              <a:t>” </a:t>
            </a:r>
            <a:r>
              <a:rPr lang="en-GB" sz="1600" dirty="0"/>
              <a:t>in </a:t>
            </a:r>
            <a:r>
              <a:rPr lang="en-GB" sz="1600" dirty="0">
                <a:hlinkClick r:id="rId5"/>
              </a:rPr>
              <a:t>https://</a:t>
            </a:r>
            <a:r>
              <a:rPr lang="en-GB" sz="1600" dirty="0" smtClean="0">
                <a:hlinkClick r:id="rId5"/>
              </a:rPr>
              <a:t>mentor.ieee.org/802.11/dcn/15/11-15-0532-42-000m-revmc-sponsor-ballot-comments.xls</a:t>
            </a:r>
            <a:r>
              <a:rPr lang="en-GB" sz="1600" dirty="0" smtClean="0"/>
              <a:t> </a:t>
            </a:r>
          </a:p>
          <a:p>
            <a:pPr lvl="1"/>
            <a:r>
              <a:rPr lang="en-GB" sz="1600" dirty="0"/>
              <a:t>“Editor – </a:t>
            </a:r>
            <a:r>
              <a:rPr lang="en-GB" sz="1600" dirty="0" smtClean="0"/>
              <a:t>Waikoloa” </a:t>
            </a:r>
            <a:r>
              <a:rPr lang="en-GB" sz="1600" dirty="0"/>
              <a:t>in </a:t>
            </a:r>
            <a:r>
              <a:rPr lang="en-GB" sz="1600" dirty="0">
                <a:hlinkClick r:id="rId5"/>
              </a:rPr>
              <a:t>https://mentor.ieee.org/802.11/dcn/15/11-15-0532-42-000m-revmc-sponsor-ballot-comments.xls</a:t>
            </a:r>
            <a:r>
              <a:rPr lang="en-GB" sz="1600" dirty="0"/>
              <a:t> </a:t>
            </a:r>
            <a:r>
              <a:rPr lang="en-GB" sz="1600" dirty="0" smtClean="0"/>
              <a:t>except for CID 7678</a:t>
            </a:r>
            <a:endParaRPr lang="en-GB" sz="1600" dirty="0"/>
          </a:p>
          <a:p>
            <a:pPr marL="0" indent="0">
              <a:buNone/>
            </a:pPr>
            <a:endParaRPr lang="en-GB" sz="2000" dirty="0"/>
          </a:p>
          <a:p>
            <a:r>
              <a:rPr lang="en-GB" sz="2000" dirty="0" smtClean="0"/>
              <a:t>Moved</a:t>
            </a:r>
            <a:r>
              <a:rPr lang="en-GB" sz="2000" dirty="0"/>
              <a:t>: </a:t>
            </a:r>
            <a:r>
              <a:rPr lang="en-GB" sz="2000" dirty="0" smtClean="0"/>
              <a:t>Jon Rosdahl Seconded</a:t>
            </a:r>
            <a:r>
              <a:rPr lang="en-GB" sz="2000" dirty="0"/>
              <a:t>: </a:t>
            </a:r>
            <a:r>
              <a:rPr lang="en-GB" sz="2000" dirty="0" smtClean="0"/>
              <a:t>Adrian Stephens</a:t>
            </a:r>
            <a:r>
              <a:rPr lang="en-GB" sz="2000" dirty="0"/>
              <a:t/>
            </a:r>
            <a:br>
              <a:rPr lang="en-GB" sz="2000" dirty="0"/>
            </a:br>
            <a:r>
              <a:rPr lang="en-GB" sz="2000" dirty="0" smtClean="0"/>
              <a:t>Motion to Amend: 7-2-14 Passes</a:t>
            </a:r>
          </a:p>
          <a:p>
            <a:r>
              <a:rPr lang="en-GB" sz="2000" dirty="0" smtClean="0"/>
              <a:t>Result: 19-0-4 Motion passes</a:t>
            </a:r>
            <a:endParaRPr lang="en-US" sz="2000" dirty="0"/>
          </a:p>
        </p:txBody>
      </p:sp>
    </p:spTree>
    <p:extLst>
      <p:ext uri="{BB962C8B-B14F-4D97-AF65-F5344CB8AC3E}">
        <p14:creationId xmlns:p14="http://schemas.microsoft.com/office/powerpoint/2010/main" val="931229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223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 (Suite B clarification): </a:t>
            </a:r>
            <a:r>
              <a:rPr lang="en-GB" sz="2000" dirty="0"/>
              <a:t>Incorporate the text changes in </a:t>
            </a:r>
            <a:r>
              <a:rPr lang="en-GB" sz="2000" dirty="0">
                <a:hlinkClick r:id="rId3"/>
              </a:rPr>
              <a:t>https://</a:t>
            </a:r>
            <a:r>
              <a:rPr lang="en-GB" sz="2000" dirty="0" smtClean="0">
                <a:hlinkClick r:id="rId3"/>
              </a:rPr>
              <a:t>mentor.ieee.org/802.11/dcn/16/11-16-0562-01-000m-suite-b-akm-update.docx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Dan Harkins Seconded</a:t>
            </a:r>
            <a:r>
              <a:rPr lang="en-GB" sz="2000" dirty="0"/>
              <a:t>: </a:t>
            </a:r>
            <a:r>
              <a:rPr lang="en-GB" sz="2000" dirty="0" smtClean="0"/>
              <a:t>Mike Montemurro</a:t>
            </a:r>
            <a:r>
              <a:rPr lang="en-GB" sz="2000" dirty="0"/>
              <a:t/>
            </a:r>
            <a:br>
              <a:rPr lang="en-GB" sz="2000" dirty="0"/>
            </a:br>
            <a:r>
              <a:rPr lang="en-GB" sz="2000" dirty="0"/>
              <a:t>Result</a:t>
            </a:r>
            <a:r>
              <a:rPr lang="en-GB" sz="2000" dirty="0" smtClean="0"/>
              <a:t>: 14-0-7 Motion passes</a:t>
            </a:r>
            <a:endParaRPr lang="en-US" sz="2000" dirty="0"/>
          </a:p>
        </p:txBody>
      </p:sp>
    </p:spTree>
    <p:extLst>
      <p:ext uri="{BB962C8B-B14F-4D97-AF65-F5344CB8AC3E}">
        <p14:creationId xmlns:p14="http://schemas.microsoft.com/office/powerpoint/2010/main" val="2584890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224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Motion </a:t>
            </a:r>
            <a:r>
              <a:rPr lang="en-US" sz="2000" dirty="0"/>
              <a:t>re: </a:t>
            </a:r>
            <a:r>
              <a:rPr lang="en-GB" sz="2000" dirty="0"/>
              <a:t>Decoupling MU </a:t>
            </a:r>
            <a:r>
              <a:rPr lang="en-GB" sz="2000" dirty="0" err="1"/>
              <a:t>Beamformee</a:t>
            </a:r>
            <a:r>
              <a:rPr lang="en-US" sz="2000" dirty="0"/>
              <a:t>: Move to Resolve CIDs 7166, 7167, 7168 (MAC), and 7169 (MAC): as “Rejected” with a reason of:</a:t>
            </a:r>
            <a:br>
              <a:rPr lang="en-US" sz="2000" dirty="0"/>
            </a:br>
            <a:r>
              <a:rPr lang="en-US" sz="1400" dirty="0"/>
              <a:t>“The comment does not indicate an error in the change introduced by the resolution to CID 5879.  The change made by CID 5879 is in scope of a revision project. </a:t>
            </a:r>
            <a:br>
              <a:rPr lang="en-US" sz="1400" dirty="0"/>
            </a:br>
            <a:r>
              <a:rPr lang="en-US" sz="1400" dirty="0"/>
              <a:t/>
            </a:r>
            <a:br>
              <a:rPr lang="en-US" sz="1400" dirty="0"/>
            </a:br>
            <a:r>
              <a:rPr lang="en-US" sz="1400" dirty="0"/>
              <a:t>Regarding specific changes made related to decoupling MU </a:t>
            </a:r>
            <a:r>
              <a:rPr lang="en-US" sz="1400" dirty="0" err="1"/>
              <a:t>Beamformee</a:t>
            </a:r>
            <a:r>
              <a:rPr lang="en-US" sz="1400" dirty="0"/>
              <a:t> Sounding capability  from MU PPDU reception capability,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devices.” </a:t>
            </a:r>
          </a:p>
          <a:p>
            <a:r>
              <a:rPr lang="en-GB" sz="2000" dirty="0"/>
              <a:t>Moved: </a:t>
            </a:r>
            <a:r>
              <a:rPr lang="en-GB" sz="2000" dirty="0" err="1" smtClean="0"/>
              <a:t>Sigurd</a:t>
            </a:r>
            <a:r>
              <a:rPr lang="en-GB" sz="2000" dirty="0" smtClean="0"/>
              <a:t> </a:t>
            </a:r>
            <a:r>
              <a:rPr lang="en-GB" sz="2000" dirty="0" err="1" smtClean="0"/>
              <a:t>Schelstraete</a:t>
            </a:r>
            <a:r>
              <a:rPr lang="en-GB" sz="2000" dirty="0" smtClean="0"/>
              <a:t> Seconded</a:t>
            </a:r>
            <a:r>
              <a:rPr lang="en-GB" sz="2000" dirty="0"/>
              <a:t>: </a:t>
            </a:r>
            <a:r>
              <a:rPr lang="en-GB" sz="2000" dirty="0" smtClean="0"/>
              <a:t>Emily Qi </a:t>
            </a:r>
          </a:p>
          <a:p>
            <a:r>
              <a:rPr lang="en-GB" sz="2000" dirty="0" smtClean="0"/>
              <a:t>Result: 10-11-8 </a:t>
            </a:r>
          </a:p>
          <a:p>
            <a:endParaRPr lang="en-GB" sz="2000" dirty="0"/>
          </a:p>
        </p:txBody>
      </p:sp>
    </p:spTree>
    <p:extLst>
      <p:ext uri="{BB962C8B-B14F-4D97-AF65-F5344CB8AC3E}">
        <p14:creationId xmlns:p14="http://schemas.microsoft.com/office/powerpoint/2010/main" val="2498477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225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7160 (OWE):</a:t>
            </a:r>
            <a:endParaRPr lang="en-US" sz="2000" dirty="0"/>
          </a:p>
          <a:p>
            <a:r>
              <a:rPr lang="en-US" sz="2000" dirty="0" smtClean="0"/>
              <a:t>Resolve CID 7160 as “Revised” with a resolution of “Incorporate the text </a:t>
            </a:r>
            <a:r>
              <a:rPr lang="en-US" sz="2000" dirty="0"/>
              <a:t>changes in </a:t>
            </a:r>
            <a:r>
              <a:rPr lang="en-US" sz="2000" dirty="0">
                <a:hlinkClick r:id="rId3"/>
              </a:rPr>
              <a:t>https://</a:t>
            </a:r>
            <a:r>
              <a:rPr lang="en-US" sz="2000" dirty="0" smtClean="0">
                <a:hlinkClick r:id="rId3"/>
              </a:rPr>
              <a:t>mentor.ieee.org/802.11/dcn/15/11-15-1184-07-000m-owe.docx</a:t>
            </a:r>
            <a:r>
              <a:rPr lang="en-US" sz="2000" dirty="0" smtClean="0"/>
              <a:t>. These changes effect the commenter’s proposed resolution.”</a:t>
            </a:r>
            <a:endParaRPr lang="en-US" sz="2000" dirty="0"/>
          </a:p>
          <a:p>
            <a:endParaRPr lang="en-GB" sz="2000" dirty="0" smtClean="0"/>
          </a:p>
          <a:p>
            <a:r>
              <a:rPr lang="en-GB" sz="2000" dirty="0" smtClean="0"/>
              <a:t>Moved</a:t>
            </a:r>
            <a:r>
              <a:rPr lang="en-GB" sz="2000" dirty="0"/>
              <a:t>: </a:t>
            </a:r>
            <a:r>
              <a:rPr lang="en-GB" sz="2000" dirty="0" smtClean="0"/>
              <a:t>Dan Harkins Seconded</a:t>
            </a:r>
            <a:r>
              <a:rPr lang="en-GB" sz="2000" dirty="0"/>
              <a:t>: </a:t>
            </a:r>
            <a:r>
              <a:rPr lang="en-GB" sz="2000" dirty="0" smtClean="0"/>
              <a:t>Guido Hiertz</a:t>
            </a:r>
            <a:r>
              <a:rPr lang="en-GB" sz="2000" dirty="0"/>
              <a:t/>
            </a:r>
            <a:br>
              <a:rPr lang="en-GB" sz="2000" dirty="0"/>
            </a:br>
            <a:r>
              <a:rPr lang="en-GB" sz="2000" dirty="0"/>
              <a:t>Result</a:t>
            </a:r>
            <a:r>
              <a:rPr lang="en-GB" sz="2000" dirty="0" smtClean="0"/>
              <a:t>: 10-5-12 Motion fails </a:t>
            </a:r>
            <a:endParaRPr lang="en-US" sz="2000" dirty="0"/>
          </a:p>
          <a:p>
            <a:endParaRPr lang="en-GB" sz="2000" dirty="0" smtClean="0"/>
          </a:p>
        </p:txBody>
      </p:sp>
    </p:spTree>
    <p:extLst>
      <p:ext uri="{BB962C8B-B14F-4D97-AF65-F5344CB8AC3E}">
        <p14:creationId xmlns:p14="http://schemas.microsoft.com/office/powerpoint/2010/main" val="21097964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226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7377 (Secure PSK):</a:t>
            </a:r>
            <a:endParaRPr lang="en-US" sz="2000" dirty="0"/>
          </a:p>
          <a:p>
            <a:r>
              <a:rPr lang="en-GB" sz="2000" dirty="0"/>
              <a:t>Move to approve the comment resolution to CID </a:t>
            </a:r>
            <a:r>
              <a:rPr lang="en-GB" sz="2000" dirty="0" smtClean="0"/>
              <a:t>7377 </a:t>
            </a:r>
            <a:r>
              <a:rPr lang="en-GB" sz="2000" dirty="0"/>
              <a:t>in the </a:t>
            </a:r>
            <a:r>
              <a:rPr lang="en-GB" sz="2000" dirty="0" smtClean="0"/>
              <a:t>“GEN-April F2F - A” </a:t>
            </a:r>
            <a:r>
              <a:rPr lang="en-GB" sz="2000" dirty="0"/>
              <a:t>tab in </a:t>
            </a:r>
            <a:r>
              <a:rPr lang="en-GB" sz="2000" dirty="0">
                <a:hlinkClick r:id="rId3"/>
              </a:rPr>
              <a:t>https://</a:t>
            </a:r>
            <a:r>
              <a:rPr lang="en-GB" sz="2000" dirty="0" smtClean="0">
                <a:hlinkClick r:id="rId3"/>
              </a:rPr>
              <a:t>mentor.ieee.org/802.11/dcn/15/11-15-0665-31-000m-revmc-sb-gen-adhoc-comments.xlsx</a:t>
            </a:r>
            <a:r>
              <a:rPr lang="en-GB" sz="2000" dirty="0" smtClean="0"/>
              <a:t> </a:t>
            </a:r>
          </a:p>
          <a:p>
            <a:r>
              <a:rPr lang="en-GB" sz="2000" dirty="0" smtClean="0"/>
              <a:t>Moved</a:t>
            </a:r>
            <a:r>
              <a:rPr lang="en-GB" sz="2000" dirty="0"/>
              <a:t>: </a:t>
            </a:r>
            <a:r>
              <a:rPr lang="en-GB" sz="2000" dirty="0" smtClean="0"/>
              <a:t>Jon Rosdahl Seconded</a:t>
            </a:r>
            <a:r>
              <a:rPr lang="en-GB" sz="2000" dirty="0"/>
              <a:t>: </a:t>
            </a:r>
            <a:r>
              <a:rPr lang="en-GB" sz="2000" dirty="0" smtClean="0"/>
              <a:t>Mike Montemurro </a:t>
            </a:r>
            <a:r>
              <a:rPr lang="en-GB" sz="2000" dirty="0"/>
              <a:t/>
            </a:r>
            <a:br>
              <a:rPr lang="en-GB" sz="2000" dirty="0"/>
            </a:br>
            <a:r>
              <a:rPr lang="en-GB" sz="2000" dirty="0"/>
              <a:t>Result</a:t>
            </a:r>
            <a:r>
              <a:rPr lang="en-GB" sz="2000" dirty="0" smtClean="0"/>
              <a:t>: 8-3-14 motion fails</a:t>
            </a:r>
            <a:endParaRPr lang="en-US" sz="2000" dirty="0"/>
          </a:p>
          <a:p>
            <a:endParaRPr lang="en-GB" sz="2000" dirty="0" smtClean="0"/>
          </a:p>
        </p:txBody>
      </p:sp>
    </p:spTree>
    <p:extLst>
      <p:ext uri="{BB962C8B-B14F-4D97-AF65-F5344CB8AC3E}">
        <p14:creationId xmlns:p14="http://schemas.microsoft.com/office/powerpoint/2010/main" val="574090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Approve the comment resolutions in the following document and tabs indicated and incorporate the indicated text changes into the </a:t>
            </a:r>
            <a:r>
              <a:rPr lang="en-GB" sz="2000" dirty="0" err="1"/>
              <a:t>TGmc</a:t>
            </a:r>
            <a:r>
              <a:rPr lang="en-GB" sz="2000" dirty="0"/>
              <a:t> draft:</a:t>
            </a:r>
            <a:endParaRPr lang="en-US" sz="2000" dirty="0"/>
          </a:p>
          <a:p>
            <a:pPr lvl="1"/>
            <a:r>
              <a:rPr lang="en-US" sz="1600" dirty="0" smtClean="0"/>
              <a:t>“Gen-Waikoloa-A” and “Gen-</a:t>
            </a:r>
            <a:r>
              <a:rPr lang="en-US" sz="1600" dirty="0"/>
              <a:t>W</a:t>
            </a:r>
            <a:r>
              <a:rPr lang="en-US" sz="1600" dirty="0" smtClean="0"/>
              <a:t>aikoloa-B” Tabs in </a:t>
            </a:r>
            <a:r>
              <a:rPr lang="en-US" sz="1600" u="sng" dirty="0" smtClean="0">
                <a:hlinkClick r:id="rId3"/>
              </a:rPr>
              <a:t>https</a:t>
            </a:r>
            <a:r>
              <a:rPr lang="en-US" sz="1600" u="sng" dirty="0">
                <a:hlinkClick r:id="rId3"/>
              </a:rPr>
              <a:t>://</a:t>
            </a:r>
            <a:r>
              <a:rPr lang="en-US" sz="1600" u="sng" dirty="0" smtClean="0">
                <a:hlinkClick r:id="rId3"/>
              </a:rPr>
              <a:t>mentor.ieee.org/802.11/dcn/15/11-15-0665-33-000m-revmc-sb-gen-adhoc-comments.xlsx</a:t>
            </a:r>
            <a:endParaRPr lang="en-US" sz="1600" u="sng" dirty="0" smtClean="0"/>
          </a:p>
          <a:p>
            <a:pPr lvl="1"/>
            <a:r>
              <a:rPr lang="en-GB" sz="1600" dirty="0" smtClean="0"/>
              <a:t>“Motion MAC-BU” Tab in </a:t>
            </a:r>
            <a:r>
              <a:rPr lang="en-US" sz="1600" dirty="0">
                <a:hlinkClick r:id="rId4"/>
              </a:rPr>
              <a:t>https://</a:t>
            </a:r>
            <a:r>
              <a:rPr lang="en-US" sz="1600" dirty="0" smtClean="0">
                <a:hlinkClick r:id="rId4"/>
              </a:rPr>
              <a:t>mentor.ieee.org/802.11/dcn/15/11-15-0565-43-000m-revmc-sb-mac-comments.xls</a:t>
            </a:r>
            <a:r>
              <a:rPr lang="en-US" sz="1600" dirty="0" smtClean="0"/>
              <a:t> </a:t>
            </a:r>
            <a:endParaRPr lang="en-US" sz="1600" dirty="0" smtClean="0"/>
          </a:p>
          <a:p>
            <a:pPr marL="0" indent="0">
              <a:buNone/>
            </a:pPr>
            <a:endParaRPr lang="en-GB" sz="2000" dirty="0"/>
          </a:p>
          <a:p>
            <a:r>
              <a:rPr lang="en-GB" sz="2000" dirty="0" smtClean="0"/>
              <a:t>Moved</a:t>
            </a:r>
            <a:r>
              <a:rPr lang="en-GB" sz="2000" dirty="0"/>
              <a:t>: </a:t>
            </a:r>
            <a:r>
              <a:rPr lang="en-GB" sz="2000" dirty="0" smtClean="0"/>
              <a:t>Jon Rosdahl Seconded</a:t>
            </a:r>
            <a:r>
              <a:rPr lang="en-GB" sz="2000" dirty="0"/>
              <a:t>: </a:t>
            </a:r>
            <a:r>
              <a:rPr lang="en-GB" sz="2000" dirty="0" smtClean="0"/>
              <a:t>Adrian Stephens</a:t>
            </a:r>
            <a:r>
              <a:rPr lang="en-GB" sz="2000" dirty="0"/>
              <a:t/>
            </a:r>
            <a:br>
              <a:rPr lang="en-GB" sz="2000" dirty="0"/>
            </a:br>
            <a:r>
              <a:rPr lang="en-GB" sz="2000" dirty="0" smtClean="0"/>
              <a:t>Motion to Amend: 7-2-14 Passes</a:t>
            </a:r>
          </a:p>
          <a:p>
            <a:r>
              <a:rPr lang="en-GB" sz="2000" dirty="0" smtClean="0"/>
              <a:t>Result: 19-0-4 Motion passes</a:t>
            </a:r>
            <a:endParaRPr lang="en-US" sz="2000" dirty="0"/>
          </a:p>
        </p:txBody>
      </p:sp>
    </p:spTree>
    <p:extLst>
      <p:ext uri="{BB962C8B-B14F-4D97-AF65-F5344CB8AC3E}">
        <p14:creationId xmlns:p14="http://schemas.microsoft.com/office/powerpoint/2010/main" val="12524893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(Resolves issue in document 406): Incorporate the text changes in </a:t>
            </a:r>
            <a:r>
              <a:rPr lang="en-GB" sz="2000" dirty="0">
                <a:hlinkClick r:id="rId3"/>
              </a:rPr>
              <a:t>https://</a:t>
            </a:r>
            <a:r>
              <a:rPr lang="en-GB" sz="2000" dirty="0" smtClean="0">
                <a:hlinkClick r:id="rId3"/>
              </a:rPr>
              <a:t>mentor.ieee.org/802.11/dcn/16/11-16-0567-02-000m-bss-intention-in-dmg-discovery-beacon.docx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2678842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May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(DMG </a:t>
            </a:r>
            <a:r>
              <a:rPr lang="en-GB" sz="2000" dirty="0"/>
              <a:t>Base MCS and Length Calculation for Extended MCS Set</a:t>
            </a:r>
            <a:r>
              <a:rPr lang="en-GB" sz="2000" dirty="0" smtClean="0"/>
              <a:t>): </a:t>
            </a:r>
            <a:r>
              <a:rPr lang="en-GB" sz="2000" dirty="0"/>
              <a:t>Incorporate the text changes in </a:t>
            </a:r>
            <a:r>
              <a:rPr lang="en-GB" sz="2000" dirty="0">
                <a:hlinkClick r:id="rId3"/>
              </a:rPr>
              <a:t>https://</a:t>
            </a:r>
            <a:r>
              <a:rPr lang="en-GB" sz="2000" dirty="0" smtClean="0">
                <a:hlinkClick r:id="rId3"/>
              </a:rPr>
              <a:t>mentor.ieee.org/802.11/dcn/16/11-16-0670-05-000m-base-mcs-and-length-calculation-for-extended-mcs-set.docx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Hiroyuki </a:t>
            </a:r>
            <a:r>
              <a:rPr lang="en-GB" sz="2000" dirty="0" err="1" smtClean="0"/>
              <a:t>Motozuka</a:t>
            </a:r>
            <a:r>
              <a:rPr lang="en-GB" sz="2000" dirty="0" smtClean="0"/>
              <a:t> Seconded</a:t>
            </a:r>
            <a:r>
              <a:rPr lang="en-GB" sz="2000" dirty="0"/>
              <a:t>: </a:t>
            </a:r>
            <a:br>
              <a:rPr lang="en-GB" sz="2000" dirty="0"/>
            </a:br>
            <a:r>
              <a:rPr lang="en-GB" sz="2000" dirty="0"/>
              <a:t>Result:</a:t>
            </a:r>
            <a:endParaRPr lang="en-US" sz="2000" dirty="0"/>
          </a:p>
        </p:txBody>
      </p:sp>
    </p:spTree>
    <p:extLst>
      <p:ext uri="{BB962C8B-B14F-4D97-AF65-F5344CB8AC3E}">
        <p14:creationId xmlns:p14="http://schemas.microsoft.com/office/powerpoint/2010/main" val="42229269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7160 (OWE):</a:t>
            </a:r>
            <a:endParaRPr lang="en-US" sz="2000" dirty="0"/>
          </a:p>
          <a:p>
            <a:r>
              <a:rPr lang="en-US" sz="2000" dirty="0" smtClean="0"/>
              <a:t>Resolve CID 7160 as “Rejected” with a resolution of “The BRC discussed the comment and proposed resolution at length and did not come to consensus to make the changes necessary to resolve the comment. Motions to adopt (</a:t>
            </a:r>
            <a:r>
              <a:rPr lang="en-US" sz="2000" dirty="0"/>
              <a:t>v</a:t>
            </a:r>
            <a:r>
              <a:rPr lang="en-US" sz="2000" dirty="0" smtClean="0"/>
              <a:t>ersions of) the document were taken on May 18 2016 (result 10-5-12), March 16 2016 (result 16-7-7). While there was strong support for including the changes, the level of support did not reach 75%. Concerns raised included the need for the addition and the risk of adding 4 pages of text late in the process. Points raised in support include the need for replacing open authentication, opportunistically and the use of a well known, vetted 30 year old, </a:t>
            </a:r>
            <a:r>
              <a:rPr lang="en-US" sz="2000" dirty="0" err="1" smtClean="0"/>
              <a:t>Diffie</a:t>
            </a:r>
            <a:r>
              <a:rPr lang="en-US" sz="2000" dirty="0" smtClean="0"/>
              <a:t> Hellman algorithm, and supporting IETF opportunistic encryption, see RFC 7435. ”</a:t>
            </a:r>
            <a:endParaRPr lang="en-US" sz="2000" dirty="0"/>
          </a:p>
          <a:p>
            <a:r>
              <a:rPr lang="en-GB" sz="2000" dirty="0" smtClean="0"/>
              <a:t>Moved</a:t>
            </a:r>
            <a:r>
              <a:rPr lang="en-GB" sz="2000" dirty="0"/>
              <a:t>: </a:t>
            </a:r>
            <a:r>
              <a:rPr lang="en-GB" sz="2000" dirty="0" smtClean="0"/>
              <a:t>Seconded</a:t>
            </a:r>
            <a:r>
              <a:rPr lang="en-GB" sz="2000" dirty="0"/>
              <a:t>: </a:t>
            </a:r>
            <a:br>
              <a:rPr lang="en-GB" sz="2000" dirty="0"/>
            </a:br>
            <a:r>
              <a:rPr lang="en-GB" sz="2000" dirty="0"/>
              <a:t>Result</a:t>
            </a:r>
            <a:r>
              <a:rPr lang="en-GB" sz="2000" dirty="0" smtClean="0"/>
              <a:t>:  </a:t>
            </a:r>
            <a:endParaRPr lang="en-US" sz="2000" dirty="0"/>
          </a:p>
          <a:p>
            <a:endParaRPr lang="en-GB" sz="2000" dirty="0" smtClean="0"/>
          </a:p>
        </p:txBody>
      </p:sp>
    </p:spTree>
    <p:extLst>
      <p:ext uri="{BB962C8B-B14F-4D97-AF65-F5344CB8AC3E}">
        <p14:creationId xmlns:p14="http://schemas.microsoft.com/office/powerpoint/2010/main" val="15992764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22</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Motion </a:t>
            </a:r>
            <a:r>
              <a:rPr lang="en-US" sz="2000" dirty="0"/>
              <a:t>re: </a:t>
            </a:r>
            <a:r>
              <a:rPr lang="en-GB" sz="2000" dirty="0"/>
              <a:t>Decoupling MU </a:t>
            </a:r>
            <a:r>
              <a:rPr lang="en-GB" sz="2000" dirty="0" err="1"/>
              <a:t>Beamformee</a:t>
            </a:r>
            <a:r>
              <a:rPr lang="en-US" sz="2000" dirty="0"/>
              <a:t>: Move to Resolve CIDs 7166, 7167, 7168 (MAC), and 7169 (MAC): as </a:t>
            </a:r>
            <a:r>
              <a:rPr lang="en-US" sz="2000" dirty="0" smtClean="0"/>
              <a:t>“</a:t>
            </a:r>
            <a:r>
              <a:rPr lang="en-US" sz="2000" dirty="0"/>
              <a:t>Rejected” with a resolution of “The BRC discussed the comment and proposed resolution at length and did not come to consensus to make the changes necessary to resolve the comment. Motions to </a:t>
            </a:r>
            <a:r>
              <a:rPr lang="en-US" sz="2000" dirty="0" smtClean="0"/>
              <a:t>reject the comment were </a:t>
            </a:r>
            <a:r>
              <a:rPr lang="en-US" sz="2000" dirty="0"/>
              <a:t>taken on </a:t>
            </a:r>
            <a:r>
              <a:rPr lang="en-US" sz="2000" dirty="0" smtClean="0"/>
              <a:t>March April May </a:t>
            </a:r>
            <a:r>
              <a:rPr lang="en-US" sz="2000" dirty="0"/>
              <a:t>18 2016 (result </a:t>
            </a:r>
            <a:r>
              <a:rPr lang="en-US" sz="2000" dirty="0" smtClean="0"/>
              <a:t>10-11-8), </a:t>
            </a:r>
            <a:r>
              <a:rPr lang="en-US" sz="2000" dirty="0"/>
              <a:t>March 16 2016 (result 16-7-7). </a:t>
            </a:r>
            <a:endParaRPr lang="en-US" sz="2000" dirty="0" smtClean="0"/>
          </a:p>
          <a:p>
            <a:endParaRPr lang="en-US" sz="2000" dirty="0"/>
          </a:p>
          <a:p>
            <a:r>
              <a:rPr lang="en-GB" sz="2000" dirty="0" smtClean="0"/>
              <a:t>Moved</a:t>
            </a:r>
            <a:r>
              <a:rPr lang="en-GB" sz="2000" dirty="0"/>
              <a:t>: </a:t>
            </a:r>
            <a:r>
              <a:rPr lang="en-GB" sz="2000" dirty="0" smtClean="0"/>
              <a:t> Seconded</a:t>
            </a:r>
            <a:r>
              <a:rPr lang="en-GB" sz="2000" dirty="0"/>
              <a:t>: </a:t>
            </a:r>
            <a:endParaRPr lang="en-GB" sz="2000" dirty="0" smtClean="0"/>
          </a:p>
          <a:p>
            <a:r>
              <a:rPr lang="en-GB" sz="2000" dirty="0" smtClean="0"/>
              <a:t>Result: </a:t>
            </a:r>
          </a:p>
          <a:p>
            <a:endParaRPr lang="en-GB" sz="2000" dirty="0"/>
          </a:p>
        </p:txBody>
      </p:sp>
    </p:spTree>
    <p:extLst>
      <p:ext uri="{BB962C8B-B14F-4D97-AF65-F5344CB8AC3E}">
        <p14:creationId xmlns:p14="http://schemas.microsoft.com/office/powerpoint/2010/main" val="35255543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23</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7177 (Support indicating preference for not receiving LDPC):</a:t>
            </a:r>
            <a:endParaRPr lang="en-US" sz="2000" dirty="0"/>
          </a:p>
          <a:p>
            <a:r>
              <a:rPr lang="en-GB" sz="2000" dirty="0"/>
              <a:t>Move to approve the comment resolution to CID 7177 in the “Motion CID 7177”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3694251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24</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r>
              <a:rPr lang="en-US" altLang="en-US" dirty="0" smtClean="0"/>
              <a:t>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7377 (Secure PSK):</a:t>
            </a:r>
            <a:endParaRPr lang="en-US" sz="2000" dirty="0"/>
          </a:p>
          <a:p>
            <a:r>
              <a:rPr lang="en-GB" sz="2000" dirty="0"/>
              <a:t>Move to approve the comment resolution to CID </a:t>
            </a:r>
            <a:r>
              <a:rPr lang="en-GB" sz="2000" dirty="0" smtClean="0"/>
              <a:t>7377 </a:t>
            </a:r>
            <a:r>
              <a:rPr lang="en-GB" sz="2000" dirty="0" smtClean="0"/>
              <a:t>as “Rejected” The cited text is accurate” </a:t>
            </a:r>
          </a:p>
          <a:p>
            <a:r>
              <a:rPr lang="en-GB" sz="2000" dirty="0" smtClean="0"/>
              <a:t>Moved</a:t>
            </a:r>
            <a:r>
              <a:rPr lang="en-GB" sz="2000" dirty="0"/>
              <a:t>: </a:t>
            </a:r>
            <a:r>
              <a:rPr lang="en-GB" sz="2000" dirty="0"/>
              <a:t> </a:t>
            </a:r>
            <a:r>
              <a:rPr lang="en-GB" sz="2000" dirty="0" smtClean="0"/>
              <a:t>Seconded</a:t>
            </a:r>
            <a:r>
              <a:rPr lang="en-GB" sz="2000" dirty="0"/>
              <a:t>: </a:t>
            </a:r>
            <a:br>
              <a:rPr lang="en-GB" sz="2000" dirty="0"/>
            </a:br>
            <a:r>
              <a:rPr lang="en-GB" sz="2000" dirty="0"/>
              <a:t>Result</a:t>
            </a:r>
            <a:r>
              <a:rPr lang="en-GB" sz="2000" dirty="0" smtClean="0"/>
              <a:t>:</a:t>
            </a:r>
            <a:endParaRPr lang="en-GB" sz="2000" dirty="0" smtClean="0"/>
          </a:p>
        </p:txBody>
      </p:sp>
    </p:spTree>
    <p:extLst>
      <p:ext uri="{BB962C8B-B14F-4D97-AF65-F5344CB8AC3E}">
        <p14:creationId xmlns:p14="http://schemas.microsoft.com/office/powerpoint/2010/main" val="24203644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25</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7553 (Clause 4 mesh PMKSA):</a:t>
            </a:r>
            <a:endParaRPr lang="en-US" sz="2000" dirty="0"/>
          </a:p>
          <a:p>
            <a:r>
              <a:rPr lang="en-GB" sz="2000" dirty="0"/>
              <a:t>Move to approve the comment resolution to CID 7553 </a:t>
            </a:r>
            <a:r>
              <a:rPr lang="en-GB" sz="2000" dirty="0" smtClean="0"/>
              <a:t>as “Revised” With a resolution of “Incorporate the text changes under  </a:t>
            </a:r>
            <a:r>
              <a:rPr lang="en-GB" sz="2000" dirty="0"/>
              <a:t>“CID 7553” </a:t>
            </a:r>
            <a:r>
              <a:rPr lang="en-GB" sz="2000" dirty="0" smtClean="0"/>
              <a:t>in </a:t>
            </a:r>
            <a:r>
              <a:rPr lang="en-GB" sz="2000" dirty="0">
                <a:hlinkClick r:id="rId3"/>
              </a:rPr>
              <a:t>https://</a:t>
            </a:r>
            <a:r>
              <a:rPr lang="en-GB" sz="2000" dirty="0" smtClean="0">
                <a:hlinkClick r:id="rId3"/>
              </a:rPr>
              <a:t>mentor.ieee.org/802.11/dcn/16/11-16-0298-05-000m-ds-assigned-cids-march-2016.docx</a:t>
            </a:r>
            <a:r>
              <a:rPr lang="en-GB" sz="2000" dirty="0" smtClean="0"/>
              <a:t> and incorporate the indicated text changes into the </a:t>
            </a:r>
            <a:r>
              <a:rPr lang="en-GB" sz="2000" dirty="0" err="1" smtClean="0"/>
              <a:t>TGmc</a:t>
            </a:r>
            <a:r>
              <a:rPr lang="en-GB" sz="2000" dirty="0" smtClean="0"/>
              <a:t> draft. These changes correct the cited text and add mesh PMKSA definition text.”</a:t>
            </a:r>
          </a:p>
          <a:p>
            <a:r>
              <a:rPr lang="en-GB" sz="2000" dirty="0" smtClean="0"/>
              <a:t>Moved</a:t>
            </a:r>
            <a:r>
              <a:rPr lang="en-GB" sz="2000" dirty="0"/>
              <a:t>: </a:t>
            </a:r>
            <a:r>
              <a:rPr lang="en-GB" sz="2000" dirty="0" smtClean="0"/>
              <a:t>Seconded</a:t>
            </a:r>
            <a:r>
              <a:rPr lang="en-GB" sz="2000" dirty="0"/>
              <a:t>: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10410352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26</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Havi</a:t>
            </a:r>
            <a:r>
              <a:rPr lang="en-GB" dirty="0" smtClean="0"/>
              <a:t>ng </a:t>
            </a:r>
            <a:r>
              <a:rPr lang="en-GB" dirty="0"/>
              <a:t>approved comment resolutions for all of the comments received from the initial Sponsor Ballot on P802.11REVmc </a:t>
            </a:r>
            <a:r>
              <a:rPr lang="en-GB" dirty="0" smtClean="0"/>
              <a:t>D5.0 </a:t>
            </a:r>
            <a:r>
              <a:rPr lang="en-GB" dirty="0"/>
              <a:t>as contained in documents </a:t>
            </a:r>
            <a:r>
              <a:rPr lang="en-GB" dirty="0" smtClean="0"/>
              <a:t>11-15-0665rxx, 11-15-0565rxx, </a:t>
            </a:r>
            <a:r>
              <a:rPr lang="en-GB" dirty="0"/>
              <a:t>and </a:t>
            </a:r>
            <a:r>
              <a:rPr lang="en-GB" dirty="0" smtClean="0"/>
              <a:t>11-15-0532rxx</a:t>
            </a:r>
            <a:endParaRPr lang="en-US" dirty="0"/>
          </a:p>
          <a:p>
            <a:r>
              <a:rPr lang="en-GB" dirty="0" smtClean="0"/>
              <a:t>Instruct the editor to prepare Draft 6.0 incorporating these resolutions and</a:t>
            </a:r>
            <a:endParaRPr lang="en-US" dirty="0" smtClean="0"/>
          </a:p>
          <a:p>
            <a:r>
              <a:rPr lang="en-GB" dirty="0" smtClean="0"/>
              <a:t>Approve </a:t>
            </a:r>
            <a:r>
              <a:rPr lang="en-GB" dirty="0"/>
              <a:t>a 15 day Sponsor Recirculation Ballot asking the question “Should P802.11REVmc D5.0 be forwarded to </a:t>
            </a:r>
            <a:r>
              <a:rPr lang="en-GB" dirty="0" err="1"/>
              <a:t>RevCom</a:t>
            </a:r>
            <a:r>
              <a:rPr lang="en-GB" dirty="0"/>
              <a:t>?”</a:t>
            </a:r>
            <a:endParaRPr lang="en-US" dirty="0"/>
          </a:p>
          <a:p>
            <a:r>
              <a:rPr lang="en-US" sz="2000" dirty="0" smtClean="0"/>
              <a:t>Moved: Seconded:</a:t>
            </a:r>
          </a:p>
          <a:p>
            <a:r>
              <a:rPr lang="en-US" sz="2000" dirty="0" smtClean="0"/>
              <a:t>Result:</a:t>
            </a:r>
            <a:endParaRPr lang="en-US" sz="2000" dirty="0" smtClean="0"/>
          </a:p>
          <a:p>
            <a:endParaRPr lang="en-GB" sz="2000" dirty="0" smtClean="0"/>
          </a:p>
        </p:txBody>
      </p:sp>
    </p:spTree>
    <p:extLst>
      <p:ext uri="{BB962C8B-B14F-4D97-AF65-F5344CB8AC3E}">
        <p14:creationId xmlns:p14="http://schemas.microsoft.com/office/powerpoint/2010/main" val="3331714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27</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Second recirculation and comment resolution</a:t>
            </a:r>
          </a:p>
          <a:p>
            <a:r>
              <a:rPr lang="en-US" altLang="en-US" sz="2000" dirty="0" smtClean="0"/>
              <a:t>Conference </a:t>
            </a:r>
            <a:r>
              <a:rPr lang="en-US" altLang="en-US" sz="2000" dirty="0"/>
              <a:t>c</a:t>
            </a:r>
            <a:r>
              <a:rPr lang="en-US" altLang="en-US" sz="2000" dirty="0" smtClean="0"/>
              <a:t>alls 10am Eastern  </a:t>
            </a:r>
            <a:r>
              <a:rPr lang="en-US" altLang="en-US" sz="2000" dirty="0" smtClean="0"/>
              <a:t>2 </a:t>
            </a:r>
            <a:r>
              <a:rPr lang="en-US" altLang="en-US" sz="2000" dirty="0" smtClean="0"/>
              <a:t>hours </a:t>
            </a:r>
          </a:p>
          <a:p>
            <a:pPr lvl="1"/>
            <a:r>
              <a:rPr lang="en-US" altLang="en-US" sz="1800" dirty="0" smtClean="0"/>
              <a:t>May 27, June 3, June 24, July 1</a:t>
            </a:r>
          </a:p>
          <a:p>
            <a:r>
              <a:rPr lang="en-US" altLang="en-US" sz="2000" dirty="0" smtClean="0"/>
              <a:t>Ballot Resolution Committee meeting – </a:t>
            </a:r>
          </a:p>
          <a:p>
            <a:pPr lvl="1"/>
            <a:r>
              <a:rPr lang="en-US" altLang="en-US" sz="1800" dirty="0" smtClean="0"/>
              <a:t>If needed</a:t>
            </a:r>
          </a:p>
          <a:p>
            <a:r>
              <a:rPr lang="en-US" altLang="en-US" sz="2000" dirty="0" smtClean="0"/>
              <a:t>Schedule review</a:t>
            </a:r>
          </a:p>
          <a:p>
            <a:r>
              <a:rPr lang="en-US" altLang="en-US" sz="2000" dirty="0" smtClean="0"/>
              <a:t>Availability of 11mc in the IEEE store</a:t>
            </a:r>
          </a:p>
          <a:p>
            <a:pPr lvl="1"/>
            <a:r>
              <a:rPr lang="en-US" altLang="en-US" sz="1800" dirty="0" smtClean="0"/>
              <a:t>D5.0 is available (add D5.0 after SB approval),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28</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mentor.ieee.org/802.11/dcn/15/11-15-0532-37-000m-revmc-sponsor-ballot-comments.xls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a:t>
            </a:r>
            <a:r>
              <a:rPr lang="en-US" altLang="en-US" sz="1800" dirty="0"/>
              <a:t>PM1 </a:t>
            </a:r>
          </a:p>
          <a:p>
            <a:pPr lvl="1"/>
            <a:r>
              <a:rPr lang="en-US" altLang="en-US" sz="1200" dirty="0" smtClean="0"/>
              <a:t>Chair’s </a:t>
            </a:r>
            <a:r>
              <a:rPr lang="en-US" altLang="en-US" sz="1200" dirty="0"/>
              <a:t>Welcome, </a:t>
            </a:r>
            <a:r>
              <a:rPr lang="en-US" altLang="en-US" sz="1200" dirty="0" smtClean="0"/>
              <a:t>Patent reminder, Status</a:t>
            </a:r>
            <a:r>
              <a:rPr lang="en-US" altLang="en-US" sz="1200" dirty="0"/>
              <a:t>, Review of Objectives, Approve </a:t>
            </a:r>
            <a:r>
              <a:rPr lang="en-US" altLang="en-US" sz="1200" dirty="0" smtClean="0"/>
              <a:t>agenda </a:t>
            </a:r>
          </a:p>
          <a:p>
            <a:pPr lvl="1"/>
            <a:r>
              <a:rPr lang="en-US" altLang="en-US" sz="1200" dirty="0" smtClean="0"/>
              <a:t>Motion to affirm Vice chairs</a:t>
            </a:r>
          </a:p>
          <a:p>
            <a:pPr lvl="1"/>
            <a:r>
              <a:rPr lang="en-US" altLang="en-US" sz="1200" dirty="0" smtClean="0"/>
              <a:t>Editor’s Report</a:t>
            </a:r>
          </a:p>
          <a:p>
            <a:pPr lvl="1"/>
            <a:r>
              <a:rPr lang="en-GB" sz="1200" dirty="0" smtClean="0"/>
              <a:t>11-16-554, 11-16-711 </a:t>
            </a:r>
            <a:r>
              <a:rPr lang="en-GB" sz="1200" dirty="0"/>
              <a:t>Menzo, CID 7698, 7658, </a:t>
            </a:r>
            <a:r>
              <a:rPr lang="en-GB" sz="1200" dirty="0" smtClean="0"/>
              <a:t>7674</a:t>
            </a:r>
          </a:p>
          <a:p>
            <a:pPr lvl="1"/>
            <a:r>
              <a:rPr lang="en-GB" sz="1200" dirty="0" smtClean="0"/>
              <a:t>Adrian </a:t>
            </a:r>
            <a:r>
              <a:rPr lang="en-GB" sz="1200" dirty="0"/>
              <a:t>CIDs – </a:t>
            </a:r>
            <a:r>
              <a:rPr lang="en-GB" sz="1200" dirty="0" smtClean="0"/>
              <a:t>CID 7111(LCI), 7804</a:t>
            </a:r>
          </a:p>
          <a:p>
            <a:pPr lvl="1"/>
            <a:r>
              <a:rPr lang="en-GB" sz="1200" dirty="0" smtClean="0"/>
              <a:t>CIDs 7742- Carlos Aldana, 11-16-703</a:t>
            </a:r>
            <a:r>
              <a:rPr lang="en-GB" sz="1600" dirty="0" smtClean="0"/>
              <a:t/>
            </a:r>
            <a:br>
              <a:rPr lang="en-GB" sz="1600" dirty="0" smtClean="0"/>
            </a:br>
            <a:endParaRPr lang="en-GB" sz="1600" dirty="0" smtClean="0"/>
          </a:p>
        </p:txBody>
      </p:sp>
      <p:sp>
        <p:nvSpPr>
          <p:cNvPr id="4110" name="Rectangle 35"/>
          <p:cNvSpPr>
            <a:spLocks noChangeArrowheads="1"/>
          </p:cNvSpPr>
          <p:nvPr/>
        </p:nvSpPr>
        <p:spPr bwMode="auto">
          <a:xfrm>
            <a:off x="4724400" y="5489944"/>
            <a:ext cx="3990532" cy="987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endParaRPr lang="en-US" altLang="en-US" sz="1800" dirty="0"/>
          </a:p>
          <a:p>
            <a:pPr lvl="1">
              <a:lnSpc>
                <a:spcPct val="80000"/>
              </a:lnSpc>
            </a:pPr>
            <a:r>
              <a:rPr lang="en-US" altLang="en-US" sz="1200" dirty="0" smtClean="0"/>
              <a:t>Motions </a:t>
            </a:r>
          </a:p>
          <a:p>
            <a:pPr lvl="1">
              <a:lnSpc>
                <a:spcPct val="80000"/>
              </a:lnSpc>
            </a:pPr>
            <a:r>
              <a:rPr lang="en-US" altLang="en-US" sz="1200" dirty="0" smtClean="0"/>
              <a:t>Document 567, CID 7584, CID 7593, </a:t>
            </a:r>
            <a:endParaRPr lang="en-US" altLang="en-US" sz="1200" dirty="0" smtClean="0"/>
          </a:p>
          <a:p>
            <a:pPr lvl="1">
              <a:lnSpc>
                <a:spcPct val="80000"/>
              </a:lnSpc>
            </a:pPr>
            <a:r>
              <a:rPr lang="en-US" altLang="en-US" sz="1200" dirty="0" smtClean="0"/>
              <a:t>Plans </a:t>
            </a:r>
            <a:r>
              <a:rPr lang="en-US" altLang="en-US" sz="1200" dirty="0"/>
              <a:t>for </a:t>
            </a:r>
            <a:r>
              <a:rPr lang="en-US" altLang="en-US" sz="1200" dirty="0" smtClean="0"/>
              <a:t>May - July</a:t>
            </a:r>
          </a:p>
          <a:p>
            <a:pPr lvl="1">
              <a:lnSpc>
                <a:spcPct val="80000"/>
              </a:lnSpc>
            </a:pPr>
            <a:r>
              <a:rPr lang="en-US" altLang="en-US" sz="1200" dirty="0" smtClean="0"/>
              <a:t>Schedule,  AOB</a:t>
            </a:r>
            <a:r>
              <a:rPr lang="en-US" altLang="en-US" sz="1200" dirty="0"/>
              <a:t>, Adjourn</a:t>
            </a:r>
          </a:p>
        </p:txBody>
      </p:sp>
      <p:sp>
        <p:nvSpPr>
          <p:cNvPr id="10" name="Rectangle 35"/>
          <p:cNvSpPr>
            <a:spLocks noChangeArrowheads="1"/>
          </p:cNvSpPr>
          <p:nvPr/>
        </p:nvSpPr>
        <p:spPr bwMode="auto">
          <a:xfrm>
            <a:off x="305666" y="3581400"/>
            <a:ext cx="464379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200" dirty="0" smtClean="0"/>
              <a:t>CIDs 7209, 7211, 7626, 7787, 7152 – Carlos Cordeiro</a:t>
            </a:r>
          </a:p>
          <a:p>
            <a:pPr lvl="1"/>
            <a:r>
              <a:rPr lang="en-GB" sz="1200" dirty="0" smtClean="0"/>
              <a:t>Graham </a:t>
            </a:r>
            <a:r>
              <a:rPr lang="en-GB" sz="1200" dirty="0"/>
              <a:t>Smith CIDs </a:t>
            </a:r>
            <a:endParaRPr lang="en-GB" sz="1200" dirty="0" smtClean="0"/>
          </a:p>
          <a:p>
            <a:pPr lvl="1">
              <a:lnSpc>
                <a:spcPct val="80000"/>
              </a:lnSpc>
            </a:pPr>
            <a:r>
              <a:rPr lang="en-GB" sz="1200" dirty="0" smtClean="0"/>
              <a:t>Adrian Editorial CIDs</a:t>
            </a:r>
          </a:p>
        </p:txBody>
      </p:sp>
      <p:sp>
        <p:nvSpPr>
          <p:cNvPr id="16" name="Rectangle 35"/>
          <p:cNvSpPr>
            <a:spLocks noChangeArrowheads="1"/>
          </p:cNvSpPr>
          <p:nvPr/>
        </p:nvSpPr>
        <p:spPr bwMode="auto">
          <a:xfrm>
            <a:off x="4724400" y="1219200"/>
            <a:ext cx="4343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GB" sz="1200" dirty="0" smtClean="0"/>
              <a:t>Motions</a:t>
            </a:r>
            <a:endParaRPr lang="en-GB" sz="1200" dirty="0"/>
          </a:p>
          <a:p>
            <a:pPr lvl="1"/>
            <a:r>
              <a:rPr lang="en-US" altLang="en-US" sz="1200" dirty="0" smtClean="0"/>
              <a:t>Guido CIDs: 7219, 7372, 7611</a:t>
            </a:r>
          </a:p>
          <a:p>
            <a:pPr lvl="1"/>
            <a:r>
              <a:rPr lang="en-GB" sz="1200" dirty="0" smtClean="0"/>
              <a:t>11-15-1184 </a:t>
            </a:r>
            <a:r>
              <a:rPr lang="en-GB" sz="1200" dirty="0"/>
              <a:t>– Dan</a:t>
            </a:r>
            <a:r>
              <a:rPr lang="en-GB" sz="1200" b="1" dirty="0"/>
              <a:t> </a:t>
            </a:r>
            <a:r>
              <a:rPr lang="en-GB" sz="1200" dirty="0"/>
              <a:t>(Opportunistic Wireless Encryption</a:t>
            </a:r>
            <a:r>
              <a:rPr lang="en-GB" sz="1200" dirty="0" smtClean="0"/>
              <a:t>), 11-16-562 (Suite B clarification), 7553</a:t>
            </a:r>
          </a:p>
          <a:p>
            <a:pPr lvl="1"/>
            <a:r>
              <a:rPr lang="en-GB" altLang="en-US" sz="1200" dirty="0"/>
              <a:t>CIDs 7061, 7420, 7421, 7462, 7727, 7783 – Jouni</a:t>
            </a:r>
            <a:r>
              <a:rPr lang="en-US" altLang="en-US" sz="1200" dirty="0"/>
              <a:t> </a:t>
            </a:r>
            <a:r>
              <a:rPr lang="en-US" altLang="en-US" sz="1200" dirty="0" smtClean="0"/>
              <a:t>11-16-710</a:t>
            </a:r>
          </a:p>
          <a:p>
            <a:pPr lvl="1"/>
            <a:r>
              <a:rPr lang="en-GB" sz="1200" dirty="0" err="1"/>
              <a:t>Sigurd</a:t>
            </a:r>
            <a:r>
              <a:rPr lang="en-GB" sz="1200" dirty="0"/>
              <a:t> CIDs 7106, </a:t>
            </a:r>
            <a:r>
              <a:rPr lang="en-GB" sz="1200" dirty="0" smtClean="0"/>
              <a:t>7311, 7312, 7313, 7584</a:t>
            </a:r>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4724400" y="2895600"/>
            <a:ext cx="3990532" cy="136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AM1</a:t>
            </a:r>
            <a:endParaRPr lang="en-US" altLang="en-US" sz="1800" dirty="0"/>
          </a:p>
          <a:p>
            <a:pPr lvl="1">
              <a:lnSpc>
                <a:spcPct val="80000"/>
              </a:lnSpc>
            </a:pPr>
            <a:r>
              <a:rPr lang="en-US" altLang="en-US" sz="1200" dirty="0" smtClean="0"/>
              <a:t>11-16-670 – Hiroyuki – DMS Extended MCS set base MCS &amp; length calculation</a:t>
            </a:r>
          </a:p>
          <a:p>
            <a:pPr lvl="1">
              <a:lnSpc>
                <a:spcPct val="80000"/>
              </a:lnSpc>
            </a:pPr>
            <a:r>
              <a:rPr lang="en-US" altLang="en-US" sz="1200" dirty="0" smtClean="0"/>
              <a:t>CID 7043 – Adrian 273r13</a:t>
            </a:r>
          </a:p>
          <a:p>
            <a:pPr lvl="1">
              <a:lnSpc>
                <a:spcPct val="80000"/>
              </a:lnSpc>
            </a:pPr>
            <a:r>
              <a:rPr lang="en-GB" sz="1200" dirty="0"/>
              <a:t>CID </a:t>
            </a:r>
            <a:r>
              <a:rPr lang="en-GB" sz="1200" dirty="0" smtClean="0"/>
              <a:t>7210</a:t>
            </a:r>
            <a:r>
              <a:rPr lang="en-GB" sz="1200" dirty="0"/>
              <a:t>, 7212, 7240, 7244, 7317, 7448, 7503, 7812 – Mark Rison </a:t>
            </a:r>
            <a:endParaRPr lang="en-GB" sz="1200" dirty="0" smtClean="0"/>
          </a:p>
          <a:p>
            <a:pPr lvl="1">
              <a:lnSpc>
                <a:spcPct val="80000"/>
              </a:lnSpc>
            </a:pPr>
            <a:r>
              <a:rPr lang="en-GB" sz="1200" dirty="0" smtClean="0"/>
              <a:t>Brian Hart CID 7523, 412r3</a:t>
            </a:r>
          </a:p>
          <a:p>
            <a:pPr lvl="1">
              <a:lnSpc>
                <a:spcPct val="80000"/>
              </a:lnSpc>
            </a:pPr>
            <a:endParaRPr lang="en-GB" sz="1200" dirty="0" smtClean="0"/>
          </a:p>
          <a:p>
            <a:pPr lvl="1">
              <a:lnSpc>
                <a:spcPct val="80000"/>
              </a:lnSpc>
            </a:pPr>
            <a:endParaRPr lang="en-US" altLang="en-US" sz="1200" dirty="0"/>
          </a:p>
        </p:txBody>
      </p:sp>
      <p:sp>
        <p:nvSpPr>
          <p:cNvPr id="12" name="Rectangle 35"/>
          <p:cNvSpPr>
            <a:spLocks noChangeArrowheads="1"/>
          </p:cNvSpPr>
          <p:nvPr/>
        </p:nvSpPr>
        <p:spPr bwMode="auto">
          <a:xfrm>
            <a:off x="304800" y="4648200"/>
            <a:ext cx="464379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a:t>
            </a:r>
            <a:endParaRPr lang="en-US" altLang="en-US" sz="1800" dirty="0"/>
          </a:p>
          <a:p>
            <a:pPr lvl="1">
              <a:lnSpc>
                <a:spcPct val="80000"/>
              </a:lnSpc>
            </a:pPr>
            <a:r>
              <a:rPr lang="en-US" altLang="en-US" sz="1200" dirty="0" smtClean="0"/>
              <a:t>CIDs – Matt Fischer</a:t>
            </a:r>
          </a:p>
          <a:p>
            <a:pPr lvl="1">
              <a:lnSpc>
                <a:spcPct val="80000"/>
              </a:lnSpc>
            </a:pPr>
            <a:r>
              <a:rPr lang="en-US" altLang="en-US" sz="1200" dirty="0" smtClean="0"/>
              <a:t>CID 7165 – Assaf 11-16-580</a:t>
            </a:r>
          </a:p>
          <a:p>
            <a:pPr lvl="1">
              <a:lnSpc>
                <a:spcPct val="80000"/>
              </a:lnSpc>
            </a:pPr>
            <a:r>
              <a:rPr lang="en-GB" sz="1200" dirty="0" smtClean="0"/>
              <a:t>Adrian – Editorial CIDs</a:t>
            </a:r>
          </a:p>
          <a:p>
            <a:pPr lvl="1">
              <a:lnSpc>
                <a:spcPct val="80000"/>
              </a:lnSpc>
            </a:pPr>
            <a:r>
              <a:rPr lang="en-US" altLang="en-US" sz="1200" dirty="0" smtClean="0"/>
              <a:t>Mark Rison CIDs 7396, 7500, 7349, 7210</a:t>
            </a:r>
          </a:p>
          <a:p>
            <a:pPr lvl="1">
              <a:lnSpc>
                <a:spcPct val="80000"/>
              </a:lnSpc>
            </a:pPr>
            <a:r>
              <a:rPr lang="en-US" altLang="en-US" sz="1200" dirty="0" smtClean="0"/>
              <a:t>Graham Smith CIDs 7771, (</a:t>
            </a:r>
            <a:r>
              <a:rPr lang="en-US" sz="1200" dirty="0" smtClean="0"/>
              <a:t>7087, 7088, 7541) 16/228r5</a:t>
            </a:r>
          </a:p>
          <a:p>
            <a:pPr lvl="1">
              <a:lnSpc>
                <a:spcPct val="80000"/>
              </a:lnSpc>
            </a:pPr>
            <a:endParaRPr lang="en-US" altLang="en-US" sz="1200" dirty="0" smtClean="0"/>
          </a:p>
        </p:txBody>
      </p:sp>
      <p:sp>
        <p:nvSpPr>
          <p:cNvPr id="13" name="Rectangle 35"/>
          <p:cNvSpPr>
            <a:spLocks noChangeArrowheads="1"/>
          </p:cNvSpPr>
          <p:nvPr/>
        </p:nvSpPr>
        <p:spPr bwMode="auto">
          <a:xfrm>
            <a:off x="4730750" y="4191000"/>
            <a:ext cx="433705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p>
          <a:p>
            <a:pPr lvl="1">
              <a:lnSpc>
                <a:spcPct val="80000"/>
              </a:lnSpc>
            </a:pPr>
            <a:r>
              <a:rPr lang="en-GB" sz="1200" dirty="0" smtClean="0"/>
              <a:t>CID 7523 in 412</a:t>
            </a:r>
          </a:p>
          <a:p>
            <a:pPr lvl="1">
              <a:lnSpc>
                <a:spcPct val="80000"/>
              </a:lnSpc>
            </a:pPr>
            <a:r>
              <a:rPr lang="en-GB" sz="1200" dirty="0" smtClean="0"/>
              <a:t>CIDs </a:t>
            </a:r>
            <a:r>
              <a:rPr lang="en-GB" sz="1200" dirty="0"/>
              <a:t>7074, 7077, 7207, 7818 (Ganesh) </a:t>
            </a:r>
            <a:endParaRPr lang="en-GB" sz="1200" dirty="0" smtClean="0"/>
          </a:p>
          <a:p>
            <a:pPr lvl="1">
              <a:lnSpc>
                <a:spcPct val="80000"/>
              </a:lnSpc>
            </a:pPr>
            <a:r>
              <a:rPr lang="en-US" altLang="en-US" sz="1200" dirty="0"/>
              <a:t>Mark Hamilton CIDs: 7146, 7324, </a:t>
            </a:r>
            <a:r>
              <a:rPr lang="en-US" altLang="en-US" sz="1200" dirty="0" smtClean="0"/>
              <a:t>7827, 7139, 7553</a:t>
            </a:r>
          </a:p>
          <a:p>
            <a:pPr lvl="1">
              <a:lnSpc>
                <a:spcPct val="80000"/>
              </a:lnSpc>
            </a:pPr>
            <a:r>
              <a:rPr lang="en-US" altLang="en-US" sz="1200" dirty="0" smtClean="0"/>
              <a:t>Carlos Aldana – 11-16-703</a:t>
            </a:r>
          </a:p>
          <a:p>
            <a:pPr lvl="1">
              <a:lnSpc>
                <a:spcPct val="80000"/>
              </a:lnSpc>
            </a:pPr>
            <a:r>
              <a:rPr lang="en-US" altLang="en-US" sz="1200" dirty="0" smtClean="0"/>
              <a:t>Mark Rison –  7368,7544, 7555, 7573,7589,7732</a:t>
            </a:r>
          </a:p>
          <a:p>
            <a:pPr lvl="1">
              <a:lnSpc>
                <a:spcPct val="80000"/>
              </a:lnSpc>
            </a:pPr>
            <a:r>
              <a:rPr lang="en-US" altLang="en-US" sz="1200" dirty="0" smtClean="0"/>
              <a:t>Graham Smith – 7087, 7088, 7541, 7700</a:t>
            </a:r>
            <a:endParaRPr lang="en-US" altLang="en-US" sz="1200" dirty="0"/>
          </a:p>
          <a:p>
            <a:pPr lvl="1">
              <a:lnSpc>
                <a:spcPct val="80000"/>
              </a:lnSpc>
            </a:pPr>
            <a:endParaRPr lang="en-US" altLang="en-US" sz="1200" dirty="0"/>
          </a:p>
          <a:p>
            <a:pPr lvl="1">
              <a:lnSpc>
                <a:spcPct val="80000"/>
              </a:lnSpc>
            </a:pPr>
            <a:endParaRPr lang="en-GB" sz="1200" dirty="0"/>
          </a:p>
          <a:p>
            <a:pPr lvl="1">
              <a:lnSpc>
                <a:spcPct val="80000"/>
              </a:lnSpc>
            </a:pPr>
            <a:endParaRPr lang="en-US" alt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5</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mentor.ieee.org/802.11/dcn/16/11-16-0250-00-000m-revmc-brc-minutes-march-2016-macau.docx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mentor.ieee.org/802.11/dcn/16/11-16-0506-00-000m-telecon-minutes-for-revmc-brc-april-1-2016.docx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mentor.ieee.org/802.11/dcn/16/11-16-0542-00-000m-revmc-brc-april-15-telecon-minutes.docx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mentor.ieee.org/802.11/dcn/16/11-16-0546-00-000m-revmc-brc-april-21-telecon-minutes.docx</a:t>
            </a:r>
            <a:r>
              <a:rPr lang="en-US" altLang="en-US" sz="1400" dirty="0" smtClean="0"/>
              <a:t> </a:t>
            </a:r>
          </a:p>
          <a:p>
            <a:pPr lvl="1">
              <a:lnSpc>
                <a:spcPct val="90000"/>
              </a:lnSpc>
            </a:pPr>
            <a:r>
              <a:rPr lang="en-US" altLang="en-US" sz="1400" dirty="0">
                <a:hlinkClick r:id="rId7"/>
              </a:rPr>
              <a:t>https://</a:t>
            </a:r>
            <a:r>
              <a:rPr lang="en-US" altLang="en-US" sz="1400" dirty="0" smtClean="0">
                <a:hlinkClick r:id="rId7"/>
              </a:rPr>
              <a:t>mentor.ieee.org/802.11/dcn/16/11-16-0550-01-000m-minutes-for-revmc-brc-face-to-face-meeting-april-25-28-cambridge.docx</a:t>
            </a:r>
            <a:r>
              <a:rPr lang="en-US" altLang="en-US" sz="1400" dirty="0" smtClean="0"/>
              <a:t> </a:t>
            </a:r>
          </a:p>
          <a:p>
            <a:pPr lvl="1">
              <a:lnSpc>
                <a:spcPct val="90000"/>
              </a:lnSpc>
            </a:pPr>
            <a:r>
              <a:rPr lang="en-US" altLang="en-US" sz="1400" dirty="0">
                <a:hlinkClick r:id="rId8"/>
              </a:rPr>
              <a:t>https://</a:t>
            </a:r>
            <a:r>
              <a:rPr lang="en-US" altLang="en-US" sz="1400" dirty="0" smtClean="0">
                <a:hlinkClick r:id="rId8"/>
              </a:rPr>
              <a:t>mentor.ieee.org/802.11/dcn/16/11-16-0574-03-000m-revmc-brc-may-6-and-9-telecon-minutes.docx</a:t>
            </a:r>
            <a:r>
              <a:rPr lang="en-US" altLang="en-US" sz="1400" dirty="0" smtClean="0"/>
              <a:t>  </a:t>
            </a:r>
            <a:endParaRPr lang="en-US" altLang="en-US" sz="1400" dirty="0"/>
          </a:p>
          <a:p>
            <a:pPr lvl="1">
              <a:lnSpc>
                <a:spcPct val="90000"/>
              </a:lnSpc>
            </a:pPr>
            <a:r>
              <a:rPr lang="en-US" altLang="en-US" sz="1400" dirty="0" smtClean="0">
                <a:hlinkClick r:id="rId9"/>
              </a:rPr>
              <a:t>https</a:t>
            </a:r>
            <a:r>
              <a:rPr lang="en-US" altLang="en-US" sz="1400" dirty="0">
                <a:hlinkClick r:id="rId9"/>
              </a:rPr>
              <a:t>://</a:t>
            </a:r>
            <a:r>
              <a:rPr lang="en-US" altLang="en-US" sz="1400" dirty="0" smtClean="0">
                <a:hlinkClick r:id="rId9"/>
              </a:rPr>
              <a:t>mentor.ieee.org/802.11/dcn/16/11-16-0601-00-000m-revmc-brc-may-13-telecon-minutes.docx</a:t>
            </a:r>
            <a:r>
              <a:rPr lang="en-US" altLang="en-US" sz="1400" dirty="0" smtClean="0"/>
              <a:t> </a:t>
            </a:r>
          </a:p>
          <a:p>
            <a:pPr>
              <a:lnSpc>
                <a:spcPct val="90000"/>
              </a:lnSpc>
            </a:pPr>
            <a:r>
              <a:rPr lang="en-US" altLang="en-US" dirty="0" smtClean="0"/>
              <a:t>Editor Report (Adrian Stephens)</a:t>
            </a:r>
          </a:p>
          <a:p>
            <a:pPr lvl="1">
              <a:lnSpc>
                <a:spcPct val="90000"/>
              </a:lnSpc>
            </a:pPr>
            <a:r>
              <a:rPr lang="en-US" altLang="en-US" sz="1800" dirty="0" smtClean="0"/>
              <a:t>Editor </a:t>
            </a:r>
            <a:r>
              <a:rPr lang="en-US" altLang="en-US" sz="1800" dirty="0"/>
              <a:t>report: </a:t>
            </a:r>
            <a:r>
              <a:rPr lang="en-US" altLang="en-US" sz="1800" dirty="0">
                <a:hlinkClick r:id="rId10"/>
              </a:rPr>
              <a:t>https://</a:t>
            </a:r>
            <a:r>
              <a:rPr lang="en-US" altLang="en-US" sz="1800" dirty="0" smtClean="0">
                <a:hlinkClick r:id="rId10"/>
              </a:rPr>
              <a:t>mentor.ieee.org/802.11/dcn/13/11-13-0095-30-000m-editor-reports.pptx</a:t>
            </a:r>
            <a:r>
              <a:rPr lang="en-US" altLang="en-US" sz="1800" dirty="0" smtClean="0"/>
              <a:t> </a:t>
            </a:r>
            <a:endParaRPr lang="en-US" alt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7</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Jan </a:t>
            </a:r>
            <a:r>
              <a:rPr lang="en-US" altLang="en-US" sz="2000" dirty="0">
                <a:solidFill>
                  <a:srgbClr val="006600"/>
                </a:solidFill>
              </a:rPr>
              <a:t>2016 Initial SB recirculation</a:t>
            </a:r>
          </a:p>
          <a:p>
            <a:pPr>
              <a:lnSpc>
                <a:spcPct val="80000"/>
              </a:lnSpc>
            </a:pPr>
            <a:r>
              <a:rPr lang="en-US" altLang="en-US" sz="2000" dirty="0" smtClean="0">
                <a:solidFill>
                  <a:schemeClr val="accent2"/>
                </a:solidFill>
              </a:rPr>
              <a:t>D6.0 April/May 2016 Second Recirculation</a:t>
            </a:r>
          </a:p>
          <a:p>
            <a:pPr>
              <a:lnSpc>
                <a:spcPct val="80000"/>
              </a:lnSpc>
            </a:pPr>
            <a:r>
              <a:rPr lang="en-US" altLang="en-US" sz="2000" dirty="0" smtClean="0">
                <a:solidFill>
                  <a:schemeClr val="accent2"/>
                </a:solidFill>
              </a:rPr>
              <a:t>D6.0/D7.0 May/June Third Recirculation</a:t>
            </a:r>
            <a:endParaRPr lang="en-US" altLang="en-US" sz="2000" dirty="0">
              <a:solidFill>
                <a:schemeClr val="accent2"/>
              </a:solidFill>
            </a:endParaRPr>
          </a:p>
          <a:p>
            <a:pPr>
              <a:lnSpc>
                <a:spcPct val="80000"/>
              </a:lnSpc>
            </a:pPr>
            <a:r>
              <a:rPr lang="en-US" altLang="en-US" sz="2000" dirty="0"/>
              <a:t>July 2016 – WG/EC Final Approval</a:t>
            </a:r>
          </a:p>
          <a:p>
            <a:pPr>
              <a:lnSpc>
                <a:spcPct val="80000"/>
              </a:lnSpc>
            </a:pPr>
            <a:r>
              <a:rPr lang="en-US" altLang="en-US" sz="2000" dirty="0"/>
              <a:t>September </a:t>
            </a:r>
            <a:r>
              <a:rPr lang="en-US" altLang="en-US" sz="2000" dirty="0" smtClean="0"/>
              <a:t>2016 – </a:t>
            </a:r>
            <a:r>
              <a:rPr lang="en-US" altLang="en-US" sz="2000" dirty="0" err="1"/>
              <a:t>RevCom</a:t>
            </a:r>
            <a:r>
              <a:rPr lang="en-US" altLang="en-US" sz="2000" dirty="0"/>
              <a:t>/SASB</a:t>
            </a:r>
            <a:r>
              <a:rPr lang="en-US" altLang="en-US" sz="2000" dirty="0" smtClean="0"/>
              <a:t> Approval</a:t>
            </a:r>
            <a:endParaRPr lang="en-US" altLang="en-US" sz="2000" dirty="0">
              <a:solidFill>
                <a:schemeClr val="accent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000" dirty="0" smtClean="0"/>
              <a:t>Initial Sponsor Ballot 2015-03-27 through 2015-04-26 on D4.0</a:t>
            </a:r>
          </a:p>
          <a:p>
            <a:pPr>
              <a:lnSpc>
                <a:spcPct val="80000"/>
              </a:lnSpc>
            </a:pPr>
            <a:r>
              <a:rPr lang="en-US" altLang="en-US" sz="2000" dirty="0" smtClean="0"/>
              <a:t>January/February 2016</a:t>
            </a:r>
          </a:p>
          <a:p>
            <a:pPr lvl="1">
              <a:lnSpc>
                <a:spcPct val="80000"/>
              </a:lnSpc>
            </a:pPr>
            <a:r>
              <a:rPr lang="en-US" altLang="en-US" sz="1800" dirty="0"/>
              <a:t>Initial SB recirculation </a:t>
            </a:r>
            <a:r>
              <a:rPr lang="en-US" altLang="en-US" sz="1800" dirty="0" smtClean="0"/>
              <a:t>D5.0 2016 -01-11 through 2016-01-26</a:t>
            </a:r>
            <a:endParaRPr lang="en-US" altLang="en-US" sz="1800" dirty="0"/>
          </a:p>
          <a:p>
            <a:pPr lvl="1">
              <a:lnSpc>
                <a:spcPct val="80000"/>
              </a:lnSpc>
            </a:pPr>
            <a:r>
              <a:rPr lang="en-US" altLang="en-US" sz="1800" dirty="0" smtClean="0"/>
              <a:t>Teleconferences, Feb 22-25 2016 BRC Ft. Lauderdale meeting </a:t>
            </a:r>
          </a:p>
          <a:p>
            <a:pPr lvl="1">
              <a:lnSpc>
                <a:spcPct val="80000"/>
              </a:lnSpc>
            </a:pPr>
            <a:endParaRPr lang="en-US" altLang="en-US" sz="1800" dirty="0"/>
          </a:p>
          <a:p>
            <a:pPr>
              <a:lnSpc>
                <a:spcPct val="80000"/>
              </a:lnSpc>
            </a:pPr>
            <a:r>
              <a:rPr lang="en-US" altLang="en-US" sz="2000" dirty="0" smtClean="0"/>
              <a:t>March/April/May 2016</a:t>
            </a:r>
          </a:p>
          <a:p>
            <a:pPr lvl="1">
              <a:lnSpc>
                <a:spcPct val="80000"/>
              </a:lnSpc>
            </a:pPr>
            <a:r>
              <a:rPr lang="en-US" altLang="en-US" sz="1800" dirty="0" smtClean="0"/>
              <a:t>Comment resolution</a:t>
            </a:r>
          </a:p>
          <a:p>
            <a:pPr lvl="1">
              <a:lnSpc>
                <a:spcPct val="80000"/>
              </a:lnSpc>
            </a:pPr>
            <a:r>
              <a:rPr lang="en-US" altLang="en-US" sz="1800" dirty="0"/>
              <a:t>2</a:t>
            </a:r>
            <a:r>
              <a:rPr lang="en-US" altLang="en-US" sz="1800" baseline="30000" dirty="0" smtClean="0"/>
              <a:t>rd</a:t>
            </a:r>
            <a:r>
              <a:rPr lang="en-US" altLang="en-US" sz="1800" dirty="0" smtClean="0"/>
              <a:t> recirculation May 2016 D6.0 </a:t>
            </a:r>
          </a:p>
          <a:p>
            <a:pPr lvl="1">
              <a:lnSpc>
                <a:spcPct val="80000"/>
              </a:lnSpc>
            </a:pPr>
            <a:endParaRPr lang="en-US" altLang="en-US" sz="1800" dirty="0" smtClean="0"/>
          </a:p>
          <a:p>
            <a:pPr>
              <a:lnSpc>
                <a:spcPct val="80000"/>
              </a:lnSpc>
            </a:pPr>
            <a:r>
              <a:rPr lang="en-US" altLang="en-US" sz="2200" dirty="0" smtClean="0"/>
              <a:t>June/July 2016</a:t>
            </a:r>
          </a:p>
          <a:p>
            <a:pPr lvl="1">
              <a:lnSpc>
                <a:spcPct val="80000"/>
              </a:lnSpc>
            </a:pPr>
            <a:r>
              <a:rPr lang="en-US" altLang="en-US" sz="1800" dirty="0"/>
              <a:t>3</a:t>
            </a:r>
            <a:r>
              <a:rPr lang="en-US" altLang="en-US" sz="1800" baseline="30000" dirty="0" smtClean="0"/>
              <a:t>th</a:t>
            </a:r>
            <a:r>
              <a:rPr lang="en-US" altLang="en-US" sz="1800" dirty="0" smtClean="0"/>
              <a:t> recirculation D6.0 unchanged or D7.0</a:t>
            </a:r>
          </a:p>
          <a:p>
            <a:pPr lvl="1">
              <a:lnSpc>
                <a:spcPct val="80000"/>
              </a:lnSpc>
            </a:pPr>
            <a:endParaRPr lang="en-US" altLang="en-US" sz="1800" dirty="0" smtClean="0"/>
          </a:p>
          <a:p>
            <a:pPr>
              <a:lnSpc>
                <a:spcPct val="80000"/>
              </a:lnSpc>
            </a:pPr>
            <a:r>
              <a:rPr lang="en-US" altLang="en-US" sz="2000" dirty="0" smtClean="0"/>
              <a:t>July </a:t>
            </a:r>
            <a:r>
              <a:rPr lang="en-US" altLang="en-US" sz="2000" dirty="0"/>
              <a:t>2016 – WG/EC Final </a:t>
            </a:r>
            <a:r>
              <a:rPr lang="en-US" altLang="en-US" sz="2000" dirty="0" smtClean="0"/>
              <a:t>Approval </a:t>
            </a:r>
          </a:p>
          <a:p>
            <a:pPr lvl="1">
              <a:lnSpc>
                <a:spcPct val="80000"/>
              </a:lnSpc>
            </a:pPr>
            <a:endParaRPr lang="en-US" altLang="en-US" sz="1600" dirty="0"/>
          </a:p>
          <a:p>
            <a:pPr>
              <a:lnSpc>
                <a:spcPct val="80000"/>
              </a:lnSpc>
            </a:pPr>
            <a:r>
              <a:rPr lang="en-US" altLang="en-US" sz="2000" dirty="0"/>
              <a:t>September 2016 – </a:t>
            </a:r>
            <a:r>
              <a:rPr lang="en-US" altLang="en-US" sz="2000" dirty="0" err="1"/>
              <a:t>RevCom</a:t>
            </a:r>
            <a:r>
              <a:rPr lang="en-US" altLang="en-US" sz="2000" dirty="0"/>
              <a:t>/SASB </a:t>
            </a:r>
            <a:r>
              <a:rPr lang="en-US" altLang="en-US" sz="2000" dirty="0" smtClean="0"/>
              <a:t>Approval </a:t>
            </a:r>
          </a:p>
          <a:p>
            <a:pPr lvl="1">
              <a:lnSpc>
                <a:spcPct val="80000"/>
              </a:lnSpc>
            </a:pPr>
            <a:r>
              <a:rPr lang="en-US" altLang="en-US" sz="1800" b="1" dirty="0" err="1" smtClean="0"/>
              <a:t>RevCom</a:t>
            </a:r>
            <a:r>
              <a:rPr lang="en-US" altLang="en-US" sz="1800" b="1" dirty="0" smtClean="0"/>
              <a:t> Submission date: 05 Aug 2016 for Sept 16 </a:t>
            </a:r>
            <a:r>
              <a:rPr lang="en-US" altLang="en-US" sz="1800" b="1" dirty="0" err="1" smtClean="0"/>
              <a:t>RevCom</a:t>
            </a:r>
            <a:r>
              <a:rPr lang="en-US" altLang="en-US" sz="1800" b="1" dirty="0" smtClean="0"/>
              <a:t> teleconference</a:t>
            </a:r>
            <a:endParaRPr lang="en-US" altLang="en-US" sz="1800" b="1" dirty="0"/>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9</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Vice Chair/Secretary Re-affirmation</a:t>
            </a:r>
            <a:endParaRPr lang="en-US" sz="2000" dirty="0"/>
          </a:p>
          <a:p>
            <a:r>
              <a:rPr lang="en-US" sz="2000" dirty="0" smtClean="0"/>
              <a:t>Motion: </a:t>
            </a:r>
            <a:r>
              <a:rPr lang="en-US" sz="2000" dirty="0" err="1" smtClean="0"/>
              <a:t>TGmc</a:t>
            </a:r>
            <a:r>
              <a:rPr lang="en-US" sz="2000" dirty="0" smtClean="0"/>
              <a:t> reaffirms</a:t>
            </a:r>
          </a:p>
          <a:p>
            <a:pPr lvl="1"/>
            <a:r>
              <a:rPr lang="en-US" sz="1600" dirty="0" smtClean="0"/>
              <a:t>Mark Hamilton as Vice Chair</a:t>
            </a:r>
          </a:p>
          <a:p>
            <a:pPr lvl="1"/>
            <a:r>
              <a:rPr lang="en-US" sz="1600" dirty="0" smtClean="0"/>
              <a:t>Jon Rosdahl as Vice Chair and Secretary</a:t>
            </a:r>
            <a:endParaRPr lang="en-US" sz="1600" dirty="0"/>
          </a:p>
          <a:p>
            <a:endParaRPr lang="en-GB" sz="2000" dirty="0" smtClean="0"/>
          </a:p>
          <a:p>
            <a:r>
              <a:rPr lang="en-GB" sz="2000" dirty="0" smtClean="0"/>
              <a:t>Moved</a:t>
            </a:r>
            <a:r>
              <a:rPr lang="en-GB" sz="2000" dirty="0"/>
              <a:t>: </a:t>
            </a:r>
            <a:r>
              <a:rPr lang="en-GB" sz="2000" dirty="0" smtClean="0"/>
              <a:t>Sean Coffey Seconded</a:t>
            </a:r>
            <a:r>
              <a:rPr lang="en-GB" sz="2000" dirty="0"/>
              <a:t>: </a:t>
            </a:r>
            <a:r>
              <a:rPr lang="en-GB" sz="2000" dirty="0" smtClean="0"/>
              <a:t>Emily Qi</a:t>
            </a:r>
            <a:r>
              <a:rPr lang="en-GB" sz="2000" dirty="0"/>
              <a:t/>
            </a:r>
            <a:br>
              <a:rPr lang="en-GB" sz="2000" dirty="0"/>
            </a:br>
            <a:r>
              <a:rPr lang="en-GB" sz="2000" dirty="0"/>
              <a:t>Result: </a:t>
            </a:r>
            <a:r>
              <a:rPr lang="en-GB" sz="2000" dirty="0" smtClean="0"/>
              <a:t>Unanimous consent</a:t>
            </a:r>
          </a:p>
          <a:p>
            <a:endParaRPr lang="en-GB" sz="2000" dirty="0"/>
          </a:p>
          <a:p>
            <a:r>
              <a:rPr lang="en-GB" sz="1400" dirty="0"/>
              <a:t>Reference: </a:t>
            </a:r>
            <a:r>
              <a:rPr lang="en-GB" sz="1400" dirty="0">
                <a:hlinkClick r:id="rId3"/>
              </a:rPr>
              <a:t>https://</a:t>
            </a:r>
            <a:r>
              <a:rPr lang="en-GB" sz="1400" dirty="0" smtClean="0">
                <a:hlinkClick r:id="rId3"/>
              </a:rPr>
              <a:t>mentor.ieee.org/802.11/dcn/14/11-14-0629-14-0000-802-11-operations-manual.docx </a:t>
            </a:r>
            <a:r>
              <a:rPr lang="en-GB" sz="1400" dirty="0" smtClean="0"/>
              <a:t>sections 4.3 &amp; 4.4:</a:t>
            </a:r>
          </a:p>
          <a:p>
            <a:pPr lvl="1"/>
            <a:r>
              <a:rPr lang="en-US" sz="1200" b="1" i="1" dirty="0"/>
              <a:t>Task Group Vice-Chair</a:t>
            </a:r>
          </a:p>
          <a:p>
            <a:r>
              <a:rPr lang="en-US" sz="1200" dirty="0"/>
              <a:t>TG Vice-Chair is elected by a TG majority approval and confirmed by a WG majority approval.  The TG Vice-Chair is reaffirmed every 2 years; one session after the WG Chair is elected.</a:t>
            </a:r>
          </a:p>
          <a:p>
            <a:pPr lvl="1"/>
            <a:r>
              <a:rPr lang="en-US" sz="1100" b="1" i="1" dirty="0"/>
              <a:t>Task Group Secretary</a:t>
            </a:r>
          </a:p>
          <a:p>
            <a:r>
              <a:rPr lang="en-US" sz="1200" dirty="0"/>
              <a:t>The TG Secretary shall be appointed by the TG Chair and confirmed by a TG motion that is approved with a minimum 50% majority. The TG Secretary is re-affirmed every 2 years; one session after the WG Chair is elected. </a:t>
            </a:r>
          </a:p>
          <a:p>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441864</TotalTime>
  <Words>2450</Words>
  <Application>Microsoft Office PowerPoint</Application>
  <PresentationFormat>On-screen Show (4:3)</PresentationFormat>
  <Paragraphs>450</Paragraphs>
  <Slides>28</Slides>
  <Notes>28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802-11-Submission</vt:lpstr>
      <vt:lpstr>Document</vt:lpstr>
      <vt:lpstr>IEEE 802.11 TGmc May 2016 Agenda</vt:lpstr>
      <vt:lpstr>Abstract</vt:lpstr>
      <vt:lpstr>TGmc Agenda</vt:lpstr>
      <vt:lpstr>Current IEEE 802, 802.11 rules documents </vt:lpstr>
      <vt:lpstr>Tuesday PM1  </vt:lpstr>
      <vt:lpstr>Tuesday PM1 (continued) </vt:lpstr>
      <vt:lpstr>TGmc Plan of Record - modified</vt:lpstr>
      <vt:lpstr>TGmc SB Planning</vt:lpstr>
      <vt:lpstr>Motion </vt:lpstr>
      <vt:lpstr>Motion 219</vt:lpstr>
      <vt:lpstr>Motion 220  </vt:lpstr>
      <vt:lpstr>Motion 221 </vt:lpstr>
      <vt:lpstr>Motion 222</vt:lpstr>
      <vt:lpstr>Motion 223 </vt:lpstr>
      <vt:lpstr>Motion 224 </vt:lpstr>
      <vt:lpstr>Motion 225  </vt:lpstr>
      <vt:lpstr>Motion 226 </vt:lpstr>
      <vt:lpstr>Motion </vt:lpstr>
      <vt:lpstr>Motion – </vt:lpstr>
      <vt:lpstr>Motion – </vt:lpstr>
      <vt:lpstr>Motion  </vt:lpstr>
      <vt:lpstr>Motion  </vt:lpstr>
      <vt:lpstr>Motion  </vt:lpstr>
      <vt:lpstr>Motion  </vt:lpstr>
      <vt:lpstr>Motion </vt:lpstr>
      <vt:lpstr>Motion </vt:lpstr>
      <vt:lpstr>May - July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2600</cp:revision>
  <cp:lastPrinted>1998-02-10T13:28:06Z</cp:lastPrinted>
  <dcterms:created xsi:type="dcterms:W3CDTF">2005-01-04T21:26:55Z</dcterms:created>
  <dcterms:modified xsi:type="dcterms:W3CDTF">2016-05-19T22:03:45Z</dcterms:modified>
</cp:coreProperties>
</file>