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417" r:id="rId4"/>
    <p:sldId id="589" r:id="rId5"/>
    <p:sldId id="517" r:id="rId6"/>
    <p:sldId id="579" r:id="rId7"/>
    <p:sldId id="557" r:id="rId8"/>
    <p:sldId id="580" r:id="rId9"/>
    <p:sldId id="298" r:id="rId10"/>
    <p:sldId id="596" r:id="rId11"/>
    <p:sldId id="593" r:id="rId12"/>
    <p:sldId id="597" r:id="rId13"/>
    <p:sldId id="595" r:id="rId14"/>
    <p:sldId id="599" r:id="rId15"/>
    <p:sldId id="598" r:id="rId16"/>
    <p:sldId id="591" r:id="rId17"/>
    <p:sldId id="600" r:id="rId18"/>
    <p:sldId id="594" r:id="rId19"/>
    <p:sldId id="592" r:id="rId20"/>
    <p:sldId id="601" r:id="rId21"/>
    <p:sldId id="590" r:id="rId22"/>
    <p:sldId id="516" r:id="rId2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2" autoAdjust="0"/>
    <p:restoredTop sz="97842" autoAdjust="0"/>
  </p:normalViewPr>
  <p:slideViewPr>
    <p:cSldViewPr>
      <p:cViewPr>
        <p:scale>
          <a:sx n="90" d="100"/>
          <a:sy n="90" d="100"/>
        </p:scale>
        <p:origin x="-672"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802.11-16/0511r7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9-02-000m-awake-window-access-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15/11-15-0532-42-000m-revmc-sponsor-ballot-comments.xls" TargetMode="External"/><Relationship Id="rId4" Type="http://schemas.openxmlformats.org/officeDocument/2006/relationships/hyperlink" Target="https://mentor.ieee.org/802.11/dcn/15/11-15-0665-31-000m-revmc-sb-gen-adhoc-comments.xls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6/11-16-0567-02-000m-bss-intention-in-dmg-discovery-beacon.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30-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31"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a:t>
            </a:r>
            <a:r>
              <a:rPr lang="en-GB" sz="2000" dirty="0" smtClean="0"/>
              <a:t>Mark Rison Seconded</a:t>
            </a:r>
            <a:r>
              <a:rPr lang="en-GB" sz="2000" dirty="0"/>
              <a:t>: </a:t>
            </a:r>
            <a:r>
              <a:rPr lang="en-GB" sz="2000" dirty="0" smtClean="0"/>
              <a:t>Guido Hiertz</a:t>
            </a:r>
            <a:r>
              <a:rPr lang="en-GB" sz="2000" dirty="0"/>
              <a:t/>
            </a:r>
            <a:br>
              <a:rPr lang="en-GB" sz="2000" dirty="0"/>
            </a:br>
            <a:r>
              <a:rPr lang="en-GB" sz="2000" dirty="0"/>
              <a:t>Result: </a:t>
            </a:r>
            <a:r>
              <a:rPr lang="en-GB" sz="2000" dirty="0" smtClean="0"/>
              <a:t>5-5-12 Motion fails</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220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smtClean="0"/>
              <a:t>Result: 12-0-9 Motion passes</a:t>
            </a:r>
            <a:endParaRPr lang="en-GB" sz="2000" dirty="0" smtClean="0"/>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221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smtClean="0">
                <a:hlinkClick r:id="rId3"/>
              </a:rPr>
              <a:t>https</a:t>
            </a:r>
            <a:r>
              <a:rPr lang="en-GB" sz="2000" dirty="0">
                <a:hlinkClick r:id="rId3"/>
              </a:rPr>
              <a:t>://</a:t>
            </a:r>
            <a:r>
              <a:rPr lang="en-GB" sz="2000" dirty="0" smtClean="0">
                <a:hlinkClick r:id="rId3"/>
              </a:rPr>
              <a:t>mentor.ieee.org/802.11/dcn/16/11-16-0569-02-000m-awake-window-access-fixes-in-dmg-network.docx</a:t>
            </a:r>
            <a:r>
              <a:rPr lang="en-GB" sz="2000"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a:t>Result</a:t>
            </a:r>
            <a:r>
              <a:rPr lang="en-GB" sz="2000" dirty="0" smtClean="0"/>
              <a:t>: 11-0-12 Motion passes</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222</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a:t>
            </a:r>
            <a:r>
              <a:rPr lang="en-US" sz="1600" dirty="0" smtClean="0"/>
              <a:t>, changing the CID indicated in the resolution to CID 7277 from “CID 7396” to “CID 7277”</a:t>
            </a:r>
          </a:p>
          <a:p>
            <a:pPr lvl="1"/>
            <a:r>
              <a:rPr lang="en-US" sz="1600" dirty="0" smtClean="0"/>
              <a:t>“GEN-April </a:t>
            </a:r>
            <a:r>
              <a:rPr lang="en-US" sz="1600" dirty="0"/>
              <a:t>F2F </a:t>
            </a:r>
            <a:r>
              <a:rPr lang="en-US" sz="1600" dirty="0" smtClean="0"/>
              <a:t>– B” Tab in</a:t>
            </a:r>
            <a:endParaRPr lang="en-US" sz="1600" dirty="0" smtClean="0"/>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a:t>
            </a:r>
            <a:r>
              <a:rPr lang="en-GB" sz="1600" dirty="0" smtClean="0"/>
              <a:t>– may </a:t>
            </a:r>
            <a:r>
              <a:rPr lang="en-GB" sz="1600" dirty="0" err="1" smtClean="0"/>
              <a:t>telecons</a:t>
            </a:r>
            <a:r>
              <a:rPr lang="en-GB" sz="1600" dirty="0" smtClean="0"/>
              <a:t>” </a:t>
            </a:r>
            <a:r>
              <a:rPr lang="en-GB" sz="1600" dirty="0"/>
              <a:t>in </a:t>
            </a:r>
            <a:r>
              <a:rPr lang="en-GB" sz="1600" dirty="0">
                <a:hlinkClick r:id="rId5"/>
              </a:rPr>
              <a:t>https://</a:t>
            </a:r>
            <a:r>
              <a:rPr lang="en-GB" sz="1600" dirty="0" smtClean="0">
                <a:hlinkClick r:id="rId5"/>
              </a:rPr>
              <a:t>mentor.ieee.org/802.11/dcn/15/11-15-0532-42-000m-revmc-sponsor-ballot-comments.xls</a:t>
            </a:r>
            <a:r>
              <a:rPr lang="en-GB" sz="1600" dirty="0" smtClean="0"/>
              <a:t> </a:t>
            </a:r>
          </a:p>
          <a:p>
            <a:pPr lvl="1"/>
            <a:r>
              <a:rPr lang="en-GB" sz="1600" dirty="0"/>
              <a:t>“Editor – </a:t>
            </a:r>
            <a:r>
              <a:rPr lang="en-GB" sz="1600" dirty="0" smtClean="0"/>
              <a:t>Waikoloa” </a:t>
            </a:r>
            <a:r>
              <a:rPr lang="en-GB" sz="1600" dirty="0"/>
              <a:t>in </a:t>
            </a:r>
            <a:r>
              <a:rPr lang="en-GB" sz="1600" dirty="0">
                <a:hlinkClick r:id="rId5"/>
              </a:rPr>
              <a:t>https://mentor.ieee.org/802.11/dcn/15/11-15-0532-42-000m-revmc-sponsor-ballot-comments.xls</a:t>
            </a:r>
            <a:r>
              <a:rPr lang="en-GB" sz="1600" dirty="0"/>
              <a:t> </a:t>
            </a:r>
            <a:r>
              <a:rPr lang="en-GB" sz="1600" dirty="0" smtClean="0"/>
              <a:t>except for CID 7678</a:t>
            </a:r>
            <a:endParaRPr lang="en-GB" sz="1600" dirty="0"/>
          </a:p>
          <a:p>
            <a:pPr marL="0" indent="0">
              <a:buNone/>
            </a:pPr>
            <a:endParaRPr lang="en-GB" sz="2000" dirty="0"/>
          </a:p>
          <a:p>
            <a:r>
              <a:rPr lang="en-GB" sz="2000" dirty="0" smtClean="0"/>
              <a:t>Moved</a:t>
            </a:r>
            <a:r>
              <a:rPr lang="en-GB" sz="2000" dirty="0"/>
              <a:t>: </a:t>
            </a:r>
            <a:r>
              <a:rPr lang="en-GB" sz="2000" dirty="0" smtClean="0"/>
              <a:t>Jon Rosdahl Seconded</a:t>
            </a:r>
            <a:r>
              <a:rPr lang="en-GB" sz="2000" dirty="0"/>
              <a:t>: </a:t>
            </a:r>
            <a:r>
              <a:rPr lang="en-GB" sz="2000" dirty="0" smtClean="0"/>
              <a:t>Adrian Stephens</a:t>
            </a:r>
            <a:r>
              <a:rPr lang="en-GB" sz="2000" dirty="0"/>
              <a:t/>
            </a:r>
            <a:br>
              <a:rPr lang="en-GB" sz="2000" dirty="0"/>
            </a:br>
            <a:r>
              <a:rPr lang="en-GB" sz="2000" dirty="0" smtClean="0"/>
              <a:t>Motion to Amend: 7-2-14 Passes</a:t>
            </a:r>
          </a:p>
          <a:p>
            <a:r>
              <a:rPr lang="en-GB" sz="2000" dirty="0" smtClean="0"/>
              <a:t>Result: 19-0-4 Motion passes</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223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Mike Montemurro</a:t>
            </a:r>
            <a:r>
              <a:rPr lang="en-GB" sz="2000" dirty="0"/>
              <a:t/>
            </a:r>
            <a:br>
              <a:rPr lang="en-GB" sz="2000" dirty="0"/>
            </a:br>
            <a:r>
              <a:rPr lang="en-GB" sz="2000" dirty="0"/>
              <a:t>Result</a:t>
            </a:r>
            <a:r>
              <a:rPr lang="en-GB" sz="2000" dirty="0" smtClean="0"/>
              <a:t>: 14-0-7 Motion passes</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224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err="1" smtClean="0"/>
              <a:t>Sigurd</a:t>
            </a:r>
            <a:r>
              <a:rPr lang="en-GB" sz="2000" dirty="0" smtClean="0"/>
              <a:t> </a:t>
            </a:r>
            <a:r>
              <a:rPr lang="en-GB" sz="2000" dirty="0" err="1" smtClean="0"/>
              <a:t>Schelstraete</a:t>
            </a:r>
            <a:r>
              <a:rPr lang="en-GB" sz="2000" dirty="0" smtClean="0"/>
              <a:t> Seconded</a:t>
            </a:r>
            <a:r>
              <a:rPr lang="en-GB" sz="2000" dirty="0"/>
              <a:t>: </a:t>
            </a:r>
            <a:r>
              <a:rPr lang="en-GB" sz="2000" dirty="0" smtClean="0"/>
              <a:t>Emily Qi </a:t>
            </a:r>
            <a:endParaRPr lang="en-GB" sz="2000" dirty="0" smtClean="0"/>
          </a:p>
          <a:p>
            <a:r>
              <a:rPr lang="en-GB" sz="2000" dirty="0" smtClean="0"/>
              <a:t>Result: 10-11-8 </a:t>
            </a:r>
            <a:endParaRPr lang="en-GB" sz="2000" dirty="0" smtClean="0"/>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225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a:t>
            </a:r>
            <a:r>
              <a:rPr lang="en-GB" sz="2000" dirty="0" smtClean="0"/>
              <a:t>OWE</a:t>
            </a:r>
            <a:r>
              <a:rPr lang="en-GB" sz="2000" dirty="0" smtClean="0"/>
              <a:t>):</a:t>
            </a:r>
            <a:endParaRPr lang="en-US" sz="2000" dirty="0"/>
          </a:p>
          <a:p>
            <a:r>
              <a:rPr lang="en-US" sz="2000" dirty="0" smtClean="0"/>
              <a:t>Resolve CID 7160 as “Revised” with a resolution of “Incorporate the text </a:t>
            </a:r>
            <a:r>
              <a:rPr lang="en-US" sz="2000" dirty="0"/>
              <a:t>changes in </a:t>
            </a:r>
            <a:r>
              <a:rPr lang="en-US" sz="2000" dirty="0">
                <a:hlinkClick r:id="rId3"/>
              </a:rPr>
              <a:t>https://</a:t>
            </a:r>
            <a:r>
              <a:rPr lang="en-US" sz="2000" dirty="0" smtClean="0">
                <a:hlinkClick r:id="rId3"/>
              </a:rPr>
              <a:t>mentor.ieee.org/802.11/dcn/15/11-15-1184-07-000m-owe.docx</a:t>
            </a:r>
            <a:r>
              <a:rPr lang="en-US" sz="2000" dirty="0" smtClean="0"/>
              <a:t>. These changes effect the commenter’s proposed resolution.”</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Guido Hiertz</a:t>
            </a:r>
            <a:r>
              <a:rPr lang="en-GB" sz="2000" dirty="0"/>
              <a:t/>
            </a:r>
            <a:br>
              <a:rPr lang="en-GB" sz="2000" dirty="0"/>
            </a:br>
            <a:r>
              <a:rPr lang="en-GB" sz="2000" dirty="0"/>
              <a:t>Result</a:t>
            </a:r>
            <a:r>
              <a:rPr lang="en-GB" sz="2000" dirty="0" smtClean="0"/>
              <a:t>: 10-5-12 Motion fails </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226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a:t>
            </a:r>
            <a:r>
              <a:rPr lang="en-GB" sz="2000" dirty="0" smtClean="0"/>
              <a:t>Secure PSK</a:t>
            </a:r>
            <a:r>
              <a:rPr lang="en-GB" sz="2000" dirty="0" smtClean="0"/>
              <a:t>):</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endParaRPr lang="en-GB" sz="2000" dirty="0" smtClean="0"/>
          </a:p>
          <a:p>
            <a:r>
              <a:rPr lang="en-GB" sz="2000" dirty="0" smtClean="0"/>
              <a:t>Moved</a:t>
            </a:r>
            <a:r>
              <a:rPr lang="en-GB" sz="2000" dirty="0"/>
              <a:t>: </a:t>
            </a:r>
            <a:r>
              <a:rPr lang="en-GB" sz="2000" dirty="0" smtClean="0"/>
              <a:t>Jon Rosdahl Seconded</a:t>
            </a:r>
            <a:r>
              <a:rPr lang="en-GB" sz="2000" dirty="0"/>
              <a:t>: </a:t>
            </a:r>
            <a:r>
              <a:rPr lang="en-GB" sz="2000" dirty="0" smtClean="0"/>
              <a:t>Mike Montemurro </a:t>
            </a:r>
            <a:r>
              <a:rPr lang="en-GB" sz="2000" dirty="0"/>
              <a:t/>
            </a:r>
            <a:br>
              <a:rPr lang="en-GB" sz="2000" dirty="0"/>
            </a:br>
            <a:r>
              <a:rPr lang="en-GB" sz="2000" dirty="0"/>
              <a:t>Result</a:t>
            </a:r>
            <a:r>
              <a:rPr lang="en-GB" sz="2000" dirty="0" smtClean="0"/>
              <a:t>: 8-3-14 motion fails</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mentor.ieee.org/802.11/dcn/16/11-16-0567-02-000m-bss-intention-in-dmg-discovery-beacon.docx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in the “CID 7553”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1041035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a:t>
            </a:r>
            <a:r>
              <a:rPr lang="en-US" altLang="en-US" sz="2000" dirty="0" smtClean="0"/>
              <a:t>resolution</a:t>
            </a:r>
            <a:endParaRPr lang="en-US" altLang="en-US" sz="2000" dirty="0" smtClean="0"/>
          </a:p>
          <a:p>
            <a:r>
              <a:rPr lang="en-US" altLang="en-US" sz="2000" dirty="0" smtClean="0"/>
              <a:t>Conference </a:t>
            </a:r>
            <a:r>
              <a:rPr lang="en-US" altLang="en-US" sz="2000" dirty="0"/>
              <a:t>c</a:t>
            </a:r>
            <a:r>
              <a:rPr lang="en-US" altLang="en-US" sz="2000" dirty="0" smtClean="0"/>
              <a:t>alls 10am Eastern  3 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smtClean="0"/>
              <a:t>11-16-554, 11-16-711 </a:t>
            </a:r>
            <a:r>
              <a:rPr lang="en-GB" sz="1200" dirty="0"/>
              <a:t>Menzo, CID 7698, 7658, </a:t>
            </a:r>
            <a:r>
              <a:rPr lang="en-GB" sz="1200" dirty="0" smtClean="0"/>
              <a:t>7674</a:t>
            </a:r>
          </a:p>
          <a:p>
            <a:pPr lvl="1"/>
            <a:r>
              <a:rPr lang="en-GB" sz="1200" dirty="0" smtClean="0"/>
              <a:t>Adrian </a:t>
            </a:r>
            <a:r>
              <a:rPr lang="en-GB" sz="1200" dirty="0"/>
              <a:t>CIDs – </a:t>
            </a:r>
            <a:r>
              <a:rPr lang="en-GB" sz="1200" dirty="0" smtClean="0"/>
              <a:t>CID 7111(LCI), 7804</a:t>
            </a:r>
            <a:endParaRPr lang="en-GB" sz="1200" dirty="0" smtClean="0"/>
          </a:p>
          <a:p>
            <a:pPr lvl="1"/>
            <a:r>
              <a:rPr lang="en-GB" sz="1200" dirty="0" smtClean="0"/>
              <a:t>CIDs </a:t>
            </a:r>
            <a:r>
              <a:rPr lang="en-GB" sz="1200" dirty="0" smtClean="0"/>
              <a:t>7742- Carlos </a:t>
            </a:r>
            <a:r>
              <a:rPr lang="en-GB" sz="1200" dirty="0" smtClean="0"/>
              <a:t>Aldana, 11-16-703</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82436" y="5341088"/>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 minutes, CIDs, presentations</a:t>
            </a:r>
          </a:p>
          <a:p>
            <a:pPr lvl="1">
              <a:lnSpc>
                <a:spcPct val="80000"/>
              </a:lnSpc>
            </a:pPr>
            <a:r>
              <a:rPr lang="en-US" altLang="en-US" sz="1200" dirty="0" smtClean="0"/>
              <a:t>Comment resolution</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5814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200" dirty="0" smtClean="0"/>
              <a:t>CIDs 7209, 7211, 7626, 7787, 7152 – Carlos Cordeiro</a:t>
            </a:r>
          </a:p>
          <a:p>
            <a:pPr lvl="1"/>
            <a:r>
              <a:rPr lang="en-GB" sz="1200" dirty="0" smtClean="0"/>
              <a:t>Graham </a:t>
            </a:r>
            <a:r>
              <a:rPr lang="en-GB" sz="1200" dirty="0"/>
              <a:t>Smith CIDs </a:t>
            </a:r>
            <a:endParaRPr lang="en-GB" sz="1200" dirty="0" smtClean="0"/>
          </a:p>
          <a:p>
            <a:pPr lvl="1">
              <a:lnSpc>
                <a:spcPct val="80000"/>
              </a:lnSpc>
            </a:pPr>
            <a:r>
              <a:rPr lang="en-GB" sz="1200" dirty="0" smtClean="0"/>
              <a:t>Adrian Editorial CIDs</a:t>
            </a:r>
          </a:p>
        </p:txBody>
      </p:sp>
      <p:sp>
        <p:nvSpPr>
          <p:cNvPr id="16" name="Rectangle 35"/>
          <p:cNvSpPr>
            <a:spLocks noChangeArrowheads="1"/>
          </p:cNvSpPr>
          <p:nvPr/>
        </p:nvSpPr>
        <p:spPr bwMode="auto">
          <a:xfrm>
            <a:off x="4724400" y="12954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 7553</a:t>
            </a:r>
          </a:p>
          <a:p>
            <a:pPr lvl="1"/>
            <a:r>
              <a:rPr lang="en-GB" altLang="en-US" sz="1200" dirty="0"/>
              <a:t>CIDs 7061, 7420, 7421, 7462, 7727, 7783 – Jouni</a:t>
            </a:r>
            <a:r>
              <a:rPr lang="en-US" altLang="en-US" sz="1200" dirty="0"/>
              <a:t> </a:t>
            </a:r>
            <a:r>
              <a:rPr lang="en-US" altLang="en-US" sz="1200" dirty="0" smtClean="0"/>
              <a:t>11-16-710</a:t>
            </a:r>
          </a:p>
          <a:p>
            <a:pPr lvl="1"/>
            <a:r>
              <a:rPr lang="en-GB" sz="1200" dirty="0" err="1"/>
              <a:t>Sigurd</a:t>
            </a:r>
            <a:r>
              <a:rPr lang="en-GB" sz="1200" dirty="0"/>
              <a:t> CIDs 7106, </a:t>
            </a:r>
            <a:r>
              <a:rPr lang="en-GB" sz="1200" dirty="0" smtClean="0"/>
              <a:t>7311, 7312, 7313, 7584</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32004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a:t>
            </a:r>
            <a:r>
              <a:rPr lang="en-US" altLang="en-US" sz="1200" dirty="0" smtClean="0"/>
              <a:t>calculation</a:t>
            </a:r>
          </a:p>
          <a:p>
            <a:pPr lvl="1">
              <a:lnSpc>
                <a:spcPct val="80000"/>
              </a:lnSpc>
            </a:pPr>
            <a:r>
              <a:rPr lang="en-US" altLang="en-US" sz="1200" dirty="0" smtClean="0"/>
              <a:t>CID 7043 - Adrian</a:t>
            </a:r>
            <a:endParaRPr lang="en-US" altLang="en-US" sz="1200" dirty="0" smtClean="0"/>
          </a:p>
          <a:p>
            <a:pPr lvl="1">
              <a:lnSpc>
                <a:spcPct val="80000"/>
              </a:lnSpc>
            </a:pPr>
            <a:r>
              <a:rPr lang="en-GB" sz="1200" dirty="0"/>
              <a:t>CID </a:t>
            </a:r>
            <a:r>
              <a:rPr lang="en-GB" sz="1200" dirty="0" smtClean="0"/>
              <a:t>7210</a:t>
            </a:r>
            <a:r>
              <a:rPr lang="en-GB" sz="1200" dirty="0"/>
              <a:t>, 7212, 7240, 7244, 7317, 7448, 7503, 7812 – Mark Rison –delayed block </a:t>
            </a:r>
            <a:r>
              <a:rPr lang="en-GB" sz="1200" dirty="0" err="1" smtClean="0"/>
              <a:t>ack</a:t>
            </a:r>
            <a:r>
              <a:rPr lang="en-GB" sz="1200" dirty="0" smtClean="0"/>
              <a:t> </a:t>
            </a:r>
            <a:r>
              <a:rPr lang="en-GB" sz="1200" dirty="0"/>
              <a:t>impact </a:t>
            </a:r>
            <a:r>
              <a:rPr lang="en-GB" sz="1200" dirty="0" smtClean="0"/>
              <a:t>question</a:t>
            </a:r>
          </a:p>
          <a:p>
            <a:pPr lvl="1">
              <a:lnSpc>
                <a:spcPct val="80000"/>
              </a:lnSpc>
            </a:pPr>
            <a:endParaRPr lang="en-GB" sz="1200" dirty="0" smtClean="0"/>
          </a:p>
          <a:p>
            <a:pPr lvl="1">
              <a:lnSpc>
                <a:spcPct val="80000"/>
              </a:lnSpc>
            </a:pPr>
            <a:endParaRPr lang="en-US" altLang="en-US" sz="1200" dirty="0"/>
          </a:p>
        </p:txBody>
      </p:sp>
      <p:sp>
        <p:nvSpPr>
          <p:cNvPr id="12" name="Rectangle 35"/>
          <p:cNvSpPr>
            <a:spLocks noChangeArrowheads="1"/>
          </p:cNvSpPr>
          <p:nvPr/>
        </p:nvSpPr>
        <p:spPr bwMode="auto">
          <a:xfrm>
            <a:off x="304800" y="4648200"/>
            <a:ext cx="464379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US" altLang="en-US" sz="1200" dirty="0" smtClean="0"/>
              <a:t>CIDs – Matt Fischer</a:t>
            </a:r>
          </a:p>
          <a:p>
            <a:pPr lvl="1">
              <a:lnSpc>
                <a:spcPct val="80000"/>
              </a:lnSpc>
            </a:pPr>
            <a:r>
              <a:rPr lang="en-US" altLang="en-US" sz="1200" dirty="0" smtClean="0"/>
              <a:t>CID </a:t>
            </a:r>
            <a:r>
              <a:rPr lang="en-US" altLang="en-US" sz="1200" dirty="0" smtClean="0"/>
              <a:t>7165 – </a:t>
            </a:r>
            <a:r>
              <a:rPr lang="en-US" altLang="en-US" sz="1200" dirty="0" smtClean="0"/>
              <a:t>Assaf</a:t>
            </a:r>
            <a:r>
              <a:rPr lang="en-US" altLang="en-US" sz="1200" dirty="0" smtClean="0"/>
              <a:t> 11-16-580</a:t>
            </a:r>
          </a:p>
          <a:p>
            <a:pPr lvl="1">
              <a:lnSpc>
                <a:spcPct val="80000"/>
              </a:lnSpc>
            </a:pPr>
            <a:r>
              <a:rPr lang="en-GB" sz="1200" dirty="0" smtClean="0"/>
              <a:t>Adrian – Editorial CIDs</a:t>
            </a:r>
          </a:p>
          <a:p>
            <a:pPr lvl="1">
              <a:lnSpc>
                <a:spcPct val="80000"/>
              </a:lnSpc>
            </a:pPr>
            <a:r>
              <a:rPr lang="en-US" altLang="en-US" sz="1200" dirty="0" smtClean="0"/>
              <a:t>Mark Rison CIDs 7396, 7500, 7349, 7210</a:t>
            </a:r>
          </a:p>
          <a:p>
            <a:pPr lvl="1">
              <a:lnSpc>
                <a:spcPct val="80000"/>
              </a:lnSpc>
            </a:pPr>
            <a:r>
              <a:rPr lang="en-US" altLang="en-US" sz="1200" dirty="0" smtClean="0"/>
              <a:t>Graham Smith CIDs 7771, (</a:t>
            </a:r>
            <a:r>
              <a:rPr lang="en-US" sz="1200" dirty="0" smtClean="0"/>
              <a:t>7087, 7088, 7541) 16/228r5</a:t>
            </a:r>
          </a:p>
          <a:p>
            <a:pPr lvl="1">
              <a:lnSpc>
                <a:spcPct val="80000"/>
              </a:lnSpc>
            </a:pPr>
            <a:endParaRPr lang="en-US" altLang="en-US" sz="1200" dirty="0" smtClean="0"/>
          </a:p>
        </p:txBody>
      </p:sp>
      <p:sp>
        <p:nvSpPr>
          <p:cNvPr id="13" name="Rectangle 35"/>
          <p:cNvSpPr>
            <a:spLocks noChangeArrowheads="1"/>
          </p:cNvSpPr>
          <p:nvPr/>
        </p:nvSpPr>
        <p:spPr bwMode="auto">
          <a:xfrm>
            <a:off x="4730750" y="4564912"/>
            <a:ext cx="3990532" cy="92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p>
          <a:p>
            <a:pPr lvl="1">
              <a:lnSpc>
                <a:spcPct val="80000"/>
              </a:lnSpc>
            </a:pPr>
            <a:r>
              <a:rPr lang="en-GB" sz="1200" dirty="0" smtClean="0"/>
              <a:t>CIDs </a:t>
            </a:r>
            <a:r>
              <a:rPr lang="en-GB" sz="1200" dirty="0"/>
              <a:t>7074, 7077, 7207, 7818 (Ganesh) 45 </a:t>
            </a:r>
            <a:r>
              <a:rPr lang="en-GB" sz="1200" dirty="0" smtClean="0"/>
              <a:t>mins</a:t>
            </a:r>
          </a:p>
          <a:p>
            <a:pPr lvl="1">
              <a:lnSpc>
                <a:spcPct val="80000"/>
              </a:lnSpc>
            </a:pPr>
            <a:r>
              <a:rPr lang="en-US" altLang="en-US" sz="1200" dirty="0"/>
              <a:t>Mark Hamilton CIDs: 7146, 7324, </a:t>
            </a:r>
            <a:r>
              <a:rPr lang="en-US" altLang="en-US" sz="1200" dirty="0" smtClean="0"/>
              <a:t>7827, 7139</a:t>
            </a:r>
          </a:p>
          <a:p>
            <a:pPr lvl="1">
              <a:lnSpc>
                <a:spcPct val="80000"/>
              </a:lnSpc>
            </a:pPr>
            <a:r>
              <a:rPr lang="en-US" altLang="en-US" sz="1200" dirty="0"/>
              <a:t>Carlos Aldana – 11-16-703</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mentor.ieee.org/802.11/dcn/16/11-16-0250-00-000m-revmc-brc-minutes-march-2016-macau.docx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mentor.ieee.org/802.11/dcn/16/11-16-0506-00-000m-telecon-minutes-for-revmc-brc-april-1-2016.docx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mentor.ieee.org/802.11/dcn/16/11-16-0542-00-000m-revmc-brc-april-15-telecon-minutes.docx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mentor.ieee.org/802.11/dcn/16/11-16-0546-00-000m-revmc-brc-april-21-telecon-minutes.docx</a:t>
            </a:r>
            <a:r>
              <a:rPr lang="en-US" altLang="en-US" sz="1400" dirty="0" smtClean="0"/>
              <a:t> </a:t>
            </a:r>
          </a:p>
          <a:p>
            <a:pPr lvl="1">
              <a:lnSpc>
                <a:spcPct val="90000"/>
              </a:lnSpc>
            </a:pPr>
            <a:r>
              <a:rPr lang="en-US" altLang="en-US" sz="1400" dirty="0">
                <a:hlinkClick r:id="rId7"/>
              </a:rPr>
              <a:t>https://</a:t>
            </a:r>
            <a:r>
              <a:rPr lang="en-US" altLang="en-US" sz="1400" dirty="0" smtClean="0">
                <a:hlinkClick r:id="rId7"/>
              </a:rPr>
              <a:t>mentor.ieee.org/802.11/dcn/16/11-16-0550-01-000m-minutes-for-revmc-brc-face-to-face-meeting-april-25-28-cambridge.docx</a:t>
            </a:r>
            <a:r>
              <a:rPr lang="en-US" altLang="en-US" sz="1400" dirty="0" smtClean="0"/>
              <a:t> </a:t>
            </a:r>
          </a:p>
          <a:p>
            <a:pPr lvl="1">
              <a:lnSpc>
                <a:spcPct val="90000"/>
              </a:lnSpc>
            </a:pPr>
            <a:r>
              <a:rPr lang="en-US" altLang="en-US" sz="1400" dirty="0">
                <a:hlinkClick r:id="rId8"/>
              </a:rPr>
              <a:t>https://</a:t>
            </a:r>
            <a:r>
              <a:rPr lang="en-US" altLang="en-US" sz="1400" dirty="0" smtClean="0">
                <a:hlinkClick r:id="rId8"/>
              </a:rPr>
              <a:t>mentor.ieee.org/802.11/dcn/16/11-16-0574-03-000m-revmc-brc-may-6-and-9-telecon-minutes.docx</a:t>
            </a:r>
            <a:r>
              <a:rPr lang="en-US" altLang="en-US" sz="1400" dirty="0" smtClean="0"/>
              <a:t>  </a:t>
            </a:r>
            <a:endParaRPr lang="en-US" altLang="en-US" sz="1400" dirty="0"/>
          </a:p>
          <a:p>
            <a:pPr lvl="1">
              <a:lnSpc>
                <a:spcPct val="90000"/>
              </a:lnSpc>
            </a:pPr>
            <a:r>
              <a:rPr lang="en-US" altLang="en-US" sz="1400" dirty="0" smtClean="0">
                <a:hlinkClick r:id="rId9"/>
              </a:rPr>
              <a:t>https</a:t>
            </a:r>
            <a:r>
              <a:rPr lang="en-US" altLang="en-US" sz="1400" dirty="0">
                <a:hlinkClick r:id="rId9"/>
              </a:rPr>
              <a:t>://</a:t>
            </a:r>
            <a:r>
              <a:rPr lang="en-US" altLang="en-US" sz="1400" dirty="0" smtClean="0">
                <a:hlinkClick r:id="rId9"/>
              </a:rPr>
              <a:t>mentor.ieee.org/802.11/dcn/16/11-16-0601-00-000m-revmc-brc-may-13-telecon-minutes.docx</a:t>
            </a:r>
            <a:r>
              <a:rPr lang="en-US" altLang="en-US" sz="1400" dirty="0" smtClean="0"/>
              <a:t> </a:t>
            </a:r>
          </a:p>
          <a:p>
            <a:pPr>
              <a:lnSpc>
                <a:spcPct val="90000"/>
              </a:lnSpc>
            </a:pPr>
            <a:r>
              <a:rPr lang="en-US" altLang="en-US" dirty="0" smtClean="0"/>
              <a:t>Editor </a:t>
            </a:r>
            <a:r>
              <a:rPr lang="en-US" altLang="en-US" dirty="0" smtClean="0"/>
              <a:t>Report (Adrian Stephens)</a:t>
            </a:r>
          </a:p>
          <a:p>
            <a:pPr lvl="1">
              <a:lnSpc>
                <a:spcPct val="90000"/>
              </a:lnSpc>
            </a:pPr>
            <a:r>
              <a:rPr lang="en-US" altLang="en-US" sz="1800" dirty="0" smtClean="0"/>
              <a:t>Editor </a:t>
            </a:r>
            <a:r>
              <a:rPr lang="en-US" altLang="en-US" sz="1800" dirty="0"/>
              <a:t>report: </a:t>
            </a:r>
            <a:r>
              <a:rPr lang="en-US" altLang="en-US" sz="1800" dirty="0">
                <a:hlinkClick r:id="rId10"/>
              </a:rPr>
              <a:t>https://</a:t>
            </a:r>
            <a:r>
              <a:rPr lang="en-US" altLang="en-US" sz="1800" dirty="0" smtClean="0">
                <a:hlinkClick r:id="rId10"/>
              </a:rPr>
              <a:t>mentor.ieee.org/802.11/dcn/13/11-13-0095-30-000m-editor-reports.pptx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a:t>
            </a:r>
            <a:r>
              <a:rPr lang="en-GB" sz="2000" dirty="0" smtClean="0"/>
              <a:t>Sean Coffey Seconded</a:t>
            </a:r>
            <a:r>
              <a:rPr lang="en-GB" sz="2000" dirty="0"/>
              <a:t>: </a:t>
            </a:r>
            <a:r>
              <a:rPr lang="en-GB" sz="2000" dirty="0" smtClean="0"/>
              <a:t>Emily Qi</a:t>
            </a:r>
            <a:r>
              <a:rPr lang="en-GB" sz="2000" dirty="0"/>
              <a:t/>
            </a:r>
            <a:br>
              <a:rPr lang="en-GB" sz="2000" dirty="0"/>
            </a:br>
            <a:r>
              <a:rPr lang="en-GB" sz="2000" dirty="0"/>
              <a:t>Result: </a:t>
            </a:r>
            <a:r>
              <a:rPr lang="en-GB" sz="2000" dirty="0" smtClean="0"/>
              <a:t>Unanimous consent</a:t>
            </a:r>
            <a:endParaRPr lang="en-GB" sz="2000" dirty="0" smtClean="0"/>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440898</TotalTime>
  <Words>1826</Words>
  <Application>Microsoft Office PowerPoint</Application>
  <PresentationFormat>On-screen Show (4:3)</PresentationFormat>
  <Paragraphs>375</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IEEE 802.11 TGmc May 2016 Agenda</vt:lpstr>
      <vt:lpstr>Abstract</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220  </vt:lpstr>
      <vt:lpstr>Motion 221 </vt:lpstr>
      <vt:lpstr>Motion 222</vt:lpstr>
      <vt:lpstr>Motion 223 </vt:lpstr>
      <vt:lpstr>Motion 224 </vt:lpstr>
      <vt:lpstr>Motion 225  </vt:lpstr>
      <vt:lpstr>Motion 226 </vt:lpstr>
      <vt:lpstr>Motion –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2583</cp:revision>
  <cp:lastPrinted>1998-02-10T13:28:06Z</cp:lastPrinted>
  <dcterms:created xsi:type="dcterms:W3CDTF">2005-01-04T21:26:55Z</dcterms:created>
  <dcterms:modified xsi:type="dcterms:W3CDTF">2016-05-19T05:32:56Z</dcterms:modified>
</cp:coreProperties>
</file>