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8" r:id="rId3"/>
    <p:sldId id="417" r:id="rId4"/>
    <p:sldId id="589" r:id="rId5"/>
    <p:sldId id="517" r:id="rId6"/>
    <p:sldId id="579" r:id="rId7"/>
    <p:sldId id="557" r:id="rId8"/>
    <p:sldId id="580" r:id="rId9"/>
    <p:sldId id="298" r:id="rId10"/>
    <p:sldId id="596" r:id="rId11"/>
    <p:sldId id="593" r:id="rId12"/>
    <p:sldId id="597" r:id="rId13"/>
    <p:sldId id="595" r:id="rId14"/>
    <p:sldId id="599" r:id="rId15"/>
    <p:sldId id="598" r:id="rId16"/>
    <p:sldId id="591" r:id="rId17"/>
    <p:sldId id="600" r:id="rId18"/>
    <p:sldId id="594" r:id="rId19"/>
    <p:sldId id="592" r:id="rId20"/>
    <p:sldId id="601" r:id="rId21"/>
    <p:sldId id="590" r:id="rId22"/>
    <p:sldId id="516" r:id="rId23"/>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02" autoAdjust="0"/>
    <p:restoredTop sz="97842" autoAdjust="0"/>
  </p:normalViewPr>
  <p:slideViewPr>
    <p:cSldViewPr>
      <p:cViewPr>
        <p:scale>
          <a:sx n="90" d="100"/>
          <a:sy n="90" d="100"/>
        </p:scale>
        <p:origin x="-672" y="-72"/>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22</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802.11-16/0511r0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5</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5</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802.11-16/0511r7</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0566-01-000m-nav-setting-fixes-in-dmg-network.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569-02-000m-awake-window-access-fixes-in-dmg-network.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5/11-15-0565-42-000m-revmc-sb-mac-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1/dcn/15/11-15-0532-42-000m-revmc-sponsor-ballot-comments.xls" TargetMode="External"/><Relationship Id="rId4" Type="http://schemas.openxmlformats.org/officeDocument/2006/relationships/hyperlink" Target="https://mentor.ieee.org/802.11/dcn/15/11-15-0665-31-000m-revmc-sb-gen-adhoc-comments.xls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0562-01-000m-suite-b-akm-update.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5/11-15-1184-07-000m-owe.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0665-31-000m-revmc-sb-gen-adhoc-comments.xls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6/11-16-0567-02-000m-bss-intention-in-dmg-discovery-beacon.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s://mentor.ieee.org/802.11/dcn/15/11-15-0532-37-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16/11-16-0574-03-000m-revmc-brc-may-6-and-9-telecon-minutes.docx" TargetMode="External"/><Relationship Id="rId3" Type="http://schemas.openxmlformats.org/officeDocument/2006/relationships/hyperlink" Target="https://mentor.ieee.org/802.11/dcn/16/11-16-0250-00-000m-revmc-brc-minutes-march-2016-macau.docx" TargetMode="External"/><Relationship Id="rId7" Type="http://schemas.openxmlformats.org/officeDocument/2006/relationships/hyperlink" Target="https://mentor.ieee.org/802.11/dcn/16/11-16-0550-01-000m-minutes-for-revmc-brc-face-to-face-meeting-april-25-28-cambridge.doc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mentor.ieee.org/802.11/dcn/16/11-16-0546-00-000m-revmc-brc-april-21-telecon-minutes.docx" TargetMode="External"/><Relationship Id="rId5" Type="http://schemas.openxmlformats.org/officeDocument/2006/relationships/hyperlink" Target="https://mentor.ieee.org/802.11/dcn/16/11-16-0542-00-000m-revmc-brc-april-15-telecon-minutes.docx" TargetMode="External"/><Relationship Id="rId10" Type="http://schemas.openxmlformats.org/officeDocument/2006/relationships/hyperlink" Target="https://mentor.ieee.org/802.11/dcn/13/11-13-0095-30-000m-editor-reports.pptx" TargetMode="External"/><Relationship Id="rId4" Type="http://schemas.openxmlformats.org/officeDocument/2006/relationships/hyperlink" Target="https://mentor.ieee.org/802.11/dcn/16/11-16-0506-00-000m-telecon-minutes-for-revmc-brc-april-1-2016.docx" TargetMode="External"/><Relationship Id="rId9" Type="http://schemas.openxmlformats.org/officeDocument/2006/relationships/hyperlink" Target="https://mentor.ieee.org/802.11/dcn/16/11-16-0601-00-000m-revmc-brc-may-13-telecon-minutes.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20sections%204.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May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2016-05-18</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031"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219</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CID </a:t>
            </a:r>
            <a:r>
              <a:rPr lang="en-GB" sz="2000" dirty="0"/>
              <a:t>7532 (OMN </a:t>
            </a:r>
            <a:r>
              <a:rPr lang="en-GB" sz="2000" dirty="0" smtClean="0"/>
              <a:t>extension </a:t>
            </a:r>
            <a:r>
              <a:rPr lang="en-GB" sz="2000" dirty="0"/>
              <a:t>to non-VHT):</a:t>
            </a:r>
            <a:endParaRPr lang="en-US" sz="2000" dirty="0"/>
          </a:p>
          <a:p>
            <a:r>
              <a:rPr lang="en-GB" sz="2000" dirty="0"/>
              <a:t>Move to approve the comment resolution to CID 7532 in the “Motion CID 7532”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a:t>
            </a:r>
            <a:r>
              <a:rPr lang="en-GB" sz="2000" dirty="0" smtClean="0"/>
              <a:t>Mark Rison Seconded</a:t>
            </a:r>
            <a:r>
              <a:rPr lang="en-GB" sz="2000" dirty="0"/>
              <a:t>: </a:t>
            </a:r>
            <a:r>
              <a:rPr lang="en-GB" sz="2000" dirty="0" smtClean="0"/>
              <a:t>Guido Hiertz</a:t>
            </a:r>
            <a:r>
              <a:rPr lang="en-GB" sz="2000" dirty="0"/>
              <a:t/>
            </a:r>
            <a:br>
              <a:rPr lang="en-GB" sz="2000" dirty="0"/>
            </a:br>
            <a:r>
              <a:rPr lang="en-GB" sz="2000" dirty="0"/>
              <a:t>Result: </a:t>
            </a:r>
            <a:r>
              <a:rPr lang="en-GB" sz="2000" dirty="0" smtClean="0"/>
              <a:t>5-5-12 Motion fails</a:t>
            </a:r>
            <a:endParaRPr lang="en-US" sz="2000" dirty="0"/>
          </a:p>
        </p:txBody>
      </p:sp>
    </p:spTree>
    <p:extLst>
      <p:ext uri="{BB962C8B-B14F-4D97-AF65-F5344CB8AC3E}">
        <p14:creationId xmlns:p14="http://schemas.microsoft.com/office/powerpoint/2010/main" val="2098429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r>
              <a:rPr lang="en-US" altLang="en-US" dirty="0" smtClean="0"/>
              <a:t>220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(DMG NAV setting): Incorporate the text changes in </a:t>
            </a:r>
            <a:r>
              <a:rPr lang="en-GB" sz="2000" u="sng" dirty="0">
                <a:hlinkClick r:id="rId3"/>
              </a:rPr>
              <a:t>https://</a:t>
            </a:r>
            <a:r>
              <a:rPr lang="en-GB" sz="2000" u="sng" dirty="0" smtClean="0">
                <a:hlinkClick r:id="rId3"/>
              </a:rPr>
              <a:t>mentor.ieee.org/802.11/dcn/16/11-16-0566-01-000m-nav-setting-fixes-in-dmg-network.docx</a:t>
            </a:r>
            <a:r>
              <a:rPr lang="en-GB" sz="2000" u="sng" dirty="0" smtClean="0"/>
              <a:t> </a:t>
            </a:r>
            <a:r>
              <a:rPr lang="en-GB" sz="2000" dirty="0" smtClean="0"/>
              <a:t>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Assaf Kasher Seconded</a:t>
            </a:r>
            <a:r>
              <a:rPr lang="en-GB" sz="2000" dirty="0"/>
              <a:t>: </a:t>
            </a:r>
            <a:r>
              <a:rPr lang="en-GB" sz="2000" dirty="0" smtClean="0"/>
              <a:t>Emily Qi</a:t>
            </a:r>
            <a:r>
              <a:rPr lang="en-GB" sz="2000" dirty="0"/>
              <a:t/>
            </a:r>
            <a:br>
              <a:rPr lang="en-GB" sz="2000" dirty="0"/>
            </a:br>
            <a:r>
              <a:rPr lang="en-GB" sz="2000" dirty="0" smtClean="0"/>
              <a:t>Result: 12-0-9 Motion passes</a:t>
            </a:r>
            <a:endParaRPr lang="en-GB" sz="2000" dirty="0" smtClean="0"/>
          </a:p>
        </p:txBody>
      </p:sp>
    </p:spTree>
    <p:extLst>
      <p:ext uri="{BB962C8B-B14F-4D97-AF65-F5344CB8AC3E}">
        <p14:creationId xmlns:p14="http://schemas.microsoft.com/office/powerpoint/2010/main" val="22824551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r>
              <a:rPr lang="en-US" altLang="en-US" dirty="0" smtClean="0"/>
              <a:t>221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(DMG Awake window fixes): </a:t>
            </a:r>
            <a:r>
              <a:rPr lang="en-GB" sz="2000" dirty="0"/>
              <a:t>Incorporate the text changes in </a:t>
            </a:r>
            <a:r>
              <a:rPr lang="en-GB" sz="2000" dirty="0" smtClean="0">
                <a:hlinkClick r:id="rId3"/>
              </a:rPr>
              <a:t>https</a:t>
            </a:r>
            <a:r>
              <a:rPr lang="en-GB" sz="2000" dirty="0">
                <a:hlinkClick r:id="rId3"/>
              </a:rPr>
              <a:t>://</a:t>
            </a:r>
            <a:r>
              <a:rPr lang="en-GB" sz="2000" dirty="0" smtClean="0">
                <a:hlinkClick r:id="rId3"/>
              </a:rPr>
              <a:t>mentor.ieee.org/802.11/dcn/16/11-16-0569-02-000m-awake-window-access-fixes-in-dmg-network.docx</a:t>
            </a:r>
            <a:r>
              <a:rPr lang="en-GB" sz="2000" dirty="0" smtClean="0"/>
              <a:t>  </a:t>
            </a:r>
            <a:r>
              <a:rPr lang="en-GB" sz="2000" dirty="0" smtClean="0"/>
              <a:t>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Assaf Kasher Seconded</a:t>
            </a:r>
            <a:r>
              <a:rPr lang="en-GB" sz="2000" dirty="0"/>
              <a:t>: </a:t>
            </a:r>
            <a:r>
              <a:rPr lang="en-GB" sz="2000" dirty="0" smtClean="0"/>
              <a:t>Emily Qi</a:t>
            </a:r>
            <a:r>
              <a:rPr lang="en-GB" sz="2000" dirty="0"/>
              <a:t/>
            </a:r>
            <a:br>
              <a:rPr lang="en-GB" sz="2000" dirty="0"/>
            </a:br>
            <a:r>
              <a:rPr lang="en-GB" sz="2000" dirty="0"/>
              <a:t>Result</a:t>
            </a:r>
            <a:r>
              <a:rPr lang="en-GB" sz="2000" dirty="0" smtClean="0"/>
              <a:t>: 11-0-12 Motion passes</a:t>
            </a:r>
            <a:endParaRPr lang="en-US" sz="2000" dirty="0"/>
          </a:p>
        </p:txBody>
      </p:sp>
    </p:spTree>
    <p:extLst>
      <p:ext uri="{BB962C8B-B14F-4D97-AF65-F5344CB8AC3E}">
        <p14:creationId xmlns:p14="http://schemas.microsoft.com/office/powerpoint/2010/main" val="3823037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r>
              <a:rPr lang="en-US" altLang="en-US" dirty="0" smtClean="0"/>
              <a:t>222</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Approve the comment resolutions in the following document and tabs indicated and incorporate the indicated text changes into the </a:t>
            </a:r>
            <a:r>
              <a:rPr lang="en-GB" sz="2000" dirty="0" err="1"/>
              <a:t>TGmc</a:t>
            </a:r>
            <a:r>
              <a:rPr lang="en-GB" sz="2000" dirty="0"/>
              <a:t> draft:</a:t>
            </a:r>
            <a:endParaRPr lang="en-US" sz="2000" dirty="0"/>
          </a:p>
          <a:p>
            <a:pPr lvl="1"/>
            <a:r>
              <a:rPr lang="en-GB" sz="1600" dirty="0"/>
              <a:t>“Motion MAC-BT” Tab in </a:t>
            </a:r>
            <a:r>
              <a:rPr lang="en-US" sz="1600" dirty="0">
                <a:hlinkClick r:id="rId3"/>
              </a:rPr>
              <a:t>https://</a:t>
            </a:r>
            <a:r>
              <a:rPr lang="en-US" sz="1600" dirty="0" smtClean="0">
                <a:hlinkClick r:id="rId3"/>
              </a:rPr>
              <a:t>mentor.ieee.org/802.11/dcn/15/11-15-0565-42-000m-revmc-sb-mac-comments.xls</a:t>
            </a:r>
            <a:r>
              <a:rPr lang="en-US" sz="1600" dirty="0" smtClean="0"/>
              <a:t> </a:t>
            </a:r>
            <a:r>
              <a:rPr lang="en-US" sz="1600" dirty="0" smtClean="0"/>
              <a:t>, changing the CID indicated in the resolution to CID 7277 from “CID 7396” to “CID 7277”</a:t>
            </a:r>
          </a:p>
          <a:p>
            <a:pPr lvl="1"/>
            <a:r>
              <a:rPr lang="en-US" sz="1600" dirty="0" smtClean="0"/>
              <a:t>“GEN-April </a:t>
            </a:r>
            <a:r>
              <a:rPr lang="en-US" sz="1600" dirty="0"/>
              <a:t>F2F </a:t>
            </a:r>
            <a:r>
              <a:rPr lang="en-US" sz="1600" dirty="0" smtClean="0"/>
              <a:t>– B” Tab in</a:t>
            </a:r>
            <a:endParaRPr lang="en-US" sz="1600" dirty="0" smtClean="0"/>
          </a:p>
          <a:p>
            <a:pPr lvl="1"/>
            <a:r>
              <a:rPr lang="en-US" sz="1600" u="sng" dirty="0">
                <a:hlinkClick r:id="rId4"/>
              </a:rPr>
              <a:t>https://</a:t>
            </a:r>
            <a:r>
              <a:rPr lang="en-US" sz="1600" u="sng" dirty="0" smtClean="0">
                <a:hlinkClick r:id="rId4"/>
              </a:rPr>
              <a:t>mentor.ieee.org/802.11/dcn/15/11-15-0665-31-000m-revmc-sb-gen-adhoc-comments.xlsx</a:t>
            </a:r>
            <a:r>
              <a:rPr lang="en-US" sz="1600" u="sng" dirty="0" smtClean="0"/>
              <a:t> </a:t>
            </a:r>
            <a:endParaRPr lang="en-US" sz="1600" dirty="0"/>
          </a:p>
          <a:p>
            <a:pPr lvl="1"/>
            <a:r>
              <a:rPr lang="en-GB" sz="1600" dirty="0"/>
              <a:t>“Editor </a:t>
            </a:r>
            <a:r>
              <a:rPr lang="en-GB" sz="1600" dirty="0" smtClean="0"/>
              <a:t>– may </a:t>
            </a:r>
            <a:r>
              <a:rPr lang="en-GB" sz="1600" dirty="0" err="1" smtClean="0"/>
              <a:t>telecons</a:t>
            </a:r>
            <a:r>
              <a:rPr lang="en-GB" sz="1600" dirty="0" smtClean="0"/>
              <a:t>” </a:t>
            </a:r>
            <a:r>
              <a:rPr lang="en-GB" sz="1600" dirty="0"/>
              <a:t>in </a:t>
            </a:r>
            <a:r>
              <a:rPr lang="en-GB" sz="1600" dirty="0">
                <a:hlinkClick r:id="rId5"/>
              </a:rPr>
              <a:t>https://</a:t>
            </a:r>
            <a:r>
              <a:rPr lang="en-GB" sz="1600" dirty="0" smtClean="0">
                <a:hlinkClick r:id="rId5"/>
              </a:rPr>
              <a:t>mentor.ieee.org/802.11/dcn/15/11-15-0532-42-000m-revmc-sponsor-ballot-comments.xls</a:t>
            </a:r>
            <a:r>
              <a:rPr lang="en-GB" sz="1600" dirty="0" smtClean="0"/>
              <a:t> </a:t>
            </a:r>
          </a:p>
          <a:p>
            <a:pPr lvl="1"/>
            <a:r>
              <a:rPr lang="en-GB" sz="1600" dirty="0"/>
              <a:t>“Editor – </a:t>
            </a:r>
            <a:r>
              <a:rPr lang="en-GB" sz="1600" dirty="0" smtClean="0"/>
              <a:t>Waikoloa” </a:t>
            </a:r>
            <a:r>
              <a:rPr lang="en-GB" sz="1600" dirty="0"/>
              <a:t>in </a:t>
            </a:r>
            <a:r>
              <a:rPr lang="en-GB" sz="1600" dirty="0">
                <a:hlinkClick r:id="rId5"/>
              </a:rPr>
              <a:t>https://mentor.ieee.org/802.11/dcn/15/11-15-0532-42-000m-revmc-sponsor-ballot-comments.xls</a:t>
            </a:r>
            <a:r>
              <a:rPr lang="en-GB" sz="1600" dirty="0"/>
              <a:t> </a:t>
            </a:r>
            <a:r>
              <a:rPr lang="en-GB" sz="1600" dirty="0" smtClean="0"/>
              <a:t>except for CID 7678</a:t>
            </a:r>
            <a:endParaRPr lang="en-GB" sz="1600" dirty="0"/>
          </a:p>
          <a:p>
            <a:pPr marL="0" indent="0">
              <a:buNone/>
            </a:pPr>
            <a:endParaRPr lang="en-GB" sz="2000" dirty="0"/>
          </a:p>
          <a:p>
            <a:r>
              <a:rPr lang="en-GB" sz="2000" dirty="0" smtClean="0"/>
              <a:t>Moved</a:t>
            </a:r>
            <a:r>
              <a:rPr lang="en-GB" sz="2000" dirty="0"/>
              <a:t>: </a:t>
            </a:r>
            <a:r>
              <a:rPr lang="en-GB" sz="2000" dirty="0" smtClean="0"/>
              <a:t>Jon Rosdahl Seconded</a:t>
            </a:r>
            <a:r>
              <a:rPr lang="en-GB" sz="2000" dirty="0"/>
              <a:t>: </a:t>
            </a:r>
            <a:r>
              <a:rPr lang="en-GB" sz="2000" dirty="0" smtClean="0"/>
              <a:t>Adrian Stephens</a:t>
            </a:r>
            <a:r>
              <a:rPr lang="en-GB" sz="2000" dirty="0"/>
              <a:t/>
            </a:r>
            <a:br>
              <a:rPr lang="en-GB" sz="2000" dirty="0"/>
            </a:br>
            <a:r>
              <a:rPr lang="en-GB" sz="2000" dirty="0" smtClean="0"/>
              <a:t>Motion to Amend: 7-2-14 Passes</a:t>
            </a:r>
          </a:p>
          <a:p>
            <a:r>
              <a:rPr lang="en-GB" sz="2000" dirty="0" smtClean="0"/>
              <a:t>Result: 19-0-4 Motion passes</a:t>
            </a:r>
            <a:endParaRPr lang="en-US" sz="2000" dirty="0"/>
          </a:p>
        </p:txBody>
      </p:sp>
    </p:spTree>
    <p:extLst>
      <p:ext uri="{BB962C8B-B14F-4D97-AF65-F5344CB8AC3E}">
        <p14:creationId xmlns:p14="http://schemas.microsoft.com/office/powerpoint/2010/main" val="931229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r>
              <a:rPr lang="en-US" altLang="en-US" dirty="0" smtClean="0"/>
              <a:t>223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 (Suite B clarification): </a:t>
            </a:r>
            <a:r>
              <a:rPr lang="en-GB" sz="2000" dirty="0"/>
              <a:t>Incorporate the text changes in </a:t>
            </a:r>
            <a:r>
              <a:rPr lang="en-GB" sz="2000" dirty="0">
                <a:hlinkClick r:id="rId3"/>
              </a:rPr>
              <a:t>https://</a:t>
            </a:r>
            <a:r>
              <a:rPr lang="en-GB" sz="2000" dirty="0" smtClean="0">
                <a:hlinkClick r:id="rId3"/>
              </a:rPr>
              <a:t>mentor.ieee.org/802.11/dcn/16/11-16-0562-01-000m-suite-b-akm-update.docx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a:t>
            </a:r>
            <a:r>
              <a:rPr lang="en-GB" sz="2000" dirty="0" smtClean="0"/>
              <a:t>Dan Harkins Seconded</a:t>
            </a:r>
            <a:r>
              <a:rPr lang="en-GB" sz="2000" dirty="0"/>
              <a:t>: </a:t>
            </a:r>
            <a:r>
              <a:rPr lang="en-GB" sz="2000" dirty="0" smtClean="0"/>
              <a:t>Mike Montemurro</a:t>
            </a:r>
            <a:r>
              <a:rPr lang="en-GB" sz="2000" dirty="0"/>
              <a:t/>
            </a:r>
            <a:br>
              <a:rPr lang="en-GB" sz="2000" dirty="0"/>
            </a:br>
            <a:r>
              <a:rPr lang="en-GB" sz="2000" dirty="0"/>
              <a:t>Result</a:t>
            </a:r>
            <a:r>
              <a:rPr lang="en-GB" sz="2000" dirty="0" smtClean="0"/>
              <a:t>: 14-0-7 Motion passes</a:t>
            </a:r>
            <a:endParaRPr lang="en-US" sz="2000" dirty="0"/>
          </a:p>
        </p:txBody>
      </p:sp>
    </p:spTree>
    <p:extLst>
      <p:ext uri="{BB962C8B-B14F-4D97-AF65-F5344CB8AC3E}">
        <p14:creationId xmlns:p14="http://schemas.microsoft.com/office/powerpoint/2010/main" val="2584890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224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Motion </a:t>
            </a:r>
            <a:r>
              <a:rPr lang="en-US" sz="2000" dirty="0"/>
              <a:t>re: </a:t>
            </a:r>
            <a:r>
              <a:rPr lang="en-GB" sz="2000" dirty="0"/>
              <a:t>Decoupling MU </a:t>
            </a:r>
            <a:r>
              <a:rPr lang="en-GB" sz="2000" dirty="0" err="1"/>
              <a:t>Beamformee</a:t>
            </a:r>
            <a:r>
              <a:rPr lang="en-US" sz="2000" dirty="0"/>
              <a:t>: Move to Resolve CIDs 7166, 7167, 7168 (MAC), and 7169 (MAC): as “Rejected” with a reason of:</a:t>
            </a:r>
            <a:br>
              <a:rPr lang="en-US" sz="2000" dirty="0"/>
            </a:br>
            <a:r>
              <a:rPr lang="en-US" sz="1400" dirty="0"/>
              <a:t>“The comment does not indicate an error in the change introduced by the resolution to CID 5879.  The change made by CID 5879 is in scope of a revision project. </a:t>
            </a:r>
            <a:br>
              <a:rPr lang="en-US" sz="1400" dirty="0"/>
            </a:br>
            <a:r>
              <a:rPr lang="en-US" sz="1400" dirty="0"/>
              <a:t/>
            </a:r>
            <a:br>
              <a:rPr lang="en-US" sz="1400" dirty="0"/>
            </a:br>
            <a:r>
              <a:rPr lang="en-US" sz="1400" dirty="0"/>
              <a:t>Regarding specific changes made related to decoupling MU </a:t>
            </a:r>
            <a:r>
              <a:rPr lang="en-US" sz="1400" dirty="0" err="1"/>
              <a:t>Beamformee</a:t>
            </a:r>
            <a:r>
              <a:rPr lang="en-US" sz="1400" dirty="0"/>
              <a:t> Sounding capability  from MU PPDU reception capability, the exact determination of the beamforming matrix by the AP has always been outside the scope of the standard. The AP controls the number of streams that a STA will feed back. As such, it can continue to operate as it did before the text changes and no extra processing or complexity results from the changes made with the resolution of CID 5879. The change is fully backwards compatible with current devices.” </a:t>
            </a:r>
          </a:p>
          <a:p>
            <a:r>
              <a:rPr lang="en-GB" sz="2000" dirty="0"/>
              <a:t>Moved: </a:t>
            </a:r>
            <a:r>
              <a:rPr lang="en-GB" sz="2000" dirty="0" err="1" smtClean="0"/>
              <a:t>Sigurd</a:t>
            </a:r>
            <a:r>
              <a:rPr lang="en-GB" sz="2000" dirty="0" smtClean="0"/>
              <a:t> </a:t>
            </a:r>
            <a:r>
              <a:rPr lang="en-GB" sz="2000" dirty="0" err="1" smtClean="0"/>
              <a:t>Schelstraete</a:t>
            </a:r>
            <a:r>
              <a:rPr lang="en-GB" sz="2000" dirty="0" smtClean="0"/>
              <a:t> Seconded</a:t>
            </a:r>
            <a:r>
              <a:rPr lang="en-GB" sz="2000" dirty="0"/>
              <a:t>: </a:t>
            </a:r>
            <a:r>
              <a:rPr lang="en-GB" sz="2000" dirty="0" smtClean="0"/>
              <a:t>Emily Qi </a:t>
            </a:r>
            <a:endParaRPr lang="en-GB" sz="2000" dirty="0" smtClean="0"/>
          </a:p>
          <a:p>
            <a:r>
              <a:rPr lang="en-GB" sz="2000" dirty="0" smtClean="0"/>
              <a:t>Result: 10-11-8 </a:t>
            </a:r>
            <a:endParaRPr lang="en-GB" sz="2000" dirty="0" smtClean="0"/>
          </a:p>
          <a:p>
            <a:endParaRPr lang="en-GB" sz="2000" dirty="0"/>
          </a:p>
        </p:txBody>
      </p:sp>
    </p:spTree>
    <p:extLst>
      <p:ext uri="{BB962C8B-B14F-4D97-AF65-F5344CB8AC3E}">
        <p14:creationId xmlns:p14="http://schemas.microsoft.com/office/powerpoint/2010/main" val="2498477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Motion 225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7160 (</a:t>
            </a:r>
            <a:r>
              <a:rPr lang="en-GB" sz="2000" dirty="0" smtClean="0"/>
              <a:t>OWE</a:t>
            </a:r>
            <a:r>
              <a:rPr lang="en-GB" sz="2000" dirty="0" smtClean="0"/>
              <a:t>):</a:t>
            </a:r>
            <a:endParaRPr lang="en-US" sz="2000" dirty="0"/>
          </a:p>
          <a:p>
            <a:r>
              <a:rPr lang="en-US" sz="2000" dirty="0" smtClean="0"/>
              <a:t>Resolve CID 7160 as “Revised” with a resolution of “Incorporate the text </a:t>
            </a:r>
            <a:r>
              <a:rPr lang="en-US" sz="2000" dirty="0"/>
              <a:t>changes in </a:t>
            </a:r>
            <a:r>
              <a:rPr lang="en-US" sz="2000" dirty="0">
                <a:hlinkClick r:id="rId3"/>
              </a:rPr>
              <a:t>https://</a:t>
            </a:r>
            <a:r>
              <a:rPr lang="en-US" sz="2000" dirty="0" smtClean="0">
                <a:hlinkClick r:id="rId3"/>
              </a:rPr>
              <a:t>mentor.ieee.org/802.11/dcn/15/11-15-1184-07-000m-owe.docx</a:t>
            </a:r>
            <a:r>
              <a:rPr lang="en-US" sz="2000" dirty="0" smtClean="0"/>
              <a:t>. These changes effect the commenter’s proposed resolution.”</a:t>
            </a:r>
            <a:endParaRPr lang="en-US" sz="2000" dirty="0"/>
          </a:p>
          <a:p>
            <a:endParaRPr lang="en-GB" sz="2000" dirty="0" smtClean="0"/>
          </a:p>
          <a:p>
            <a:r>
              <a:rPr lang="en-GB" sz="2000" dirty="0" smtClean="0"/>
              <a:t>Moved</a:t>
            </a:r>
            <a:r>
              <a:rPr lang="en-GB" sz="2000" dirty="0"/>
              <a:t>: </a:t>
            </a:r>
            <a:r>
              <a:rPr lang="en-GB" sz="2000" dirty="0" smtClean="0"/>
              <a:t>Dan Harkins Seconded</a:t>
            </a:r>
            <a:r>
              <a:rPr lang="en-GB" sz="2000" dirty="0"/>
              <a:t>: </a:t>
            </a:r>
            <a:r>
              <a:rPr lang="en-GB" sz="2000" dirty="0" smtClean="0"/>
              <a:t>Guido Hiertz</a:t>
            </a:r>
            <a:r>
              <a:rPr lang="en-GB" sz="2000" dirty="0"/>
              <a:t/>
            </a:r>
            <a:br>
              <a:rPr lang="en-GB" sz="2000" dirty="0"/>
            </a:br>
            <a:r>
              <a:rPr lang="en-GB" sz="2000" dirty="0"/>
              <a:t>Result</a:t>
            </a:r>
            <a:r>
              <a:rPr lang="en-GB" sz="2000" dirty="0" smtClean="0"/>
              <a:t>: 10-5-12 Motion fails </a:t>
            </a:r>
            <a:endParaRPr lang="en-US" sz="2000" dirty="0"/>
          </a:p>
          <a:p>
            <a:endParaRPr lang="en-GB" sz="2000" dirty="0" smtClean="0"/>
          </a:p>
        </p:txBody>
      </p:sp>
    </p:spTree>
    <p:extLst>
      <p:ext uri="{BB962C8B-B14F-4D97-AF65-F5344CB8AC3E}">
        <p14:creationId xmlns:p14="http://schemas.microsoft.com/office/powerpoint/2010/main" val="21097964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Motion 226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7377 (</a:t>
            </a:r>
            <a:r>
              <a:rPr lang="en-GB" sz="2000" dirty="0" smtClean="0"/>
              <a:t>Secure PSK</a:t>
            </a:r>
            <a:r>
              <a:rPr lang="en-GB" sz="2000" dirty="0" smtClean="0"/>
              <a:t>):</a:t>
            </a:r>
            <a:endParaRPr lang="en-US" sz="2000" dirty="0"/>
          </a:p>
          <a:p>
            <a:r>
              <a:rPr lang="en-GB" sz="2000" dirty="0"/>
              <a:t>Move to approve the comment resolution to CID </a:t>
            </a:r>
            <a:r>
              <a:rPr lang="en-GB" sz="2000" dirty="0" smtClean="0"/>
              <a:t>7377 </a:t>
            </a:r>
            <a:r>
              <a:rPr lang="en-GB" sz="2000" dirty="0"/>
              <a:t>in the </a:t>
            </a:r>
            <a:r>
              <a:rPr lang="en-GB" sz="2000" dirty="0" smtClean="0"/>
              <a:t>“GEN-April F2F - A” </a:t>
            </a:r>
            <a:r>
              <a:rPr lang="en-GB" sz="2000" dirty="0"/>
              <a:t>tab in </a:t>
            </a:r>
            <a:r>
              <a:rPr lang="en-GB" sz="2000" dirty="0">
                <a:hlinkClick r:id="rId3"/>
              </a:rPr>
              <a:t>https://</a:t>
            </a:r>
            <a:r>
              <a:rPr lang="en-GB" sz="2000" dirty="0" smtClean="0">
                <a:hlinkClick r:id="rId3"/>
              </a:rPr>
              <a:t>mentor.ieee.org/802.11/dcn/15/11-15-0665-31-000m-revmc-sb-gen-adhoc-comments.xlsx</a:t>
            </a:r>
            <a:r>
              <a:rPr lang="en-GB" sz="2000" dirty="0" smtClean="0"/>
              <a:t> </a:t>
            </a:r>
            <a:endParaRPr lang="en-GB" sz="2000" dirty="0" smtClean="0"/>
          </a:p>
          <a:p>
            <a:r>
              <a:rPr lang="en-GB" sz="2000" dirty="0" smtClean="0"/>
              <a:t>Moved</a:t>
            </a:r>
            <a:r>
              <a:rPr lang="en-GB" sz="2000" dirty="0"/>
              <a:t>: </a:t>
            </a:r>
            <a:r>
              <a:rPr lang="en-GB" sz="2000" dirty="0" smtClean="0"/>
              <a:t>Jon Rosdahl Seconded</a:t>
            </a:r>
            <a:r>
              <a:rPr lang="en-GB" sz="2000" dirty="0"/>
              <a:t>: </a:t>
            </a:r>
            <a:r>
              <a:rPr lang="en-GB" sz="2000" dirty="0" smtClean="0"/>
              <a:t>Mike Montemurro </a:t>
            </a:r>
            <a:r>
              <a:rPr lang="en-GB" sz="2000" dirty="0"/>
              <a:t/>
            </a:r>
            <a:br>
              <a:rPr lang="en-GB" sz="2000" dirty="0"/>
            </a:br>
            <a:r>
              <a:rPr lang="en-GB" sz="2000" dirty="0"/>
              <a:t>Result</a:t>
            </a:r>
            <a:r>
              <a:rPr lang="en-GB" sz="2000" dirty="0" smtClean="0"/>
              <a:t>: 8-3-14 motion fails</a:t>
            </a:r>
            <a:endParaRPr lang="en-US" sz="2000" dirty="0"/>
          </a:p>
          <a:p>
            <a:endParaRPr lang="en-GB" sz="2000" dirty="0" smtClean="0"/>
          </a:p>
        </p:txBody>
      </p:sp>
    </p:spTree>
    <p:extLst>
      <p:ext uri="{BB962C8B-B14F-4D97-AF65-F5344CB8AC3E}">
        <p14:creationId xmlns:p14="http://schemas.microsoft.com/office/powerpoint/2010/main" val="5740906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(Resolves issue in document 406): Incorporate the text changes in </a:t>
            </a:r>
            <a:r>
              <a:rPr lang="en-GB" sz="2000" dirty="0">
                <a:hlinkClick r:id="rId3"/>
              </a:rPr>
              <a:t>https://</a:t>
            </a:r>
            <a:r>
              <a:rPr lang="en-GB" sz="2000" dirty="0" smtClean="0">
                <a:hlinkClick r:id="rId3"/>
              </a:rPr>
              <a:t>mentor.ieee.org/802.11/dcn/16/11-16-0567-02-000m-bss-intention-in-dmg-discovery-beacon.docx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26788423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endParaRPr lang="en-US" altLang="en-US" dirty="0" smtClean="0"/>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7177 (Support indicating preference for not receiving LDPC):</a:t>
            </a:r>
            <a:endParaRPr lang="en-US" sz="2000" dirty="0"/>
          </a:p>
          <a:p>
            <a:r>
              <a:rPr lang="en-GB" sz="2000" dirty="0"/>
              <a:t>Move to approve the comment resolution to CID 7177 in the “Motion CID 7177”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2369425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May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7553 (Clause 4 mesh PMKSA):</a:t>
            </a:r>
            <a:endParaRPr lang="en-US" sz="2000" dirty="0"/>
          </a:p>
          <a:p>
            <a:r>
              <a:rPr lang="en-GB" sz="2000" dirty="0"/>
              <a:t>Move to approve the comment resolution to CID 7553 in the “CID 7553”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10410352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21</a:t>
            </a:fld>
            <a:endParaRPr lang="en-US" smtClean="0"/>
          </a:p>
        </p:txBody>
      </p:sp>
      <p:sp>
        <p:nvSpPr>
          <p:cNvPr id="25605" name="Rectangle 2"/>
          <p:cNvSpPr>
            <a:spLocks noGrp="1" noChangeArrowheads="1"/>
          </p:cNvSpPr>
          <p:nvPr>
            <p:ph type="title"/>
          </p:nvPr>
        </p:nvSpPr>
        <p:spPr/>
        <p:txBody>
          <a:bodyPr/>
          <a:lstStyle/>
          <a:p>
            <a:r>
              <a:rPr lang="en-US" altLang="en-US" dirty="0" smtClean="0"/>
              <a:t>May - July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Second recirculation and comment </a:t>
            </a:r>
            <a:r>
              <a:rPr lang="en-US" altLang="en-US" sz="2000" dirty="0" smtClean="0"/>
              <a:t>resolution</a:t>
            </a:r>
            <a:endParaRPr lang="en-US" altLang="en-US" sz="2000" dirty="0" smtClean="0"/>
          </a:p>
          <a:p>
            <a:r>
              <a:rPr lang="en-US" altLang="en-US" sz="2000" dirty="0" smtClean="0"/>
              <a:t>Conference </a:t>
            </a:r>
            <a:r>
              <a:rPr lang="en-US" altLang="en-US" sz="2000" dirty="0"/>
              <a:t>c</a:t>
            </a:r>
            <a:r>
              <a:rPr lang="en-US" altLang="en-US" sz="2000" dirty="0" smtClean="0"/>
              <a:t>alls 10am Eastern  3 hours </a:t>
            </a:r>
          </a:p>
          <a:p>
            <a:pPr lvl="1"/>
            <a:r>
              <a:rPr lang="en-US" altLang="en-US" sz="1800" dirty="0" smtClean="0"/>
              <a:t>May 27, June 3, June 24, July 1</a:t>
            </a:r>
          </a:p>
          <a:p>
            <a:r>
              <a:rPr lang="en-US" altLang="en-US" sz="2000" dirty="0" smtClean="0"/>
              <a:t>Ballot Resolution Committee meeting – </a:t>
            </a:r>
          </a:p>
          <a:p>
            <a:pPr lvl="1"/>
            <a:r>
              <a:rPr lang="en-US" altLang="en-US" sz="1800" dirty="0" smtClean="0"/>
              <a:t>If needed</a:t>
            </a:r>
          </a:p>
          <a:p>
            <a:r>
              <a:rPr lang="en-US" altLang="en-US" sz="2000" dirty="0" smtClean="0"/>
              <a:t>Schedule review</a:t>
            </a:r>
          </a:p>
          <a:p>
            <a:r>
              <a:rPr lang="en-US" altLang="en-US" sz="2000" dirty="0" smtClean="0"/>
              <a:t>Availability of 11mc in the IEEE store</a:t>
            </a:r>
          </a:p>
          <a:p>
            <a:pPr lvl="1"/>
            <a:r>
              <a:rPr lang="en-US" altLang="en-US" sz="1800" dirty="0" smtClean="0"/>
              <a:t>D5.0 is available (add D5.0 after SB approval),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22</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mentor.ieee.org/802.11/dcn/15/11-15-0532-37-000m-revmc-sponsor-ballot-comments.xls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a:t>
            </a:r>
            <a:r>
              <a:rPr lang="en-US" altLang="en-US" sz="1800" dirty="0"/>
              <a:t>PM1 </a:t>
            </a:r>
          </a:p>
          <a:p>
            <a:pPr lvl="1"/>
            <a:r>
              <a:rPr lang="en-US" altLang="en-US" sz="1200" dirty="0" smtClean="0"/>
              <a:t>Chair’s </a:t>
            </a:r>
            <a:r>
              <a:rPr lang="en-US" altLang="en-US" sz="1200" dirty="0"/>
              <a:t>Welcome, </a:t>
            </a:r>
            <a:r>
              <a:rPr lang="en-US" altLang="en-US" sz="1200" dirty="0" smtClean="0"/>
              <a:t>Patent reminder, Status</a:t>
            </a:r>
            <a:r>
              <a:rPr lang="en-US" altLang="en-US" sz="1200" dirty="0"/>
              <a:t>, Review of Objectives, Approve </a:t>
            </a:r>
            <a:r>
              <a:rPr lang="en-US" altLang="en-US" sz="1200" dirty="0" smtClean="0"/>
              <a:t>agenda </a:t>
            </a:r>
          </a:p>
          <a:p>
            <a:pPr lvl="1"/>
            <a:r>
              <a:rPr lang="en-US" altLang="en-US" sz="1200" dirty="0" smtClean="0"/>
              <a:t>Motion to affirm Vice chairs</a:t>
            </a:r>
          </a:p>
          <a:p>
            <a:pPr lvl="1"/>
            <a:r>
              <a:rPr lang="en-US" altLang="en-US" sz="1200" dirty="0" smtClean="0"/>
              <a:t>Editor’s Report</a:t>
            </a:r>
          </a:p>
          <a:p>
            <a:pPr lvl="1"/>
            <a:r>
              <a:rPr lang="en-GB" sz="1200" dirty="0" smtClean="0"/>
              <a:t>11-16-554, 11-16-711 </a:t>
            </a:r>
            <a:r>
              <a:rPr lang="en-GB" sz="1200" dirty="0"/>
              <a:t>Menzo, CID 7698, 7658, </a:t>
            </a:r>
            <a:r>
              <a:rPr lang="en-GB" sz="1200" dirty="0" smtClean="0"/>
              <a:t>7674</a:t>
            </a:r>
          </a:p>
          <a:p>
            <a:pPr lvl="1"/>
            <a:r>
              <a:rPr lang="en-GB" sz="1200" dirty="0" smtClean="0"/>
              <a:t>Adrian </a:t>
            </a:r>
            <a:r>
              <a:rPr lang="en-GB" sz="1200" dirty="0"/>
              <a:t>CIDs – </a:t>
            </a:r>
            <a:r>
              <a:rPr lang="en-GB" sz="1200" dirty="0" smtClean="0"/>
              <a:t>CID 7111(LCI), 7804</a:t>
            </a:r>
            <a:endParaRPr lang="en-GB" sz="1200" dirty="0" smtClean="0"/>
          </a:p>
          <a:p>
            <a:pPr lvl="1"/>
            <a:r>
              <a:rPr lang="en-GB" sz="1200" dirty="0" smtClean="0"/>
              <a:t>CIDs </a:t>
            </a:r>
            <a:r>
              <a:rPr lang="en-GB" sz="1200" dirty="0" smtClean="0"/>
              <a:t>7742- Carlos </a:t>
            </a:r>
            <a:r>
              <a:rPr lang="en-GB" sz="1200" dirty="0" smtClean="0"/>
              <a:t>Aldana, 11-16-703</a:t>
            </a:r>
            <a:r>
              <a:rPr lang="en-GB" sz="1600" dirty="0" smtClean="0"/>
              <a:t/>
            </a:r>
            <a:br>
              <a:rPr lang="en-GB" sz="1600" dirty="0" smtClean="0"/>
            </a:br>
            <a:endParaRPr lang="en-GB" sz="1600" dirty="0" smtClean="0"/>
          </a:p>
        </p:txBody>
      </p:sp>
      <p:sp>
        <p:nvSpPr>
          <p:cNvPr id="4110" name="Rectangle 35"/>
          <p:cNvSpPr>
            <a:spLocks noChangeArrowheads="1"/>
          </p:cNvSpPr>
          <p:nvPr/>
        </p:nvSpPr>
        <p:spPr bwMode="auto">
          <a:xfrm>
            <a:off x="4782436" y="5341088"/>
            <a:ext cx="3990532" cy="205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endParaRPr lang="en-US" altLang="en-US" sz="1800" dirty="0"/>
          </a:p>
          <a:p>
            <a:pPr lvl="1">
              <a:lnSpc>
                <a:spcPct val="80000"/>
              </a:lnSpc>
            </a:pPr>
            <a:r>
              <a:rPr lang="en-US" altLang="en-US" sz="1200" dirty="0" smtClean="0"/>
              <a:t>Motions – minutes, CIDs, presentations</a:t>
            </a:r>
          </a:p>
          <a:p>
            <a:pPr lvl="1">
              <a:lnSpc>
                <a:spcPct val="80000"/>
              </a:lnSpc>
            </a:pPr>
            <a:r>
              <a:rPr lang="en-US" altLang="en-US" sz="1200" dirty="0" smtClean="0"/>
              <a:t>Comment resolution</a:t>
            </a:r>
          </a:p>
          <a:p>
            <a:pPr lvl="1">
              <a:lnSpc>
                <a:spcPct val="80000"/>
              </a:lnSpc>
            </a:pPr>
            <a:r>
              <a:rPr lang="en-US" altLang="en-US" sz="1200" dirty="0" smtClean="0"/>
              <a:t>Plans </a:t>
            </a:r>
            <a:r>
              <a:rPr lang="en-US" altLang="en-US" sz="1200" dirty="0"/>
              <a:t>for </a:t>
            </a:r>
            <a:r>
              <a:rPr lang="en-US" altLang="en-US" sz="1200" dirty="0" smtClean="0"/>
              <a:t>May - July</a:t>
            </a:r>
          </a:p>
          <a:p>
            <a:pPr lvl="1">
              <a:lnSpc>
                <a:spcPct val="80000"/>
              </a:lnSpc>
            </a:pPr>
            <a:r>
              <a:rPr lang="en-US" altLang="en-US" sz="1200" dirty="0" smtClean="0"/>
              <a:t>Schedule,  AOB</a:t>
            </a:r>
            <a:r>
              <a:rPr lang="en-US" altLang="en-US" sz="1200" dirty="0"/>
              <a:t>, Adjourn</a:t>
            </a:r>
          </a:p>
        </p:txBody>
      </p:sp>
      <p:sp>
        <p:nvSpPr>
          <p:cNvPr id="10" name="Rectangle 35"/>
          <p:cNvSpPr>
            <a:spLocks noChangeArrowheads="1"/>
          </p:cNvSpPr>
          <p:nvPr/>
        </p:nvSpPr>
        <p:spPr bwMode="auto">
          <a:xfrm>
            <a:off x="305666" y="3581400"/>
            <a:ext cx="464379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altLang="en-US" sz="1200" dirty="0" smtClean="0"/>
              <a:t>CIDs 7209, 7211, 7626, 7787, 7152 – Carlos Cordeiro</a:t>
            </a:r>
          </a:p>
          <a:p>
            <a:pPr lvl="1"/>
            <a:r>
              <a:rPr lang="en-GB" sz="1200" dirty="0" smtClean="0"/>
              <a:t>Graham </a:t>
            </a:r>
            <a:r>
              <a:rPr lang="en-GB" sz="1200" dirty="0"/>
              <a:t>Smith CIDs </a:t>
            </a:r>
            <a:endParaRPr lang="en-GB" sz="1200" dirty="0" smtClean="0"/>
          </a:p>
          <a:p>
            <a:pPr lvl="1">
              <a:lnSpc>
                <a:spcPct val="80000"/>
              </a:lnSpc>
            </a:pPr>
            <a:r>
              <a:rPr lang="en-GB" sz="1200" dirty="0" smtClean="0"/>
              <a:t>Adrian Editorial CIDs</a:t>
            </a:r>
          </a:p>
        </p:txBody>
      </p:sp>
      <p:sp>
        <p:nvSpPr>
          <p:cNvPr id="16" name="Rectangle 35"/>
          <p:cNvSpPr>
            <a:spLocks noChangeArrowheads="1"/>
          </p:cNvSpPr>
          <p:nvPr/>
        </p:nvSpPr>
        <p:spPr bwMode="auto">
          <a:xfrm>
            <a:off x="4724400" y="1295400"/>
            <a:ext cx="4343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GB" sz="1200" dirty="0" smtClean="0"/>
              <a:t>Motions</a:t>
            </a:r>
            <a:endParaRPr lang="en-GB" sz="1200" dirty="0"/>
          </a:p>
          <a:p>
            <a:pPr lvl="1"/>
            <a:r>
              <a:rPr lang="en-US" altLang="en-US" sz="1200" dirty="0" smtClean="0"/>
              <a:t>Guido CIDs: 7219, 7372, 7611</a:t>
            </a:r>
          </a:p>
          <a:p>
            <a:pPr lvl="1"/>
            <a:r>
              <a:rPr lang="en-GB" sz="1200" dirty="0" smtClean="0"/>
              <a:t>11-15-1184 </a:t>
            </a:r>
            <a:r>
              <a:rPr lang="en-GB" sz="1200" dirty="0"/>
              <a:t>– Dan</a:t>
            </a:r>
            <a:r>
              <a:rPr lang="en-GB" sz="1200" b="1" dirty="0"/>
              <a:t> </a:t>
            </a:r>
            <a:r>
              <a:rPr lang="en-GB" sz="1200" dirty="0"/>
              <a:t>(Opportunistic Wireless Encryption</a:t>
            </a:r>
            <a:r>
              <a:rPr lang="en-GB" sz="1200" dirty="0" smtClean="0"/>
              <a:t>), 11-16-562 (Suite B clarification), 7553</a:t>
            </a:r>
          </a:p>
          <a:p>
            <a:pPr lvl="1"/>
            <a:r>
              <a:rPr lang="en-GB" altLang="en-US" sz="1200" dirty="0"/>
              <a:t>CIDs 7061, 7420, 7421, 7462, 7727, 7783 – Jouni</a:t>
            </a:r>
            <a:r>
              <a:rPr lang="en-US" altLang="en-US" sz="1200" dirty="0"/>
              <a:t> </a:t>
            </a:r>
            <a:r>
              <a:rPr lang="en-US" altLang="en-US" sz="1200" dirty="0" smtClean="0"/>
              <a:t>11-16-710</a:t>
            </a:r>
          </a:p>
          <a:p>
            <a:pPr lvl="1"/>
            <a:r>
              <a:rPr lang="en-GB" sz="1200" dirty="0" err="1"/>
              <a:t>Sigurd</a:t>
            </a:r>
            <a:r>
              <a:rPr lang="en-GB" sz="1200" dirty="0"/>
              <a:t> CIDs 7106, </a:t>
            </a:r>
            <a:r>
              <a:rPr lang="en-GB" sz="1200" dirty="0" smtClean="0"/>
              <a:t>7311, 7312, 7313, 7584</a:t>
            </a:r>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4724400" y="3200400"/>
            <a:ext cx="399053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AM1</a:t>
            </a:r>
            <a:endParaRPr lang="en-US" altLang="en-US" sz="1800" dirty="0"/>
          </a:p>
          <a:p>
            <a:pPr lvl="1">
              <a:lnSpc>
                <a:spcPct val="80000"/>
              </a:lnSpc>
            </a:pPr>
            <a:r>
              <a:rPr lang="en-US" altLang="en-US" sz="1200" dirty="0" smtClean="0"/>
              <a:t>11-16-670 – Hiroyuki – DMS Extended MCS set base MCS &amp; length </a:t>
            </a:r>
            <a:r>
              <a:rPr lang="en-US" altLang="en-US" sz="1200" dirty="0" smtClean="0"/>
              <a:t>calculation</a:t>
            </a:r>
          </a:p>
          <a:p>
            <a:pPr lvl="1">
              <a:lnSpc>
                <a:spcPct val="80000"/>
              </a:lnSpc>
            </a:pPr>
            <a:r>
              <a:rPr lang="en-US" altLang="en-US" sz="1200" dirty="0" smtClean="0"/>
              <a:t>CID 7043 - Adrian</a:t>
            </a:r>
            <a:endParaRPr lang="en-US" altLang="en-US" sz="1200" dirty="0" smtClean="0"/>
          </a:p>
          <a:p>
            <a:pPr lvl="1">
              <a:lnSpc>
                <a:spcPct val="80000"/>
              </a:lnSpc>
            </a:pPr>
            <a:r>
              <a:rPr lang="en-GB" sz="1200" dirty="0"/>
              <a:t>CID </a:t>
            </a:r>
            <a:r>
              <a:rPr lang="en-GB" sz="1200" dirty="0" smtClean="0"/>
              <a:t>7210</a:t>
            </a:r>
            <a:r>
              <a:rPr lang="en-GB" sz="1200" dirty="0"/>
              <a:t>, 7212, 7240, 7244, 7317, 7448, 7503, 7812 – Mark Rison –delayed block </a:t>
            </a:r>
            <a:r>
              <a:rPr lang="en-GB" sz="1200" dirty="0" err="1" smtClean="0"/>
              <a:t>ack</a:t>
            </a:r>
            <a:r>
              <a:rPr lang="en-GB" sz="1200" dirty="0" smtClean="0"/>
              <a:t> </a:t>
            </a:r>
            <a:r>
              <a:rPr lang="en-GB" sz="1200" dirty="0"/>
              <a:t>impact </a:t>
            </a:r>
            <a:r>
              <a:rPr lang="en-GB" sz="1200" dirty="0" smtClean="0"/>
              <a:t>question</a:t>
            </a:r>
          </a:p>
          <a:p>
            <a:pPr lvl="1">
              <a:lnSpc>
                <a:spcPct val="80000"/>
              </a:lnSpc>
            </a:pPr>
            <a:endParaRPr lang="en-GB" sz="1200" dirty="0" smtClean="0"/>
          </a:p>
          <a:p>
            <a:pPr lvl="1">
              <a:lnSpc>
                <a:spcPct val="80000"/>
              </a:lnSpc>
            </a:pPr>
            <a:endParaRPr lang="en-US" altLang="en-US" sz="1200" dirty="0"/>
          </a:p>
        </p:txBody>
      </p:sp>
      <p:sp>
        <p:nvSpPr>
          <p:cNvPr id="12" name="Rectangle 35"/>
          <p:cNvSpPr>
            <a:spLocks noChangeArrowheads="1"/>
          </p:cNvSpPr>
          <p:nvPr/>
        </p:nvSpPr>
        <p:spPr bwMode="auto">
          <a:xfrm>
            <a:off x="304800" y="4648200"/>
            <a:ext cx="464379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a:t>
            </a:r>
            <a:endParaRPr lang="en-US" altLang="en-US" sz="1800" dirty="0"/>
          </a:p>
          <a:p>
            <a:pPr lvl="1">
              <a:lnSpc>
                <a:spcPct val="80000"/>
              </a:lnSpc>
            </a:pPr>
            <a:r>
              <a:rPr lang="en-US" altLang="en-US" sz="1200" dirty="0" smtClean="0"/>
              <a:t>CIDs – Matt Fischer</a:t>
            </a:r>
          </a:p>
          <a:p>
            <a:pPr lvl="1">
              <a:lnSpc>
                <a:spcPct val="80000"/>
              </a:lnSpc>
            </a:pPr>
            <a:r>
              <a:rPr lang="en-US" altLang="en-US" sz="1200" dirty="0" smtClean="0"/>
              <a:t>CID </a:t>
            </a:r>
            <a:r>
              <a:rPr lang="en-US" altLang="en-US" sz="1200" dirty="0" smtClean="0"/>
              <a:t>7165 – </a:t>
            </a:r>
            <a:r>
              <a:rPr lang="en-US" altLang="en-US" sz="1200" dirty="0" smtClean="0"/>
              <a:t>Assaf</a:t>
            </a:r>
            <a:r>
              <a:rPr lang="en-US" altLang="en-US" sz="1200" dirty="0" smtClean="0"/>
              <a:t> 11-16-580</a:t>
            </a:r>
          </a:p>
          <a:p>
            <a:pPr lvl="1">
              <a:lnSpc>
                <a:spcPct val="80000"/>
              </a:lnSpc>
            </a:pPr>
            <a:r>
              <a:rPr lang="en-GB" sz="1200" dirty="0" smtClean="0"/>
              <a:t>Adrian – Editorial CIDs</a:t>
            </a:r>
          </a:p>
          <a:p>
            <a:pPr lvl="1">
              <a:lnSpc>
                <a:spcPct val="80000"/>
              </a:lnSpc>
            </a:pPr>
            <a:r>
              <a:rPr lang="en-US" altLang="en-US" sz="1200" dirty="0" smtClean="0"/>
              <a:t>Mark Rison CIDs 7396, 7500, 7349, 7210</a:t>
            </a:r>
          </a:p>
          <a:p>
            <a:pPr lvl="1">
              <a:lnSpc>
                <a:spcPct val="80000"/>
              </a:lnSpc>
            </a:pPr>
            <a:r>
              <a:rPr lang="en-US" altLang="en-US" sz="1200" dirty="0" smtClean="0"/>
              <a:t>Graham Smith CIDs 7771, (</a:t>
            </a:r>
            <a:r>
              <a:rPr lang="en-US" sz="1200" dirty="0" smtClean="0"/>
              <a:t>7087, 7088, 7541) 16/228r5</a:t>
            </a:r>
          </a:p>
          <a:p>
            <a:pPr lvl="1">
              <a:lnSpc>
                <a:spcPct val="80000"/>
              </a:lnSpc>
            </a:pPr>
            <a:endParaRPr lang="en-US" altLang="en-US" sz="1200" dirty="0" smtClean="0"/>
          </a:p>
        </p:txBody>
      </p:sp>
      <p:sp>
        <p:nvSpPr>
          <p:cNvPr id="13" name="Rectangle 35"/>
          <p:cNvSpPr>
            <a:spLocks noChangeArrowheads="1"/>
          </p:cNvSpPr>
          <p:nvPr/>
        </p:nvSpPr>
        <p:spPr bwMode="auto">
          <a:xfrm>
            <a:off x="4730750" y="4564912"/>
            <a:ext cx="3990532" cy="92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p>
          <a:p>
            <a:pPr lvl="1">
              <a:lnSpc>
                <a:spcPct val="80000"/>
              </a:lnSpc>
            </a:pPr>
            <a:r>
              <a:rPr lang="en-GB" sz="1200" dirty="0" smtClean="0"/>
              <a:t>CIDs </a:t>
            </a:r>
            <a:r>
              <a:rPr lang="en-GB" sz="1200" dirty="0"/>
              <a:t>7074, 7077, 7207, 7818 (Ganesh) 45 </a:t>
            </a:r>
            <a:r>
              <a:rPr lang="en-GB" sz="1200" dirty="0" smtClean="0"/>
              <a:t>mins</a:t>
            </a:r>
          </a:p>
          <a:p>
            <a:pPr lvl="1">
              <a:lnSpc>
                <a:spcPct val="80000"/>
              </a:lnSpc>
            </a:pPr>
            <a:r>
              <a:rPr lang="en-US" altLang="en-US" sz="1200" dirty="0"/>
              <a:t>Mark Hamilton CIDs: 7146, 7324, </a:t>
            </a:r>
            <a:r>
              <a:rPr lang="en-US" altLang="en-US" sz="1200" dirty="0" smtClean="0"/>
              <a:t>7827, 7139</a:t>
            </a:r>
          </a:p>
          <a:p>
            <a:pPr lvl="1">
              <a:lnSpc>
                <a:spcPct val="80000"/>
              </a:lnSpc>
            </a:pPr>
            <a:r>
              <a:rPr lang="en-US" altLang="en-US" sz="1200" dirty="0"/>
              <a:t>Carlos Aldana – 11-16-703</a:t>
            </a:r>
          </a:p>
          <a:p>
            <a:pPr lvl="1">
              <a:lnSpc>
                <a:spcPct val="80000"/>
              </a:lnSpc>
            </a:pPr>
            <a:endParaRPr lang="en-US" altLang="en-US" sz="1200" dirty="0"/>
          </a:p>
          <a:p>
            <a:pPr lvl="1">
              <a:lnSpc>
                <a:spcPct val="80000"/>
              </a:lnSpc>
            </a:pPr>
            <a:endParaRPr lang="en-GB" sz="1200" dirty="0"/>
          </a:p>
          <a:p>
            <a:pPr lvl="1">
              <a:lnSpc>
                <a:spcPct val="80000"/>
              </a:lnSpc>
            </a:pPr>
            <a:endParaRPr lang="en-US" alt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4</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5</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400" dirty="0">
                <a:hlinkClick r:id="rId3"/>
              </a:rPr>
              <a:t>https://</a:t>
            </a:r>
            <a:r>
              <a:rPr lang="en-US" altLang="en-US" sz="1400" dirty="0" smtClean="0">
                <a:hlinkClick r:id="rId3"/>
              </a:rPr>
              <a:t>mentor.ieee.org/802.11/dcn/16/11-16-0250-00-000m-revmc-brc-minutes-march-2016-macau.docx</a:t>
            </a:r>
            <a:r>
              <a:rPr lang="en-US" altLang="en-US" sz="1400" dirty="0" smtClean="0"/>
              <a:t> </a:t>
            </a:r>
          </a:p>
          <a:p>
            <a:pPr lvl="1">
              <a:lnSpc>
                <a:spcPct val="90000"/>
              </a:lnSpc>
            </a:pPr>
            <a:r>
              <a:rPr lang="en-US" altLang="en-US" sz="1400" dirty="0">
                <a:hlinkClick r:id="rId4"/>
              </a:rPr>
              <a:t>https://</a:t>
            </a:r>
            <a:r>
              <a:rPr lang="en-US" altLang="en-US" sz="1400" dirty="0" smtClean="0">
                <a:hlinkClick r:id="rId4"/>
              </a:rPr>
              <a:t>mentor.ieee.org/802.11/dcn/16/11-16-0506-00-000m-telecon-minutes-for-revmc-brc-april-1-2016.docx</a:t>
            </a:r>
            <a:r>
              <a:rPr lang="en-US" altLang="en-US" sz="1400" dirty="0" smtClean="0"/>
              <a:t> </a:t>
            </a:r>
          </a:p>
          <a:p>
            <a:pPr lvl="1">
              <a:lnSpc>
                <a:spcPct val="90000"/>
              </a:lnSpc>
            </a:pPr>
            <a:r>
              <a:rPr lang="en-US" altLang="en-US" sz="1400" dirty="0">
                <a:hlinkClick r:id="rId5"/>
              </a:rPr>
              <a:t>https://</a:t>
            </a:r>
            <a:r>
              <a:rPr lang="en-US" altLang="en-US" sz="1400" dirty="0" smtClean="0">
                <a:hlinkClick r:id="rId5"/>
              </a:rPr>
              <a:t>mentor.ieee.org/802.11/dcn/16/11-16-0542-00-000m-revmc-brc-april-15-telecon-minutes.docx</a:t>
            </a:r>
            <a:r>
              <a:rPr lang="en-US" altLang="en-US" sz="1400" dirty="0" smtClean="0"/>
              <a:t> </a:t>
            </a:r>
          </a:p>
          <a:p>
            <a:pPr lvl="1">
              <a:lnSpc>
                <a:spcPct val="90000"/>
              </a:lnSpc>
            </a:pPr>
            <a:r>
              <a:rPr lang="en-US" altLang="en-US" sz="1400" dirty="0">
                <a:hlinkClick r:id="rId6"/>
              </a:rPr>
              <a:t>https://</a:t>
            </a:r>
            <a:r>
              <a:rPr lang="en-US" altLang="en-US" sz="1400" dirty="0" smtClean="0">
                <a:hlinkClick r:id="rId6"/>
              </a:rPr>
              <a:t>mentor.ieee.org/802.11/dcn/16/11-16-0546-00-000m-revmc-brc-april-21-telecon-minutes.docx</a:t>
            </a:r>
            <a:r>
              <a:rPr lang="en-US" altLang="en-US" sz="1400" dirty="0" smtClean="0"/>
              <a:t> </a:t>
            </a:r>
          </a:p>
          <a:p>
            <a:pPr lvl="1">
              <a:lnSpc>
                <a:spcPct val="90000"/>
              </a:lnSpc>
            </a:pPr>
            <a:r>
              <a:rPr lang="en-US" altLang="en-US" sz="1400" dirty="0">
                <a:hlinkClick r:id="rId7"/>
              </a:rPr>
              <a:t>https://</a:t>
            </a:r>
            <a:r>
              <a:rPr lang="en-US" altLang="en-US" sz="1400" dirty="0" smtClean="0">
                <a:hlinkClick r:id="rId7"/>
              </a:rPr>
              <a:t>mentor.ieee.org/802.11/dcn/16/11-16-0550-01-000m-minutes-for-revmc-brc-face-to-face-meeting-april-25-28-cambridge.docx</a:t>
            </a:r>
            <a:r>
              <a:rPr lang="en-US" altLang="en-US" sz="1400" dirty="0" smtClean="0"/>
              <a:t> </a:t>
            </a:r>
          </a:p>
          <a:p>
            <a:pPr lvl="1">
              <a:lnSpc>
                <a:spcPct val="90000"/>
              </a:lnSpc>
            </a:pPr>
            <a:r>
              <a:rPr lang="en-US" altLang="en-US" sz="1400" dirty="0">
                <a:hlinkClick r:id="rId8"/>
              </a:rPr>
              <a:t>https://</a:t>
            </a:r>
            <a:r>
              <a:rPr lang="en-US" altLang="en-US" sz="1400" dirty="0" smtClean="0">
                <a:hlinkClick r:id="rId8"/>
              </a:rPr>
              <a:t>mentor.ieee.org/802.11/dcn/16/11-16-0574-03-000m-revmc-brc-may-6-and-9-telecon-minutes.docx</a:t>
            </a:r>
            <a:r>
              <a:rPr lang="en-US" altLang="en-US" sz="1400" dirty="0" smtClean="0"/>
              <a:t>  </a:t>
            </a:r>
            <a:endParaRPr lang="en-US" altLang="en-US" sz="1400" dirty="0"/>
          </a:p>
          <a:p>
            <a:pPr lvl="1">
              <a:lnSpc>
                <a:spcPct val="90000"/>
              </a:lnSpc>
            </a:pPr>
            <a:r>
              <a:rPr lang="en-US" altLang="en-US" sz="1400" dirty="0" smtClean="0">
                <a:hlinkClick r:id="rId9"/>
              </a:rPr>
              <a:t>https</a:t>
            </a:r>
            <a:r>
              <a:rPr lang="en-US" altLang="en-US" sz="1400" dirty="0">
                <a:hlinkClick r:id="rId9"/>
              </a:rPr>
              <a:t>://</a:t>
            </a:r>
            <a:r>
              <a:rPr lang="en-US" altLang="en-US" sz="1400" dirty="0" smtClean="0">
                <a:hlinkClick r:id="rId9"/>
              </a:rPr>
              <a:t>mentor.ieee.org/802.11/dcn/16/11-16-0601-00-000m-revmc-brc-may-13-telecon-minutes.docx</a:t>
            </a:r>
            <a:r>
              <a:rPr lang="en-US" altLang="en-US" sz="1400" dirty="0" smtClean="0"/>
              <a:t> </a:t>
            </a:r>
          </a:p>
          <a:p>
            <a:pPr>
              <a:lnSpc>
                <a:spcPct val="90000"/>
              </a:lnSpc>
            </a:pPr>
            <a:r>
              <a:rPr lang="en-US" altLang="en-US" dirty="0" smtClean="0"/>
              <a:t>Editor </a:t>
            </a:r>
            <a:r>
              <a:rPr lang="en-US" altLang="en-US" dirty="0" smtClean="0"/>
              <a:t>Report (Adrian Stephens)</a:t>
            </a:r>
          </a:p>
          <a:p>
            <a:pPr lvl="1">
              <a:lnSpc>
                <a:spcPct val="90000"/>
              </a:lnSpc>
            </a:pPr>
            <a:r>
              <a:rPr lang="en-US" altLang="en-US" sz="1800" dirty="0" smtClean="0"/>
              <a:t>Editor </a:t>
            </a:r>
            <a:r>
              <a:rPr lang="en-US" altLang="en-US" sz="1800" dirty="0"/>
              <a:t>report: </a:t>
            </a:r>
            <a:r>
              <a:rPr lang="en-US" altLang="en-US" sz="1800" dirty="0">
                <a:hlinkClick r:id="rId10"/>
              </a:rPr>
              <a:t>https://</a:t>
            </a:r>
            <a:r>
              <a:rPr lang="en-US" altLang="en-US" sz="1800" dirty="0" smtClean="0">
                <a:hlinkClick r:id="rId10"/>
              </a:rPr>
              <a:t>mentor.ieee.org/802.11/dcn/13/11-13-0095-30-000m-editor-reports.pptx</a:t>
            </a:r>
            <a:r>
              <a:rPr lang="en-US" altLang="en-US" sz="1800" dirty="0" smtClean="0"/>
              <a:t> </a:t>
            </a:r>
            <a:endParaRPr lang="en-US" alt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7</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Jan </a:t>
            </a:r>
            <a:r>
              <a:rPr lang="en-US" altLang="en-US" sz="2000" dirty="0">
                <a:solidFill>
                  <a:srgbClr val="006600"/>
                </a:solidFill>
              </a:rPr>
              <a:t>2016 Initial SB recirculation</a:t>
            </a:r>
          </a:p>
          <a:p>
            <a:pPr>
              <a:lnSpc>
                <a:spcPct val="80000"/>
              </a:lnSpc>
            </a:pPr>
            <a:r>
              <a:rPr lang="en-US" altLang="en-US" sz="2000" dirty="0" smtClean="0">
                <a:solidFill>
                  <a:schemeClr val="accent2"/>
                </a:solidFill>
              </a:rPr>
              <a:t>D6.0 April/May 2016 Second Recirculation</a:t>
            </a:r>
          </a:p>
          <a:p>
            <a:pPr>
              <a:lnSpc>
                <a:spcPct val="80000"/>
              </a:lnSpc>
            </a:pPr>
            <a:r>
              <a:rPr lang="en-US" altLang="en-US" sz="2000" dirty="0" smtClean="0">
                <a:solidFill>
                  <a:schemeClr val="accent2"/>
                </a:solidFill>
              </a:rPr>
              <a:t>D6.0/D7.0 May/June Third Recirculation</a:t>
            </a:r>
            <a:endParaRPr lang="en-US" altLang="en-US" sz="2000" dirty="0">
              <a:solidFill>
                <a:schemeClr val="accent2"/>
              </a:solidFill>
            </a:endParaRPr>
          </a:p>
          <a:p>
            <a:pPr>
              <a:lnSpc>
                <a:spcPct val="80000"/>
              </a:lnSpc>
            </a:pPr>
            <a:r>
              <a:rPr lang="en-US" altLang="en-US" sz="2000" dirty="0"/>
              <a:t>July 2016 – WG/EC Final Approval</a:t>
            </a:r>
          </a:p>
          <a:p>
            <a:pPr>
              <a:lnSpc>
                <a:spcPct val="80000"/>
              </a:lnSpc>
            </a:pPr>
            <a:r>
              <a:rPr lang="en-US" altLang="en-US" sz="2000" dirty="0"/>
              <a:t>September </a:t>
            </a:r>
            <a:r>
              <a:rPr lang="en-US" altLang="en-US" sz="2000" dirty="0" smtClean="0"/>
              <a:t>2016 – </a:t>
            </a:r>
            <a:r>
              <a:rPr lang="en-US" altLang="en-US" sz="2000" dirty="0" err="1"/>
              <a:t>RevCom</a:t>
            </a:r>
            <a:r>
              <a:rPr lang="en-US" altLang="en-US" sz="2000" dirty="0"/>
              <a:t>/SASB</a:t>
            </a:r>
            <a:r>
              <a:rPr lang="en-US" altLang="en-US" sz="2000" dirty="0" smtClean="0"/>
              <a:t> Approval</a:t>
            </a:r>
            <a:endParaRPr lang="en-US" altLang="en-US" sz="2000" dirty="0">
              <a:solidFill>
                <a:schemeClr val="accent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000" dirty="0" smtClean="0"/>
              <a:t>Initial Sponsor Ballot 2015-03-27 through 2015-04-26 on D4.0</a:t>
            </a:r>
          </a:p>
          <a:p>
            <a:pPr>
              <a:lnSpc>
                <a:spcPct val="80000"/>
              </a:lnSpc>
            </a:pPr>
            <a:r>
              <a:rPr lang="en-US" altLang="en-US" sz="2000" dirty="0" smtClean="0"/>
              <a:t>January/February 2016</a:t>
            </a:r>
          </a:p>
          <a:p>
            <a:pPr lvl="1">
              <a:lnSpc>
                <a:spcPct val="80000"/>
              </a:lnSpc>
            </a:pPr>
            <a:r>
              <a:rPr lang="en-US" altLang="en-US" sz="1800" dirty="0"/>
              <a:t>Initial SB recirculation </a:t>
            </a:r>
            <a:r>
              <a:rPr lang="en-US" altLang="en-US" sz="1800" dirty="0" smtClean="0"/>
              <a:t>D5.0 2016 -01-11 through 2016-01-26</a:t>
            </a:r>
            <a:endParaRPr lang="en-US" altLang="en-US" sz="1800" dirty="0"/>
          </a:p>
          <a:p>
            <a:pPr lvl="1">
              <a:lnSpc>
                <a:spcPct val="80000"/>
              </a:lnSpc>
            </a:pPr>
            <a:r>
              <a:rPr lang="en-US" altLang="en-US" sz="1800" dirty="0" smtClean="0"/>
              <a:t>Teleconferences, Feb 22-25 2016 BRC Ft. Lauderdale meeting </a:t>
            </a:r>
          </a:p>
          <a:p>
            <a:pPr lvl="1">
              <a:lnSpc>
                <a:spcPct val="80000"/>
              </a:lnSpc>
            </a:pPr>
            <a:endParaRPr lang="en-US" altLang="en-US" sz="1800" dirty="0"/>
          </a:p>
          <a:p>
            <a:pPr>
              <a:lnSpc>
                <a:spcPct val="80000"/>
              </a:lnSpc>
            </a:pPr>
            <a:r>
              <a:rPr lang="en-US" altLang="en-US" sz="2000" dirty="0" smtClean="0"/>
              <a:t>March/April/May 2016</a:t>
            </a:r>
          </a:p>
          <a:p>
            <a:pPr lvl="1">
              <a:lnSpc>
                <a:spcPct val="80000"/>
              </a:lnSpc>
            </a:pPr>
            <a:r>
              <a:rPr lang="en-US" altLang="en-US" sz="1800" dirty="0" smtClean="0"/>
              <a:t>Comment resolution</a:t>
            </a:r>
          </a:p>
          <a:p>
            <a:pPr lvl="1">
              <a:lnSpc>
                <a:spcPct val="80000"/>
              </a:lnSpc>
            </a:pPr>
            <a:r>
              <a:rPr lang="en-US" altLang="en-US" sz="1800" dirty="0"/>
              <a:t>2</a:t>
            </a:r>
            <a:r>
              <a:rPr lang="en-US" altLang="en-US" sz="1800" baseline="30000" dirty="0" smtClean="0"/>
              <a:t>rd</a:t>
            </a:r>
            <a:r>
              <a:rPr lang="en-US" altLang="en-US" sz="1800" dirty="0" smtClean="0"/>
              <a:t> recirculation May 2016 D6.0 </a:t>
            </a:r>
          </a:p>
          <a:p>
            <a:pPr lvl="1">
              <a:lnSpc>
                <a:spcPct val="80000"/>
              </a:lnSpc>
            </a:pPr>
            <a:endParaRPr lang="en-US" altLang="en-US" sz="1800" dirty="0" smtClean="0"/>
          </a:p>
          <a:p>
            <a:pPr>
              <a:lnSpc>
                <a:spcPct val="80000"/>
              </a:lnSpc>
            </a:pPr>
            <a:r>
              <a:rPr lang="en-US" altLang="en-US" sz="2200" dirty="0" smtClean="0"/>
              <a:t>June/July 2016</a:t>
            </a:r>
          </a:p>
          <a:p>
            <a:pPr lvl="1">
              <a:lnSpc>
                <a:spcPct val="80000"/>
              </a:lnSpc>
            </a:pPr>
            <a:r>
              <a:rPr lang="en-US" altLang="en-US" sz="1800" dirty="0"/>
              <a:t>3</a:t>
            </a:r>
            <a:r>
              <a:rPr lang="en-US" altLang="en-US" sz="1800" baseline="30000" dirty="0" smtClean="0"/>
              <a:t>th</a:t>
            </a:r>
            <a:r>
              <a:rPr lang="en-US" altLang="en-US" sz="1800" dirty="0" smtClean="0"/>
              <a:t> recirculation D6.0 unchanged or D7.0</a:t>
            </a:r>
          </a:p>
          <a:p>
            <a:pPr lvl="1">
              <a:lnSpc>
                <a:spcPct val="80000"/>
              </a:lnSpc>
            </a:pPr>
            <a:endParaRPr lang="en-US" altLang="en-US" sz="1800" dirty="0" smtClean="0"/>
          </a:p>
          <a:p>
            <a:pPr>
              <a:lnSpc>
                <a:spcPct val="80000"/>
              </a:lnSpc>
            </a:pPr>
            <a:r>
              <a:rPr lang="en-US" altLang="en-US" sz="2000" dirty="0" smtClean="0"/>
              <a:t>July </a:t>
            </a:r>
            <a:r>
              <a:rPr lang="en-US" altLang="en-US" sz="2000" dirty="0"/>
              <a:t>2016 – WG/EC Final </a:t>
            </a:r>
            <a:r>
              <a:rPr lang="en-US" altLang="en-US" sz="2000" dirty="0" smtClean="0"/>
              <a:t>Approval </a:t>
            </a:r>
          </a:p>
          <a:p>
            <a:pPr lvl="1">
              <a:lnSpc>
                <a:spcPct val="80000"/>
              </a:lnSpc>
            </a:pPr>
            <a:endParaRPr lang="en-US" altLang="en-US" sz="1600" dirty="0"/>
          </a:p>
          <a:p>
            <a:pPr>
              <a:lnSpc>
                <a:spcPct val="80000"/>
              </a:lnSpc>
            </a:pPr>
            <a:r>
              <a:rPr lang="en-US" altLang="en-US" sz="2000" dirty="0"/>
              <a:t>September 2016 – </a:t>
            </a:r>
            <a:r>
              <a:rPr lang="en-US" altLang="en-US" sz="2000" dirty="0" err="1"/>
              <a:t>RevCom</a:t>
            </a:r>
            <a:r>
              <a:rPr lang="en-US" altLang="en-US" sz="2000" dirty="0"/>
              <a:t>/SASB </a:t>
            </a:r>
            <a:r>
              <a:rPr lang="en-US" altLang="en-US" sz="2000" dirty="0" smtClean="0"/>
              <a:t>Approval </a:t>
            </a:r>
          </a:p>
          <a:p>
            <a:pPr lvl="1">
              <a:lnSpc>
                <a:spcPct val="80000"/>
              </a:lnSpc>
            </a:pPr>
            <a:r>
              <a:rPr lang="en-US" altLang="en-US" sz="1800" b="1" dirty="0" err="1" smtClean="0"/>
              <a:t>RevCom</a:t>
            </a:r>
            <a:r>
              <a:rPr lang="en-US" altLang="en-US" sz="1800" b="1" dirty="0" smtClean="0"/>
              <a:t> Submission date: 05 Aug 2016 for Sept 16 </a:t>
            </a:r>
            <a:r>
              <a:rPr lang="en-US" altLang="en-US" sz="1800" b="1" dirty="0" err="1" smtClean="0"/>
              <a:t>RevCom</a:t>
            </a:r>
            <a:r>
              <a:rPr lang="en-US" altLang="en-US" sz="1800" b="1" dirty="0" smtClean="0"/>
              <a:t> teleconference</a:t>
            </a:r>
            <a:endParaRPr lang="en-US" altLang="en-US" sz="1800" b="1" dirty="0"/>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9</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Vice Chair/Secretary Re-affirmation</a:t>
            </a:r>
            <a:endParaRPr lang="en-US" sz="2000" dirty="0"/>
          </a:p>
          <a:p>
            <a:r>
              <a:rPr lang="en-US" sz="2000" dirty="0" smtClean="0"/>
              <a:t>Motion: </a:t>
            </a:r>
            <a:r>
              <a:rPr lang="en-US" sz="2000" dirty="0" err="1" smtClean="0"/>
              <a:t>TGmc</a:t>
            </a:r>
            <a:r>
              <a:rPr lang="en-US" sz="2000" dirty="0" smtClean="0"/>
              <a:t> reaffirms</a:t>
            </a:r>
          </a:p>
          <a:p>
            <a:pPr lvl="1"/>
            <a:r>
              <a:rPr lang="en-US" sz="1600" dirty="0" smtClean="0"/>
              <a:t>Mark Hamilton as Vice Chair</a:t>
            </a:r>
          </a:p>
          <a:p>
            <a:pPr lvl="1"/>
            <a:r>
              <a:rPr lang="en-US" sz="1600" dirty="0" smtClean="0"/>
              <a:t>Jon Rosdahl as Vice Chair and Secretary</a:t>
            </a:r>
            <a:endParaRPr lang="en-US" sz="1600" dirty="0"/>
          </a:p>
          <a:p>
            <a:endParaRPr lang="en-GB" sz="2000" dirty="0" smtClean="0"/>
          </a:p>
          <a:p>
            <a:r>
              <a:rPr lang="en-GB" sz="2000" dirty="0" smtClean="0"/>
              <a:t>Moved</a:t>
            </a:r>
            <a:r>
              <a:rPr lang="en-GB" sz="2000" dirty="0"/>
              <a:t>: </a:t>
            </a:r>
            <a:r>
              <a:rPr lang="en-GB" sz="2000" dirty="0" smtClean="0"/>
              <a:t>Sean Coffey Seconded</a:t>
            </a:r>
            <a:r>
              <a:rPr lang="en-GB" sz="2000" dirty="0"/>
              <a:t>: </a:t>
            </a:r>
            <a:r>
              <a:rPr lang="en-GB" sz="2000" dirty="0" smtClean="0"/>
              <a:t>Emily Qi</a:t>
            </a:r>
            <a:r>
              <a:rPr lang="en-GB" sz="2000" dirty="0"/>
              <a:t/>
            </a:r>
            <a:br>
              <a:rPr lang="en-GB" sz="2000" dirty="0"/>
            </a:br>
            <a:r>
              <a:rPr lang="en-GB" sz="2000" dirty="0"/>
              <a:t>Result: </a:t>
            </a:r>
            <a:r>
              <a:rPr lang="en-GB" sz="2000" dirty="0" smtClean="0"/>
              <a:t>Unanimous consent</a:t>
            </a:r>
            <a:endParaRPr lang="en-GB" sz="2000" dirty="0" smtClean="0"/>
          </a:p>
          <a:p>
            <a:endParaRPr lang="en-GB" sz="2000" dirty="0"/>
          </a:p>
          <a:p>
            <a:r>
              <a:rPr lang="en-GB" sz="1400" dirty="0"/>
              <a:t>Reference: </a:t>
            </a:r>
            <a:r>
              <a:rPr lang="en-GB" sz="1400" dirty="0">
                <a:hlinkClick r:id="rId3"/>
              </a:rPr>
              <a:t>https://</a:t>
            </a:r>
            <a:r>
              <a:rPr lang="en-GB" sz="1400" dirty="0" smtClean="0">
                <a:hlinkClick r:id="rId3"/>
              </a:rPr>
              <a:t>mentor.ieee.org/802.11/dcn/14/11-14-0629-14-0000-802-11-operations-manual.docx </a:t>
            </a:r>
            <a:r>
              <a:rPr lang="en-GB" sz="1400" dirty="0" smtClean="0"/>
              <a:t>sections 4.3 &amp; 4.4:</a:t>
            </a:r>
          </a:p>
          <a:p>
            <a:pPr lvl="1"/>
            <a:r>
              <a:rPr lang="en-US" sz="1200" b="1" i="1" dirty="0"/>
              <a:t>Task Group Vice-Chair</a:t>
            </a:r>
          </a:p>
          <a:p>
            <a:r>
              <a:rPr lang="en-US" sz="1200" dirty="0"/>
              <a:t>TG Vice-Chair is elected by a TG majority approval and confirmed by a WG majority approval.  The TG Vice-Chair is reaffirmed every 2 years; one session after the WG Chair is elected.</a:t>
            </a:r>
          </a:p>
          <a:p>
            <a:pPr lvl="1"/>
            <a:r>
              <a:rPr lang="en-US" sz="1100" b="1" i="1" dirty="0"/>
              <a:t>Task Group Secretary</a:t>
            </a:r>
          </a:p>
          <a:p>
            <a:r>
              <a:rPr lang="en-US" sz="1200" dirty="0"/>
              <a:t>The TG Secretary shall be appointed by the TG Chair and confirmed by a TG motion that is approved with a minimum 50% majority. The TG Secretary is re-affirmed every 2 years; one session after the WG Chair is elected. </a:t>
            </a:r>
          </a:p>
          <a:p>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440898</TotalTime>
  <Words>1826</Words>
  <Application>Microsoft Office PowerPoint</Application>
  <PresentationFormat>On-screen Show (4:3)</PresentationFormat>
  <Paragraphs>375</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802-11-Submission</vt:lpstr>
      <vt:lpstr>Document</vt:lpstr>
      <vt:lpstr>IEEE 802.11 TGmc May 2016 Agenda</vt:lpstr>
      <vt:lpstr>Abstract</vt:lpstr>
      <vt:lpstr>TGmc Agenda</vt:lpstr>
      <vt:lpstr>Current IEEE 802, 802.11 rules documents </vt:lpstr>
      <vt:lpstr>Tuesday PM1  </vt:lpstr>
      <vt:lpstr>Tuesday PM1 (continued) </vt:lpstr>
      <vt:lpstr>TGmc Plan of Record - modified</vt:lpstr>
      <vt:lpstr>TGmc SB Planning</vt:lpstr>
      <vt:lpstr>Motion </vt:lpstr>
      <vt:lpstr>Motion 219</vt:lpstr>
      <vt:lpstr>Motion 220  </vt:lpstr>
      <vt:lpstr>Motion 221 </vt:lpstr>
      <vt:lpstr>Motion 222</vt:lpstr>
      <vt:lpstr>Motion 223 </vt:lpstr>
      <vt:lpstr>Motion 224 </vt:lpstr>
      <vt:lpstr>Motion 225  </vt:lpstr>
      <vt:lpstr>Motion 226 </vt:lpstr>
      <vt:lpstr>Motion – </vt:lpstr>
      <vt:lpstr>Motion  </vt:lpstr>
      <vt:lpstr>Motion </vt:lpstr>
      <vt:lpstr>May - July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2583</cp:revision>
  <cp:lastPrinted>1998-02-10T13:28:06Z</cp:lastPrinted>
  <dcterms:created xsi:type="dcterms:W3CDTF">2005-01-04T21:26:55Z</dcterms:created>
  <dcterms:modified xsi:type="dcterms:W3CDTF">2016-05-19T05:32:56Z</dcterms:modified>
</cp:coreProperties>
</file>