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417" r:id="rId4"/>
    <p:sldId id="589" r:id="rId5"/>
    <p:sldId id="517" r:id="rId6"/>
    <p:sldId id="579" r:id="rId7"/>
    <p:sldId id="557" r:id="rId8"/>
    <p:sldId id="580" r:id="rId9"/>
    <p:sldId id="298" r:id="rId10"/>
    <p:sldId id="596" r:id="rId11"/>
    <p:sldId id="592" r:id="rId12"/>
    <p:sldId id="593" r:id="rId13"/>
    <p:sldId id="594" r:id="rId14"/>
    <p:sldId id="597" r:id="rId15"/>
    <p:sldId id="599" r:id="rId16"/>
    <p:sldId id="595" r:id="rId17"/>
    <p:sldId id="598" r:id="rId18"/>
    <p:sldId id="591" r:id="rId19"/>
    <p:sldId id="600" r:id="rId20"/>
    <p:sldId id="590" r:id="rId21"/>
    <p:sldId id="516" r:id="rId22"/>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100" d="100"/>
          <a:sy n="100" d="100"/>
        </p:scale>
        <p:origin x="-984" y="10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802.11-16/0511r0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802.11-16/0511r3</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566-01-000m-nav-setting-fixes-in-dmg-network.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567-01-000m-bss-intention-in-dmg-discovery-beacon.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0569-01-000m-awake-window-access-fixes-in-dmg-network.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6/11-16-0562-01-000m-suite-b-akm-update.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565-42-000m-revmc-sb-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15/11-15-0665-31-000m-revmc-sb-gen-adhoc-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5/11-15-0665-31-000m-revmc-sb-gen-adho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mentor.ieee.org/802.11/dcn/15/11-15-0532-37-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16/11-16-0574-03-000m-revmc-brc-may-6-and-9-telecon-minutes.docx" TargetMode="External"/><Relationship Id="rId3" Type="http://schemas.openxmlformats.org/officeDocument/2006/relationships/hyperlink" Target="https://mentor.ieee.org/802.11/dcn/16/11-16-0250-00-000m-revmc-brc-minutes-march-2016-macau.docx" TargetMode="External"/><Relationship Id="rId7" Type="http://schemas.openxmlformats.org/officeDocument/2006/relationships/hyperlink" Target="https://mentor.ieee.org/802.11/dcn/16/11-16-0550-01-000m-minutes-for-revmc-brc-face-to-face-meeting-april-25-28-cambridge.doc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mentor.ieee.org/802.11/dcn/16/11-16-0546-00-000m-revmc-brc-april-21-telecon-minutes.docx" TargetMode="External"/><Relationship Id="rId5" Type="http://schemas.openxmlformats.org/officeDocument/2006/relationships/hyperlink" Target="https://mentor.ieee.org/802.11/dcn/16/11-16-0542-00-000m-revmc-brc-april-15-telecon-minutes.docx" TargetMode="External"/><Relationship Id="rId10" Type="http://schemas.openxmlformats.org/officeDocument/2006/relationships/hyperlink" Target="https://mentor.ieee.org/802.11/dcn/13/11-13-0095-29-000m-editor-reports.pptx" TargetMode="External"/><Relationship Id="rId4" Type="http://schemas.openxmlformats.org/officeDocument/2006/relationships/hyperlink" Target="https://mentor.ieee.org/802.11/dcn/16/11-16-0506-00-000m-telecon-minutes-for-revmc-brc-april-1-2016.docx" TargetMode="External"/><Relationship Id="rId9" Type="http://schemas.openxmlformats.org/officeDocument/2006/relationships/hyperlink" Target="https://mentor.ieee.org/802.11/dcn/16/11-16-0601-00-000m-revmc-brc-may-13-telecon-minute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20sections%204.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2016-05-17</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009"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219</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CID </a:t>
            </a:r>
            <a:r>
              <a:rPr lang="en-GB" sz="2000" dirty="0"/>
              <a:t>7532 (OMN </a:t>
            </a:r>
            <a:r>
              <a:rPr lang="en-GB" sz="2000" dirty="0" smtClean="0"/>
              <a:t>extension </a:t>
            </a:r>
            <a:r>
              <a:rPr lang="en-GB" sz="2000" dirty="0"/>
              <a:t>to non-VHT):</a:t>
            </a:r>
            <a:endParaRPr lang="en-US" sz="2000" dirty="0"/>
          </a:p>
          <a:p>
            <a:r>
              <a:rPr lang="en-GB" sz="2000" dirty="0"/>
              <a:t>Move to approve the comment resolution to CID 7532 in the “Motion CID 7532”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 </a:t>
            </a:r>
            <a:endParaRPr lang="en-US" sz="2000" dirty="0"/>
          </a:p>
        </p:txBody>
      </p:sp>
    </p:spTree>
    <p:extLst>
      <p:ext uri="{BB962C8B-B14F-4D97-AF65-F5344CB8AC3E}">
        <p14:creationId xmlns:p14="http://schemas.microsoft.com/office/powerpoint/2010/main" val="2098429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7177 (Support indicating preference for not receiving LDPC):</a:t>
            </a:r>
            <a:endParaRPr lang="en-US" sz="2000" dirty="0"/>
          </a:p>
          <a:p>
            <a:r>
              <a:rPr lang="en-GB" sz="2000" dirty="0"/>
              <a:t>Move to approve the comment resolution to CID 7177 in the “Motion CID 7177”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36942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(DMG NAV setting): Incorporate the text changes in </a:t>
            </a:r>
            <a:r>
              <a:rPr lang="en-GB" sz="2000" u="sng" dirty="0">
                <a:hlinkClick r:id="rId3"/>
              </a:rPr>
              <a:t>https://</a:t>
            </a:r>
            <a:r>
              <a:rPr lang="en-GB" sz="2000" u="sng" dirty="0" smtClean="0">
                <a:hlinkClick r:id="rId3"/>
              </a:rPr>
              <a:t>mentor.ieee.org/802.11/dcn/16/11-16-0566-01-000m-nav-setting-fixes-in-dmg-network.docx</a:t>
            </a:r>
            <a:r>
              <a:rPr lang="en-GB" sz="2000" u="sng" dirty="0" smtClean="0"/>
              <a:t> </a:t>
            </a:r>
            <a:r>
              <a:rPr lang="en-GB" sz="2000" dirty="0" smtClean="0"/>
              <a:t>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GB" sz="2000" dirty="0" smtClean="0"/>
          </a:p>
        </p:txBody>
      </p:sp>
    </p:spTree>
    <p:extLst>
      <p:ext uri="{BB962C8B-B14F-4D97-AF65-F5344CB8AC3E}">
        <p14:creationId xmlns:p14="http://schemas.microsoft.com/office/powerpoint/2010/main" val="22824551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(Resolves issue in document 406): Incorporate the text changes in </a:t>
            </a:r>
            <a:r>
              <a:rPr lang="en-GB" sz="2000" dirty="0">
                <a:hlinkClick r:id="rId3"/>
              </a:rPr>
              <a:t>https://</a:t>
            </a:r>
            <a:r>
              <a:rPr lang="en-GB" sz="2000" dirty="0" smtClean="0">
                <a:hlinkClick r:id="rId3"/>
              </a:rPr>
              <a:t>mentor.ieee.org/802.11/dcn/16/11-16-0567-01-000m-bss-intention-in-dmg-discovery-beacon.docx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678842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Awake window fixes): </a:t>
            </a:r>
            <a:r>
              <a:rPr lang="en-GB" sz="2000" dirty="0"/>
              <a:t>Incorporate the text changes in </a:t>
            </a:r>
            <a:r>
              <a:rPr lang="en-GB" sz="2000" dirty="0">
                <a:hlinkClick r:id="rId3"/>
              </a:rPr>
              <a:t>https://</a:t>
            </a:r>
            <a:r>
              <a:rPr lang="en-GB" sz="2000" dirty="0" smtClean="0">
                <a:hlinkClick r:id="rId3"/>
              </a:rPr>
              <a:t>mentor.ieee.org/802.11/dcn/16/11-16-0569-01-000m-awake-window-access-fixes-in-dmg-network.docx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3823037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 (Suite B clarification): </a:t>
            </a:r>
            <a:r>
              <a:rPr lang="en-GB" sz="2000" dirty="0"/>
              <a:t>Incorporate the text changes in </a:t>
            </a:r>
            <a:r>
              <a:rPr lang="en-GB" sz="2000" dirty="0">
                <a:hlinkClick r:id="rId3"/>
              </a:rPr>
              <a:t>https://</a:t>
            </a:r>
            <a:r>
              <a:rPr lang="en-GB" sz="2000" dirty="0" smtClean="0">
                <a:hlinkClick r:id="rId3"/>
              </a:rPr>
              <a:t>mentor.ieee.org/802.11/dcn/16/11-16-0562-01-000m-suite-b-akm-update.docx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584890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GB" sz="1600" dirty="0"/>
              <a:t>“Motion MAC-BT” Tab in </a:t>
            </a:r>
            <a:r>
              <a:rPr lang="en-US" sz="1600" dirty="0">
                <a:hlinkClick r:id="rId3"/>
              </a:rPr>
              <a:t>https://</a:t>
            </a:r>
            <a:r>
              <a:rPr lang="en-US" sz="1600" dirty="0" smtClean="0">
                <a:hlinkClick r:id="rId3"/>
              </a:rPr>
              <a:t>mentor.ieee.org/802.11/dcn/15/11-15-0565-42-000m-revmc-sb-mac-comments.xls</a:t>
            </a:r>
            <a:r>
              <a:rPr lang="en-US" sz="1600" dirty="0" smtClean="0"/>
              <a:t> </a:t>
            </a:r>
            <a:endParaRPr lang="en-US" sz="1600" dirty="0" smtClean="0"/>
          </a:p>
          <a:p>
            <a:pPr lvl="1"/>
            <a:r>
              <a:rPr lang="en-US" sz="1600" dirty="0" smtClean="0"/>
              <a:t>“GEN-April </a:t>
            </a:r>
            <a:r>
              <a:rPr lang="en-US" sz="1600" dirty="0"/>
              <a:t>F2F </a:t>
            </a:r>
            <a:r>
              <a:rPr lang="en-US" sz="1600" dirty="0" smtClean="0"/>
              <a:t>– B” Tab in</a:t>
            </a:r>
            <a:endParaRPr lang="en-US" sz="1600" dirty="0" smtClean="0"/>
          </a:p>
          <a:p>
            <a:pPr lvl="1"/>
            <a:r>
              <a:rPr lang="en-US" sz="1600" u="sng" dirty="0">
                <a:hlinkClick r:id="rId4"/>
              </a:rPr>
              <a:t>https://</a:t>
            </a:r>
            <a:r>
              <a:rPr lang="en-US" sz="1600" u="sng" dirty="0" smtClean="0">
                <a:hlinkClick r:id="rId4"/>
              </a:rPr>
              <a:t>mentor.ieee.org/802.11/dcn/15/11-15-0665-31-000m-revmc-sb-gen-adhoc-comments.xlsx</a:t>
            </a:r>
            <a:r>
              <a:rPr lang="en-US" sz="1600" u="sng" dirty="0" smtClean="0"/>
              <a:t> </a:t>
            </a:r>
            <a:endParaRPr lang="en-US" sz="1600" dirty="0"/>
          </a:p>
          <a:p>
            <a:pPr lvl="1"/>
            <a:r>
              <a:rPr lang="en-GB" sz="1600" dirty="0"/>
              <a:t>“Editor – name: in document TBD</a:t>
            </a:r>
            <a:endParaRPr lang="en-US" sz="1600" dirty="0"/>
          </a:p>
          <a:p>
            <a:endParaRPr lang="en-GB" sz="2000" dirty="0" smtClean="0"/>
          </a:p>
          <a:p>
            <a:endParaRPr lang="en-GB" sz="2000" dirty="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9312298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“Rejected” with a reason of:</a:t>
            </a:r>
            <a:br>
              <a:rPr lang="en-US" sz="2000" dirty="0"/>
            </a:br>
            <a:r>
              <a:rPr lang="en-US" sz="1400" dirty="0"/>
              <a:t>“The comment does not indicate an error in the change introduced by the resolution to CID 5879.  The change made by CID 5879 is in scope of a revision project. </a:t>
            </a:r>
            <a:br>
              <a:rPr lang="en-US" sz="1400" dirty="0"/>
            </a:br>
            <a:r>
              <a:rPr lang="en-US" sz="1400" dirty="0"/>
              <a:t/>
            </a:r>
            <a:br>
              <a:rPr lang="en-US" sz="1400" dirty="0"/>
            </a:br>
            <a:r>
              <a:rPr lang="en-US" sz="1400" dirty="0"/>
              <a:t>Regarding specific changes made related to decoupling MU </a:t>
            </a:r>
            <a:r>
              <a:rPr lang="en-US" sz="1400" dirty="0" err="1"/>
              <a:t>Beamformee</a:t>
            </a:r>
            <a:r>
              <a:rPr lang="en-US" sz="1400" dirty="0"/>
              <a:t> Sounding capability  from MU PPDU reception capability,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r>
              <a:rPr lang="en-GB" sz="2000" dirty="0"/>
              <a:t>Moved: </a:t>
            </a:r>
            <a:r>
              <a:rPr lang="en-GB" sz="2000" dirty="0" smtClean="0"/>
              <a:t>Seconded</a:t>
            </a:r>
            <a:r>
              <a:rPr lang="en-GB" sz="2000" dirty="0"/>
              <a:t>: </a:t>
            </a:r>
            <a:endParaRPr lang="en-GB" sz="2000" dirty="0" smtClean="0"/>
          </a:p>
          <a:p>
            <a:r>
              <a:rPr lang="en-GB" sz="2000" dirty="0" smtClean="0"/>
              <a:t>Result:</a:t>
            </a:r>
          </a:p>
          <a:p>
            <a:endParaRPr lang="en-GB" sz="2000" dirty="0"/>
          </a:p>
        </p:txBody>
      </p:sp>
    </p:spTree>
    <p:extLst>
      <p:ext uri="{BB962C8B-B14F-4D97-AF65-F5344CB8AC3E}">
        <p14:creationId xmlns:p14="http://schemas.microsoft.com/office/powerpoint/2010/main" val="2498477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7553 (Clause 4 mesh PMKSA):</a:t>
            </a:r>
            <a:endParaRPr lang="en-US" sz="2000" dirty="0"/>
          </a:p>
          <a:p>
            <a:r>
              <a:rPr lang="en-GB" sz="2000" dirty="0"/>
              <a:t>Move to approve the comment resolution to CID 7553 in the “CID 7553”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1097964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7377 (</a:t>
            </a:r>
            <a:r>
              <a:rPr lang="en-GB" sz="2000" dirty="0" smtClean="0"/>
              <a:t>Secure PSK</a:t>
            </a:r>
            <a:r>
              <a:rPr lang="en-GB" sz="2000" dirty="0" smtClean="0"/>
              <a:t>):</a:t>
            </a:r>
            <a:endParaRPr lang="en-US" sz="2000" dirty="0"/>
          </a:p>
          <a:p>
            <a:r>
              <a:rPr lang="en-GB" sz="2000" dirty="0"/>
              <a:t>Move to approve the comment resolution to CID </a:t>
            </a:r>
            <a:r>
              <a:rPr lang="en-GB" sz="2000" dirty="0" smtClean="0"/>
              <a:t>7377 </a:t>
            </a:r>
            <a:r>
              <a:rPr lang="en-GB" sz="2000" dirty="0"/>
              <a:t>in the </a:t>
            </a:r>
            <a:r>
              <a:rPr lang="en-GB" sz="2000" dirty="0" smtClean="0"/>
              <a:t>“GEN-April F2F - A” </a:t>
            </a:r>
            <a:r>
              <a:rPr lang="en-GB" sz="2000" dirty="0"/>
              <a:t>tab in </a:t>
            </a:r>
            <a:r>
              <a:rPr lang="en-GB" sz="2000" dirty="0">
                <a:hlinkClick r:id="rId3"/>
              </a:rPr>
              <a:t>https://</a:t>
            </a:r>
            <a:r>
              <a:rPr lang="en-GB" sz="2000" dirty="0" smtClean="0">
                <a:hlinkClick r:id="rId3"/>
              </a:rPr>
              <a:t>mentor.ieee.org/802.11/dcn/15/11-15-0665-31-000m-revmc-sb-gen-adhoc-comments.xlsx</a:t>
            </a:r>
            <a:r>
              <a:rPr lang="en-GB" sz="2000" dirty="0" smtClean="0"/>
              <a:t> </a:t>
            </a:r>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574090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Second recirculation and comment </a:t>
            </a:r>
            <a:r>
              <a:rPr lang="en-US" altLang="en-US" sz="2000" dirty="0" smtClean="0"/>
              <a:t>resolution</a:t>
            </a:r>
            <a:endParaRPr lang="en-US" altLang="en-US" sz="2000" dirty="0" smtClean="0"/>
          </a:p>
          <a:p>
            <a:r>
              <a:rPr lang="en-US" altLang="en-US" sz="2000" dirty="0" smtClean="0"/>
              <a:t>Conference </a:t>
            </a:r>
            <a:r>
              <a:rPr lang="en-US" altLang="en-US" sz="2000" dirty="0"/>
              <a:t>c</a:t>
            </a:r>
            <a:r>
              <a:rPr lang="en-US" altLang="en-US" sz="2000" dirty="0" smtClean="0"/>
              <a:t>alls 10am Eastern  3 hours </a:t>
            </a:r>
          </a:p>
          <a:p>
            <a:pPr lvl="1"/>
            <a:r>
              <a:rPr lang="en-US" altLang="en-US" sz="1800" dirty="0" smtClean="0"/>
              <a:t>May 27, June 3, June 24, July 1</a:t>
            </a:r>
          </a:p>
          <a:p>
            <a:r>
              <a:rPr lang="en-US" altLang="en-US" sz="2000" dirty="0" smtClean="0"/>
              <a:t>Ballot Resolution Committee meeting – </a:t>
            </a:r>
          </a:p>
          <a:p>
            <a:pPr lvl="1"/>
            <a:r>
              <a:rPr lang="en-US" altLang="en-US" sz="1800" dirty="0" smtClean="0"/>
              <a:t>If needed</a:t>
            </a:r>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mentor.ieee.org/802.11/dcn/15/11-15-0532-37-000m-revmc-sponsor-ballot-comments.xls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524000"/>
            <a:ext cx="40100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a:t>
            </a:r>
            <a:r>
              <a:rPr lang="en-US" altLang="en-US" sz="1800" dirty="0"/>
              <a:t>PM1 </a:t>
            </a:r>
          </a:p>
          <a:p>
            <a:pPr lvl="1"/>
            <a:r>
              <a:rPr lang="en-US" altLang="en-US" sz="1200" dirty="0" smtClean="0"/>
              <a:t>Chair’s </a:t>
            </a:r>
            <a:r>
              <a:rPr lang="en-US" altLang="en-US" sz="1200" dirty="0"/>
              <a:t>Welcome, </a:t>
            </a:r>
            <a:r>
              <a:rPr lang="en-US" altLang="en-US" sz="1200" dirty="0" smtClean="0"/>
              <a:t>Patent reminder, Status</a:t>
            </a:r>
            <a:r>
              <a:rPr lang="en-US" altLang="en-US" sz="1200" dirty="0"/>
              <a:t>, Review of Objectives, Approve </a:t>
            </a:r>
            <a:r>
              <a:rPr lang="en-US" altLang="en-US" sz="1200" dirty="0" smtClean="0"/>
              <a:t>agenda </a:t>
            </a:r>
          </a:p>
          <a:p>
            <a:pPr lvl="1"/>
            <a:r>
              <a:rPr lang="en-US" altLang="en-US" sz="1200" dirty="0" smtClean="0"/>
              <a:t>Motion to affirm Vice chairs</a:t>
            </a:r>
          </a:p>
          <a:p>
            <a:pPr lvl="1"/>
            <a:r>
              <a:rPr lang="en-US" altLang="en-US" sz="1200" dirty="0" smtClean="0"/>
              <a:t>Editor’s Report</a:t>
            </a:r>
          </a:p>
          <a:p>
            <a:pPr lvl="1"/>
            <a:r>
              <a:rPr lang="en-GB" sz="1200" dirty="0"/>
              <a:t>11-16-554 Menzo, CID 7698, 7658, </a:t>
            </a:r>
            <a:r>
              <a:rPr lang="en-GB" sz="1200" dirty="0" smtClean="0"/>
              <a:t>7674</a:t>
            </a:r>
          </a:p>
          <a:p>
            <a:pPr lvl="1"/>
            <a:r>
              <a:rPr lang="en-GB" sz="1200" dirty="0" smtClean="0"/>
              <a:t>Adrian </a:t>
            </a:r>
            <a:r>
              <a:rPr lang="en-GB" sz="1200" dirty="0"/>
              <a:t>CIDs – including CID </a:t>
            </a:r>
            <a:r>
              <a:rPr lang="en-GB" sz="1200" dirty="0" smtClean="0"/>
              <a:t>7111(LCI)</a:t>
            </a:r>
          </a:p>
          <a:p>
            <a:pPr lvl="1"/>
            <a:r>
              <a:rPr lang="en-GB" sz="1200" dirty="0" smtClean="0"/>
              <a:t>CIDs </a:t>
            </a:r>
            <a:r>
              <a:rPr lang="en-GB" sz="1200" dirty="0" smtClean="0"/>
              <a:t>7742- Carlos </a:t>
            </a:r>
            <a:r>
              <a:rPr lang="en-GB" sz="1200" dirty="0" smtClean="0"/>
              <a:t>Aldana, 11-16-703</a:t>
            </a:r>
            <a:endParaRPr lang="en-GB" sz="1200" dirty="0" smtClean="0"/>
          </a:p>
          <a:p>
            <a:pPr lvl="1"/>
            <a:r>
              <a:rPr lang="en-GB" sz="1200" dirty="0" err="1" smtClean="0"/>
              <a:t>Sigurd</a:t>
            </a:r>
            <a:r>
              <a:rPr lang="en-GB" sz="1200" dirty="0" smtClean="0"/>
              <a:t> CIDs 7106, 7584</a:t>
            </a:r>
          </a:p>
          <a:p>
            <a:pPr lvl="1"/>
            <a:r>
              <a:rPr lang="en-GB" sz="1200" dirty="0" smtClean="0"/>
              <a:t>Graham </a:t>
            </a:r>
            <a:r>
              <a:rPr lang="en-GB" sz="1200" dirty="0" smtClean="0"/>
              <a:t>Smith CIDs</a:t>
            </a:r>
            <a:r>
              <a:rPr lang="en-GB" sz="1600" dirty="0" smtClean="0"/>
              <a:t/>
            </a:r>
            <a:br>
              <a:rPr lang="en-GB" sz="1600" dirty="0" smtClean="0"/>
            </a:br>
            <a:endParaRPr lang="en-GB" sz="1600" dirty="0" smtClean="0"/>
          </a:p>
        </p:txBody>
      </p:sp>
      <p:sp>
        <p:nvSpPr>
          <p:cNvPr id="4110" name="Rectangle 35"/>
          <p:cNvSpPr>
            <a:spLocks noChangeArrowheads="1"/>
          </p:cNvSpPr>
          <p:nvPr/>
        </p:nvSpPr>
        <p:spPr bwMode="auto">
          <a:xfrm>
            <a:off x="4782436" y="4807688"/>
            <a:ext cx="3990532" cy="205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lnSpc>
                <a:spcPct val="80000"/>
              </a:lnSpc>
            </a:pPr>
            <a:r>
              <a:rPr lang="en-US" altLang="en-US" sz="1200" dirty="0" smtClean="0"/>
              <a:t>Motions – minutes, CIDs, presentations</a:t>
            </a:r>
          </a:p>
          <a:p>
            <a:pPr lvl="1">
              <a:lnSpc>
                <a:spcPct val="80000"/>
              </a:lnSpc>
            </a:pPr>
            <a:r>
              <a:rPr lang="en-US" altLang="en-US" sz="1200" dirty="0" smtClean="0"/>
              <a:t>Comment resolution</a:t>
            </a:r>
          </a:p>
          <a:p>
            <a:pPr lvl="1">
              <a:lnSpc>
                <a:spcPct val="80000"/>
              </a:lnSpc>
            </a:pPr>
            <a:r>
              <a:rPr lang="en-US" altLang="en-US" sz="1200" dirty="0" smtClean="0"/>
              <a:t>Plans </a:t>
            </a:r>
            <a:r>
              <a:rPr lang="en-US" altLang="en-US" sz="1200" dirty="0"/>
              <a:t>for </a:t>
            </a:r>
            <a:r>
              <a:rPr lang="en-US" altLang="en-US" sz="1200" dirty="0" smtClean="0"/>
              <a:t>May - July</a:t>
            </a:r>
          </a:p>
          <a:p>
            <a:pPr lvl="1">
              <a:lnSpc>
                <a:spcPct val="80000"/>
              </a:lnSpc>
            </a:pPr>
            <a:r>
              <a:rPr lang="en-US" altLang="en-US" sz="1200" dirty="0" smtClean="0"/>
              <a:t>Schedule,  AOB</a:t>
            </a:r>
            <a:r>
              <a:rPr lang="en-US" altLang="en-US" sz="1200" dirty="0"/>
              <a:t>, Adjourn</a:t>
            </a:r>
          </a:p>
        </p:txBody>
      </p:sp>
      <p:sp>
        <p:nvSpPr>
          <p:cNvPr id="10" name="Rectangle 35"/>
          <p:cNvSpPr>
            <a:spLocks noChangeArrowheads="1"/>
          </p:cNvSpPr>
          <p:nvPr/>
        </p:nvSpPr>
        <p:spPr bwMode="auto">
          <a:xfrm>
            <a:off x="305666" y="3962400"/>
            <a:ext cx="4643790" cy="121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sz="1200" dirty="0" smtClean="0"/>
              <a:t>CIDs </a:t>
            </a:r>
            <a:r>
              <a:rPr lang="en-GB" sz="1200" dirty="0"/>
              <a:t>7074, </a:t>
            </a:r>
            <a:r>
              <a:rPr lang="en-GB" sz="1200" dirty="0" smtClean="0"/>
              <a:t>7077, 7207, 7818 </a:t>
            </a:r>
            <a:r>
              <a:rPr lang="en-GB" sz="1200" dirty="0"/>
              <a:t>(Ganesh) </a:t>
            </a:r>
            <a:r>
              <a:rPr lang="en-GB" sz="1200" dirty="0" smtClean="0"/>
              <a:t>45 mins</a:t>
            </a:r>
          </a:p>
          <a:p>
            <a:pPr lvl="1">
              <a:lnSpc>
                <a:spcPct val="80000"/>
              </a:lnSpc>
            </a:pPr>
            <a:r>
              <a:rPr lang="en-GB" sz="1200" dirty="0" smtClean="0"/>
              <a:t>CID </a:t>
            </a:r>
            <a:r>
              <a:rPr lang="en-GB" sz="1200" dirty="0"/>
              <a:t>7396 – Mark Rison –delayed block </a:t>
            </a:r>
            <a:r>
              <a:rPr lang="en-GB" sz="1200" dirty="0" smtClean="0"/>
              <a:t/>
            </a:r>
            <a:br>
              <a:rPr lang="en-GB" sz="1200" dirty="0" smtClean="0"/>
            </a:br>
            <a:r>
              <a:rPr lang="en-GB" sz="1200" dirty="0" err="1" smtClean="0"/>
              <a:t>ack</a:t>
            </a:r>
            <a:r>
              <a:rPr lang="en-GB" sz="1200" dirty="0" smtClean="0"/>
              <a:t> </a:t>
            </a:r>
            <a:r>
              <a:rPr lang="en-GB" sz="1200" dirty="0"/>
              <a:t>impact </a:t>
            </a:r>
            <a:r>
              <a:rPr lang="en-GB" sz="1200" dirty="0" smtClean="0"/>
              <a:t>question</a:t>
            </a:r>
          </a:p>
          <a:p>
            <a:pPr lvl="1">
              <a:lnSpc>
                <a:spcPct val="80000"/>
              </a:lnSpc>
            </a:pPr>
            <a:r>
              <a:rPr lang="en-GB" altLang="en-US" sz="1200" dirty="0" smtClean="0"/>
              <a:t>CIDs 7209, 7211, 7626, 7787 – Carlos </a:t>
            </a:r>
            <a:r>
              <a:rPr lang="en-GB" altLang="en-US" sz="1200" dirty="0" smtClean="0"/>
              <a:t>Cordeiro</a:t>
            </a:r>
            <a:endParaRPr lang="en-GB" altLang="en-US" sz="1200" dirty="0" smtClean="0"/>
          </a:p>
        </p:txBody>
      </p:sp>
      <p:sp>
        <p:nvSpPr>
          <p:cNvPr id="16" name="Rectangle 35"/>
          <p:cNvSpPr>
            <a:spLocks noChangeArrowheads="1"/>
          </p:cNvSpPr>
          <p:nvPr/>
        </p:nvSpPr>
        <p:spPr bwMode="auto">
          <a:xfrm>
            <a:off x="4724400" y="1447800"/>
            <a:ext cx="4343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GB" sz="1200" dirty="0" smtClean="0"/>
              <a:t>Motions</a:t>
            </a:r>
            <a:endParaRPr lang="en-GB" sz="1200" dirty="0"/>
          </a:p>
          <a:p>
            <a:pPr lvl="1"/>
            <a:r>
              <a:rPr lang="en-US" altLang="en-US" sz="1200" dirty="0" smtClean="0"/>
              <a:t>Guido CIDs: 7219, 7372, 7611</a:t>
            </a:r>
          </a:p>
          <a:p>
            <a:pPr lvl="1"/>
            <a:r>
              <a:rPr lang="en-GB" sz="1200" dirty="0" smtClean="0"/>
              <a:t>11-15-1184 </a:t>
            </a:r>
            <a:r>
              <a:rPr lang="en-GB" sz="1200" dirty="0"/>
              <a:t>– Dan</a:t>
            </a:r>
            <a:r>
              <a:rPr lang="en-GB" sz="1200" b="1" dirty="0"/>
              <a:t> </a:t>
            </a:r>
            <a:r>
              <a:rPr lang="en-GB" sz="1200" dirty="0"/>
              <a:t>(Opportunistic Wireless Encryption</a:t>
            </a:r>
            <a:r>
              <a:rPr lang="en-GB" sz="1200" dirty="0" smtClean="0"/>
              <a:t>), 11-16-562 (Suite B clarification)</a:t>
            </a:r>
          </a:p>
          <a:p>
            <a:pPr lvl="1"/>
            <a:r>
              <a:rPr lang="en-GB" altLang="en-US" sz="1200" dirty="0"/>
              <a:t>CIDs 7061, 7420, 7421, 7462, 7727, 7783 – Jouni</a:t>
            </a:r>
            <a:r>
              <a:rPr lang="en-US" altLang="en-US" sz="1400" dirty="0"/>
              <a:t> 11-16-710</a:t>
            </a: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32766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AM1</a:t>
            </a:r>
            <a:endParaRPr lang="en-US" altLang="en-US" sz="1800" dirty="0"/>
          </a:p>
          <a:p>
            <a:pPr lvl="1">
              <a:lnSpc>
                <a:spcPct val="80000"/>
              </a:lnSpc>
            </a:pPr>
            <a:r>
              <a:rPr lang="en-US" altLang="en-US" sz="1200" dirty="0" smtClean="0"/>
              <a:t>11-16-670 – Hiroyuki – DMS Extended MCS set base MCS &amp; length calculation</a:t>
            </a:r>
            <a:endParaRPr lang="en-US" altLang="en-US" sz="1200" dirty="0"/>
          </a:p>
        </p:txBody>
      </p:sp>
      <p:sp>
        <p:nvSpPr>
          <p:cNvPr id="12" name="Rectangle 35"/>
          <p:cNvSpPr>
            <a:spLocks noChangeArrowheads="1"/>
          </p:cNvSpPr>
          <p:nvPr/>
        </p:nvSpPr>
        <p:spPr bwMode="auto">
          <a:xfrm>
            <a:off x="304800" y="5334000"/>
            <a:ext cx="464379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lnSpc>
                <a:spcPct val="80000"/>
              </a:lnSpc>
            </a:pPr>
            <a:r>
              <a:rPr lang="en-US" altLang="en-US" sz="1200" dirty="0" smtClean="0"/>
              <a:t>CIDs – Matt Fischer</a:t>
            </a:r>
          </a:p>
          <a:p>
            <a:pPr lvl="1">
              <a:lnSpc>
                <a:spcPct val="80000"/>
              </a:lnSpc>
            </a:pPr>
            <a:r>
              <a:rPr lang="en-US" altLang="en-US" sz="1200" dirty="0" smtClean="0"/>
              <a:t>Mark Hamilton CIDs: 7146, 7324, 7824</a:t>
            </a:r>
          </a:p>
          <a:p>
            <a:pPr lvl="1">
              <a:lnSpc>
                <a:spcPct val="80000"/>
              </a:lnSpc>
            </a:pPr>
            <a:r>
              <a:rPr lang="en-US" altLang="en-US" sz="1200" dirty="0" smtClean="0"/>
              <a:t>Graham Smith CIDs</a:t>
            </a:r>
          </a:p>
          <a:p>
            <a:pPr lvl="1">
              <a:lnSpc>
                <a:spcPct val="80000"/>
              </a:lnSpc>
            </a:pPr>
            <a:r>
              <a:rPr lang="en-US" altLang="en-US" sz="1200" dirty="0" smtClean="0"/>
              <a:t>CID 7165 – Solomon 11-16-580</a:t>
            </a:r>
          </a:p>
        </p:txBody>
      </p:sp>
      <p:sp>
        <p:nvSpPr>
          <p:cNvPr id="13" name="Rectangle 35"/>
          <p:cNvSpPr>
            <a:spLocks noChangeArrowheads="1"/>
          </p:cNvSpPr>
          <p:nvPr/>
        </p:nvSpPr>
        <p:spPr bwMode="auto">
          <a:xfrm>
            <a:off x="4730750" y="41148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endParaRPr lang="en-US" altLang="en-US" sz="1800" dirty="0"/>
          </a:p>
          <a:p>
            <a:pPr lvl="1">
              <a:lnSpc>
                <a:spcPct val="80000"/>
              </a:lnSpc>
            </a:pPr>
            <a:r>
              <a:rPr lang="en-US" altLang="en-US" sz="1200" dirty="0" smtClean="0"/>
              <a:t>Comment resolution</a:t>
            </a:r>
            <a:endParaRPr lang="en-US" alt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200" dirty="0">
                <a:hlinkClick r:id="rId3"/>
              </a:rPr>
              <a:t>https://</a:t>
            </a:r>
            <a:r>
              <a:rPr lang="en-US" altLang="en-US" sz="1200" dirty="0" smtClean="0">
                <a:hlinkClick r:id="rId3"/>
              </a:rPr>
              <a:t>mentor.ieee.org/802.11/dcn/16/11-16-0250-00-000m-revmc-brc-minutes-march-2016-macau.docx</a:t>
            </a:r>
            <a:r>
              <a:rPr lang="en-US" altLang="en-US" sz="1200" dirty="0" smtClean="0"/>
              <a:t> </a:t>
            </a:r>
          </a:p>
          <a:p>
            <a:pPr lvl="1">
              <a:lnSpc>
                <a:spcPct val="90000"/>
              </a:lnSpc>
            </a:pPr>
            <a:r>
              <a:rPr lang="en-US" altLang="en-US" sz="1200" dirty="0">
                <a:hlinkClick r:id="rId4"/>
              </a:rPr>
              <a:t>https://</a:t>
            </a:r>
            <a:r>
              <a:rPr lang="en-US" altLang="en-US" sz="1200" dirty="0" smtClean="0">
                <a:hlinkClick r:id="rId4"/>
              </a:rPr>
              <a:t>mentor.ieee.org/802.11/dcn/16/11-16-0506-00-000m-telecon-minutes-for-revmc-brc-april-1-2016.docx</a:t>
            </a:r>
            <a:r>
              <a:rPr lang="en-US" altLang="en-US" sz="1200" dirty="0" smtClean="0"/>
              <a:t> </a:t>
            </a:r>
          </a:p>
          <a:p>
            <a:pPr lvl="1">
              <a:lnSpc>
                <a:spcPct val="90000"/>
              </a:lnSpc>
            </a:pPr>
            <a:r>
              <a:rPr lang="en-US" altLang="en-US" sz="1200" dirty="0">
                <a:hlinkClick r:id="rId5"/>
              </a:rPr>
              <a:t>https://</a:t>
            </a:r>
            <a:r>
              <a:rPr lang="en-US" altLang="en-US" sz="1200" dirty="0" smtClean="0">
                <a:hlinkClick r:id="rId5"/>
              </a:rPr>
              <a:t>mentor.ieee.org/802.11/dcn/16/11-16-0542-00-000m-revmc-brc-april-15-telecon-minutes.docx</a:t>
            </a:r>
            <a:r>
              <a:rPr lang="en-US" altLang="en-US" sz="1200" dirty="0" smtClean="0"/>
              <a:t> </a:t>
            </a:r>
          </a:p>
          <a:p>
            <a:pPr lvl="1">
              <a:lnSpc>
                <a:spcPct val="90000"/>
              </a:lnSpc>
            </a:pPr>
            <a:r>
              <a:rPr lang="en-US" altLang="en-US" sz="1200" dirty="0">
                <a:hlinkClick r:id="rId6"/>
              </a:rPr>
              <a:t>https://</a:t>
            </a:r>
            <a:r>
              <a:rPr lang="en-US" altLang="en-US" sz="1200" dirty="0" smtClean="0">
                <a:hlinkClick r:id="rId6"/>
              </a:rPr>
              <a:t>mentor.ieee.org/802.11/dcn/16/11-16-0546-00-000m-revmc-brc-april-21-telecon-minutes.docx</a:t>
            </a:r>
            <a:r>
              <a:rPr lang="en-US" altLang="en-US" sz="1200" dirty="0" smtClean="0"/>
              <a:t> </a:t>
            </a:r>
          </a:p>
          <a:p>
            <a:pPr lvl="1">
              <a:lnSpc>
                <a:spcPct val="90000"/>
              </a:lnSpc>
            </a:pPr>
            <a:r>
              <a:rPr lang="en-US" altLang="en-US" sz="1200" dirty="0">
                <a:hlinkClick r:id="rId7"/>
              </a:rPr>
              <a:t>https://</a:t>
            </a:r>
            <a:r>
              <a:rPr lang="en-US" altLang="en-US" sz="1200" dirty="0" smtClean="0">
                <a:hlinkClick r:id="rId7"/>
              </a:rPr>
              <a:t>mentor.ieee.org/802.11/dcn/16/11-16-0550-01-000m-minutes-for-revmc-brc-face-to-face-meeting-april-25-28-cambridge.docx</a:t>
            </a:r>
            <a:r>
              <a:rPr lang="en-US" altLang="en-US" sz="1200" dirty="0" smtClean="0"/>
              <a:t> </a:t>
            </a:r>
          </a:p>
          <a:p>
            <a:pPr lvl="1">
              <a:lnSpc>
                <a:spcPct val="90000"/>
              </a:lnSpc>
            </a:pPr>
            <a:r>
              <a:rPr lang="en-US" altLang="en-US" sz="1200" dirty="0">
                <a:hlinkClick r:id="rId8"/>
              </a:rPr>
              <a:t>https://</a:t>
            </a:r>
            <a:r>
              <a:rPr lang="en-US" altLang="en-US" sz="1200" dirty="0" smtClean="0">
                <a:hlinkClick r:id="rId8"/>
              </a:rPr>
              <a:t>mentor.ieee.org/802.11/dcn/16/11-16-0574-03-000m-revmc-brc-may-6-and-9-telecon-minutes.docx</a:t>
            </a:r>
            <a:r>
              <a:rPr lang="en-US" altLang="en-US" sz="1200" dirty="0" smtClean="0"/>
              <a:t>  </a:t>
            </a:r>
            <a:endParaRPr lang="en-US" altLang="en-US" sz="1200" dirty="0"/>
          </a:p>
          <a:p>
            <a:pPr lvl="1">
              <a:lnSpc>
                <a:spcPct val="90000"/>
              </a:lnSpc>
            </a:pPr>
            <a:r>
              <a:rPr lang="en-US" altLang="en-US" sz="1200" dirty="0" smtClean="0">
                <a:hlinkClick r:id="rId9"/>
              </a:rPr>
              <a:t>https</a:t>
            </a:r>
            <a:r>
              <a:rPr lang="en-US" altLang="en-US" sz="1200" dirty="0">
                <a:hlinkClick r:id="rId9"/>
              </a:rPr>
              <a:t>://</a:t>
            </a:r>
            <a:r>
              <a:rPr lang="en-US" altLang="en-US" sz="1200" dirty="0" smtClean="0">
                <a:hlinkClick r:id="rId9"/>
              </a:rPr>
              <a:t>mentor.ieee.org/802.11/dcn/16/11-16-0601-00-000m-revmc-brc-may-13-telecon-minutes.docx</a:t>
            </a:r>
            <a:r>
              <a:rPr lang="en-US" altLang="en-US" sz="1200" dirty="0" smtClean="0"/>
              <a:t> </a:t>
            </a:r>
          </a:p>
          <a:p>
            <a:pPr marL="457200" lvl="1" indent="0">
              <a:lnSpc>
                <a:spcPct val="90000"/>
              </a:lnSpc>
              <a:buNone/>
            </a:pPr>
            <a:endParaRPr lang="en-US" altLang="en-US" dirty="0" smtClean="0"/>
          </a:p>
          <a:p>
            <a:pPr>
              <a:lnSpc>
                <a:spcPct val="90000"/>
              </a:lnSpc>
            </a:pPr>
            <a:r>
              <a:rPr lang="en-US" altLang="en-US" dirty="0" smtClean="0"/>
              <a:t>Editor Report (Adrian Stephens)</a:t>
            </a:r>
          </a:p>
          <a:p>
            <a:pPr lvl="1">
              <a:lnSpc>
                <a:spcPct val="90000"/>
              </a:lnSpc>
            </a:pPr>
            <a:r>
              <a:rPr lang="en-US" altLang="en-US" dirty="0" smtClean="0"/>
              <a:t>Editor </a:t>
            </a:r>
            <a:r>
              <a:rPr lang="en-US" altLang="en-US" dirty="0"/>
              <a:t>report: </a:t>
            </a:r>
            <a:r>
              <a:rPr lang="en-US" altLang="en-US" dirty="0">
                <a:hlinkClick r:id="rId10"/>
              </a:rPr>
              <a:t>https://</a:t>
            </a:r>
            <a:r>
              <a:rPr lang="en-US" altLang="en-US" dirty="0" smtClean="0">
                <a:hlinkClick r:id="rId10"/>
              </a:rPr>
              <a:t>mentor.ieee.org/802.11/dcn/13/11-13-0095-29-000m-editor-reports.pptx</a:t>
            </a:r>
            <a:r>
              <a:rPr lang="en-US" altLang="en-US" dirty="0" smtClean="0"/>
              <a:t> </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recirculation May 2016 D6.0 </a:t>
            </a:r>
          </a:p>
          <a:p>
            <a:pPr lvl="1">
              <a:lnSpc>
                <a:spcPct val="80000"/>
              </a:lnSpc>
            </a:pPr>
            <a:endParaRPr lang="en-US" altLang="en-US" sz="1800" dirty="0" smtClean="0"/>
          </a:p>
          <a:p>
            <a:pPr>
              <a:lnSpc>
                <a:spcPct val="80000"/>
              </a:lnSpc>
            </a:pPr>
            <a:r>
              <a:rPr lang="en-US" altLang="en-US" sz="2200" dirty="0" smtClean="0"/>
              <a:t>June/July 2016</a:t>
            </a:r>
          </a:p>
          <a:p>
            <a:pPr lvl="1">
              <a:lnSpc>
                <a:spcPct val="80000"/>
              </a:lnSpc>
            </a:pPr>
            <a:r>
              <a:rPr lang="en-US" altLang="en-US" sz="1800" dirty="0"/>
              <a:t>3</a:t>
            </a:r>
            <a:r>
              <a:rPr lang="en-US" altLang="en-US" sz="1800" baseline="30000" dirty="0" smtClean="0"/>
              <a:t>th</a:t>
            </a:r>
            <a:r>
              <a:rPr lang="en-US" altLang="en-US" sz="1800" dirty="0" smtClean="0"/>
              <a:t> recirculation 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Submission date: 05 Aug 2016 for Sept 16 </a:t>
            </a:r>
            <a:r>
              <a:rPr lang="en-US" altLang="en-US" sz="1800" b="1" dirty="0" err="1" smtClean="0"/>
              <a:t>RevCom</a:t>
            </a:r>
            <a:r>
              <a:rPr lang="en-US" altLang="en-US" sz="1800" b="1" dirty="0" smtClean="0"/>
              <a:t> 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Vice Chair/Secretary Re-affirmation</a:t>
            </a:r>
            <a:endParaRPr lang="en-US" sz="2000" dirty="0"/>
          </a:p>
          <a:p>
            <a:r>
              <a:rPr lang="en-US" sz="2000" dirty="0" smtClean="0"/>
              <a:t>Motion: </a:t>
            </a:r>
            <a:r>
              <a:rPr lang="en-US" sz="2000" dirty="0" err="1" smtClean="0"/>
              <a:t>TGmc</a:t>
            </a:r>
            <a:r>
              <a:rPr lang="en-US" sz="2000" dirty="0" smtClean="0"/>
              <a:t> reaffirms</a:t>
            </a:r>
          </a:p>
          <a:p>
            <a:pPr lvl="1"/>
            <a:r>
              <a:rPr lang="en-US" sz="1600" dirty="0" smtClean="0"/>
              <a:t>Mark Hamilton as Vice Chair</a:t>
            </a:r>
          </a:p>
          <a:p>
            <a:pPr lvl="1"/>
            <a:r>
              <a:rPr lang="en-US" sz="1600" dirty="0" smtClean="0"/>
              <a:t>Jon Rosdahl as Vice Chair and Secretary</a:t>
            </a:r>
            <a:endParaRPr lang="en-US" sz="1600" dirty="0"/>
          </a:p>
          <a:p>
            <a:endParaRPr lang="en-GB" sz="2000" dirty="0" smtClean="0"/>
          </a:p>
          <a:p>
            <a:r>
              <a:rPr lang="en-GB" sz="2000" dirty="0" smtClean="0"/>
              <a:t>Moved</a:t>
            </a:r>
            <a:r>
              <a:rPr lang="en-GB" sz="2000" dirty="0"/>
              <a:t>: Seconded: </a:t>
            </a:r>
            <a:br>
              <a:rPr lang="en-GB" sz="2000" dirty="0"/>
            </a:br>
            <a:r>
              <a:rPr lang="en-GB" sz="2000" dirty="0"/>
              <a:t>Result: </a:t>
            </a:r>
            <a:endParaRPr lang="en-GB" sz="2000" dirty="0" smtClean="0"/>
          </a:p>
          <a:p>
            <a:endParaRPr lang="en-GB" sz="2000" dirty="0"/>
          </a:p>
          <a:p>
            <a:r>
              <a:rPr lang="en-GB" sz="1400" dirty="0"/>
              <a:t>Reference: </a:t>
            </a:r>
            <a:r>
              <a:rPr lang="en-GB" sz="1400" dirty="0">
                <a:hlinkClick r:id="rId3"/>
              </a:rPr>
              <a:t>https://</a:t>
            </a:r>
            <a:r>
              <a:rPr lang="en-GB" sz="1400" dirty="0" smtClean="0">
                <a:hlinkClick r:id="rId3"/>
              </a:rPr>
              <a:t>mentor.ieee.org/802.11/dcn/14/11-14-0629-14-0000-802-11-operations-manual.docx </a:t>
            </a:r>
            <a:r>
              <a:rPr lang="en-GB" sz="1400" dirty="0" smtClean="0"/>
              <a:t>sections 4.3 &amp; 4.4:</a:t>
            </a:r>
          </a:p>
          <a:p>
            <a:pPr lvl="1"/>
            <a:r>
              <a:rPr lang="en-US" sz="1200" b="1" i="1" dirty="0"/>
              <a:t>Task Group Vice-Chair</a:t>
            </a:r>
          </a:p>
          <a:p>
            <a:r>
              <a:rPr lang="en-US" sz="1200" dirty="0"/>
              <a:t>TG Vice-Chair is elected by a TG majority approval and confirmed by a WG majority approval.  The TG Vice-Chair is reaffirmed every 2 years; one session after the WG Chair is elected.</a:t>
            </a:r>
          </a:p>
          <a:p>
            <a:pPr lvl="1"/>
            <a:r>
              <a:rPr lang="en-US" sz="1100" b="1" i="1" dirty="0"/>
              <a:t>Task Group Secretary</a:t>
            </a:r>
          </a:p>
          <a:p>
            <a:r>
              <a:rPr lang="en-US" sz="1200" dirty="0"/>
              <a:t>The TG Secretary shall be appointed by the TG Chair and confirmed by a TG motion that is approved with a minimum 50% majority. The TG Secretary is re-affirmed every 2 years; one session after the WG Chair is elected. </a:t>
            </a:r>
          </a:p>
          <a:p>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439006</TotalTime>
  <Words>1617</Words>
  <Application>Microsoft Office PowerPoint</Application>
  <PresentationFormat>On-screen Show (4:3)</PresentationFormat>
  <Paragraphs>354</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802-11-Submission</vt:lpstr>
      <vt:lpstr>Document</vt:lpstr>
      <vt:lpstr>IEEE 802.11 TGmc May 2016 Agenda</vt:lpstr>
      <vt:lpstr>Abstract</vt:lpstr>
      <vt:lpstr>TGmc Agenda</vt:lpstr>
      <vt:lpstr>Current IEEE 802, 802.11 rules documents </vt:lpstr>
      <vt:lpstr>Tuesday PM1  </vt:lpstr>
      <vt:lpstr>Tuesday PM1 (continued) </vt:lpstr>
      <vt:lpstr>TGmc Plan of Record - modified</vt:lpstr>
      <vt:lpstr>TGmc SB Planning</vt:lpstr>
      <vt:lpstr>Motion </vt:lpstr>
      <vt:lpstr>Motion 219</vt:lpstr>
      <vt:lpstr>Motion </vt:lpstr>
      <vt:lpstr>Motion –  </vt:lpstr>
      <vt:lpstr>Motion – </vt:lpstr>
      <vt:lpstr>Motion – </vt:lpstr>
      <vt:lpstr>Motion – </vt:lpstr>
      <vt:lpstr>Motion </vt:lpstr>
      <vt:lpstr>Motion </vt:lpstr>
      <vt:lpstr>Motion </vt:lpstr>
      <vt:lpstr>Motion </vt:lpstr>
      <vt:lpstr>May - July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2552</cp:revision>
  <cp:lastPrinted>1998-02-10T13:28:06Z</cp:lastPrinted>
  <dcterms:created xsi:type="dcterms:W3CDTF">2005-01-04T21:26:55Z</dcterms:created>
  <dcterms:modified xsi:type="dcterms:W3CDTF">2016-05-17T22:00:44Z</dcterms:modified>
</cp:coreProperties>
</file>