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298" r:id="rId10"/>
    <p:sldId id="596" r:id="rId11"/>
    <p:sldId id="591" r:id="rId12"/>
    <p:sldId id="592" r:id="rId13"/>
    <p:sldId id="593" r:id="rId14"/>
    <p:sldId id="594" r:id="rId15"/>
    <p:sldId id="595" r:id="rId16"/>
    <p:sldId id="590" r:id="rId17"/>
    <p:sldId id="516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150" d="100"/>
          <a:sy n="150" d="100"/>
        </p:scale>
        <p:origin x="-2688" y="-3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802.11-16/0511r0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802.11-16/0511r0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802.11-16/0511r0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802.11-16/0511r0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802.11-16/0511r1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41-000m-revmc-sb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41-000m-revmc-sb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41-000m-revmc-sb-mac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66-00-000m-nav-setting-fixes-in-dmg-network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67-00-000m-bss-intention-in-dmg-discovery-beacon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37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1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250-00-000m-revmc-brc-minutes-march-2016-macau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3/11-13-0095-29-000m-editor-reports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4-0000-802-11-operations-manual.docx%20sections%204.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2016-05-11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219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 smtClean="0"/>
              <a:t>CID </a:t>
            </a:r>
            <a:r>
              <a:rPr lang="en-GB" sz="2000" dirty="0"/>
              <a:t>7532 (OMN </a:t>
            </a:r>
            <a:r>
              <a:rPr lang="en-GB" sz="2000" dirty="0" smtClean="0"/>
              <a:t>extension </a:t>
            </a:r>
            <a:r>
              <a:rPr lang="en-GB" sz="2000" dirty="0"/>
              <a:t>to non-VHT):</a:t>
            </a:r>
            <a:endParaRPr lang="en-US" sz="2000" dirty="0"/>
          </a:p>
          <a:p>
            <a:r>
              <a:rPr lang="en-GB" sz="2000" dirty="0"/>
              <a:t>Move to approve the comment resolution to CID 7532 in the “Motion CID 7532” tab in </a:t>
            </a:r>
            <a:r>
              <a:rPr lang="en-GB" sz="2000" dirty="0">
                <a:hlinkClick r:id="rId3"/>
              </a:rPr>
              <a:t>https://mentor.ieee.org/802.11/dcn/15/11-15-0565-41-000m-revmc-sb-mac-comments.xls</a:t>
            </a:r>
            <a:endParaRPr lang="en-US" sz="2000" dirty="0"/>
          </a:p>
          <a:p>
            <a:endParaRPr lang="en-GB" sz="2000" dirty="0" smtClean="0"/>
          </a:p>
          <a:p>
            <a:r>
              <a:rPr lang="en-GB" sz="2000" dirty="0" smtClean="0"/>
              <a:t>Moved</a:t>
            </a:r>
            <a:r>
              <a:rPr lang="en-GB" sz="2000" dirty="0"/>
              <a:t>: Seconded: </a:t>
            </a:r>
            <a:br>
              <a:rPr lang="en-GB" sz="2000" dirty="0"/>
            </a:br>
            <a:r>
              <a:rPr lang="en-GB" sz="2000" dirty="0"/>
              <a:t>Result: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842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Motion on CID 7553 (Clause 4 mesh PMKSA):</a:t>
            </a:r>
            <a:endParaRPr lang="en-US" sz="2000" dirty="0"/>
          </a:p>
          <a:p>
            <a:r>
              <a:rPr lang="en-GB" sz="2000" dirty="0"/>
              <a:t>Move to approve the comment resolution to CID 7553 in the “CID 7553” tab in </a:t>
            </a:r>
            <a:r>
              <a:rPr lang="en-GB" sz="2000" dirty="0">
                <a:hlinkClick r:id="rId3"/>
              </a:rPr>
              <a:t>https://mentor.ieee.org/802.11/dcn/15/11-15-0565-41-000m-revmc-sb-mac-comments.xls</a:t>
            </a:r>
            <a:endParaRPr lang="en-US" sz="2000" dirty="0"/>
          </a:p>
          <a:p>
            <a:endParaRPr lang="en-GB" sz="2000" dirty="0" smtClean="0"/>
          </a:p>
          <a:p>
            <a:r>
              <a:rPr lang="en-GB" sz="2000" dirty="0" smtClean="0"/>
              <a:t>Moved</a:t>
            </a:r>
            <a:r>
              <a:rPr lang="en-GB" sz="2000" dirty="0"/>
              <a:t>: Seconded: </a:t>
            </a:r>
            <a:br>
              <a:rPr lang="en-GB" sz="2000" dirty="0"/>
            </a:br>
            <a:r>
              <a:rPr lang="en-GB" sz="2000" dirty="0"/>
              <a:t>Result:</a:t>
            </a:r>
            <a:endParaRPr lang="en-US" sz="20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1097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Motion on CID 7177 (Support indicating preference for not receiving LDPC):</a:t>
            </a:r>
            <a:endParaRPr lang="en-US" sz="2000" dirty="0"/>
          </a:p>
          <a:p>
            <a:r>
              <a:rPr lang="en-GB" sz="2000" dirty="0"/>
              <a:t>Move to approve the comment resolution to CID 7177 in the “Motion CID 7177” tab in </a:t>
            </a:r>
            <a:r>
              <a:rPr lang="en-GB" sz="2000" dirty="0">
                <a:hlinkClick r:id="rId3"/>
              </a:rPr>
              <a:t>https://mentor.ieee.org/802.11/dcn/15/11-15-0565-41-000m-revmc-sb-mac-comments.xls</a:t>
            </a:r>
            <a:endParaRPr lang="en-US" sz="2000" dirty="0"/>
          </a:p>
          <a:p>
            <a:endParaRPr lang="en-GB" sz="2000" dirty="0" smtClean="0"/>
          </a:p>
          <a:p>
            <a:r>
              <a:rPr lang="en-GB" sz="2000" dirty="0" smtClean="0"/>
              <a:t>Moved</a:t>
            </a:r>
            <a:r>
              <a:rPr lang="en-GB" sz="2000" dirty="0"/>
              <a:t>: Seconded: </a:t>
            </a:r>
            <a:br>
              <a:rPr lang="en-GB" sz="2000" dirty="0"/>
            </a:br>
            <a:r>
              <a:rPr lang="en-GB" sz="2000" dirty="0"/>
              <a:t>Result:</a:t>
            </a:r>
            <a:endParaRPr lang="en-US" sz="20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36942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Motion (DMG NAV setting): Incorporate the text changes in </a:t>
            </a:r>
            <a:r>
              <a:rPr lang="en-GB" sz="2000" u="sng" dirty="0">
                <a:hlinkClick r:id="rId3"/>
              </a:rPr>
              <a:t>https://mentor.ieee.org/802.11/dcn/16/11-16-0566-00-000m-nav-setting-fixes-in-dmg-network.docx</a:t>
            </a:r>
            <a:r>
              <a:rPr lang="en-GB" sz="2000" dirty="0"/>
              <a:t> into the </a:t>
            </a:r>
            <a:r>
              <a:rPr lang="en-GB" sz="2000" dirty="0" err="1"/>
              <a:t>TGmc</a:t>
            </a:r>
            <a:r>
              <a:rPr lang="en-GB" sz="2000" dirty="0"/>
              <a:t> draft.</a:t>
            </a:r>
            <a:endParaRPr lang="en-US" sz="2000" dirty="0"/>
          </a:p>
          <a:p>
            <a:endParaRPr lang="en-GB" sz="2000" dirty="0" smtClean="0"/>
          </a:p>
          <a:p>
            <a:r>
              <a:rPr lang="en-GB" sz="2000" dirty="0" smtClean="0"/>
              <a:t>Moved</a:t>
            </a:r>
            <a:r>
              <a:rPr lang="en-GB" sz="2000" dirty="0"/>
              <a:t>: Seconded: </a:t>
            </a:r>
            <a:br>
              <a:rPr lang="en-GB" sz="2000" dirty="0"/>
            </a:br>
            <a:r>
              <a:rPr lang="en-GB" sz="2000" dirty="0"/>
              <a:t>Result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28245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Motion (Resolves issue in document 406): Incorporate the text changes in </a:t>
            </a:r>
            <a:r>
              <a:rPr lang="en-GB" sz="2000" u="sng" dirty="0">
                <a:hlinkClick r:id="rId3"/>
              </a:rPr>
              <a:t>https://mentor.ieee.org/802.11/dcn/16/11-16-0567-00-000m-bss-intention-in-dmg-discovery-beacon.docx</a:t>
            </a:r>
            <a:r>
              <a:rPr lang="en-GB" sz="2000" dirty="0"/>
              <a:t> into the </a:t>
            </a:r>
            <a:r>
              <a:rPr lang="en-GB" sz="2000" dirty="0" err="1"/>
              <a:t>TGmc</a:t>
            </a:r>
            <a:r>
              <a:rPr lang="en-GB" sz="2000" dirty="0"/>
              <a:t> draft.</a:t>
            </a:r>
            <a:endParaRPr lang="en-US" sz="2000" dirty="0"/>
          </a:p>
          <a:p>
            <a:endParaRPr lang="en-GB" sz="2000" dirty="0" smtClean="0"/>
          </a:p>
          <a:p>
            <a:r>
              <a:rPr lang="en-GB" sz="2000" dirty="0" smtClean="0"/>
              <a:t>Moved</a:t>
            </a:r>
            <a:r>
              <a:rPr lang="en-GB" sz="2000" dirty="0"/>
              <a:t>: Seconded: </a:t>
            </a:r>
            <a:br>
              <a:rPr lang="en-GB" sz="2000" dirty="0"/>
            </a:br>
            <a:r>
              <a:rPr lang="en-GB" sz="2000" dirty="0"/>
              <a:t>Result: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88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/>
              <a:t>Motion: Approve the comment resolutions in the following document and tabs indicated and incorporate the indicated text changes into the </a:t>
            </a:r>
            <a:r>
              <a:rPr lang="en-GB" sz="2000" dirty="0" err="1"/>
              <a:t>TGmc</a:t>
            </a:r>
            <a:r>
              <a:rPr lang="en-GB" sz="2000" dirty="0"/>
              <a:t> draft:</a:t>
            </a:r>
            <a:endParaRPr lang="en-US" sz="2000" dirty="0"/>
          </a:p>
          <a:p>
            <a:pPr lvl="1"/>
            <a:r>
              <a:rPr lang="en-GB" sz="1600" dirty="0"/>
              <a:t>“Motion MAC-BT” Tab in document TBD</a:t>
            </a:r>
            <a:endParaRPr lang="en-US" sz="1600" dirty="0"/>
          </a:p>
          <a:p>
            <a:pPr lvl="1"/>
            <a:r>
              <a:rPr lang="en-GB" sz="1600" dirty="0"/>
              <a:t>“GEN-“ in document TBD</a:t>
            </a:r>
            <a:endParaRPr lang="en-US" sz="1600" dirty="0"/>
          </a:p>
          <a:p>
            <a:pPr lvl="1"/>
            <a:r>
              <a:rPr lang="en-GB" sz="1600" dirty="0"/>
              <a:t>“Editor – name: in document TBD</a:t>
            </a:r>
            <a:endParaRPr lang="en-US" sz="16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Moved</a:t>
            </a:r>
            <a:r>
              <a:rPr lang="en-GB" sz="2000" dirty="0"/>
              <a:t>: Seconded: </a:t>
            </a:r>
            <a:br>
              <a:rPr lang="en-GB" sz="2000" dirty="0"/>
            </a:br>
            <a:r>
              <a:rPr lang="en-GB" sz="2000" dirty="0"/>
              <a:t>Result: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12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Second recirculation and comment </a:t>
            </a:r>
            <a:r>
              <a:rPr lang="en-US" altLang="en-US" sz="2000" dirty="0" err="1" smtClean="0"/>
              <a:t>reoslution</a:t>
            </a:r>
            <a:endParaRPr lang="en-US" altLang="en-US" sz="2000" dirty="0" smtClean="0"/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3 hours </a:t>
            </a:r>
          </a:p>
          <a:p>
            <a:pPr lvl="1"/>
            <a:r>
              <a:rPr lang="en-US" altLang="en-US" sz="1800" dirty="0" smtClean="0"/>
              <a:t>May 27, June 3, June 24, July 1</a:t>
            </a:r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mentor.ieee.org/802.11/dcn/15/11-15-0532-37-000m-revmc-sponsor-ballot-comments.xls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524000"/>
            <a:ext cx="40100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</a:t>
            </a:r>
            <a:r>
              <a:rPr lang="en-US" altLang="en-US" sz="1800" dirty="0"/>
              <a:t>PM1 </a:t>
            </a:r>
          </a:p>
          <a:p>
            <a:pPr lvl="1"/>
            <a:r>
              <a:rPr lang="en-US" altLang="en-US" sz="1400" dirty="0" smtClean="0"/>
              <a:t>Chair’s </a:t>
            </a:r>
            <a:r>
              <a:rPr lang="en-US" altLang="en-US" sz="1400" dirty="0"/>
              <a:t>Welcome, </a:t>
            </a:r>
            <a:r>
              <a:rPr lang="en-US" altLang="en-US" sz="1400" dirty="0" smtClean="0"/>
              <a:t>Patent reminder, Status</a:t>
            </a:r>
            <a:r>
              <a:rPr lang="en-US" altLang="en-US" sz="1400" dirty="0"/>
              <a:t>, Review of Objectives, Approve </a:t>
            </a:r>
            <a:r>
              <a:rPr lang="en-US" altLang="en-US" sz="1400" dirty="0" smtClean="0"/>
              <a:t>agenda </a:t>
            </a:r>
          </a:p>
          <a:p>
            <a:pPr lvl="1"/>
            <a:r>
              <a:rPr lang="en-US" altLang="en-US" sz="1400" dirty="0" smtClean="0"/>
              <a:t>Motion to affirm Vice chairs</a:t>
            </a:r>
          </a:p>
          <a:p>
            <a:pPr lvl="1"/>
            <a:r>
              <a:rPr lang="en-US" altLang="en-US" sz="1400" dirty="0" smtClean="0"/>
              <a:t>Editor’s </a:t>
            </a:r>
            <a:r>
              <a:rPr lang="en-US" altLang="en-US" sz="1400" dirty="0" smtClean="0"/>
              <a:t>Report</a:t>
            </a:r>
          </a:p>
          <a:p>
            <a:pPr lvl="1"/>
            <a:r>
              <a:rPr lang="en-GB" sz="1400" dirty="0"/>
              <a:t>11-16-554 Menzo, CID 7698, 7658, 7674</a:t>
            </a:r>
            <a:r>
              <a:rPr lang="en-GB" sz="1400" b="1" dirty="0"/>
              <a:t/>
            </a:r>
            <a:br>
              <a:rPr lang="en-GB" sz="1400" b="1" dirty="0"/>
            </a:br>
            <a:r>
              <a:rPr lang="en-GB" sz="1400" dirty="0"/>
              <a:t>11-15-0292 - Peter E – CID 7170, 7103, 7220</a:t>
            </a:r>
            <a:br>
              <a:rPr lang="en-GB" sz="1400" dirty="0"/>
            </a:br>
            <a:r>
              <a:rPr lang="en-GB" sz="1400" dirty="0"/>
              <a:t>Adrian CIDs – including CID 7111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82436" y="4350488"/>
            <a:ext cx="3990532" cy="205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 – minutes, CIDs, presentations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May - July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Schedule,  AOB</a:t>
            </a:r>
            <a:r>
              <a:rPr lang="en-US" altLang="en-US" sz="1600" dirty="0"/>
              <a:t>, Adjourn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5666" y="3962400"/>
            <a:ext cx="4643790" cy="121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Comment </a:t>
            </a:r>
            <a:r>
              <a:rPr lang="en-US" altLang="en-US" sz="1400" dirty="0" smtClean="0"/>
              <a:t>resolution</a:t>
            </a:r>
          </a:p>
          <a:p>
            <a:pPr lvl="1">
              <a:lnSpc>
                <a:spcPct val="80000"/>
              </a:lnSpc>
            </a:pPr>
            <a:r>
              <a:rPr lang="en-GB" sz="1400" dirty="0"/>
              <a:t>CIDs 7074, 7077, 7075 (Ganesh) 30 </a:t>
            </a:r>
            <a:r>
              <a:rPr lang="en-GB" sz="1400" dirty="0" smtClean="0"/>
              <a:t>mins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/>
              <a:t>CID </a:t>
            </a:r>
            <a:r>
              <a:rPr lang="en-GB" sz="1400" dirty="0"/>
              <a:t>7396 – Mark Rison –delayed block </a:t>
            </a:r>
            <a:r>
              <a:rPr lang="en-GB" sz="1400" dirty="0" err="1"/>
              <a:t>ack</a:t>
            </a:r>
            <a:r>
              <a:rPr lang="en-GB" sz="1400" dirty="0"/>
              <a:t> impact question</a:t>
            </a:r>
            <a:endParaRPr lang="en-US" altLang="en-US" sz="1400" dirty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24400" y="1219200"/>
            <a:ext cx="41628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GB" sz="1600" dirty="0" smtClean="0"/>
              <a:t>Motions</a:t>
            </a:r>
            <a:r>
              <a:rPr lang="en-GB" sz="1600" dirty="0"/>
              <a:t/>
            </a:r>
            <a:br>
              <a:rPr lang="en-GB" sz="1600" dirty="0"/>
            </a:br>
            <a:r>
              <a:rPr lang="en-GB" sz="1600" dirty="0"/>
              <a:t>11-15-1184 – Dan</a:t>
            </a:r>
            <a:r>
              <a:rPr lang="en-GB" sz="1600" b="1" dirty="0"/>
              <a:t> </a:t>
            </a:r>
            <a:r>
              <a:rPr lang="en-GB" sz="1600" dirty="0"/>
              <a:t>(Opportunistic Wireless Encryption)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4724400" y="2667000"/>
            <a:ext cx="39905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</a:t>
            </a:r>
            <a:r>
              <a:rPr lang="en-US" altLang="en-US" sz="1800" dirty="0" smtClean="0"/>
              <a:t>AM1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304800" y="5105400"/>
            <a:ext cx="464379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30750" y="3429000"/>
            <a:ext cx="39905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(13 Nov 2015)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www.ieee802.org/PNP/approved/IEEE_802_Chairs_guidelines_v21.pdf</a:t>
            </a:r>
            <a:r>
              <a:rPr lang="en-US" sz="1400" dirty="0" smtClean="0"/>
              <a:t> 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mentor.ieee.org/802.11/dcn/16/11-16-0250-00-000m-revmc-brc-minutes-march-2016-macau.docx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/>
              <a:t>report: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mentor.ieee.org/802.11/dcn/13/11-13-0095-29-000m-editor-reports.pptx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April/May 2016 Second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May/June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January/February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Initial SB recirculation </a:t>
            </a:r>
            <a:r>
              <a:rPr lang="en-US" altLang="en-US" sz="1800" dirty="0" smtClean="0"/>
              <a:t>D5.0 2016 -01-11 through 2016-01-26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March/April/May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May 2016 D6.0 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June/July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D6.0 unchanged or D7.0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000" dirty="0" smtClean="0"/>
              <a:t>Vice Chair/Secretary Re-affirmation</a:t>
            </a:r>
            <a:endParaRPr lang="en-US" sz="2000" dirty="0"/>
          </a:p>
          <a:p>
            <a:r>
              <a:rPr lang="en-US" sz="2000" dirty="0" smtClean="0"/>
              <a:t>Motion: </a:t>
            </a:r>
            <a:r>
              <a:rPr lang="en-US" sz="2000" dirty="0" err="1" smtClean="0"/>
              <a:t>TGmc</a:t>
            </a:r>
            <a:r>
              <a:rPr lang="en-US" sz="2000" dirty="0" smtClean="0"/>
              <a:t> reaffirms</a:t>
            </a:r>
          </a:p>
          <a:p>
            <a:pPr lvl="1"/>
            <a:r>
              <a:rPr lang="en-US" sz="1600" dirty="0" smtClean="0"/>
              <a:t>Mark Hamilton as Vice Chair</a:t>
            </a:r>
          </a:p>
          <a:p>
            <a:pPr lvl="1"/>
            <a:r>
              <a:rPr lang="en-US" sz="1600" dirty="0" smtClean="0"/>
              <a:t>Jon Rosdahl as Vice Chair and Secretary</a:t>
            </a:r>
            <a:endParaRPr lang="en-US" sz="1600" dirty="0"/>
          </a:p>
          <a:p>
            <a:endParaRPr lang="en-GB" sz="2000" dirty="0" smtClean="0"/>
          </a:p>
          <a:p>
            <a:r>
              <a:rPr lang="en-GB" sz="2000" dirty="0" smtClean="0"/>
              <a:t>Moved</a:t>
            </a:r>
            <a:r>
              <a:rPr lang="en-GB" sz="2000" dirty="0"/>
              <a:t>: Seconded: </a:t>
            </a:r>
            <a:br>
              <a:rPr lang="en-GB" sz="2000" dirty="0"/>
            </a:br>
            <a:r>
              <a:rPr lang="en-GB" sz="2000" dirty="0"/>
              <a:t>Result: 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1400" dirty="0"/>
              <a:t>Reference: </a:t>
            </a:r>
            <a:r>
              <a:rPr lang="en-GB" sz="1400" dirty="0">
                <a:hlinkClick r:id="rId3"/>
              </a:rPr>
              <a:t>https://</a:t>
            </a:r>
            <a:r>
              <a:rPr lang="en-GB" sz="1400" dirty="0" smtClean="0">
                <a:hlinkClick r:id="rId3"/>
              </a:rPr>
              <a:t>mentor.ieee.org/802.11/dcn/14/11-14-0629-14-0000-802-11-operations-manual.docx </a:t>
            </a:r>
            <a:r>
              <a:rPr lang="en-GB" sz="1400" dirty="0" smtClean="0"/>
              <a:t>sections 4.3 &amp; 4.4:</a:t>
            </a:r>
          </a:p>
          <a:p>
            <a:pPr lvl="1"/>
            <a:r>
              <a:rPr lang="en-US" sz="1200" b="1" i="1" dirty="0"/>
              <a:t>Task Group Vice-Chair</a:t>
            </a:r>
          </a:p>
          <a:p>
            <a:r>
              <a:rPr lang="en-US" sz="1200" dirty="0"/>
              <a:t>TG Vice-Chair is elected by a TG majority approval and confirmed by a WG majority approval.  The TG Vice-Chair is reaffirmed every 2 years; one session after the WG Chair is elected.</a:t>
            </a:r>
          </a:p>
          <a:p>
            <a:pPr lvl="1"/>
            <a:r>
              <a:rPr lang="en-US" sz="1100" b="1" i="1" dirty="0"/>
              <a:t>Task Group Secretary</a:t>
            </a:r>
          </a:p>
          <a:p>
            <a:r>
              <a:rPr lang="en-US" sz="1200" dirty="0"/>
              <a:t>The TG Secretary shall be appointed by the TG Chair and confirmed by a TG motion that is approved with a minimum 50% majority. The TG Secretary is re-affirmed every 2 years; one session after the WG Chair is elected.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431977</TotalTime>
  <Words>1303</Words>
  <Application>Microsoft Office PowerPoint</Application>
  <PresentationFormat>On-screen Show (4:3)</PresentationFormat>
  <Paragraphs>293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IEEE 802.11 TGmc May 2016 Agenda</vt:lpstr>
      <vt:lpstr>Abstract</vt:lpstr>
      <vt:lpstr>TGmc Agenda</vt:lpstr>
      <vt:lpstr>Current IEEE 802, 802.11 rules documents </vt:lpstr>
      <vt:lpstr>Monday PM1 (continued) </vt:lpstr>
      <vt:lpstr>Monday PM1 (continued) </vt:lpstr>
      <vt:lpstr>TGmc Plan of Record - modified</vt:lpstr>
      <vt:lpstr>TGmc SB Planning</vt:lpstr>
      <vt:lpstr>Motion </vt:lpstr>
      <vt:lpstr>Motion 219</vt:lpstr>
      <vt:lpstr>Motion </vt:lpstr>
      <vt:lpstr>Motion </vt:lpstr>
      <vt:lpstr>Motion </vt:lpstr>
      <vt:lpstr>Motion </vt:lpstr>
      <vt:lpstr>Motion </vt:lpstr>
      <vt:lpstr>May - July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2520</cp:revision>
  <cp:lastPrinted>1998-02-10T13:28:06Z</cp:lastPrinted>
  <dcterms:created xsi:type="dcterms:W3CDTF">2005-01-04T21:26:55Z</dcterms:created>
  <dcterms:modified xsi:type="dcterms:W3CDTF">2016-05-11T22:56:47Z</dcterms:modified>
</cp:coreProperties>
</file>