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8" r:id="rId3"/>
    <p:sldId id="417" r:id="rId4"/>
    <p:sldId id="589" r:id="rId5"/>
    <p:sldId id="517" r:id="rId6"/>
    <p:sldId id="579" r:id="rId7"/>
    <p:sldId id="557" r:id="rId8"/>
    <p:sldId id="580" r:id="rId9"/>
    <p:sldId id="298" r:id="rId10"/>
    <p:sldId id="516" r:id="rId1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802.11-16/0511r0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802.11-16/0511r0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802.11-16/0511r0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802.11-16/0511r0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37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PNP/approved/IEEE_802_Chairs_guidelines_v21.pdf" TargetMode="External"/><Relationship Id="rId3" Type="http://schemas.openxmlformats.org/officeDocument/2006/relationships/hyperlink" Target="https://development.standards.ieee.org/myproject/Public/mytools/mob/slideset.ppt" TargetMode="External"/><Relationship Id="rId7" Type="http://schemas.openxmlformats.org/officeDocument/2006/relationships/hyperlink" Target="http://grouper.ieee.org/groups/802/PNP/approved/IEEE_802_LMSC_OM_approved_120725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PNP/approved/IEEE_802_WG_PandP_v18.1.pdf" TargetMode="External"/><Relationship Id="rId11" Type="http://schemas.openxmlformats.org/officeDocument/2006/relationships/hyperlink" Target="http://www.ieee802.org/devdocs.shtml" TargetMode="External"/><Relationship Id="rId5" Type="http://schemas.openxmlformats.org/officeDocument/2006/relationships/hyperlink" Target="http://www.ieee802.org/PNP/approved/IEEE_802_OM_v18.pdf" TargetMode="External"/><Relationship Id="rId10" Type="http://schemas.openxmlformats.org/officeDocument/2006/relationships/hyperlink" Target="http://www.ieee802.org/11/Rules/rules.shtml" TargetMode="External"/><Relationship Id="rId4" Type="http://schemas.openxmlformats.org/officeDocument/2006/relationships/hyperlink" Target="http://standards.ieee.org/board/aud/LMSC.pdf" TargetMode="External"/><Relationship Id="rId9" Type="http://schemas.openxmlformats.org/officeDocument/2006/relationships/hyperlink" Target="https://mentor.ieee.org/802.11/dcn/14/11-14-0629-14-0000-802-11-operations-manual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250-00-000m-revmc-brc-minutes-march-2016-macau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3/11-13-0095-29-000m-editor-reports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</a:t>
            </a:r>
            <a:r>
              <a:rPr lang="en-US" altLang="en-US" dirty="0" smtClean="0"/>
              <a:t>May </a:t>
            </a:r>
            <a:r>
              <a:rPr lang="en-US" altLang="en-US" dirty="0" smtClean="0"/>
              <a:t>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2016-04-06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3" name="Document" r:id="rId4" imgW="8248712" imgH="2546007" progId="Word.Document.8">
                  <p:embed/>
                </p:oleObj>
              </mc:Choice>
              <mc:Fallback>
                <p:oleObj name="Document" r:id="rId4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mentor.ieee.org/802.11/dcn/15/11-15-0532-37-000m-revmc-sponsor-ballot-comments.xls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</a:t>
            </a:r>
            <a:r>
              <a:rPr lang="en-US" altLang="en-US" dirty="0" smtClean="0"/>
              <a:t>May </a:t>
            </a:r>
            <a:r>
              <a:rPr lang="en-US" altLang="en-US" dirty="0" smtClean="0"/>
              <a:t>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524000"/>
            <a:ext cx="401002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Tuesda</a:t>
            </a:r>
            <a:r>
              <a:rPr lang="en-US" altLang="en-US" sz="1800" dirty="0" smtClean="0"/>
              <a:t>y </a:t>
            </a:r>
            <a:r>
              <a:rPr lang="en-US" altLang="en-US" sz="1800" dirty="0"/>
              <a:t>PM1 </a:t>
            </a:r>
          </a:p>
          <a:p>
            <a:pPr lvl="1"/>
            <a:r>
              <a:rPr lang="en-US" altLang="en-US" sz="1600" dirty="0" smtClean="0"/>
              <a:t>Chair’s </a:t>
            </a:r>
            <a:r>
              <a:rPr lang="en-US" altLang="en-US" sz="1600" dirty="0"/>
              <a:t>Welcome, </a:t>
            </a:r>
            <a:r>
              <a:rPr lang="en-US" altLang="en-US" sz="1600" dirty="0" smtClean="0"/>
              <a:t>Patent reminder, Status</a:t>
            </a:r>
            <a:r>
              <a:rPr lang="en-US" altLang="en-US" sz="1600" dirty="0"/>
              <a:t>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sz="1600" dirty="0" smtClean="0"/>
              <a:t>Comment resolution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82436" y="3886200"/>
            <a:ext cx="3990532" cy="205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– minutes, CIDs, presentations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May </a:t>
            </a:r>
            <a:r>
              <a:rPr lang="en-US" altLang="en-US" sz="1600" dirty="0" smtClean="0"/>
              <a:t>- </a:t>
            </a:r>
            <a:r>
              <a:rPr lang="en-US" altLang="en-US" sz="1600" dirty="0" smtClean="0"/>
              <a:t>July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Schedule,  AOB</a:t>
            </a:r>
            <a:r>
              <a:rPr lang="en-US" altLang="en-US" sz="1600" dirty="0"/>
              <a:t>, Adjourn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5666" y="3581400"/>
            <a:ext cx="4643790" cy="121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endParaRPr lang="en-US" altLang="en-US" sz="16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24400" y="1219200"/>
            <a:ext cx="41628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</a:t>
            </a:r>
            <a:r>
              <a:rPr lang="en-US" altLang="en-US" sz="1800" dirty="0"/>
              <a:t>PM2 </a:t>
            </a:r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r>
              <a:rPr lang="en-US" altLang="en-US" sz="1600" dirty="0" smtClean="0"/>
              <a:t>Motions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1" name="Rectangle 35"/>
          <p:cNvSpPr>
            <a:spLocks noChangeArrowheads="1"/>
          </p:cNvSpPr>
          <p:nvPr/>
        </p:nvSpPr>
        <p:spPr bwMode="auto">
          <a:xfrm>
            <a:off x="4724400" y="2590800"/>
            <a:ext cx="39905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endParaRPr lang="en-US" altLang="en-US" sz="1600" dirty="0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304800" y="4724400"/>
            <a:ext cx="464379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</a:t>
            </a:r>
            <a:r>
              <a:rPr lang="en-US" altLang="en-US" sz="1800" dirty="0" smtClean="0"/>
              <a:t> 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Current IEEE 802, 802.11 rules documents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5181600"/>
          </a:xfrm>
          <a:noFill/>
        </p:spPr>
        <p:txBody>
          <a:bodyPr/>
          <a:lstStyle/>
          <a:p>
            <a:r>
              <a:rPr lang="en-US" sz="1800" dirty="0" smtClean="0"/>
              <a:t>Patent policy slides</a:t>
            </a:r>
          </a:p>
          <a:p>
            <a:pPr lvl="1"/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development.standards.ieee.org/myproject/Public/mytools/mob/slideset.ppt</a:t>
            </a:r>
            <a:r>
              <a:rPr lang="en-US" sz="1400" dirty="0" smtClean="0"/>
              <a:t> </a:t>
            </a:r>
            <a:endParaRPr lang="en-US" sz="1400" dirty="0"/>
          </a:p>
          <a:p>
            <a:r>
              <a:rPr lang="en-US" sz="1800" dirty="0" smtClean="0"/>
              <a:t>IEEE </a:t>
            </a:r>
            <a:r>
              <a:rPr lang="en-US" sz="1800" dirty="0"/>
              <a:t>802 Policies &amp; Procedures </a:t>
            </a:r>
          </a:p>
          <a:p>
            <a:pPr lvl="1"/>
            <a:r>
              <a:rPr lang="en-US" sz="1400" dirty="0"/>
              <a:t>(link to </a:t>
            </a:r>
            <a:r>
              <a:rPr lang="en-US" sz="1400" dirty="0" err="1"/>
              <a:t>AudCom</a:t>
            </a:r>
            <a:r>
              <a:rPr lang="en-US" sz="1400" dirty="0"/>
              <a:t>, approved by IEEE-SA Standards Board June 2014) </a:t>
            </a:r>
          </a:p>
          <a:p>
            <a:pPr lvl="1"/>
            <a:r>
              <a:rPr lang="en-US" sz="1400" dirty="0">
                <a:hlinkClick r:id="rId4"/>
              </a:rPr>
              <a:t>http://standards.ieee.org/board/aud/LMSC.pdf</a:t>
            </a:r>
            <a:endParaRPr lang="en-US" sz="1400" dirty="0"/>
          </a:p>
          <a:p>
            <a:r>
              <a:rPr lang="en-US" sz="1800" dirty="0"/>
              <a:t>IEEE 802 Operations Manual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altLang="en-US" sz="1400" dirty="0" smtClean="0">
                <a:hlinkClick r:id="rId5"/>
              </a:rPr>
              <a:t>http://www.ieee802.org/PNP/approved/IEEE_802_OM_v18.pdf</a:t>
            </a:r>
            <a:endParaRPr lang="en-US" alt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IEEE 802 Working Group Policies &amp;Procedures (13 Nov 2015)</a:t>
            </a:r>
            <a:r>
              <a:rPr lang="en-US" altLang="en-US" sz="1400" dirty="0" smtClean="0"/>
              <a:t> </a:t>
            </a:r>
          </a:p>
          <a:p>
            <a:pPr lvl="1"/>
            <a:r>
              <a:rPr lang="en-US" altLang="en-US" sz="1400" dirty="0">
                <a:hlinkClick r:id="rId6"/>
              </a:rPr>
              <a:t>http://</a:t>
            </a:r>
            <a:r>
              <a:rPr lang="en-US" altLang="en-US" sz="1400" dirty="0" smtClean="0">
                <a:hlinkClick r:id="rId6"/>
              </a:rPr>
              <a:t>www.ieee802.org/PNP/approved/IEEE_802_WG_PandP_v18.1.pdf</a:t>
            </a:r>
            <a:r>
              <a:rPr lang="en-US" altLang="en-US" sz="1400" dirty="0" smtClean="0"/>
              <a:t> (editor update)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 LMSC Chair's Guidelines </a:t>
            </a:r>
            <a:r>
              <a:rPr lang="en-US" sz="1800" dirty="0" smtClean="0"/>
              <a:t>(13 Nov 2015)</a:t>
            </a:r>
            <a:endParaRPr lang="en-US" sz="1800" dirty="0">
              <a:hlinkClick r:id="rId7"/>
            </a:endParaRPr>
          </a:p>
          <a:p>
            <a:pPr lvl="1"/>
            <a:r>
              <a:rPr lang="en-US" sz="1400" dirty="0">
                <a:hlinkClick r:id="rId8"/>
              </a:rPr>
              <a:t>http://</a:t>
            </a:r>
            <a:r>
              <a:rPr lang="en-US" sz="1400" dirty="0" smtClean="0">
                <a:hlinkClick r:id="rId8"/>
              </a:rPr>
              <a:t>www.ieee802.org/PNP/approved/IEEE_802_Chairs_guidelines_v21.pdf</a:t>
            </a:r>
            <a:r>
              <a:rPr lang="en-US" sz="1400" dirty="0" smtClean="0"/>
              <a:t>  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802.11 WG OM: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/>
            <a:r>
              <a:rPr lang="en-US" altLang="en-US" sz="1400" dirty="0">
                <a:hlinkClick r:id="rId9"/>
              </a:rPr>
              <a:t>https://</a:t>
            </a:r>
            <a:r>
              <a:rPr lang="en-US" altLang="en-US" sz="1400" dirty="0" smtClean="0">
                <a:hlinkClick r:id="rId9"/>
              </a:rPr>
              <a:t>mentor.ieee.org/802.11/dcn/14/11-14-0629-14-0000-802-11-operations-manual.docx</a:t>
            </a:r>
            <a:r>
              <a:rPr lang="en-US" altLang="en-US" sz="1400" dirty="0" smtClean="0"/>
              <a:t>   </a:t>
            </a:r>
          </a:p>
          <a:p>
            <a:r>
              <a:rPr lang="en-US" sz="1800" dirty="0" smtClean="0"/>
              <a:t>Policies </a:t>
            </a:r>
            <a:r>
              <a:rPr lang="en-US" sz="1800" dirty="0"/>
              <a:t>and Procedures hierarchy</a:t>
            </a:r>
          </a:p>
          <a:p>
            <a:pPr lvl="1"/>
            <a:r>
              <a:rPr lang="en-US" sz="1400" dirty="0">
                <a:hlinkClick r:id="rId10"/>
              </a:rPr>
              <a:t>http://www.ieee802.org/11/Rules/rules.shtml</a:t>
            </a:r>
            <a:endParaRPr lang="en-US" sz="1400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IEEE 802 Procedural document website: </a:t>
            </a:r>
            <a:r>
              <a:rPr lang="en-US" altLang="en-US" sz="1600" dirty="0">
                <a:hlinkClick r:id="rId11"/>
              </a:rPr>
              <a:t>http://www.ieee802.org/devdocs.shtml</a:t>
            </a:r>
            <a:r>
              <a:rPr lang="en-US" altLang="en-US" sz="1600" dirty="0"/>
              <a:t> </a:t>
            </a:r>
          </a:p>
          <a:p>
            <a:endParaRPr lang="en-US" dirty="0" smtClean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4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mentor.ieee.org/802.11/dcn/16/11-16-0250-00-000m-revmc-brc-minutes-march-2016-macau.docx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/>
              <a:t>report: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mentor.ieee.org/802.11/dcn/13/11-13-0095-29-000m-editor-reports.pptx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Jan </a:t>
            </a:r>
            <a:r>
              <a:rPr lang="en-US" altLang="en-US" sz="2000" dirty="0">
                <a:solidFill>
                  <a:srgbClr val="006600"/>
                </a:solidFill>
              </a:rPr>
              <a:t>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 April/May 2016 Second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D6.0/D7.0 May/June Third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July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</a:t>
            </a:r>
            <a:r>
              <a:rPr lang="en-US" altLang="en-US" sz="2000" dirty="0" smtClean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</a:t>
            </a:r>
            <a:r>
              <a:rPr lang="en-US" altLang="en-US" sz="2000" dirty="0" smtClean="0"/>
              <a:t> 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Sponsor Ballot 2015-03-27 through 2015-04-26 on D4.0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January/February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Initial SB recirculation </a:t>
            </a:r>
            <a:r>
              <a:rPr lang="en-US" altLang="en-US" sz="1800" dirty="0" smtClean="0"/>
              <a:t>D5.0 2016 -01-11 through 2016-01-26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BRC Ft. Lauderdale meeting </a:t>
            </a:r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March/April/May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2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May 2016 D6.0 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200" dirty="0" smtClean="0"/>
              <a:t>June/July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3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D6.0 unchanged or D7.0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Submission date: 05 Aug 2016 for Sept 16 </a:t>
            </a: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teleconference</a:t>
            </a: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- July </a:t>
            </a:r>
            <a:r>
              <a:rPr lang="en-US" altLang="en-US" dirty="0" smtClean="0"/>
              <a:t>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Objectives: </a:t>
            </a:r>
            <a:r>
              <a:rPr lang="en-US" altLang="en-US" sz="2000" dirty="0" smtClean="0"/>
              <a:t>Second recirculation and comment </a:t>
            </a:r>
            <a:r>
              <a:rPr lang="en-US" altLang="en-US" sz="2000" dirty="0" err="1" smtClean="0"/>
              <a:t>reoslution</a:t>
            </a:r>
            <a:endParaRPr lang="en-US" altLang="en-US" sz="2000" dirty="0" smtClean="0"/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3 hours </a:t>
            </a:r>
          </a:p>
          <a:p>
            <a:pPr lvl="1"/>
            <a:r>
              <a:rPr lang="en-US" altLang="en-US" sz="1800" dirty="0" smtClean="0"/>
              <a:t>May 27, June 3, June 24, July 1</a:t>
            </a:r>
            <a:endParaRPr lang="en-US" altLang="en-US" sz="1800" dirty="0" smtClean="0"/>
          </a:p>
          <a:p>
            <a:r>
              <a:rPr lang="en-US" altLang="en-US" sz="2000" dirty="0" smtClean="0"/>
              <a:t>Ballot Resolution Committee meeting – </a:t>
            </a:r>
          </a:p>
          <a:p>
            <a:pPr lvl="1"/>
            <a:r>
              <a:rPr lang="en-US" altLang="en-US" sz="1800" dirty="0" smtClean="0"/>
              <a:t>If needed</a:t>
            </a:r>
            <a:endParaRPr lang="en-US" altLang="en-US" sz="1800" dirty="0" smtClean="0"/>
          </a:p>
          <a:p>
            <a:r>
              <a:rPr lang="en-US" altLang="en-US" sz="2000" dirty="0" smtClean="0"/>
              <a:t>Schedule review</a:t>
            </a:r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D5.0 is available (add D5.0 after SB approval),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D5.0 forwarded; D6.0 will be forwarded upon 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431957</TotalTime>
  <Words>877</Words>
  <Application>Microsoft Office PowerPoint</Application>
  <PresentationFormat>On-screen Show (4:3)</PresentationFormat>
  <Paragraphs>195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IEEE 802.11 TGmc May 2016 Agenda</vt:lpstr>
      <vt:lpstr>Abstract</vt:lpstr>
      <vt:lpstr>TGmc Agenda</vt:lpstr>
      <vt:lpstr>Current IEEE 802, 802.11 rules documents </vt:lpstr>
      <vt:lpstr>Monday PM1 (continued) </vt:lpstr>
      <vt:lpstr>Monday PM1 (continued) </vt:lpstr>
      <vt:lpstr>TGmc Plan of Record - modified</vt:lpstr>
      <vt:lpstr>TGmc SB Planning</vt:lpstr>
      <vt:lpstr>May - July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2512</cp:revision>
  <cp:lastPrinted>1998-02-10T13:28:06Z</cp:lastPrinted>
  <dcterms:created xsi:type="dcterms:W3CDTF">2005-01-04T21:26:55Z</dcterms:created>
  <dcterms:modified xsi:type="dcterms:W3CDTF">2016-04-06T15:39:51Z</dcterms:modified>
</cp:coreProperties>
</file>