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3"/>
  </p:notesMasterIdLst>
  <p:handoutMasterIdLst>
    <p:handoutMasterId r:id="rId14"/>
  </p:handoutMasterIdLst>
  <p:sldIdLst>
    <p:sldId id="269" r:id="rId3"/>
    <p:sldId id="257" r:id="rId4"/>
    <p:sldId id="294" r:id="rId5"/>
    <p:sldId id="278" r:id="rId6"/>
    <p:sldId id="292" r:id="rId7"/>
    <p:sldId id="287" r:id="rId8"/>
    <p:sldId id="293" r:id="rId9"/>
    <p:sldId id="288" r:id="rId10"/>
    <p:sldId id="291" r:id="rId11"/>
    <p:sldId id="28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30" autoAdjust="0"/>
  </p:normalViewPr>
  <p:slideViewPr>
    <p:cSldViewPr>
      <p:cViewPr varScale="1">
        <p:scale>
          <a:sx n="89" d="100"/>
          <a:sy n="89" d="100"/>
        </p:scale>
        <p:origin x="-1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723170" lvl="1">
              <a:tabLst>
                <a:tab pos="803357" algn="l"/>
                <a:tab pos="1076587" algn="l"/>
              </a:tabLst>
            </a:pPr>
            <a:endParaRPr lang="en-US" altLang="zh-CN" sz="200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912585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4614283" y="8985425"/>
            <a:ext cx="16671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355345" y="8985425"/>
            <a:ext cx="380006" cy="169277"/>
          </a:xfrm>
        </p:spPr>
        <p:txBody>
          <a:bodyPr/>
          <a:lstStyle>
            <a:lvl1pPr defTabSz="932547" eaLnBrk="0" hangingPunct="0">
              <a:defRPr sz="11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1pPr>
            <a:lvl2pPr marL="694955" indent="-267291" defTabSz="932547" eaLnBrk="0" hangingPunct="0">
              <a:defRPr sz="11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2pPr>
            <a:lvl3pPr marL="1069162" indent="-213832" defTabSz="932547" eaLnBrk="0" hangingPunct="0">
              <a:defRPr sz="11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3pPr>
            <a:lvl4pPr marL="1496827" indent="-213832" defTabSz="932547" eaLnBrk="0" hangingPunct="0">
              <a:defRPr sz="11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4pPr>
            <a:lvl5pPr marL="1924492" indent="-213832" defTabSz="932547" eaLnBrk="0" hangingPunct="0">
              <a:defRPr sz="11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5pPr>
            <a:lvl6pPr marL="2352157" indent="-213832" defTabSz="932547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6pPr>
            <a:lvl7pPr marL="2779822" indent="-213832" defTabSz="932547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7pPr>
            <a:lvl8pPr marL="3207487" indent="-213832" defTabSz="932547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8pPr>
            <a:lvl9pPr marL="3635151" indent="-213832" defTabSz="932547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9pPr>
          </a:lstStyle>
          <a:p>
            <a:r>
              <a:rPr lang="en-US" altLang="zh-CN"/>
              <a:t>Page </a:t>
            </a:r>
            <a:fld id="{288E0ED7-8F96-714A-B24E-DB94F21819B7}" type="slidenum">
              <a:rPr lang="en-US" altLang="zh-CN"/>
              <a:pPr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2649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0548" y="334189"/>
            <a:ext cx="2936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</a:t>
            </a:r>
            <a:r>
              <a:rPr lang="en-US" sz="1800" b="1" dirty="0" smtClean="0"/>
              <a:t>16/10473r0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</a:t>
            </a:r>
            <a:r>
              <a:rPr lang="en-US" sz="2800" dirty="0" smtClean="0"/>
              <a:t>March 2016 </a:t>
            </a:r>
            <a:r>
              <a:rPr lang="en-US" sz="2800" dirty="0" smtClean="0"/>
              <a:t>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2016-03-17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947837"/>
              </p:ext>
            </p:extLst>
          </p:nvPr>
        </p:nvGraphicFramePr>
        <p:xfrm>
          <a:off x="533400" y="2819400"/>
          <a:ext cx="7747000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Document" r:id="rId4" imgW="8229600" imgH="1587500" progId="Word.Document.8">
                  <p:embed/>
                </p:oleObj>
              </mc:Choice>
              <mc:Fallback>
                <p:oleObj name="Document" r:id="rId4" imgW="8229600" imgH="1587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7747000" cy="148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dirty="0"/>
              <a:t>21 April 2016 9pm ET</a:t>
            </a:r>
          </a:p>
          <a:p>
            <a:pPr marL="801688" lvl="1" indent="-176213">
              <a:buNone/>
            </a:pPr>
            <a:r>
              <a:rPr lang="en-US" altLang="zh-CN" sz="2400" dirty="0"/>
              <a:t>   (22 April 2016 9am Beijing Time)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22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</a:t>
            </a:r>
            <a:r>
              <a:rPr lang="en-US" dirty="0" smtClean="0"/>
              <a:t>March 2016 </a:t>
            </a:r>
            <a:r>
              <a:rPr lang="en-US" dirty="0" smtClean="0"/>
              <a:t>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Times New Roman" charset="0"/>
                <a:ea typeface="宋体" charset="0"/>
                <a:cs typeface="宋体" charset="0"/>
              </a:rPr>
              <a:t>Update for comment resolution on TGaj D1.0 (LB217)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924800" cy="4953000"/>
          </a:xfrm>
        </p:spPr>
        <p:txBody>
          <a:bodyPr/>
          <a:lstStyle/>
          <a:p>
            <a:r>
              <a:rPr lang="en-US" altLang="zh-CN" sz="1800" dirty="0">
                <a:latin typeface="Times New Roman" charset="0"/>
                <a:ea typeface="宋体" charset="0"/>
                <a:cs typeface="宋体" charset="0"/>
              </a:rPr>
              <a:t>In total 301 comments were received from LB217. The corresponding comments database is 11-16/0193r2.</a:t>
            </a:r>
          </a:p>
          <a:p>
            <a:r>
              <a:rPr lang="en-US" altLang="zh-CN" sz="1800" dirty="0">
                <a:latin typeface="Times New Roman" charset="0"/>
                <a:ea typeface="宋体" charset="0"/>
                <a:cs typeface="宋体" charset="0"/>
              </a:rPr>
              <a:t>These comments were classified into following groups:</a:t>
            </a:r>
          </a:p>
          <a:p>
            <a:pPr marL="723900" lvl="1" indent="-323850"/>
            <a:r>
              <a:rPr lang="en-US" altLang="zh-CN" sz="1800" dirty="0">
                <a:latin typeface="Times New Roman" charset="0"/>
                <a:ea typeface="宋体" charset="0"/>
                <a:cs typeface="宋体" charset="0"/>
              </a:rPr>
              <a:t>38 Editorial comments (ER)</a:t>
            </a:r>
          </a:p>
          <a:p>
            <a:pPr marL="723900" lvl="1" indent="-323850"/>
            <a:r>
              <a:rPr lang="en-US" altLang="zh-CN" sz="1800" dirty="0">
                <a:latin typeface="Times New Roman" charset="0"/>
                <a:ea typeface="宋体" charset="0"/>
                <a:cs typeface="宋体" charset="0"/>
              </a:rPr>
              <a:t>23 General comments (GR)</a:t>
            </a:r>
          </a:p>
          <a:p>
            <a:pPr marL="723900" lvl="1" indent="-323850"/>
            <a:r>
              <a:rPr lang="en-US" altLang="zh-CN" sz="1800" dirty="0">
                <a:latin typeface="Times New Roman" charset="0"/>
                <a:ea typeface="宋体" charset="0"/>
                <a:cs typeface="宋体" charset="0"/>
              </a:rPr>
              <a:t>240 Technical comments (TR) (including 127 late CIDs received right after the deadline)</a:t>
            </a:r>
          </a:p>
          <a:p>
            <a:pPr marL="400050" lvl="1" indent="0">
              <a:buNone/>
            </a:pPr>
            <a:endParaRPr lang="en-US" altLang="zh-CN" sz="1800" dirty="0">
              <a:latin typeface="Times New Roman" charset="0"/>
              <a:ea typeface="宋体" charset="0"/>
              <a:cs typeface="宋体" charset="0"/>
            </a:endParaRPr>
          </a:p>
          <a:p>
            <a:pPr marL="723900" lvl="1" indent="-323850">
              <a:buFontTx/>
              <a:buChar char="•"/>
            </a:pPr>
            <a:r>
              <a:rPr lang="en-US" altLang="zh-CN" sz="1800" dirty="0" smtClean="0">
                <a:latin typeface="Times New Roman" charset="0"/>
                <a:ea typeface="宋体" charset="0"/>
                <a:cs typeface="宋体" charset="0"/>
              </a:rPr>
              <a:t>36 </a:t>
            </a:r>
            <a:r>
              <a:rPr lang="en-US" altLang="zh-CN" sz="1800" dirty="0">
                <a:latin typeface="Times New Roman" charset="0"/>
                <a:ea typeface="宋体" charset="0"/>
                <a:cs typeface="宋体" charset="0"/>
              </a:rPr>
              <a:t>CIDs were resolved and passed motion in January meeting </a:t>
            </a:r>
            <a:r>
              <a:rPr lang="en-US" altLang="zh-CN" sz="1800" dirty="0" smtClean="0">
                <a:latin typeface="Times New Roman" charset="0"/>
                <a:ea typeface="宋体" charset="0"/>
                <a:cs typeface="宋体" charset="0"/>
              </a:rPr>
              <a:t>2016</a:t>
            </a:r>
          </a:p>
          <a:p>
            <a:pPr marL="723900" lvl="1" indent="-323850">
              <a:buFontTx/>
              <a:buChar char="•"/>
            </a:pPr>
            <a:r>
              <a:rPr lang="en-US" altLang="zh-CN" sz="1800" dirty="0" smtClean="0">
                <a:latin typeface="Times New Roman" charset="0"/>
                <a:ea typeface="宋体" charset="0"/>
                <a:cs typeface="宋体" charset="0"/>
              </a:rPr>
              <a:t>207 CIDs have been resolved and passed motion in March meeting 2016</a:t>
            </a:r>
          </a:p>
          <a:p>
            <a:pPr marL="723900" lvl="1" indent="-323850">
              <a:buFontTx/>
              <a:buChar char="•"/>
            </a:pPr>
            <a:endParaRPr lang="en-US" altLang="zh-CN" sz="1800" dirty="0">
              <a:latin typeface="Times New Roman" charset="0"/>
              <a:ea typeface="宋体" charset="0"/>
              <a:cs typeface="宋体" charset="0"/>
            </a:endParaRPr>
          </a:p>
          <a:p>
            <a:pPr marL="723900" lvl="1" indent="-323850">
              <a:buFontTx/>
              <a:buChar char="•"/>
            </a:pPr>
            <a:r>
              <a:rPr lang="en-US" altLang="zh-CN" sz="1800" dirty="0" smtClean="0">
                <a:latin typeface="Times New Roman" charset="0"/>
                <a:ea typeface="宋体" charset="0"/>
                <a:cs typeface="宋体" charset="0"/>
              </a:rPr>
              <a:t>There are 58 outstanding CIDs</a:t>
            </a:r>
          </a:p>
          <a:p>
            <a:pPr marL="723900" lvl="1" indent="-323850">
              <a:buFontTx/>
              <a:buChar char="•"/>
            </a:pPr>
            <a:endParaRPr lang="en-US" altLang="zh-CN" sz="1800" dirty="0">
              <a:latin typeface="Times New Roman" charset="0"/>
              <a:ea typeface="宋体" charset="0"/>
              <a:cs typeface="宋体" charset="0"/>
            </a:endParaRP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宋体" charset="0"/>
                <a:cs typeface="宋体" charset="0"/>
              </a:defRPr>
            </a:lvl9pPr>
          </a:lstStyle>
          <a:p>
            <a:r>
              <a:rPr lang="en-US" altLang="zh-CN"/>
              <a:t>Slide </a:t>
            </a:r>
            <a:fld id="{52700024-69B4-B347-933A-FD1A65229EA4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7512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</a:t>
            </a:r>
            <a:r>
              <a:rPr lang="en-CA" dirty="0" smtClean="0"/>
              <a:t>Completed (1/2)</a:t>
            </a:r>
            <a:endParaRPr lang="en-CA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2819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following resolutions and proposals have been presented</a:t>
            </a:r>
            <a:endParaRPr lang="en-US" sz="1800" dirty="0" smtClean="0"/>
          </a:p>
          <a:p>
            <a:r>
              <a:rPr lang="en-US" altLang="zh-CN" sz="1600" b="0" dirty="0"/>
              <a:t>11-16-0320-02-00aj</a:t>
            </a:r>
            <a:r>
              <a:rPr lang="zh-CN" altLang="en-US" sz="1600" b="0" dirty="0"/>
              <a:t>： </a:t>
            </a:r>
            <a:r>
              <a:rPr lang="en-US" altLang="zh-CN" sz="1600" b="0" dirty="0"/>
              <a:t>proposed-resolutions-for-cid-9-10-28-34-45-53-62-64-113-130-192-215-comments-on-11aj-lb217</a:t>
            </a:r>
          </a:p>
          <a:p>
            <a:r>
              <a:rPr lang="en-US" altLang="zh-CN" sz="1600" b="0" dirty="0"/>
              <a:t>11-16-0321-02-00aj</a:t>
            </a:r>
            <a:r>
              <a:rPr lang="zh-CN" altLang="en-US" sz="1600" b="0" dirty="0"/>
              <a:t>： </a:t>
            </a:r>
            <a:r>
              <a:rPr lang="en-US" altLang="zh-CN" sz="1600" b="0" dirty="0"/>
              <a:t>proposed-resolutions-for-cid-11-12-13-14-16-46-54-55-56-63-65-71-283-296-300-comments-on-11aj-lb217</a:t>
            </a:r>
          </a:p>
          <a:p>
            <a:r>
              <a:rPr lang="en-US" altLang="zh-CN" sz="1600" b="0" dirty="0"/>
              <a:t>11-16-0322-02-00aj</a:t>
            </a:r>
            <a:r>
              <a:rPr lang="zh-CN" altLang="en-US" sz="1600" b="0" dirty="0"/>
              <a:t>： </a:t>
            </a:r>
            <a:r>
              <a:rPr lang="en-US" altLang="zh-CN" sz="1600" b="0" dirty="0"/>
              <a:t>proposed-resolutions-for-cid-17-20-21-43-61-114-comments-on-11aj-lb217</a:t>
            </a:r>
            <a:endParaRPr lang="zh-CN" altLang="zh-CN" sz="1600" b="0" dirty="0"/>
          </a:p>
          <a:p>
            <a:r>
              <a:rPr lang="en-US" altLang="zh-CN" sz="1600" b="0" dirty="0"/>
              <a:t>11-16-0323-02-00aj</a:t>
            </a:r>
            <a:r>
              <a:rPr lang="zh-CN" altLang="en-US" sz="1600" b="0" dirty="0"/>
              <a:t>： </a:t>
            </a:r>
            <a:r>
              <a:rPr lang="en-US" altLang="zh-CN" sz="1600" b="0" dirty="0"/>
              <a:t>proposed-resolutions-for-cid-18-comments-on-11aj-lb217</a:t>
            </a:r>
            <a:endParaRPr lang="zh-CN" altLang="zh-CN" sz="1600" b="0" dirty="0"/>
          </a:p>
          <a:p>
            <a:r>
              <a:rPr lang="en-US" altLang="zh-CN" sz="1600" b="0" dirty="0"/>
              <a:t>11-16-0324-02-00aj</a:t>
            </a:r>
            <a:r>
              <a:rPr lang="zh-CN" altLang="en-US" sz="1600" b="0" dirty="0"/>
              <a:t>： </a:t>
            </a:r>
            <a:r>
              <a:rPr lang="en-US" altLang="zh-CN" sz="1600" b="0" dirty="0"/>
              <a:t>proposed-resolutions-for-cid-19-15-22-25-27-30-32-33-35-36-38-39-40-48-49-73-comments-on-11aj-</a:t>
            </a:r>
            <a:r>
              <a:rPr lang="en-US" altLang="zh-CN" sz="1600" b="0" dirty="0" smtClean="0"/>
              <a:t>lb217</a:t>
            </a: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</a:t>
            </a:r>
            <a:r>
              <a:rPr lang="en-CA" dirty="0" smtClean="0"/>
              <a:t>Completed (2/2)</a:t>
            </a:r>
            <a:endParaRPr lang="en-CA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following resolutions and proposals have been presented</a:t>
            </a:r>
            <a:endParaRPr lang="en-US" sz="1800" dirty="0" smtClean="0"/>
          </a:p>
          <a:p>
            <a:r>
              <a:rPr lang="en-US" altLang="zh-CN" sz="1600" b="0" dirty="0"/>
              <a:t>11-16-0325-02-00aj</a:t>
            </a:r>
            <a:r>
              <a:rPr lang="zh-CN" altLang="en-US" sz="1600" b="0" dirty="0"/>
              <a:t>： </a:t>
            </a:r>
            <a:r>
              <a:rPr lang="en-US" altLang="zh-CN" sz="1600" b="0" dirty="0"/>
              <a:t>proposed-resolutions-for-cid-50-83-97-144-comments-on-11aj-lb217</a:t>
            </a:r>
          </a:p>
          <a:p>
            <a:r>
              <a:rPr lang="en-US" altLang="zh-CN" sz="1600" b="0" dirty="0"/>
              <a:t>11-16-0326-02-00aj</a:t>
            </a:r>
            <a:r>
              <a:rPr lang="zh-CN" altLang="en-US" sz="1600" b="0" dirty="0"/>
              <a:t>： </a:t>
            </a:r>
            <a:r>
              <a:rPr lang="en-US" altLang="zh-CN" sz="1600" b="0" dirty="0"/>
              <a:t>proposed-resolutions-for-cid-68-69-70-72-77-78-80-112-217-comments-on-11aj-lb217</a:t>
            </a:r>
            <a:endParaRPr lang="zh-CN" altLang="zh-CN" sz="1600" b="0" dirty="0"/>
          </a:p>
          <a:p>
            <a:r>
              <a:rPr lang="en-US" altLang="zh-CN" sz="1600" b="0" dirty="0"/>
              <a:t>11-16-0327-02-00aj</a:t>
            </a:r>
            <a:r>
              <a:rPr lang="zh-CN" altLang="en-US" sz="1600" b="0" dirty="0"/>
              <a:t>： </a:t>
            </a:r>
            <a:r>
              <a:rPr lang="en-US" altLang="zh-CN" sz="1600" b="0" dirty="0"/>
              <a:t>proposed-resolutions-for-cid-120-121-125-137-138-139-140-comments-on-11aj-lb217</a:t>
            </a:r>
            <a:endParaRPr lang="zh-CN" altLang="zh-CN" sz="1600" b="0" dirty="0"/>
          </a:p>
          <a:p>
            <a:r>
              <a:rPr lang="en-US" altLang="zh-CN" sz="1600" b="0" dirty="0"/>
              <a:t>11-16-0328-02-00aj</a:t>
            </a:r>
            <a:r>
              <a:rPr lang="zh-CN" altLang="en-US" sz="1600" b="0" dirty="0"/>
              <a:t>： </a:t>
            </a:r>
            <a:r>
              <a:rPr lang="en-US" altLang="zh-CN" sz="1600" b="0" dirty="0"/>
              <a:t>proposed-resolutions-for-cid-141-143-147-152-176-180-190-220-comments-on-11aj-lb217</a:t>
            </a:r>
            <a:endParaRPr lang="zh-CN" altLang="zh-CN" sz="1600" b="0" dirty="0"/>
          </a:p>
          <a:p>
            <a:r>
              <a:rPr lang="en-US" altLang="zh-CN" sz="1600" b="0" dirty="0"/>
              <a:t>11-16-0329-02-00aj</a:t>
            </a:r>
            <a:r>
              <a:rPr lang="zh-CN" altLang="en-US" sz="1600" b="0" dirty="0"/>
              <a:t>： </a:t>
            </a:r>
            <a:r>
              <a:rPr lang="en-US" altLang="zh-CN" sz="1600" b="0" dirty="0"/>
              <a:t>proposed-resolutions-for-cid-183-200-201-209-227-235-242-246-247-294-292-295-comments-on-11aj-</a:t>
            </a:r>
            <a:r>
              <a:rPr lang="en-US" altLang="zh-CN" sz="1600" b="0" dirty="0" smtClean="0"/>
              <a:t>lb217</a:t>
            </a:r>
            <a:endParaRPr lang="en-US" sz="1600" b="0" dirty="0" smtClean="0">
              <a:latin typeface="Times New Roman" pitchFamily="18" charset="0"/>
            </a:endParaRPr>
          </a:p>
          <a:p>
            <a:r>
              <a:rPr lang="en-US" sz="1600" b="0" dirty="0" smtClean="0">
                <a:latin typeface="Times New Roman" pitchFamily="18" charset="0"/>
              </a:rPr>
              <a:t>11</a:t>
            </a:r>
            <a:r>
              <a:rPr lang="en-US" sz="1600" b="0" dirty="0">
                <a:latin typeface="Times New Roman" pitchFamily="18" charset="0"/>
              </a:rPr>
              <a:t>-16/0275r1 - Resolution for LB217 CID 177, 178, 188, 213, 225, 228, </a:t>
            </a:r>
            <a:r>
              <a:rPr lang="en-US" sz="1600" b="0" dirty="0" smtClean="0">
                <a:latin typeface="Times New Roman" pitchFamily="18" charset="0"/>
              </a:rPr>
              <a:t>230</a:t>
            </a:r>
            <a:endParaRPr lang="en-US" sz="1600" b="0" dirty="0">
              <a:latin typeface="Times New Roman" pitchFamily="18" charset="0"/>
            </a:endParaRPr>
          </a:p>
          <a:p>
            <a:r>
              <a:rPr lang="en-US" sz="1600" b="0" dirty="0">
                <a:latin typeface="Times New Roman" pitchFamily="18" charset="0"/>
              </a:rPr>
              <a:t>11-16/0407r2 - Resolution for LB217 CID 179, 202, 219, 221, 297, </a:t>
            </a:r>
            <a:r>
              <a:rPr lang="en-US" sz="1600" b="0" dirty="0" smtClean="0">
                <a:latin typeface="Times New Roman" pitchFamily="18" charset="0"/>
              </a:rPr>
              <a:t>226</a:t>
            </a:r>
            <a:endParaRPr lang="en-US" sz="1600" b="0" dirty="0">
              <a:latin typeface="Times New Roman" pitchFamily="18" charset="0"/>
            </a:endParaRPr>
          </a:p>
          <a:p>
            <a:r>
              <a:rPr lang="en-US" sz="1600" b="0" dirty="0">
                <a:latin typeface="Times New Roman" pitchFamily="18" charset="0"/>
              </a:rPr>
              <a:t>11-16/0409r1 - Resolution for LB217 CID 8, 52, 149, 76, 146 and 148</a:t>
            </a:r>
          </a:p>
          <a:p>
            <a:r>
              <a:rPr lang="en-US" sz="1600" b="0" dirty="0">
                <a:latin typeface="Times New Roman" pitchFamily="18" charset="0"/>
              </a:rPr>
              <a:t>11-16/0411r2 - Resolution for LB217 CID 191, 207, 31, 58, 60, 258 and 301</a:t>
            </a:r>
          </a:p>
          <a:p>
            <a:r>
              <a:rPr lang="en-US" sz="1600" b="0" dirty="0">
                <a:latin typeface="Times New Roman" pitchFamily="18" charset="0"/>
              </a:rPr>
              <a:t>11-16/0425r1 – Resolution for LB217 CID 26, 37 and </a:t>
            </a:r>
            <a:r>
              <a:rPr lang="en-US" sz="1600" b="0" dirty="0" smtClean="0">
                <a:latin typeface="Times New Roman" pitchFamily="18" charset="0"/>
              </a:rPr>
              <a:t>67</a:t>
            </a:r>
            <a:endParaRPr lang="en-US" sz="1600" b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March 2016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3540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/>
          <a:lstStyle/>
          <a:p>
            <a:r>
              <a:rPr lang="en-US" sz="2000" dirty="0"/>
              <a:t>To approve the following comment resolutions and proposals to be incorporated into </a:t>
            </a:r>
            <a:r>
              <a:rPr lang="en-US" sz="2000" dirty="0" err="1"/>
              <a:t>TGaj</a:t>
            </a:r>
            <a:r>
              <a:rPr lang="en-US" sz="2000" dirty="0"/>
              <a:t> technical draft D2.0</a:t>
            </a:r>
          </a:p>
          <a:p>
            <a:pPr lvl="1"/>
            <a:r>
              <a:rPr lang="en-US" altLang="zh-CN" sz="1400" dirty="0"/>
              <a:t>11-16-0320-02-00aj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proposed-resolutions-for-cid-9-10-28-34-45-53-62-64-113-130-192-215-comments-on-11aj-lb217</a:t>
            </a:r>
          </a:p>
          <a:p>
            <a:pPr lvl="1"/>
            <a:r>
              <a:rPr lang="en-US" altLang="zh-CN" sz="1400" dirty="0"/>
              <a:t>11-16-0321-02-00aj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proposed-resolutions-for-cid-11-12-13-14-16-46-54-55-56-63-65-71-283-296-300-comments-on-11aj-lb217</a:t>
            </a:r>
          </a:p>
          <a:p>
            <a:pPr lvl="1"/>
            <a:r>
              <a:rPr lang="en-US" altLang="zh-CN" sz="1400" dirty="0"/>
              <a:t>11-16-0322-02-00aj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proposed-resolutions-for-cid-17-20-21-43-61-114-comments-on-11aj-lb217</a:t>
            </a:r>
            <a:endParaRPr lang="zh-CN" altLang="zh-CN" sz="1400" dirty="0"/>
          </a:p>
          <a:p>
            <a:pPr lvl="1"/>
            <a:r>
              <a:rPr lang="en-US" altLang="zh-CN" sz="1400" dirty="0"/>
              <a:t>11-16-0323-02-00aj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proposed-resolutions-for-cid-18-comments-on-11aj-lb217</a:t>
            </a:r>
            <a:endParaRPr lang="zh-CN" altLang="zh-CN" sz="1400" dirty="0"/>
          </a:p>
          <a:p>
            <a:pPr lvl="1"/>
            <a:r>
              <a:rPr lang="en-US" altLang="zh-CN" sz="1400" dirty="0"/>
              <a:t>11-16-0324-02-00aj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proposed-resolutions-for-cid-19-15-22-25-27-30-32-33-35-36-38-39-40-48-49-73-comments-on-11aj-lb217</a:t>
            </a:r>
          </a:p>
          <a:p>
            <a:pPr lvl="1"/>
            <a:r>
              <a:rPr lang="en-US" altLang="zh-CN" sz="1400" dirty="0"/>
              <a:t>11-16-0325-02-00aj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proposed-resolutions-for-cid-50-83-97-144-comments-on-11aj-lb217</a:t>
            </a:r>
          </a:p>
          <a:p>
            <a:pPr lvl="1"/>
            <a:r>
              <a:rPr lang="en-US" altLang="zh-CN" sz="1400" dirty="0"/>
              <a:t>11-16-0326-02-00aj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proposed-resolutions-for-cid-68-69-70-72-77-78-80-112-217-comments-on-11aj-lb217</a:t>
            </a:r>
            <a:endParaRPr lang="zh-CN" altLang="zh-CN" sz="1400" dirty="0"/>
          </a:p>
          <a:p>
            <a:pPr lvl="1"/>
            <a:r>
              <a:rPr lang="en-US" altLang="zh-CN" sz="1400" dirty="0"/>
              <a:t>11-16-0327-02-00aj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proposed-resolutions-for-cid-120-121-125-137-138-139-140-comments-on-11aj-lb217</a:t>
            </a:r>
            <a:endParaRPr lang="zh-CN" altLang="zh-CN" sz="1400" dirty="0"/>
          </a:p>
          <a:p>
            <a:pPr lvl="1"/>
            <a:r>
              <a:rPr lang="en-US" altLang="zh-CN" sz="1400" dirty="0"/>
              <a:t>11-16-0328-02-00aj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proposed-resolutions-for-cid-141-143-147-152-176-180-190-220-comments-on-11aj-lb217</a:t>
            </a:r>
            <a:endParaRPr lang="zh-CN" altLang="zh-CN" sz="1400" dirty="0"/>
          </a:p>
          <a:p>
            <a:pPr lvl="1"/>
            <a:r>
              <a:rPr lang="en-US" altLang="zh-CN" sz="1400" dirty="0"/>
              <a:t>11-16-0329-02-00aj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proposed-resolutions-for-cid-183-200-201-209-227-235-242-246-247-294-292-295-comments-on-11aj-</a:t>
            </a:r>
            <a:r>
              <a:rPr lang="en-US" altLang="zh-CN" sz="1400" dirty="0" smtClean="0"/>
              <a:t>lb217</a:t>
            </a:r>
            <a:endParaRPr lang="zh-CN" altLang="zh-CN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700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/>
          <a:lstStyle/>
          <a:p>
            <a:r>
              <a:rPr lang="en-US" dirty="0"/>
              <a:t>To approve the following comment resolutions and proposals to be incorporated into </a:t>
            </a:r>
            <a:r>
              <a:rPr lang="en-US" dirty="0" err="1"/>
              <a:t>TGaj</a:t>
            </a:r>
            <a:r>
              <a:rPr lang="en-US" dirty="0"/>
              <a:t> technical draft D2.0</a:t>
            </a:r>
          </a:p>
          <a:p>
            <a:pPr lvl="1"/>
            <a:r>
              <a:rPr lang="en-US" sz="1600" dirty="0">
                <a:latin typeface="Times New Roman" pitchFamily="18" charset="0"/>
              </a:rPr>
              <a:t>11-16/0275r1 - Resolution for LB217 CID 177, 178, 188, 213, 225, 228, 230 </a:t>
            </a:r>
            <a:r>
              <a:rPr lang="en-US" sz="1600" dirty="0" err="1">
                <a:latin typeface="Times New Roman" pitchFamily="18" charset="0"/>
              </a:rPr>
              <a:t>etc</a:t>
            </a:r>
            <a:endParaRPr lang="en-US" sz="1600" dirty="0">
              <a:latin typeface="Times New Roman" pitchFamily="18" charset="0"/>
            </a:endParaRPr>
          </a:p>
          <a:p>
            <a:pPr lvl="1"/>
            <a:r>
              <a:rPr lang="en-US" sz="1600" dirty="0">
                <a:latin typeface="Times New Roman" pitchFamily="18" charset="0"/>
              </a:rPr>
              <a:t>11-16/0407r2 - Resolution for LB217 CID 179, 202, 219, 221, 297, 226 </a:t>
            </a:r>
            <a:r>
              <a:rPr lang="en-US" sz="1600" dirty="0" err="1">
                <a:latin typeface="Times New Roman" pitchFamily="18" charset="0"/>
              </a:rPr>
              <a:t>etc</a:t>
            </a:r>
            <a:endParaRPr lang="en-US" sz="1600" dirty="0">
              <a:latin typeface="Times New Roman" pitchFamily="18" charset="0"/>
            </a:endParaRPr>
          </a:p>
          <a:p>
            <a:pPr lvl="1"/>
            <a:r>
              <a:rPr lang="en-US" sz="1600" dirty="0">
                <a:latin typeface="Times New Roman" pitchFamily="18" charset="0"/>
              </a:rPr>
              <a:t>11-16/0409r1 - Resolution for LB217 CID 8, 52, 149, 76, 146 and 148</a:t>
            </a:r>
          </a:p>
          <a:p>
            <a:pPr lvl="1"/>
            <a:r>
              <a:rPr lang="en-US" sz="1600" dirty="0">
                <a:latin typeface="Times New Roman" pitchFamily="18" charset="0"/>
              </a:rPr>
              <a:t>11-16/0411r2 - Resolution for LB217 CID 191, 207, 31, 58, 60, 258 and 301</a:t>
            </a:r>
          </a:p>
          <a:p>
            <a:pPr lvl="1"/>
            <a:r>
              <a:rPr lang="en-US" sz="1600" dirty="0">
                <a:latin typeface="Times New Roman" pitchFamily="18" charset="0"/>
              </a:rPr>
              <a:t>11-16/0425r1 – Resolution for LB217 CID 26, 37 and 67</a:t>
            </a:r>
            <a:endParaRPr lang="en-US" sz="1600" dirty="0"/>
          </a:p>
          <a:p>
            <a:pPr marL="57150" indent="0">
              <a:buFontTx/>
              <a:buNone/>
            </a:pPr>
            <a:endParaRPr lang="en-US" dirty="0"/>
          </a:p>
          <a:p>
            <a:pPr marL="57150" indent="0">
              <a:buFontTx/>
              <a:buNone/>
            </a:pPr>
            <a:r>
              <a:rPr lang="en-US" dirty="0"/>
              <a:t>Moved: </a:t>
            </a:r>
            <a:r>
              <a:rPr lang="en-US" dirty="0" err="1"/>
              <a:t>Jiamin</a:t>
            </a:r>
            <a:r>
              <a:rPr lang="en-US" dirty="0"/>
              <a:t> CHEN</a:t>
            </a:r>
          </a:p>
          <a:p>
            <a:pPr marL="57150" indent="0">
              <a:buFontTx/>
              <a:buNone/>
            </a:pPr>
            <a:r>
              <a:rPr lang="en-US" dirty="0"/>
              <a:t>Seconded: </a:t>
            </a:r>
            <a:r>
              <a:rPr lang="en-US" dirty="0" err="1"/>
              <a:t>Haiming</a:t>
            </a:r>
            <a:r>
              <a:rPr lang="en-US" dirty="0"/>
              <a:t> WANG</a:t>
            </a:r>
          </a:p>
          <a:p>
            <a:pPr marL="57150" indent="0">
              <a:buFontTx/>
              <a:buNone/>
            </a:pPr>
            <a:r>
              <a:rPr lang="en-US" dirty="0"/>
              <a:t>Results: Y7 N0 A0</a:t>
            </a:r>
          </a:p>
          <a:p>
            <a:pPr marL="57150" indent="0">
              <a:buFontTx/>
              <a:buNone/>
            </a:pPr>
            <a:r>
              <a:rPr lang="en-US" dirty="0"/>
              <a:t>Motion passed</a:t>
            </a:r>
          </a:p>
          <a:p>
            <a:pPr marL="457200" lvl="1" indent="0">
              <a:buFontTx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6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May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r>
              <a:rPr lang="en-US" dirty="0"/>
              <a:t>Comment Resolution for 802.11aj D1.0 initial WG Letter Ballot</a:t>
            </a:r>
          </a:p>
          <a:p>
            <a:endParaRPr lang="en-US" dirty="0"/>
          </a:p>
          <a:p>
            <a:r>
              <a:rPr lang="en-US" dirty="0"/>
              <a:t>Generate 802.11aj D2.0 for WG Letter Ballot recirculation</a:t>
            </a: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5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Meeting for </a:t>
            </a:r>
            <a:r>
              <a:rPr lang="en-US" altLang="zh-CN" dirty="0" err="1" smtClean="0"/>
              <a:t>TGaj</a:t>
            </a:r>
            <a:endParaRPr lang="en-US" altLang="zh-CN" dirty="0" smtClean="0"/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Date: </a:t>
            </a:r>
            <a:r>
              <a:rPr lang="en-US" sz="3200" dirty="0" smtClean="0"/>
              <a:t>May 15-20, </a:t>
            </a:r>
            <a:r>
              <a:rPr lang="en-US" sz="3200" dirty="0" smtClean="0"/>
              <a:t>2016</a:t>
            </a:r>
          </a:p>
          <a:p>
            <a:endParaRPr lang="en-US" sz="3200" dirty="0"/>
          </a:p>
          <a:p>
            <a:r>
              <a:rPr lang="en-US" sz="3200" dirty="0"/>
              <a:t>Location: </a:t>
            </a:r>
            <a:r>
              <a:rPr lang="en-US" sz="3200" dirty="0" smtClean="0"/>
              <a:t>Hawaii, USA</a:t>
            </a:r>
          </a:p>
          <a:p>
            <a:pPr lvl="1"/>
            <a:r>
              <a:rPr lang="en-US" sz="2800" dirty="0" smtClean="0"/>
              <a:t>Co-locate with interim meeting</a:t>
            </a:r>
            <a:endParaRPr lang="en-US" sz="28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4C422E3-BE50-412B-9B4D-B3EF1F49596C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257800" y="6475413"/>
            <a:ext cx="3286125" cy="1841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  <p:sp>
        <p:nvSpPr>
          <p:cNvPr id="481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/>
          </a:p>
        </p:txBody>
      </p:sp>
    </p:spTree>
    <p:extLst>
      <p:ext uri="{BB962C8B-B14F-4D97-AF65-F5344CB8AC3E}">
        <p14:creationId xmlns:p14="http://schemas.microsoft.com/office/powerpoint/2010/main" val="731135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1505</TotalTime>
  <Words>1513</Words>
  <Application>Microsoft Macintosh PowerPoint</Application>
  <PresentationFormat>On-screen Show (4:3)</PresentationFormat>
  <Paragraphs>125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Custom Design</vt:lpstr>
      <vt:lpstr>Document</vt:lpstr>
      <vt:lpstr>IEEE 802.11aj March 2016 Closing Report</vt:lpstr>
      <vt:lpstr>Abstract</vt:lpstr>
      <vt:lpstr>Update for comment resolution on TGaj D1.0 (LB217)</vt:lpstr>
      <vt:lpstr>Work Completed (1/2)</vt:lpstr>
      <vt:lpstr>Work Completed (2/2)</vt:lpstr>
      <vt:lpstr>Motion</vt:lpstr>
      <vt:lpstr>Motion</vt:lpstr>
      <vt:lpstr>Plan for May meeting</vt:lpstr>
      <vt:lpstr>Next Meeting for TGaj</vt:lpstr>
      <vt:lpstr>Conference Call Time</vt:lpstr>
    </vt:vector>
  </TitlesOfParts>
  <Company>Marvell Semiconductor,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NG60 Study Group November 2014 Closing Report</dc:title>
  <dc:subject>11-14-1514-00-ng60-NG60-SG-NOV-2014-Closing-Report</dc:subject>
  <dc:creator>Edward Au</dc:creator>
  <cp:lastModifiedBy>Peng Xiaoming</cp:lastModifiedBy>
  <cp:revision>252</cp:revision>
  <cp:lastPrinted>1998-02-10T13:28:06Z</cp:lastPrinted>
  <dcterms:created xsi:type="dcterms:W3CDTF">2008-11-13T20:03:38Z</dcterms:created>
  <dcterms:modified xsi:type="dcterms:W3CDTF">2016-03-17T06:38:32Z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