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49"/>
  </p:notesMasterIdLst>
  <p:handoutMasterIdLst>
    <p:handoutMasterId r:id="rId50"/>
  </p:handoutMasterIdLst>
  <p:sldIdLst>
    <p:sldId id="256" r:id="rId2"/>
    <p:sldId id="257" r:id="rId3"/>
    <p:sldId id="275" r:id="rId4"/>
    <p:sldId id="265" r:id="rId5"/>
    <p:sldId id="266" r:id="rId6"/>
    <p:sldId id="267" r:id="rId7"/>
    <p:sldId id="268" r:id="rId8"/>
    <p:sldId id="269" r:id="rId9"/>
    <p:sldId id="270" r:id="rId10"/>
    <p:sldId id="274" r:id="rId11"/>
    <p:sldId id="273" r:id="rId12"/>
    <p:sldId id="276" r:id="rId13"/>
    <p:sldId id="287" r:id="rId14"/>
    <p:sldId id="283" r:id="rId15"/>
    <p:sldId id="285" r:id="rId16"/>
    <p:sldId id="286" r:id="rId17"/>
    <p:sldId id="271" r:id="rId18"/>
    <p:sldId id="272" r:id="rId19"/>
    <p:sldId id="279" r:id="rId20"/>
    <p:sldId id="280" r:id="rId21"/>
    <p:sldId id="282" r:id="rId22"/>
    <p:sldId id="288" r:id="rId23"/>
    <p:sldId id="319" r:id="rId24"/>
    <p:sldId id="320" r:id="rId25"/>
    <p:sldId id="307" r:id="rId26"/>
    <p:sldId id="308" r:id="rId27"/>
    <p:sldId id="310" r:id="rId28"/>
    <p:sldId id="309" r:id="rId29"/>
    <p:sldId id="317" r:id="rId30"/>
    <p:sldId id="318" r:id="rId31"/>
    <p:sldId id="291" r:id="rId32"/>
    <p:sldId id="289" r:id="rId33"/>
    <p:sldId id="300" r:id="rId34"/>
    <p:sldId id="303" r:id="rId35"/>
    <p:sldId id="305" r:id="rId36"/>
    <p:sldId id="302" r:id="rId37"/>
    <p:sldId id="306" r:id="rId38"/>
    <p:sldId id="313" r:id="rId39"/>
    <p:sldId id="311" r:id="rId40"/>
    <p:sldId id="312" r:id="rId41"/>
    <p:sldId id="301" r:id="rId42"/>
    <p:sldId id="315" r:id="rId43"/>
    <p:sldId id="316" r:id="rId44"/>
    <p:sldId id="296" r:id="rId45"/>
    <p:sldId id="298" r:id="rId46"/>
    <p:sldId id="299" r:id="rId47"/>
    <p:sldId id="304" r:id="rId48"/>
  </p:sldIdLst>
  <p:sldSz cx="9144000" cy="6858000" type="screen4x3"/>
  <p:notesSz cx="6934200" cy="9280525"/>
  <p:defaultTextStyle>
    <a:defPPr>
      <a:defRPr lang="en-GB"/>
    </a:defPPr>
    <a:lvl1pPr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5pPr>
    <a:lvl6pPr marL="2286000" algn="l" defTabSz="914400" rtl="0" eaLnBrk="1" latinLnBrk="0" hangingPunct="1">
      <a:defRPr sz="2000" kern="1200">
        <a:solidFill>
          <a:srgbClr val="000000"/>
        </a:solidFill>
        <a:latin typeface="Times New Roman" pitchFamily="18" charset="0"/>
        <a:ea typeface="MS Gothic" pitchFamily="49" charset="-128"/>
        <a:cs typeface="+mn-cs"/>
      </a:defRPr>
    </a:lvl6pPr>
    <a:lvl7pPr marL="2743200" algn="l" defTabSz="914400" rtl="0" eaLnBrk="1" latinLnBrk="0" hangingPunct="1">
      <a:defRPr sz="2000" kern="1200">
        <a:solidFill>
          <a:srgbClr val="000000"/>
        </a:solidFill>
        <a:latin typeface="Times New Roman" pitchFamily="18" charset="0"/>
        <a:ea typeface="MS Gothic" pitchFamily="49" charset="-128"/>
        <a:cs typeface="+mn-cs"/>
      </a:defRPr>
    </a:lvl7pPr>
    <a:lvl8pPr marL="3200400" algn="l" defTabSz="914400" rtl="0" eaLnBrk="1" latinLnBrk="0" hangingPunct="1">
      <a:defRPr sz="2000" kern="1200">
        <a:solidFill>
          <a:srgbClr val="000000"/>
        </a:solidFill>
        <a:latin typeface="Times New Roman" pitchFamily="18" charset="0"/>
        <a:ea typeface="MS Gothic" pitchFamily="49" charset="-128"/>
        <a:cs typeface="+mn-cs"/>
      </a:defRPr>
    </a:lvl8pPr>
    <a:lvl9pPr marL="3657600" algn="l" defTabSz="914400" rtl="0" eaLnBrk="1" latinLnBrk="0" hangingPunct="1">
      <a:defRPr sz="2000" kern="1200">
        <a:solidFill>
          <a:srgbClr val="000000"/>
        </a:solidFill>
        <a:latin typeface="Times New Roman" pitchFamily="18" charset="0"/>
        <a:ea typeface="MS Gothic" pitchFamily="49"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8000"/>
    <a:srgbClr val="FF0000"/>
    <a:srgbClr val="963B01"/>
    <a:srgbClr val="FF7C80"/>
    <a:srgbClr val="00CC99"/>
    <a:srgbClr val="69697B"/>
    <a:srgbClr val="D2D2F4"/>
    <a:srgbClr val="43515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2" autoAdjust="0"/>
    <p:restoredTop sz="94629" autoAdjust="0"/>
  </p:normalViewPr>
  <p:slideViewPr>
    <p:cSldViewPr>
      <p:cViewPr varScale="1">
        <p:scale>
          <a:sx n="59" d="100"/>
          <a:sy n="59" d="100"/>
        </p:scale>
        <p:origin x="-595" y="-8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3662"/>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buFont typeface="Times New Roman" pitchFamily="16" charset="0"/>
              <a:buNone/>
              <a:defRPr sz="1200" dirty="0" smtClean="0">
                <a:solidFill>
                  <a:schemeClr val="bg1"/>
                </a:solidFill>
                <a:latin typeface="Times New Roman" pitchFamily="16" charset="0"/>
                <a:ea typeface="MS Gothic" charset="-128"/>
              </a:defRPr>
            </a:lvl1pPr>
          </a:lstStyle>
          <a:p>
            <a:pPr>
              <a:defRPr/>
            </a:pPr>
            <a:r>
              <a:rPr lang="en-US"/>
              <a:t>doc.: IEEE 802.11-14/0497r0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April 2014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Norman Finn, Cisco Systems, Mark Hamilton, Spectralink</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fld id="{EFA02C3A-0257-4E73-B776-6234CDD4A15A}"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dirty="0" smtClean="0">
                <a:solidFill>
                  <a:srgbClr val="000000"/>
                </a:solidFill>
                <a:latin typeface="Times New Roman" pitchFamily="16" charset="0"/>
                <a:ea typeface="MS Gothic" charset="-128"/>
                <a:cs typeface="Arial Unicode MS" charset="0"/>
              </a:defRPr>
            </a:lvl1pPr>
          </a:lstStyle>
          <a:p>
            <a:pPr>
              <a:defRPr/>
            </a:pPr>
            <a:r>
              <a:rPr lang="en-US"/>
              <a:t>doc.: IEEE 802.11-14/0497r0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smtClean="0">
                <a:solidFill>
                  <a:srgbClr val="000000"/>
                </a:solidFill>
                <a:latin typeface="Times New Roman" pitchFamily="16" charset="0"/>
                <a:ea typeface="MS Gothic" charset="-128"/>
                <a:cs typeface="Arial Unicode MS" charset="0"/>
              </a:defRPr>
            </a:lvl1pPr>
          </a:lstStyle>
          <a:p>
            <a:pPr>
              <a:defRPr/>
            </a:pPr>
            <a:r>
              <a:rPr lang="en-US"/>
              <a:t>April 2014</a:t>
            </a:r>
            <a:endParaRPr lang="en-US"/>
          </a:p>
        </p:txBody>
      </p:sp>
      <p:sp>
        <p:nvSpPr>
          <p:cNvPr id="12293"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smtClean="0">
                <a:solidFill>
                  <a:srgbClr val="000000"/>
                </a:solidFill>
                <a:latin typeface="Times New Roman" pitchFamily="16" charset="0"/>
                <a:ea typeface="MS Gothic" charset="-128"/>
                <a:cs typeface="Arial Unicode MS" charset="0"/>
              </a:defRPr>
            </a:lvl1pPr>
          </a:lstStyle>
          <a:p>
            <a:pPr>
              <a:defRPr/>
            </a:pPr>
            <a:r>
              <a:rPr lang="en-US"/>
              <a:t>Norman Finn, Cisco Systems, Mark Hamilton, Spectralink</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9E595099-37FF-4D97-855A-3A2DBA799B84}"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latin typeface="Times New Roman" pitchFamily="16" charset="0"/>
                <a:ea typeface="MS Gothic" charset="-128"/>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638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C9385C2B-E14E-49A3-BAAA-94314E0F8E7C}"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639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6391" name="Rectangle 2"/>
          <p:cNvSpPr txBox="1">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20483"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20484"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2048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0E7CB686-4CEE-4A5C-9532-0945C1119030}"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2048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20487" name="Rectangle 2"/>
          <p:cNvSpPr txBox="1">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5"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6"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a:ea typeface="Arial Unicode MS" pitchFamily="34" charset="-128"/>
                <a:cs typeface="Arial Unicode MS" pitchFamily="34" charset="-128"/>
              </a:rPr>
              <a:t>doc.: IEEE 11-16/0457-01-0arc</a:t>
            </a:r>
          </a:p>
        </p:txBody>
      </p:sp>
      <p:sp>
        <p:nvSpPr>
          <p:cNvPr id="7" name="Date Placeholder 3"/>
          <p:cNvSpPr txBox="1">
            <a:spLocks/>
          </p:cNvSpPr>
          <p:nvPr userDrawn="1"/>
        </p:nvSpPr>
        <p:spPr bwMode="auto">
          <a:xfrm>
            <a:off x="684213" y="333375"/>
            <a:ext cx="2087562" cy="273050"/>
          </a:xfrm>
          <a:prstGeom prst="rect">
            <a:avLst/>
          </a:prstGeom>
          <a:noFill/>
          <a:ln w="9525">
            <a:noFill/>
            <a:round/>
            <a:headEnd/>
            <a:tailEnd/>
          </a:ln>
          <a:effectLst/>
        </p:spPr>
        <p:txBody>
          <a:bodyPr lIns="0" tIns="0" rIns="0" bIns="0" anchor="b"/>
          <a:lstStyle/>
          <a:p>
            <a:pPr algn="l"/>
            <a:r>
              <a:rPr lang="en-US" sz="1800" b="1">
                <a:solidFill>
                  <a:schemeClr val="tx1"/>
                </a:solidFill>
              </a:rPr>
              <a:t>March 2016</a:t>
            </a:r>
            <a:endParaRPr lang="en-GB" sz="1800" b="1">
              <a:solidFill>
                <a:schemeClr val="tx1"/>
              </a:solidFill>
            </a:endParaRPr>
          </a:p>
        </p:txBody>
      </p:sp>
      <p:sp>
        <p:nvSpPr>
          <p:cNvPr id="8" name="Date Placeholder 3"/>
          <p:cNvSpPr txBox="1">
            <a:spLocks/>
          </p:cNvSpPr>
          <p:nvPr userDrawn="1"/>
        </p:nvSpPr>
        <p:spPr bwMode="auto">
          <a:xfrm>
            <a:off x="684213" y="6453188"/>
            <a:ext cx="719137"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smtClean="0">
                <a:latin typeface="Times New Roman" pitchFamily="16" charset="0"/>
                <a:ea typeface="MS Gothic" charset="-128"/>
              </a:rPr>
              <a:t>Submission</a:t>
            </a:r>
            <a:endParaRPr lang="en-GB" sz="1200" b="1" dirty="0">
              <a:solidFill>
                <a:schemeClr val="tx1"/>
              </a:solidFill>
              <a:latin typeface="Times New Roman" pitchFamily="16" charset="0"/>
              <a:ea typeface="MS Gothic" charset="-128"/>
            </a:endParaRPr>
          </a:p>
        </p:txBody>
      </p:sp>
      <p:sp>
        <p:nvSpPr>
          <p:cNvPr id="9" name="Date Placeholder 3"/>
          <p:cNvSpPr txBox="1">
            <a:spLocks/>
          </p:cNvSpPr>
          <p:nvPr userDrawn="1"/>
        </p:nvSpPr>
        <p:spPr bwMode="auto">
          <a:xfrm>
            <a:off x="4140200" y="6453188"/>
            <a:ext cx="647700"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smtClean="0">
                <a:solidFill>
                  <a:schemeClr val="tx1"/>
                </a:solidFill>
                <a:latin typeface="Times New Roman" pitchFamily="16" charset="0"/>
                <a:ea typeface="MS Gothic" charset="-128"/>
              </a:rPr>
              <a:t>Slide </a:t>
            </a:r>
            <a:fld id="{9F342BB7-22B5-4100-9C4D-5F8452E5D4A3}" type="slidenum">
              <a:rPr lang="en-GB" sz="1200" smtClean="0">
                <a:solidFill>
                  <a:schemeClr val="tx1"/>
                </a:solidFill>
                <a:latin typeface="Times New Roman" pitchFamily="16" charset="0"/>
                <a:ea typeface="MS Gothic" charset="-128"/>
              </a:rPr>
              <a:pPr algn="l">
                <a:buFont typeface="Times New Roman" pitchFamily="16" charset="0"/>
                <a:buNone/>
                <a:defRPr/>
              </a:pPr>
              <a:t>‹#›</a:t>
            </a:fld>
            <a:endParaRPr lang="en-GB" sz="1200" dirty="0" smtClean="0">
              <a:solidFill>
                <a:schemeClr val="tx1"/>
              </a:solidFill>
              <a:latin typeface="Times New Roman" pitchFamily="16" charset="0"/>
              <a:ea typeface="MS Gothic" charset="-128"/>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 name="Slide Number Placeholder 5"/>
          <p:cNvSpPr>
            <a:spLocks noGrp="1"/>
          </p:cNvSpPr>
          <p:nvPr>
            <p:ph type="sldNum" idx="10"/>
          </p:nvPr>
        </p:nvSpPr>
        <p:spPr/>
        <p:txBody>
          <a:bodyPr/>
          <a:lstStyle>
            <a:lvl1pPr>
              <a:defRPr dirty="0"/>
            </a:lvl1pPr>
          </a:lstStyle>
          <a:p>
            <a:pPr>
              <a:defRPr/>
            </a:pPr>
            <a:r>
              <a:rPr lang="en-GB"/>
              <a:t>Slide </a:t>
            </a:r>
            <a:fld id="{9902F5C3-EE39-44CE-A5E3-4276D55FC75D}" type="slidenum">
              <a:rPr lang="en-GB"/>
              <a:pPr>
                <a:defRPr/>
              </a:pPr>
              <a:t>‹#›</a:t>
            </a:fld>
            <a:endParaRPr lang="en-GB"/>
          </a:p>
        </p:txBody>
      </p:sp>
      <p:sp>
        <p:nvSpPr>
          <p:cNvPr id="11" name="Rectangle 4"/>
          <p:cNvSpPr>
            <a:spLocks noGrp="1" noChangeArrowheads="1"/>
          </p:cNvSpPr>
          <p:nvPr>
            <p:ph type="ftr" idx="11"/>
          </p:nvPr>
        </p:nvSpPr>
        <p:spPr/>
        <p:txBody>
          <a:bodyPr/>
          <a:lstStyle>
            <a:lvl1pPr>
              <a:defRPr/>
            </a:lvl1pPr>
          </a:lstStyle>
          <a:p>
            <a:r>
              <a:rPr lang="en-GB"/>
              <a:t>Dick Roy, SRA / Mark Hamilton, Ruckus Wireless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9"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40970" name="Rectangle 2"/>
          <p:cNvSpPr>
            <a:spLocks noGrp="1" noChangeArrowheads="1"/>
          </p:cNvSpPr>
          <p:nvPr>
            <p:ph type="body" idx="1"/>
          </p:nvPr>
        </p:nvSpPr>
        <p:spPr bwMode="auto">
          <a:xfrm>
            <a:off x="684213" y="1989138"/>
            <a:ext cx="7770812" cy="4113212"/>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5" name="Slide Number Placeholder 5"/>
          <p:cNvSpPr>
            <a:spLocks noGrp="1"/>
          </p:cNvSpPr>
          <p:nvPr>
            <p:ph type="sldNum" idx="4"/>
          </p:nvPr>
        </p:nvSpPr>
        <p:spPr>
          <a:xfrm>
            <a:off x="4356100" y="4868863"/>
            <a:ext cx="528638" cy="363537"/>
          </a:xfrm>
          <a:prstGeom prst="rect">
            <a:avLst/>
          </a:prstGeom>
        </p:spPr>
        <p:txBody>
          <a:bodyPr/>
          <a:lstStyle>
            <a:lvl1pPr algn="l">
              <a:buFont typeface="Times New Roman" pitchFamily="16" charset="0"/>
              <a:buNone/>
              <a:defRPr sz="2400" dirty="0">
                <a:solidFill>
                  <a:schemeClr val="bg1"/>
                </a:solidFill>
                <a:latin typeface="Times New Roman" pitchFamily="16" charset="0"/>
                <a:ea typeface="MS Gothic" charset="-128"/>
              </a:defRPr>
            </a:lvl1pPr>
          </a:lstStyle>
          <a:p>
            <a:pPr>
              <a:defRPr/>
            </a:pPr>
            <a:r>
              <a:rPr lang="en-GB"/>
              <a:t>Slide </a:t>
            </a:r>
            <a:fld id="{035E315F-9D7E-420F-9D9E-F633AD025BEF}" type="slidenum">
              <a:rPr lang="en-GB"/>
              <a:pPr>
                <a:defRPr/>
              </a:pPr>
              <a:t>‹#›</a:t>
            </a:fld>
            <a:endParaRPr lang="en-GB"/>
          </a:p>
        </p:txBody>
      </p:sp>
      <p:sp>
        <p:nvSpPr>
          <p:cNvPr id="16" name="Rectangle 4"/>
          <p:cNvSpPr>
            <a:spLocks noGrp="1" noChangeArrowheads="1"/>
          </p:cNvSpPr>
          <p:nvPr>
            <p:ph type="ftr" idx="3"/>
          </p:nvPr>
        </p:nvSpPr>
        <p:spPr bwMode="auto">
          <a:xfrm>
            <a:off x="4716463" y="6475413"/>
            <a:ext cx="3825875" cy="193675"/>
          </a:xfrm>
          <a:prstGeom prst="rect">
            <a:avLst/>
          </a:prstGeom>
          <a:ln>
            <a:round/>
            <a:headEnd/>
            <a:tailEnd/>
          </a:ln>
        </p:spPr>
        <p:txBody>
          <a:bodyPr vert="horz" wrap="square" lIns="0" tIns="0" rIns="0" bIns="0" numCol="1" anchor="t" anchorCtr="0" compatLnSpc="1">
            <a:prstTxWarp prst="textNoShape">
              <a:avLst/>
            </a:prstTxWarp>
          </a:bodyPr>
          <a:lstStyle>
            <a:lvl1pPr algn="r">
              <a:defRPr sz="1200">
                <a:ea typeface="Arial Unicode MS" pitchFamily="34" charset="-128"/>
                <a:cs typeface="Arial Unicode MS" pitchFamily="34" charset="-128"/>
              </a:defRPr>
            </a:lvl1pPr>
          </a:lstStyle>
          <a:p>
            <a:r>
              <a:rPr lang="en-GB"/>
              <a:t>Dick Roy, SRA / Mark Hamilton, Ruckus Wireless</a:t>
            </a:r>
          </a:p>
        </p:txBody>
      </p:sp>
    </p:spTree>
  </p:cSld>
  <p:clrMap bg1="lt1" tx1="dk1" bg2="lt2" tx2="dk2" accent1="accent1" accent2="accent2" accent3="accent3" accent4="accent4" accent5="accent5" accent6="accent6" hlink="hlink" folHlink="folHlink"/>
  <p:sldLayoutIdLst>
    <p:sldLayoutId id="2147483652" r:id="rId1"/>
  </p:sldLayoutIdLst>
  <p:hf hdr="0"/>
  <p:txStyles>
    <p:titleStyle>
      <a:lvl1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43FFF1FD-F421-45EF-B2F7-3B6C7D498092}" type="slidenum">
              <a:rPr lang="en-GB"/>
              <a:pPr>
                <a:defRPr/>
              </a:pPr>
              <a:t>1</a:t>
            </a:fld>
            <a:endParaRPr lang="en-GB"/>
          </a:p>
        </p:txBody>
      </p:sp>
      <p:sp>
        <p:nvSpPr>
          <p:cNvPr id="7" name="Rectangle 4"/>
          <p:cNvSpPr>
            <a:spLocks noGrp="1" noChangeArrowheads="1"/>
          </p:cNvSpPr>
          <p:nvPr>
            <p:ph type="ftr" idx="11"/>
          </p:nvPr>
        </p:nvSpPr>
        <p:spPr/>
        <p:txBody>
          <a:bodyPr/>
          <a:lstStyle/>
          <a:p>
            <a:r>
              <a:rPr lang="en-GB"/>
              <a:t>Dick Roy, SRA / Mark Hamilton, Ruckus Wireless</a:t>
            </a:r>
          </a:p>
        </p:txBody>
      </p:sp>
      <p:sp>
        <p:nvSpPr>
          <p:cNvPr id="3120" name="Rectangle 1"/>
          <p:cNvSpPr>
            <a:spLocks noGrp="1" noChangeArrowheads="1"/>
          </p:cNvSpPr>
          <p:nvPr>
            <p:ph type="title"/>
          </p:nvPr>
        </p:nvSpPr>
        <p:spPr>
          <a:xfrm>
            <a:off x="0" y="692150"/>
            <a:ext cx="91440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latin typeface="Times New Roman" pitchFamily="18" charset="0"/>
                <a:ea typeface="MS Gothic" pitchFamily="49" charset="-128"/>
              </a:rPr>
              <a:t>802.11ak/802.1AC/STAs/APs/DSes and Convergence Functions</a:t>
            </a:r>
          </a:p>
        </p:txBody>
      </p:sp>
      <p:sp>
        <p:nvSpPr>
          <p:cNvPr id="3074" name="Rectangle 2"/>
          <p:cNvSpPr>
            <a:spLocks noGrp="1" noChangeArrowheads="1"/>
          </p:cNvSpPr>
          <p:nvPr>
            <p:ph type="body" idx="1"/>
          </p:nvPr>
        </p:nvSpPr>
        <p:spPr>
          <a:xfrm>
            <a:off x="685800" y="1663700"/>
            <a:ext cx="7772400" cy="396875"/>
          </a:xfrm>
        </p:spPr>
        <p:txBody>
          <a:bodyPr>
            <a:normAutofit/>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smtClean="0">
                <a:latin typeface="Times New Roman" pitchFamily="18" charset="0"/>
                <a:ea typeface="MS Gothic" pitchFamily="49" charset="-128"/>
              </a:rPr>
              <a:t>Date:</a:t>
            </a:r>
            <a:r>
              <a:rPr lang="en-GB" sz="2000" b="0" smtClean="0">
                <a:latin typeface="Times New Roman" pitchFamily="18" charset="0"/>
                <a:ea typeface="MS Gothic" pitchFamily="49" charset="-128"/>
              </a:rPr>
              <a:t> 2016-03-15</a:t>
            </a:r>
          </a:p>
        </p:txBody>
      </p:sp>
      <p:graphicFrame>
        <p:nvGraphicFramePr>
          <p:cNvPr id="3119" name="Object 47"/>
          <p:cNvGraphicFramePr>
            <a:graphicFrameLocks noChangeAspect="1"/>
          </p:cNvGraphicFramePr>
          <p:nvPr/>
        </p:nvGraphicFramePr>
        <p:xfrm>
          <a:off x="539750" y="2349500"/>
          <a:ext cx="8131175" cy="2482850"/>
        </p:xfrm>
        <a:graphic>
          <a:graphicData uri="http://schemas.openxmlformats.org/presentationml/2006/ole">
            <p:oleObj spid="_x0000_s3119" name="Document" r:id="rId4" imgW="8261083" imgH="2515959" progId="Word.Document.8">
              <p:embed/>
            </p:oleObj>
          </a:graphicData>
        </a:graphic>
      </p:graphicFrame>
      <p:sp>
        <p:nvSpPr>
          <p:cNvPr id="3122"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algn="l">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0965430A-45AD-4642-BCCC-32AF78A903CD}" type="slidenum">
              <a:rPr lang="en-GB"/>
              <a:pPr>
                <a:defRPr/>
              </a:pPr>
              <a:t>10</a:t>
            </a:fld>
            <a:endParaRPr lang="en-GB"/>
          </a:p>
        </p:txBody>
      </p:sp>
      <p:sp>
        <p:nvSpPr>
          <p:cNvPr id="5" name="Rectangle 4"/>
          <p:cNvSpPr>
            <a:spLocks noGrp="1" noChangeArrowheads="1"/>
          </p:cNvSpPr>
          <p:nvPr>
            <p:ph type="ftr" idx="11"/>
          </p:nvPr>
        </p:nvSpPr>
        <p:spPr/>
        <p:txBody>
          <a:bodyPr/>
          <a:lstStyle/>
          <a:p>
            <a:r>
              <a:rPr lang="en-GB"/>
              <a:t>Dick Roy, SRA / Mark Hamilton, Ruckus Wireless</a:t>
            </a:r>
          </a:p>
        </p:txBody>
      </p:sp>
      <p:sp>
        <p:nvSpPr>
          <p:cNvPr id="3" name="Text Placeholder 2"/>
          <p:cNvSpPr>
            <a:spLocks noGrp="1"/>
          </p:cNvSpPr>
          <p:nvPr>
            <p:ph type="body" sz="quarter" idx="4294967295"/>
          </p:nvPr>
        </p:nvSpPr>
        <p:spPr>
          <a:xfrm>
            <a:off x="239713" y="2349500"/>
            <a:ext cx="8578850" cy="3959225"/>
          </a:xfrm>
        </p:spPr>
        <p:txBody>
          <a:bodyPr>
            <a:normAutofit/>
          </a:bodyPr>
          <a:lstStyle/>
          <a:p>
            <a:pPr marL="0" indent="0" algn="ctr">
              <a:lnSpc>
                <a:spcPct val="95000"/>
              </a:lnSpc>
              <a:spcBef>
                <a:spcPts val="1475"/>
              </a:spcBef>
            </a:pPr>
            <a:r>
              <a:rPr lang="en-US" sz="3200" smtClean="0">
                <a:solidFill>
                  <a:srgbClr val="435153"/>
                </a:solidFill>
                <a:latin typeface="Times New Roman" pitchFamily="18" charset="0"/>
                <a:ea typeface="MS Gothic" pitchFamily="49" charset="-128"/>
              </a:rPr>
              <a:t>New for 802.11ak consideration…</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lide Number Placeholder 5"/>
          <p:cNvSpPr>
            <a:spLocks noGrp="1"/>
          </p:cNvSpPr>
          <p:nvPr>
            <p:ph type="sldNum" idx="10"/>
          </p:nvPr>
        </p:nvSpPr>
        <p:spPr/>
        <p:txBody>
          <a:bodyPr/>
          <a:lstStyle/>
          <a:p>
            <a:pPr>
              <a:defRPr/>
            </a:pPr>
            <a:r>
              <a:rPr lang="en-GB"/>
              <a:t>Slide </a:t>
            </a:r>
            <a:fld id="{FF23B5FC-BF3B-42A1-8C94-9D7D0E700149}" type="slidenum">
              <a:rPr lang="en-GB"/>
              <a:pPr>
                <a:defRPr/>
              </a:pPr>
              <a:t>11</a:t>
            </a:fld>
            <a:endParaRPr lang="en-GB"/>
          </a:p>
        </p:txBody>
      </p:sp>
      <p:sp>
        <p:nvSpPr>
          <p:cNvPr id="44" name="Rectangle 4"/>
          <p:cNvSpPr>
            <a:spLocks noGrp="1" noChangeArrowheads="1"/>
          </p:cNvSpPr>
          <p:nvPr>
            <p:ph type="ftr" idx="11"/>
          </p:nvPr>
        </p:nvSpPr>
        <p:spPr/>
        <p:txBody>
          <a:bodyPr/>
          <a:lstStyle/>
          <a:p>
            <a:r>
              <a:rPr lang="en-GB"/>
              <a:t>Dick Roy, SRA / Mark Hamilton, Ruckus Wireless</a:t>
            </a:r>
          </a:p>
        </p:txBody>
      </p:sp>
      <p:sp>
        <p:nvSpPr>
          <p:cNvPr id="67" name="Rectangle 66"/>
          <p:cNvSpPr/>
          <p:nvPr/>
        </p:nvSpPr>
        <p:spPr>
          <a:xfrm>
            <a:off x="211138" y="1747838"/>
            <a:ext cx="838200" cy="1462087"/>
          </a:xfrm>
          <a:prstGeom prst="rect">
            <a:avLst/>
          </a:prstGeom>
          <a:solidFill>
            <a:schemeClr val="bg1">
              <a:lumMod val="85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2400" dirty="0">
                <a:solidFill>
                  <a:srgbClr val="000000"/>
                </a:solidFill>
              </a:rPr>
              <a:t>MAC</a:t>
            </a:r>
          </a:p>
        </p:txBody>
      </p:sp>
      <p:sp>
        <p:nvSpPr>
          <p:cNvPr id="68" name="Rectangle 67"/>
          <p:cNvSpPr/>
          <p:nvPr/>
        </p:nvSpPr>
        <p:spPr>
          <a:xfrm>
            <a:off x="211138" y="3198813"/>
            <a:ext cx="838200" cy="361950"/>
          </a:xfrm>
          <a:prstGeom prst="rect">
            <a:avLst/>
          </a:prstGeom>
          <a:solidFill>
            <a:schemeClr val="bg1">
              <a:lumMod val="85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2400" dirty="0">
                <a:solidFill>
                  <a:srgbClr val="000000"/>
                </a:solidFill>
              </a:rPr>
              <a:t>PHY</a:t>
            </a:r>
          </a:p>
        </p:txBody>
      </p:sp>
      <p:sp>
        <p:nvSpPr>
          <p:cNvPr id="69" name="Rectangle 68"/>
          <p:cNvSpPr/>
          <p:nvPr/>
        </p:nvSpPr>
        <p:spPr>
          <a:xfrm>
            <a:off x="1201738" y="1747838"/>
            <a:ext cx="838200" cy="1462087"/>
          </a:xfrm>
          <a:prstGeom prst="rect">
            <a:avLst/>
          </a:prstGeom>
          <a:solidFill>
            <a:schemeClr val="bg1">
              <a:lumMod val="85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2400" dirty="0">
                <a:solidFill>
                  <a:srgbClr val="000000"/>
                </a:solidFill>
              </a:rPr>
              <a:t>MAC</a:t>
            </a:r>
          </a:p>
        </p:txBody>
      </p:sp>
      <p:sp>
        <p:nvSpPr>
          <p:cNvPr id="71" name="Rectangle 70"/>
          <p:cNvSpPr/>
          <p:nvPr/>
        </p:nvSpPr>
        <p:spPr>
          <a:xfrm>
            <a:off x="1201738" y="3198813"/>
            <a:ext cx="838200" cy="361950"/>
          </a:xfrm>
          <a:prstGeom prst="rect">
            <a:avLst/>
          </a:prstGeom>
          <a:solidFill>
            <a:schemeClr val="bg1">
              <a:lumMod val="85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2400" dirty="0">
                <a:solidFill>
                  <a:srgbClr val="000000"/>
                </a:solidFill>
              </a:rPr>
              <a:t>PHY</a:t>
            </a:r>
          </a:p>
        </p:txBody>
      </p:sp>
      <p:sp>
        <p:nvSpPr>
          <p:cNvPr id="97" name="Rectangle 96"/>
          <p:cNvSpPr/>
          <p:nvPr/>
        </p:nvSpPr>
        <p:spPr>
          <a:xfrm>
            <a:off x="6230938" y="3198813"/>
            <a:ext cx="1676400" cy="363537"/>
          </a:xfrm>
          <a:prstGeom prst="rect">
            <a:avLst/>
          </a:prstGeom>
          <a:solidFill>
            <a:srgbClr val="E2CEE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2400" dirty="0">
                <a:solidFill>
                  <a:srgbClr val="000000"/>
                </a:solidFill>
              </a:rPr>
              <a:t>PHY</a:t>
            </a:r>
          </a:p>
        </p:txBody>
      </p:sp>
      <p:sp>
        <p:nvSpPr>
          <p:cNvPr id="98" name="Rectangle 97"/>
          <p:cNvSpPr/>
          <p:nvPr/>
        </p:nvSpPr>
        <p:spPr>
          <a:xfrm>
            <a:off x="6230938" y="2846388"/>
            <a:ext cx="1681162" cy="363537"/>
          </a:xfrm>
          <a:prstGeom prst="rect">
            <a:avLst/>
          </a:prstGeom>
          <a:solidFill>
            <a:srgbClr val="E2CEE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2400" dirty="0">
                <a:solidFill>
                  <a:srgbClr val="000000"/>
                </a:solidFill>
              </a:rPr>
              <a:t>MAC</a:t>
            </a:r>
          </a:p>
        </p:txBody>
      </p:sp>
      <p:sp>
        <p:nvSpPr>
          <p:cNvPr id="103" name="Rectangle 102"/>
          <p:cNvSpPr/>
          <p:nvPr/>
        </p:nvSpPr>
        <p:spPr>
          <a:xfrm>
            <a:off x="6235700" y="3943350"/>
            <a:ext cx="1676400" cy="36195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2400" b="1" dirty="0">
                <a:solidFill>
                  <a:srgbClr val="652D89"/>
                </a:solidFill>
              </a:rPr>
              <a:t>AP STA 2</a:t>
            </a:r>
          </a:p>
        </p:txBody>
      </p:sp>
      <p:sp>
        <p:nvSpPr>
          <p:cNvPr id="93" name="Rectangle 92"/>
          <p:cNvSpPr/>
          <p:nvPr/>
        </p:nvSpPr>
        <p:spPr>
          <a:xfrm>
            <a:off x="2306638" y="3198813"/>
            <a:ext cx="1676400" cy="363537"/>
          </a:xfrm>
          <a:prstGeom prst="rect">
            <a:avLst/>
          </a:prstGeom>
          <a:solidFill>
            <a:srgbClr val="E2CEE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2400" dirty="0">
                <a:solidFill>
                  <a:srgbClr val="000000"/>
                </a:solidFill>
              </a:rPr>
              <a:t>PHY</a:t>
            </a:r>
          </a:p>
        </p:txBody>
      </p:sp>
      <p:sp>
        <p:nvSpPr>
          <p:cNvPr id="96" name="Rectangle 95"/>
          <p:cNvSpPr/>
          <p:nvPr/>
        </p:nvSpPr>
        <p:spPr>
          <a:xfrm>
            <a:off x="2308225" y="2846388"/>
            <a:ext cx="1674813" cy="363537"/>
          </a:xfrm>
          <a:prstGeom prst="rect">
            <a:avLst/>
          </a:prstGeom>
          <a:solidFill>
            <a:srgbClr val="E2CEE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2400" dirty="0">
                <a:solidFill>
                  <a:srgbClr val="000000"/>
                </a:solidFill>
              </a:rPr>
              <a:t>MAC</a:t>
            </a:r>
          </a:p>
        </p:txBody>
      </p:sp>
      <p:sp>
        <p:nvSpPr>
          <p:cNvPr id="106" name="Rectangle 105"/>
          <p:cNvSpPr/>
          <p:nvPr/>
        </p:nvSpPr>
        <p:spPr>
          <a:xfrm>
            <a:off x="2306638" y="3943350"/>
            <a:ext cx="1676400" cy="36195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2400" b="1" dirty="0">
                <a:solidFill>
                  <a:srgbClr val="652D89"/>
                </a:solidFill>
              </a:rPr>
              <a:t>AP STA 1</a:t>
            </a:r>
          </a:p>
        </p:txBody>
      </p:sp>
      <p:sp>
        <p:nvSpPr>
          <p:cNvPr id="107" name="Rectangle 106"/>
          <p:cNvSpPr/>
          <p:nvPr/>
        </p:nvSpPr>
        <p:spPr>
          <a:xfrm>
            <a:off x="179388" y="4044950"/>
            <a:ext cx="2016125" cy="39211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2400" b="1" dirty="0">
                <a:solidFill>
                  <a:srgbClr val="FF6600"/>
                </a:solidFill>
              </a:rPr>
              <a:t>Non-AP STAs</a:t>
            </a:r>
          </a:p>
        </p:txBody>
      </p:sp>
      <p:sp>
        <p:nvSpPr>
          <p:cNvPr id="124" name="Rectangle 123"/>
          <p:cNvSpPr/>
          <p:nvPr/>
        </p:nvSpPr>
        <p:spPr>
          <a:xfrm>
            <a:off x="7907338" y="3943350"/>
            <a:ext cx="1219200" cy="361950"/>
          </a:xfrm>
          <a:prstGeom prst="rect">
            <a:avLst/>
          </a:prstGeom>
          <a:solidFill>
            <a:schemeClr val="bg1"/>
          </a:solidFill>
          <a:ln>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2400" dirty="0">
                <a:solidFill>
                  <a:srgbClr val="000000"/>
                </a:solidFill>
              </a:rPr>
              <a:t>802.3</a:t>
            </a:r>
          </a:p>
        </p:txBody>
      </p:sp>
      <p:sp>
        <p:nvSpPr>
          <p:cNvPr id="28685" name="Title 1"/>
          <p:cNvSpPr txBox="1">
            <a:spLocks/>
          </p:cNvSpPr>
          <p:nvPr/>
        </p:nvSpPr>
        <p:spPr bwMode="auto">
          <a:xfrm>
            <a:off x="250825" y="765175"/>
            <a:ext cx="8589963" cy="762000"/>
          </a:xfrm>
          <a:prstGeom prst="rect">
            <a:avLst/>
          </a:prstGeom>
          <a:noFill/>
          <a:ln w="9525">
            <a:noFill/>
            <a:miter lim="800000"/>
            <a:headEnd/>
            <a:tailEnd/>
          </a:ln>
        </p:spPr>
        <p:txBody>
          <a:bodyPr lIns="82296" rIns="82296" anchor="b"/>
          <a:lstStyle/>
          <a:p>
            <a:pPr algn="l" defTabSz="914400" eaLnBrk="1" hangingPunct="1">
              <a:lnSpc>
                <a:spcPct val="80000"/>
              </a:lnSpc>
            </a:pPr>
            <a:r>
              <a:rPr lang="en-US" sz="3600">
                <a:solidFill>
                  <a:srgbClr val="652D89"/>
                </a:solidFill>
              </a:rPr>
              <a:t>Extending this to P802.11ak + P802.1Qbz</a:t>
            </a:r>
          </a:p>
        </p:txBody>
      </p:sp>
      <p:cxnSp>
        <p:nvCxnSpPr>
          <p:cNvPr id="145" name="Straight Connector 144"/>
          <p:cNvCxnSpPr/>
          <p:nvPr/>
        </p:nvCxnSpPr>
        <p:spPr>
          <a:xfrm>
            <a:off x="1430338" y="3776663"/>
            <a:ext cx="1562100" cy="0"/>
          </a:xfrm>
          <a:prstGeom prst="line">
            <a:avLst/>
          </a:prstGeom>
          <a:ln w="57150" cmpd="sng">
            <a:solidFill>
              <a:srgbClr val="00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46" name="Straight Connector 145"/>
          <p:cNvCxnSpPr/>
          <p:nvPr/>
        </p:nvCxnSpPr>
        <p:spPr>
          <a:xfrm>
            <a:off x="782638" y="3576638"/>
            <a:ext cx="0" cy="366712"/>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47" name="Straight Connector 146"/>
          <p:cNvCxnSpPr/>
          <p:nvPr/>
        </p:nvCxnSpPr>
        <p:spPr>
          <a:xfrm>
            <a:off x="1658938" y="3576638"/>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48" name="Straight Connector 147"/>
          <p:cNvCxnSpPr/>
          <p:nvPr/>
        </p:nvCxnSpPr>
        <p:spPr>
          <a:xfrm>
            <a:off x="2725738" y="3576638"/>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50" name="Straight Connector 149"/>
          <p:cNvCxnSpPr/>
          <p:nvPr/>
        </p:nvCxnSpPr>
        <p:spPr>
          <a:xfrm>
            <a:off x="592138" y="3929063"/>
            <a:ext cx="3390900" cy="0"/>
          </a:xfrm>
          <a:prstGeom prst="line">
            <a:avLst/>
          </a:prstGeom>
          <a:ln w="57150" cmpd="sng">
            <a:solidFill>
              <a:srgbClr val="00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53" name="Straight Connector 152"/>
          <p:cNvCxnSpPr/>
          <p:nvPr/>
        </p:nvCxnSpPr>
        <p:spPr>
          <a:xfrm>
            <a:off x="3563938" y="3576638"/>
            <a:ext cx="0" cy="3524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55" name="Straight Connector 154"/>
          <p:cNvCxnSpPr/>
          <p:nvPr/>
        </p:nvCxnSpPr>
        <p:spPr>
          <a:xfrm>
            <a:off x="6307138" y="3776663"/>
            <a:ext cx="685800" cy="0"/>
          </a:xfrm>
          <a:prstGeom prst="line">
            <a:avLst/>
          </a:prstGeom>
          <a:ln w="57150" cmpd="sng">
            <a:solidFill>
              <a:srgbClr val="00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56" name="Straight Connector 155"/>
          <p:cNvCxnSpPr/>
          <p:nvPr/>
        </p:nvCxnSpPr>
        <p:spPr>
          <a:xfrm>
            <a:off x="6726238" y="3576638"/>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57" name="Straight Connector 156"/>
          <p:cNvCxnSpPr/>
          <p:nvPr/>
        </p:nvCxnSpPr>
        <p:spPr>
          <a:xfrm>
            <a:off x="6307138" y="3929063"/>
            <a:ext cx="1676400" cy="0"/>
          </a:xfrm>
          <a:prstGeom prst="line">
            <a:avLst/>
          </a:prstGeom>
          <a:ln w="57150" cmpd="sng">
            <a:solidFill>
              <a:srgbClr val="00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58" name="Straight Connector 157"/>
          <p:cNvCxnSpPr/>
          <p:nvPr/>
        </p:nvCxnSpPr>
        <p:spPr>
          <a:xfrm>
            <a:off x="7564438" y="3576638"/>
            <a:ext cx="0" cy="3524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3" name="Straight Connector 172"/>
          <p:cNvCxnSpPr/>
          <p:nvPr/>
        </p:nvCxnSpPr>
        <p:spPr>
          <a:xfrm>
            <a:off x="8364538" y="3776663"/>
            <a:ext cx="571500" cy="0"/>
          </a:xfrm>
          <a:prstGeom prst="line">
            <a:avLst/>
          </a:prstGeom>
          <a:ln w="57150"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4" name="Straight Connector 173"/>
          <p:cNvCxnSpPr/>
          <p:nvPr/>
        </p:nvCxnSpPr>
        <p:spPr>
          <a:xfrm>
            <a:off x="8516938" y="3576638"/>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sp>
        <p:nvSpPr>
          <p:cNvPr id="179" name="Rectangle 178"/>
          <p:cNvSpPr/>
          <p:nvPr/>
        </p:nvSpPr>
        <p:spPr>
          <a:xfrm>
            <a:off x="8097838" y="2846388"/>
            <a:ext cx="838200" cy="363537"/>
          </a:xfrm>
          <a:prstGeom prst="rect">
            <a:avLst/>
          </a:prstGeom>
          <a:solidFill>
            <a:schemeClr val="bg1"/>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180" name="Rectangle 179"/>
          <p:cNvSpPr/>
          <p:nvPr/>
        </p:nvSpPr>
        <p:spPr>
          <a:xfrm>
            <a:off x="8097838" y="3198813"/>
            <a:ext cx="838200" cy="361950"/>
          </a:xfrm>
          <a:prstGeom prst="rect">
            <a:avLst/>
          </a:prstGeom>
          <a:solidFill>
            <a:schemeClr val="bg1"/>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2400" dirty="0">
                <a:solidFill>
                  <a:srgbClr val="000000"/>
                </a:solidFill>
              </a:rPr>
              <a:t>PHY</a:t>
            </a:r>
          </a:p>
        </p:txBody>
      </p:sp>
      <p:sp>
        <p:nvSpPr>
          <p:cNvPr id="121" name="Rectangle 120"/>
          <p:cNvSpPr/>
          <p:nvPr/>
        </p:nvSpPr>
        <p:spPr>
          <a:xfrm>
            <a:off x="2295525" y="1773238"/>
            <a:ext cx="6640513" cy="361950"/>
          </a:xfrm>
          <a:prstGeom prst="rect">
            <a:avLst/>
          </a:prstGeom>
          <a:solidFill>
            <a:schemeClr val="accent4">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2400" dirty="0">
                <a:solidFill>
                  <a:srgbClr val="000000"/>
                </a:solidFill>
              </a:rPr>
              <a:t>802.1Q bridge relay</a:t>
            </a:r>
          </a:p>
        </p:txBody>
      </p:sp>
      <p:sp>
        <p:nvSpPr>
          <p:cNvPr id="82" name="Rectangle 81"/>
          <p:cNvSpPr/>
          <p:nvPr/>
        </p:nvSpPr>
        <p:spPr>
          <a:xfrm>
            <a:off x="2295525" y="2497138"/>
            <a:ext cx="1687513" cy="360362"/>
          </a:xfrm>
          <a:prstGeom prst="rect">
            <a:avLst/>
          </a:prstGeom>
          <a:solidFill>
            <a:srgbClr val="C4EDF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2400" dirty="0">
                <a:solidFill>
                  <a:srgbClr val="000000"/>
                </a:solidFill>
              </a:rPr>
              <a:t>AP</a:t>
            </a:r>
          </a:p>
        </p:txBody>
      </p:sp>
      <p:sp>
        <p:nvSpPr>
          <p:cNvPr id="83" name="Rectangle 82"/>
          <p:cNvSpPr/>
          <p:nvPr/>
        </p:nvSpPr>
        <p:spPr>
          <a:xfrm>
            <a:off x="6219825" y="2486025"/>
            <a:ext cx="1687513" cy="360363"/>
          </a:xfrm>
          <a:prstGeom prst="rect">
            <a:avLst/>
          </a:prstGeom>
          <a:solidFill>
            <a:srgbClr val="C4EDF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2400" dirty="0">
                <a:solidFill>
                  <a:srgbClr val="000000"/>
                </a:solidFill>
              </a:rPr>
              <a:t>AP</a:t>
            </a:r>
          </a:p>
        </p:txBody>
      </p:sp>
      <p:sp>
        <p:nvSpPr>
          <p:cNvPr id="85" name="Rectangle 84"/>
          <p:cNvSpPr/>
          <p:nvPr/>
        </p:nvSpPr>
        <p:spPr>
          <a:xfrm>
            <a:off x="8097838" y="2135188"/>
            <a:ext cx="838200" cy="712787"/>
          </a:xfrm>
          <a:prstGeom prst="rect">
            <a:avLst/>
          </a:prstGeom>
          <a:solidFill>
            <a:schemeClr val="bg1"/>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Conv.</a:t>
            </a:r>
          </a:p>
          <a:p>
            <a:pPr>
              <a:buFont typeface="Times New Roman" pitchFamily="16" charset="0"/>
              <a:buNone/>
              <a:defRPr/>
            </a:pPr>
            <a:r>
              <a:rPr lang="en-US" dirty="0" err="1">
                <a:solidFill>
                  <a:srgbClr val="000000"/>
                </a:solidFill>
              </a:rPr>
              <a:t>Funct</a:t>
            </a:r>
            <a:endParaRPr lang="en-US" dirty="0">
              <a:solidFill>
                <a:srgbClr val="000000"/>
              </a:solidFill>
            </a:endParaRPr>
          </a:p>
        </p:txBody>
      </p:sp>
      <p:sp>
        <p:nvSpPr>
          <p:cNvPr id="87" name="Rectangle 86"/>
          <p:cNvSpPr/>
          <p:nvPr/>
        </p:nvSpPr>
        <p:spPr>
          <a:xfrm>
            <a:off x="2295525" y="2135188"/>
            <a:ext cx="1682750" cy="361950"/>
          </a:xfrm>
          <a:prstGeom prst="rect">
            <a:avLst/>
          </a:prstGeom>
          <a:solidFill>
            <a:srgbClr val="FFFF0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2400" dirty="0">
                <a:solidFill>
                  <a:srgbClr val="000000"/>
                </a:solidFill>
              </a:rPr>
              <a:t>.1AC CF</a:t>
            </a:r>
          </a:p>
        </p:txBody>
      </p:sp>
      <p:sp>
        <p:nvSpPr>
          <p:cNvPr id="4" name="Oval 3"/>
          <p:cNvSpPr/>
          <p:nvPr/>
        </p:nvSpPr>
        <p:spPr>
          <a:xfrm>
            <a:off x="2740025" y="2430463"/>
            <a:ext cx="762000" cy="131762"/>
          </a:xfrm>
          <a:prstGeom prst="ellipse">
            <a:avLst/>
          </a:prstGeom>
          <a:solidFill>
            <a:srgbClr val="FFFF00"/>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900" dirty="0">
                <a:solidFill>
                  <a:srgbClr val="000000"/>
                </a:solidFill>
              </a:rPr>
              <a:t>SAP[ ]</a:t>
            </a:r>
          </a:p>
        </p:txBody>
      </p:sp>
      <p:sp>
        <p:nvSpPr>
          <p:cNvPr id="88" name="Oval 87"/>
          <p:cNvSpPr/>
          <p:nvPr/>
        </p:nvSpPr>
        <p:spPr>
          <a:xfrm>
            <a:off x="2382838" y="2073275"/>
            <a:ext cx="609600" cy="122238"/>
          </a:xfrm>
          <a:prstGeom prst="ellipse">
            <a:avLst/>
          </a:prstGeom>
          <a:solidFill>
            <a:srgbClr val="FFFF00"/>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900" dirty="0">
                <a:solidFill>
                  <a:srgbClr val="000000"/>
                </a:solidFill>
              </a:rPr>
              <a:t>SAP</a:t>
            </a:r>
          </a:p>
        </p:txBody>
      </p:sp>
      <p:sp>
        <p:nvSpPr>
          <p:cNvPr id="91" name="Oval 90"/>
          <p:cNvSpPr/>
          <p:nvPr/>
        </p:nvSpPr>
        <p:spPr>
          <a:xfrm>
            <a:off x="3259138" y="2074863"/>
            <a:ext cx="609600" cy="122237"/>
          </a:xfrm>
          <a:prstGeom prst="ellipse">
            <a:avLst/>
          </a:prstGeom>
          <a:solidFill>
            <a:srgbClr val="FFFF00"/>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900" dirty="0">
                <a:solidFill>
                  <a:srgbClr val="000000"/>
                </a:solidFill>
              </a:rPr>
              <a:t>SAP</a:t>
            </a:r>
          </a:p>
        </p:txBody>
      </p:sp>
      <p:sp>
        <p:nvSpPr>
          <p:cNvPr id="94" name="Rectangle 93"/>
          <p:cNvSpPr/>
          <p:nvPr/>
        </p:nvSpPr>
        <p:spPr>
          <a:xfrm>
            <a:off x="6227763" y="2125663"/>
            <a:ext cx="1679575" cy="360362"/>
          </a:xfrm>
          <a:prstGeom prst="rect">
            <a:avLst/>
          </a:prstGeom>
          <a:solidFill>
            <a:srgbClr val="FFFF0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2400" dirty="0">
                <a:solidFill>
                  <a:srgbClr val="000000"/>
                </a:solidFill>
              </a:rPr>
              <a:t>.1AC CF</a:t>
            </a:r>
          </a:p>
        </p:txBody>
      </p:sp>
      <p:sp>
        <p:nvSpPr>
          <p:cNvPr id="100" name="Oval 99"/>
          <p:cNvSpPr/>
          <p:nvPr/>
        </p:nvSpPr>
        <p:spPr>
          <a:xfrm>
            <a:off x="6664325" y="2420938"/>
            <a:ext cx="762000" cy="131762"/>
          </a:xfrm>
          <a:prstGeom prst="ellipse">
            <a:avLst/>
          </a:prstGeom>
          <a:solidFill>
            <a:srgbClr val="FFFF00"/>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900" dirty="0">
                <a:solidFill>
                  <a:srgbClr val="000000"/>
                </a:solidFill>
              </a:rPr>
              <a:t>SAP[ ]</a:t>
            </a:r>
          </a:p>
        </p:txBody>
      </p:sp>
      <p:sp>
        <p:nvSpPr>
          <p:cNvPr id="104" name="Oval 103"/>
          <p:cNvSpPr/>
          <p:nvPr/>
        </p:nvSpPr>
        <p:spPr>
          <a:xfrm>
            <a:off x="6307138" y="2063750"/>
            <a:ext cx="609600" cy="122238"/>
          </a:xfrm>
          <a:prstGeom prst="ellipse">
            <a:avLst/>
          </a:prstGeom>
          <a:solidFill>
            <a:srgbClr val="FFFF00"/>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900" dirty="0">
                <a:solidFill>
                  <a:srgbClr val="000000"/>
                </a:solidFill>
              </a:rPr>
              <a:t>SAP</a:t>
            </a:r>
          </a:p>
        </p:txBody>
      </p:sp>
      <p:sp>
        <p:nvSpPr>
          <p:cNvPr id="105" name="Oval 104"/>
          <p:cNvSpPr/>
          <p:nvPr/>
        </p:nvSpPr>
        <p:spPr>
          <a:xfrm>
            <a:off x="7183438" y="2065338"/>
            <a:ext cx="609600" cy="120650"/>
          </a:xfrm>
          <a:prstGeom prst="ellipse">
            <a:avLst/>
          </a:prstGeom>
          <a:solidFill>
            <a:srgbClr val="FFFF00"/>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900" dirty="0">
                <a:solidFill>
                  <a:srgbClr val="000000"/>
                </a:solidFill>
              </a:rPr>
              <a:t>SAP</a:t>
            </a:r>
          </a:p>
        </p:txBody>
      </p:sp>
      <p:sp>
        <p:nvSpPr>
          <p:cNvPr id="81" name="Text Placeholder 2"/>
          <p:cNvSpPr>
            <a:spLocks noGrp="1"/>
          </p:cNvSpPr>
          <p:nvPr>
            <p:ph type="body" sz="quarter" idx="4294967295"/>
          </p:nvPr>
        </p:nvSpPr>
        <p:spPr>
          <a:xfrm>
            <a:off x="250825" y="4508500"/>
            <a:ext cx="8578850" cy="1873250"/>
          </a:xfrm>
        </p:spPr>
        <p:txBody>
          <a:bodyPr>
            <a:normAutofit/>
          </a:bodyPr>
          <a:lstStyle/>
          <a:p>
            <a:pPr marL="0" indent="0">
              <a:lnSpc>
                <a:spcPct val="85000"/>
              </a:lnSpc>
              <a:spcBef>
                <a:spcPts val="1475"/>
              </a:spcBef>
            </a:pPr>
            <a:r>
              <a:rPr lang="en-US" sz="3200" smtClean="0">
                <a:solidFill>
                  <a:srgbClr val="435153"/>
                </a:solidFill>
                <a:latin typeface="Times New Roman" pitchFamily="18" charset="0"/>
                <a:ea typeface="MS Gothic" pitchFamily="49" charset="-128"/>
              </a:rPr>
              <a:t>That is, 802.1AC/802.11ak  are defining a SAP and a convergence function that supports multiple, logical links as seen by the Bridge, to each of the 11ak-aware non-AP endpoints.</a:t>
            </a:r>
          </a:p>
        </p:txBody>
      </p:sp>
      <p:sp>
        <p:nvSpPr>
          <p:cNvPr id="28713" name="TextBox 1"/>
          <p:cNvSpPr txBox="1">
            <a:spLocks noChangeArrowheads="1"/>
          </p:cNvSpPr>
          <p:nvPr/>
        </p:nvSpPr>
        <p:spPr bwMode="auto">
          <a:xfrm>
            <a:off x="3492500" y="115888"/>
            <a:ext cx="1689100" cy="461962"/>
          </a:xfrm>
          <a:prstGeom prst="rect">
            <a:avLst/>
          </a:prstGeom>
          <a:noFill/>
          <a:ln w="9525">
            <a:noFill/>
            <a:miter lim="800000"/>
            <a:headEnd/>
            <a:tailEnd/>
          </a:ln>
        </p:spPr>
        <p:txBody>
          <a:bodyPr wrap="none">
            <a:spAutoFit/>
          </a:bodyPr>
          <a:lstStyle/>
          <a:p>
            <a:pPr algn="l"/>
            <a:r>
              <a:rPr lang="en-US" sz="2400">
                <a:solidFill>
                  <a:srgbClr val="FF0000"/>
                </a:solidFill>
              </a:rPr>
              <a:t>CHANGED</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lide Number Placeholder 5"/>
          <p:cNvSpPr>
            <a:spLocks noGrp="1"/>
          </p:cNvSpPr>
          <p:nvPr>
            <p:ph type="sldNum" idx="10"/>
          </p:nvPr>
        </p:nvSpPr>
        <p:spPr/>
        <p:txBody>
          <a:bodyPr/>
          <a:lstStyle/>
          <a:p>
            <a:pPr>
              <a:defRPr/>
            </a:pPr>
            <a:r>
              <a:rPr lang="en-GB"/>
              <a:t>Slide </a:t>
            </a:r>
            <a:fld id="{20586306-8B47-41BE-8118-2230B73CB308}" type="slidenum">
              <a:rPr lang="en-GB"/>
              <a:pPr>
                <a:defRPr/>
              </a:pPr>
              <a:t>12</a:t>
            </a:fld>
            <a:endParaRPr lang="en-GB"/>
          </a:p>
        </p:txBody>
      </p:sp>
      <p:sp>
        <p:nvSpPr>
          <p:cNvPr id="42" name="Rectangle 4"/>
          <p:cNvSpPr>
            <a:spLocks noGrp="1" noChangeArrowheads="1"/>
          </p:cNvSpPr>
          <p:nvPr>
            <p:ph type="ftr" idx="11"/>
          </p:nvPr>
        </p:nvSpPr>
        <p:spPr/>
        <p:txBody>
          <a:bodyPr/>
          <a:lstStyle/>
          <a:p>
            <a:r>
              <a:rPr lang="en-GB"/>
              <a:t>Dick Roy, SRA / Mark Hamilton, Ruckus Wireless</a:t>
            </a:r>
          </a:p>
        </p:txBody>
      </p:sp>
      <p:sp>
        <p:nvSpPr>
          <p:cNvPr id="72" name="Rectangle 71"/>
          <p:cNvSpPr/>
          <p:nvPr/>
        </p:nvSpPr>
        <p:spPr>
          <a:xfrm>
            <a:off x="6516688" y="4238625"/>
            <a:ext cx="1511300" cy="452438"/>
          </a:xfrm>
          <a:prstGeom prst="rect">
            <a:avLst/>
          </a:prstGeom>
          <a:solidFill>
            <a:schemeClr val="accent5">
              <a:lumMod val="40000"/>
              <a:lumOff val="6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l">
              <a:buFont typeface="Times New Roman" pitchFamily="16" charset="0"/>
              <a:buNone/>
              <a:defRPr/>
            </a:pPr>
            <a:r>
              <a:rPr lang="en-US" dirty="0">
                <a:solidFill>
                  <a:srgbClr val="000000"/>
                </a:solidFill>
              </a:rPr>
              <a:t>       DS</a:t>
            </a:r>
          </a:p>
        </p:txBody>
      </p:sp>
      <p:sp>
        <p:nvSpPr>
          <p:cNvPr id="2" name="Title 1"/>
          <p:cNvSpPr>
            <a:spLocks noGrp="1"/>
          </p:cNvSpPr>
          <p:nvPr>
            <p:ph type="title"/>
          </p:nvPr>
        </p:nvSpPr>
        <p:spPr>
          <a:xfrm>
            <a:off x="250825" y="692150"/>
            <a:ext cx="8589963" cy="838200"/>
          </a:xfrm>
        </p:spPr>
        <p:txBody>
          <a:bodyPr/>
          <a:lstStyle/>
          <a:p>
            <a:pPr algn="l" defTabSz="914400">
              <a:lnSpc>
                <a:spcPct val="80000"/>
              </a:lnSpc>
              <a:buFont typeface="Times New Roman" pitchFamily="16" charset="0"/>
              <a:buNone/>
              <a:defRPr/>
            </a:pPr>
            <a:r>
              <a:rPr lang="en-US" sz="3600" b="0" kern="1200" dirty="0" smtClean="0">
                <a:solidFill>
                  <a:srgbClr val="435153"/>
                </a:solidFill>
              </a:rPr>
              <a:t>P802.11ak and non-11ak STNs on one AP.</a:t>
            </a:r>
            <a:endParaRPr lang="en-US" sz="3600" b="0" kern="1200" dirty="0">
              <a:solidFill>
                <a:schemeClr val="accent6"/>
              </a:solidFill>
            </a:endParaRPr>
          </a:p>
        </p:txBody>
      </p:sp>
      <p:sp>
        <p:nvSpPr>
          <p:cNvPr id="109" name="Rectangle 108"/>
          <p:cNvSpPr/>
          <p:nvPr/>
        </p:nvSpPr>
        <p:spPr>
          <a:xfrm>
            <a:off x="4932363" y="1844675"/>
            <a:ext cx="3024187" cy="65087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chemeClr val="accent6"/>
                </a:solidFill>
              </a:rPr>
              <a:t>AP w/Bridge and </a:t>
            </a:r>
          </a:p>
          <a:p>
            <a:pPr>
              <a:buFont typeface="Times New Roman" pitchFamily="16" charset="0"/>
              <a:buNone/>
              <a:defRPr/>
            </a:pPr>
            <a:r>
              <a:rPr lang="en-US" b="1" dirty="0">
                <a:solidFill>
                  <a:schemeClr val="accent6"/>
                </a:solidFill>
              </a:rPr>
              <a:t>non-11ak (legacy) access</a:t>
            </a:r>
          </a:p>
        </p:txBody>
      </p:sp>
      <p:sp>
        <p:nvSpPr>
          <p:cNvPr id="110" name="Rectangle 109"/>
          <p:cNvSpPr/>
          <p:nvPr/>
        </p:nvSpPr>
        <p:spPr>
          <a:xfrm>
            <a:off x="2916238" y="2133600"/>
            <a:ext cx="1676400" cy="36195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11ak STAs</a:t>
            </a:r>
          </a:p>
        </p:txBody>
      </p:sp>
      <p:sp>
        <p:nvSpPr>
          <p:cNvPr id="32" name="Rectangle 31"/>
          <p:cNvSpPr/>
          <p:nvPr/>
        </p:nvSpPr>
        <p:spPr>
          <a:xfrm>
            <a:off x="638175" y="3873500"/>
            <a:ext cx="838200" cy="725488"/>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33" name="Rectangle 32"/>
          <p:cNvSpPr/>
          <p:nvPr/>
        </p:nvSpPr>
        <p:spPr>
          <a:xfrm>
            <a:off x="638175" y="4587875"/>
            <a:ext cx="838200" cy="363538"/>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sp>
        <p:nvSpPr>
          <p:cNvPr id="34" name="Rectangle 33"/>
          <p:cNvSpPr/>
          <p:nvPr/>
        </p:nvSpPr>
        <p:spPr>
          <a:xfrm>
            <a:off x="1646238" y="3873500"/>
            <a:ext cx="838200" cy="725488"/>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35" name="Rectangle 34"/>
          <p:cNvSpPr/>
          <p:nvPr/>
        </p:nvSpPr>
        <p:spPr>
          <a:xfrm>
            <a:off x="1646238" y="4587875"/>
            <a:ext cx="838200" cy="363538"/>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37" name="Straight Connector 36"/>
          <p:cNvCxnSpPr>
            <a:stCxn id="33" idx="2"/>
          </p:cNvCxnSpPr>
          <p:nvPr/>
        </p:nvCxnSpPr>
        <p:spPr>
          <a:xfrm>
            <a:off x="1057275" y="4951413"/>
            <a:ext cx="0" cy="460375"/>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2027238" y="4951413"/>
            <a:ext cx="0" cy="531812"/>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sp>
        <p:nvSpPr>
          <p:cNvPr id="39" name="Rectangle 38"/>
          <p:cNvSpPr/>
          <p:nvPr/>
        </p:nvSpPr>
        <p:spPr>
          <a:xfrm>
            <a:off x="611188" y="2133600"/>
            <a:ext cx="1873250" cy="36195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Non-11ak STAs</a:t>
            </a:r>
          </a:p>
        </p:txBody>
      </p:sp>
      <p:cxnSp>
        <p:nvCxnSpPr>
          <p:cNvPr id="40" name="Straight Connector 39"/>
          <p:cNvCxnSpPr/>
          <p:nvPr/>
        </p:nvCxnSpPr>
        <p:spPr>
          <a:xfrm>
            <a:off x="827088" y="5483225"/>
            <a:ext cx="5400675" cy="33338"/>
          </a:xfrm>
          <a:prstGeom prst="line">
            <a:avLst/>
          </a:prstGeom>
          <a:ln w="57150" cmpd="sng">
            <a:solidFill>
              <a:srgbClr val="0000FF"/>
            </a:solidFill>
            <a:prstDash val="dash"/>
          </a:ln>
          <a:effectLst/>
        </p:spPr>
        <p:style>
          <a:lnRef idx="2">
            <a:schemeClr val="accent1"/>
          </a:lnRef>
          <a:fillRef idx="0">
            <a:schemeClr val="accent1"/>
          </a:fillRef>
          <a:effectRef idx="1">
            <a:schemeClr val="accent1"/>
          </a:effectRef>
          <a:fontRef idx="minor">
            <a:schemeClr val="tx1"/>
          </a:fontRef>
        </p:style>
      </p:cxnSp>
      <p:sp>
        <p:nvSpPr>
          <p:cNvPr id="45" name="Rectangle 44"/>
          <p:cNvSpPr/>
          <p:nvPr/>
        </p:nvSpPr>
        <p:spPr>
          <a:xfrm>
            <a:off x="2771775" y="3876675"/>
            <a:ext cx="838200" cy="723900"/>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55" name="Rectangle 54"/>
          <p:cNvSpPr/>
          <p:nvPr/>
        </p:nvSpPr>
        <p:spPr>
          <a:xfrm>
            <a:off x="2771775" y="4589463"/>
            <a:ext cx="838200" cy="363537"/>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sp>
        <p:nvSpPr>
          <p:cNvPr id="56" name="Rectangle 55"/>
          <p:cNvSpPr/>
          <p:nvPr/>
        </p:nvSpPr>
        <p:spPr>
          <a:xfrm>
            <a:off x="4932363" y="4238625"/>
            <a:ext cx="1295400" cy="361950"/>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57" name="Rectangle 56"/>
          <p:cNvSpPr/>
          <p:nvPr/>
        </p:nvSpPr>
        <p:spPr>
          <a:xfrm>
            <a:off x="4932363" y="4589463"/>
            <a:ext cx="1295400" cy="363537"/>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36" name="Straight Connector 35"/>
          <p:cNvCxnSpPr/>
          <p:nvPr/>
        </p:nvCxnSpPr>
        <p:spPr>
          <a:xfrm>
            <a:off x="3995738" y="5195888"/>
            <a:ext cx="1296987" cy="0"/>
          </a:xfrm>
          <a:prstGeom prst="line">
            <a:avLst/>
          </a:prstGeom>
          <a:ln w="57150"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7" name="Straight Connector 126"/>
          <p:cNvCxnSpPr/>
          <p:nvPr/>
        </p:nvCxnSpPr>
        <p:spPr>
          <a:xfrm>
            <a:off x="6796088" y="4906963"/>
            <a:ext cx="1185862" cy="0"/>
          </a:xfrm>
          <a:prstGeom prst="line">
            <a:avLst/>
          </a:prstGeom>
          <a:ln w="57150" cmpd="sng">
            <a:solidFill>
              <a:srgbClr val="000000"/>
            </a:solidFill>
            <a:prstDash val="dot"/>
          </a:ln>
          <a:effectLst/>
        </p:spPr>
        <p:style>
          <a:lnRef idx="2">
            <a:schemeClr val="accent1"/>
          </a:lnRef>
          <a:fillRef idx="0">
            <a:schemeClr val="accent1"/>
          </a:fillRef>
          <a:effectRef idx="1">
            <a:schemeClr val="accent1"/>
          </a:effectRef>
          <a:fontRef idx="minor">
            <a:schemeClr val="tx1"/>
          </a:fontRef>
        </p:style>
      </p:cxnSp>
      <p:cxnSp>
        <p:nvCxnSpPr>
          <p:cNvPr id="130" name="Straight Connector 129"/>
          <p:cNvCxnSpPr/>
          <p:nvPr/>
        </p:nvCxnSpPr>
        <p:spPr>
          <a:xfrm>
            <a:off x="3152775" y="4953000"/>
            <a:ext cx="0" cy="387350"/>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sp>
        <p:nvSpPr>
          <p:cNvPr id="74" name="Rectangle 73"/>
          <p:cNvSpPr/>
          <p:nvPr/>
        </p:nvSpPr>
        <p:spPr>
          <a:xfrm>
            <a:off x="4932363" y="3876675"/>
            <a:ext cx="2087562" cy="360363"/>
          </a:xfrm>
          <a:prstGeom prst="rect">
            <a:avLst/>
          </a:prstGeom>
          <a:solidFill>
            <a:srgbClr val="C4EDF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endParaRPr lang="en-US" dirty="0">
              <a:solidFill>
                <a:srgbClr val="000000"/>
              </a:solidFill>
            </a:endParaRPr>
          </a:p>
        </p:txBody>
      </p:sp>
      <p:cxnSp>
        <p:nvCxnSpPr>
          <p:cNvPr id="59" name="Straight Connector 58"/>
          <p:cNvCxnSpPr/>
          <p:nvPr/>
        </p:nvCxnSpPr>
        <p:spPr>
          <a:xfrm>
            <a:off x="6011863" y="4043363"/>
            <a:ext cx="0" cy="1439862"/>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6804025" y="4043363"/>
            <a:ext cx="0" cy="360362"/>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a:off x="6011863" y="4043363"/>
            <a:ext cx="792162" cy="0"/>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sp>
        <p:nvSpPr>
          <p:cNvPr id="29720" name="TextBox 22"/>
          <p:cNvSpPr txBox="1">
            <a:spLocks noChangeArrowheads="1"/>
          </p:cNvSpPr>
          <p:nvPr/>
        </p:nvSpPr>
        <p:spPr bwMode="auto">
          <a:xfrm>
            <a:off x="5267325" y="3827463"/>
            <a:ext cx="582613" cy="461962"/>
          </a:xfrm>
          <a:prstGeom prst="rect">
            <a:avLst/>
          </a:prstGeom>
          <a:noFill/>
          <a:ln w="9525">
            <a:noFill/>
            <a:miter lim="800000"/>
            <a:headEnd/>
            <a:tailEnd/>
          </a:ln>
        </p:spPr>
        <p:txBody>
          <a:bodyPr wrap="none">
            <a:spAutoFit/>
          </a:bodyPr>
          <a:lstStyle/>
          <a:p>
            <a:pPr algn="l"/>
            <a:r>
              <a:rPr lang="en-US" sz="2400">
                <a:solidFill>
                  <a:srgbClr val="435153"/>
                </a:solidFill>
              </a:rPr>
              <a:t>AP</a:t>
            </a:r>
          </a:p>
        </p:txBody>
      </p:sp>
      <p:sp>
        <p:nvSpPr>
          <p:cNvPr id="68" name="Rectangle 67"/>
          <p:cNvSpPr/>
          <p:nvPr/>
        </p:nvSpPr>
        <p:spPr>
          <a:xfrm>
            <a:off x="4932363" y="2986088"/>
            <a:ext cx="3095625" cy="509587"/>
          </a:xfrm>
          <a:prstGeom prst="rect">
            <a:avLst/>
          </a:prstGeom>
          <a:solidFill>
            <a:srgbClr val="D9B6B7"/>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Bridge</a:t>
            </a:r>
          </a:p>
        </p:txBody>
      </p:sp>
      <p:sp>
        <p:nvSpPr>
          <p:cNvPr id="69" name="Rectangle 68"/>
          <p:cNvSpPr/>
          <p:nvPr/>
        </p:nvSpPr>
        <p:spPr>
          <a:xfrm>
            <a:off x="7235825" y="3500438"/>
            <a:ext cx="792163" cy="741362"/>
          </a:xfrm>
          <a:prstGeom prst="rect">
            <a:avLst/>
          </a:prstGeom>
          <a:solidFill>
            <a:srgbClr val="FFFF0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.1AC</a:t>
            </a:r>
          </a:p>
        </p:txBody>
      </p:sp>
      <p:cxnSp>
        <p:nvCxnSpPr>
          <p:cNvPr id="71" name="Straight Connector 70"/>
          <p:cNvCxnSpPr/>
          <p:nvPr/>
        </p:nvCxnSpPr>
        <p:spPr>
          <a:xfrm>
            <a:off x="7667625" y="3284538"/>
            <a:ext cx="0" cy="1119187"/>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sp>
        <p:nvSpPr>
          <p:cNvPr id="50" name="Rectangle 49"/>
          <p:cNvSpPr/>
          <p:nvPr/>
        </p:nvSpPr>
        <p:spPr>
          <a:xfrm>
            <a:off x="3851275" y="3873500"/>
            <a:ext cx="838200" cy="725488"/>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51" name="Rectangle 50"/>
          <p:cNvSpPr/>
          <p:nvPr/>
        </p:nvSpPr>
        <p:spPr>
          <a:xfrm>
            <a:off x="3851275" y="4587875"/>
            <a:ext cx="838200" cy="363538"/>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52" name="Straight Connector 51"/>
          <p:cNvCxnSpPr/>
          <p:nvPr/>
        </p:nvCxnSpPr>
        <p:spPr>
          <a:xfrm>
            <a:off x="4232275" y="4951413"/>
            <a:ext cx="0" cy="242887"/>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flipV="1">
            <a:off x="2987675" y="5340350"/>
            <a:ext cx="2663825" cy="7938"/>
          </a:xfrm>
          <a:prstGeom prst="line">
            <a:avLst/>
          </a:prstGeom>
          <a:ln w="57150"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sp>
        <p:nvSpPr>
          <p:cNvPr id="29728" name="Left Brace 4"/>
          <p:cNvSpPr>
            <a:spLocks/>
          </p:cNvSpPr>
          <p:nvPr/>
        </p:nvSpPr>
        <p:spPr bwMode="auto">
          <a:xfrm rot="5400000">
            <a:off x="1356519" y="1747044"/>
            <a:ext cx="288925" cy="1779587"/>
          </a:xfrm>
          <a:prstGeom prst="leftBrace">
            <a:avLst>
              <a:gd name="adj1" fmla="val 8327"/>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29729" name="Left Brace 40"/>
          <p:cNvSpPr>
            <a:spLocks/>
          </p:cNvSpPr>
          <p:nvPr/>
        </p:nvSpPr>
        <p:spPr bwMode="auto">
          <a:xfrm rot="5400000">
            <a:off x="3516312" y="1747838"/>
            <a:ext cx="288925" cy="1778000"/>
          </a:xfrm>
          <a:prstGeom prst="leftBrace">
            <a:avLst>
              <a:gd name="adj1" fmla="val 8319"/>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29730" name="Left Brace 41"/>
          <p:cNvSpPr>
            <a:spLocks/>
          </p:cNvSpPr>
          <p:nvPr/>
        </p:nvSpPr>
        <p:spPr bwMode="auto">
          <a:xfrm rot="5400000">
            <a:off x="6288881" y="1135857"/>
            <a:ext cx="288925" cy="3001962"/>
          </a:xfrm>
          <a:prstGeom prst="leftBrace">
            <a:avLst>
              <a:gd name="adj1" fmla="val 8322"/>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44" name="Rectangle 43"/>
          <p:cNvSpPr/>
          <p:nvPr/>
        </p:nvSpPr>
        <p:spPr>
          <a:xfrm>
            <a:off x="4932363" y="3509963"/>
            <a:ext cx="792162" cy="361950"/>
          </a:xfrm>
          <a:prstGeom prst="rect">
            <a:avLst/>
          </a:prstGeom>
          <a:solidFill>
            <a:srgbClr val="FFFF0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.1AC</a:t>
            </a:r>
          </a:p>
        </p:txBody>
      </p:sp>
      <p:cxnSp>
        <p:nvCxnSpPr>
          <p:cNvPr id="131" name="Straight Connector 130"/>
          <p:cNvCxnSpPr/>
          <p:nvPr/>
        </p:nvCxnSpPr>
        <p:spPr>
          <a:xfrm>
            <a:off x="5167313" y="3284538"/>
            <a:ext cx="0" cy="1911350"/>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a:off x="5435600" y="3284538"/>
            <a:ext cx="0" cy="2063750"/>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sp>
        <p:nvSpPr>
          <p:cNvPr id="29734" name="TextBox 45"/>
          <p:cNvSpPr txBox="1">
            <a:spLocks noChangeArrowheads="1"/>
          </p:cNvSpPr>
          <p:nvPr/>
        </p:nvSpPr>
        <p:spPr bwMode="auto">
          <a:xfrm>
            <a:off x="3492500" y="115888"/>
            <a:ext cx="1689100" cy="461962"/>
          </a:xfrm>
          <a:prstGeom prst="rect">
            <a:avLst/>
          </a:prstGeom>
          <a:noFill/>
          <a:ln w="9525">
            <a:noFill/>
            <a:miter lim="800000"/>
            <a:headEnd/>
            <a:tailEnd/>
          </a:ln>
        </p:spPr>
        <p:txBody>
          <a:bodyPr wrap="none">
            <a:spAutoFit/>
          </a:bodyPr>
          <a:lstStyle/>
          <a:p>
            <a:pPr algn="l"/>
            <a:r>
              <a:rPr lang="en-US" sz="2400">
                <a:solidFill>
                  <a:srgbClr val="FF0000"/>
                </a:solidFill>
              </a:rPr>
              <a:t>CHANGED</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lide Number Placeholder 5"/>
          <p:cNvSpPr>
            <a:spLocks noGrp="1"/>
          </p:cNvSpPr>
          <p:nvPr>
            <p:ph type="sldNum" idx="10"/>
          </p:nvPr>
        </p:nvSpPr>
        <p:spPr/>
        <p:txBody>
          <a:bodyPr/>
          <a:lstStyle/>
          <a:p>
            <a:pPr>
              <a:defRPr/>
            </a:pPr>
            <a:r>
              <a:rPr lang="en-GB"/>
              <a:t>Slide </a:t>
            </a:r>
            <a:fld id="{5CCF2113-9A69-4966-97C5-E410891326C8}" type="slidenum">
              <a:rPr lang="en-GB"/>
              <a:pPr>
                <a:defRPr/>
              </a:pPr>
              <a:t>13</a:t>
            </a:fld>
            <a:endParaRPr lang="en-GB"/>
          </a:p>
        </p:txBody>
      </p:sp>
      <p:sp>
        <p:nvSpPr>
          <p:cNvPr id="63" name="Rectangle 4"/>
          <p:cNvSpPr>
            <a:spLocks noGrp="1" noChangeArrowheads="1"/>
          </p:cNvSpPr>
          <p:nvPr>
            <p:ph type="ftr" idx="11"/>
          </p:nvPr>
        </p:nvSpPr>
        <p:spPr/>
        <p:txBody>
          <a:bodyPr/>
          <a:lstStyle/>
          <a:p>
            <a:r>
              <a:rPr lang="en-GB"/>
              <a:t>Dick Roy, SRA / Mark Hamilton, Ruckus Wireless</a:t>
            </a:r>
          </a:p>
        </p:txBody>
      </p:sp>
      <p:sp>
        <p:nvSpPr>
          <p:cNvPr id="77" name="Rectangle 76"/>
          <p:cNvSpPr/>
          <p:nvPr/>
        </p:nvSpPr>
        <p:spPr>
          <a:xfrm>
            <a:off x="34925" y="1412875"/>
            <a:ext cx="1081088" cy="86677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Non-</a:t>
            </a:r>
          </a:p>
          <a:p>
            <a:pPr>
              <a:buFont typeface="Times New Roman" pitchFamily="16" charset="0"/>
              <a:buNone/>
              <a:defRPr/>
            </a:pPr>
            <a:r>
              <a:rPr lang="en-US" b="1" dirty="0">
                <a:solidFill>
                  <a:srgbClr val="FF6600"/>
                </a:solidFill>
              </a:rPr>
              <a:t>11ak </a:t>
            </a:r>
          </a:p>
          <a:p>
            <a:pPr>
              <a:buFont typeface="Times New Roman" pitchFamily="16" charset="0"/>
              <a:buNone/>
              <a:defRPr/>
            </a:pPr>
            <a:r>
              <a:rPr lang="en-US" b="1" dirty="0">
                <a:solidFill>
                  <a:srgbClr val="FF6600"/>
                </a:solidFill>
              </a:rPr>
              <a:t>STA(s)</a:t>
            </a:r>
          </a:p>
        </p:txBody>
      </p:sp>
      <p:sp>
        <p:nvSpPr>
          <p:cNvPr id="30722" name="Left Brace 77"/>
          <p:cNvSpPr>
            <a:spLocks/>
          </p:cNvSpPr>
          <p:nvPr/>
        </p:nvSpPr>
        <p:spPr bwMode="auto">
          <a:xfrm rot="5400000">
            <a:off x="431800" y="2168526"/>
            <a:ext cx="287337" cy="792162"/>
          </a:xfrm>
          <a:prstGeom prst="leftBrace">
            <a:avLst>
              <a:gd name="adj1" fmla="val 8360"/>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79" name="Rectangle 78"/>
          <p:cNvSpPr/>
          <p:nvPr/>
        </p:nvSpPr>
        <p:spPr>
          <a:xfrm>
            <a:off x="1042988" y="1773238"/>
            <a:ext cx="936625" cy="50641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11ak </a:t>
            </a:r>
          </a:p>
          <a:p>
            <a:pPr>
              <a:buFont typeface="Times New Roman" pitchFamily="16" charset="0"/>
              <a:buNone/>
              <a:defRPr/>
            </a:pPr>
            <a:r>
              <a:rPr lang="en-US" b="1" dirty="0">
                <a:solidFill>
                  <a:srgbClr val="FF6600"/>
                </a:solidFill>
              </a:rPr>
              <a:t>STA(s)</a:t>
            </a:r>
          </a:p>
        </p:txBody>
      </p:sp>
      <p:sp>
        <p:nvSpPr>
          <p:cNvPr id="30724" name="Left Brace 79"/>
          <p:cNvSpPr>
            <a:spLocks/>
          </p:cNvSpPr>
          <p:nvPr/>
        </p:nvSpPr>
        <p:spPr bwMode="auto">
          <a:xfrm rot="5400000">
            <a:off x="1368425" y="2168526"/>
            <a:ext cx="287337" cy="792162"/>
          </a:xfrm>
          <a:prstGeom prst="leftBrace">
            <a:avLst>
              <a:gd name="adj1" fmla="val 8360"/>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81" name="Rectangle 80"/>
          <p:cNvSpPr/>
          <p:nvPr/>
        </p:nvSpPr>
        <p:spPr>
          <a:xfrm>
            <a:off x="8101013" y="1412875"/>
            <a:ext cx="935037" cy="86677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Non-</a:t>
            </a:r>
          </a:p>
          <a:p>
            <a:pPr>
              <a:buFont typeface="Times New Roman" pitchFamily="16" charset="0"/>
              <a:buNone/>
              <a:defRPr/>
            </a:pPr>
            <a:r>
              <a:rPr lang="en-US" b="1" dirty="0">
                <a:solidFill>
                  <a:srgbClr val="FF6600"/>
                </a:solidFill>
              </a:rPr>
              <a:t>11ak </a:t>
            </a:r>
          </a:p>
          <a:p>
            <a:pPr>
              <a:buFont typeface="Times New Roman" pitchFamily="16" charset="0"/>
              <a:buNone/>
              <a:defRPr/>
            </a:pPr>
            <a:r>
              <a:rPr lang="en-US" b="1" dirty="0">
                <a:solidFill>
                  <a:srgbClr val="FF6600"/>
                </a:solidFill>
              </a:rPr>
              <a:t>STA(s)</a:t>
            </a:r>
          </a:p>
        </p:txBody>
      </p:sp>
      <p:sp>
        <p:nvSpPr>
          <p:cNvPr id="30726" name="Left Brace 81"/>
          <p:cNvSpPr>
            <a:spLocks/>
          </p:cNvSpPr>
          <p:nvPr/>
        </p:nvSpPr>
        <p:spPr bwMode="auto">
          <a:xfrm rot="5400000">
            <a:off x="8424863" y="2168525"/>
            <a:ext cx="287337" cy="792163"/>
          </a:xfrm>
          <a:prstGeom prst="leftBrace">
            <a:avLst>
              <a:gd name="adj1" fmla="val 8360"/>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83" name="Rectangle 82"/>
          <p:cNvSpPr/>
          <p:nvPr/>
        </p:nvSpPr>
        <p:spPr>
          <a:xfrm>
            <a:off x="7235825" y="1773238"/>
            <a:ext cx="936625" cy="50641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11ak </a:t>
            </a:r>
          </a:p>
          <a:p>
            <a:pPr>
              <a:buFont typeface="Times New Roman" pitchFamily="16" charset="0"/>
              <a:buNone/>
              <a:defRPr/>
            </a:pPr>
            <a:r>
              <a:rPr lang="en-US" b="1" dirty="0">
                <a:solidFill>
                  <a:srgbClr val="FF6600"/>
                </a:solidFill>
              </a:rPr>
              <a:t>STA(s)</a:t>
            </a:r>
          </a:p>
        </p:txBody>
      </p:sp>
      <p:sp>
        <p:nvSpPr>
          <p:cNvPr id="30728" name="Left Brace 84"/>
          <p:cNvSpPr>
            <a:spLocks/>
          </p:cNvSpPr>
          <p:nvPr/>
        </p:nvSpPr>
        <p:spPr bwMode="auto">
          <a:xfrm rot="5400000">
            <a:off x="7561263" y="2168525"/>
            <a:ext cx="287337" cy="792163"/>
          </a:xfrm>
          <a:prstGeom prst="leftBrace">
            <a:avLst>
              <a:gd name="adj1" fmla="val 8360"/>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86" name="Rectangle 85"/>
          <p:cNvSpPr/>
          <p:nvPr/>
        </p:nvSpPr>
        <p:spPr>
          <a:xfrm>
            <a:off x="1692275" y="1557338"/>
            <a:ext cx="2682875" cy="650875"/>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chemeClr val="accent6"/>
                </a:solidFill>
              </a:rPr>
              <a:t>11ak AP w/Bridge and </a:t>
            </a:r>
          </a:p>
          <a:p>
            <a:pPr>
              <a:buFont typeface="Times New Roman" pitchFamily="16" charset="0"/>
              <a:buNone/>
              <a:defRPr/>
            </a:pPr>
            <a:r>
              <a:rPr lang="en-US" b="1" dirty="0">
                <a:solidFill>
                  <a:schemeClr val="accent6"/>
                </a:solidFill>
              </a:rPr>
              <a:t>non-11ak (legacy) access</a:t>
            </a:r>
          </a:p>
        </p:txBody>
      </p:sp>
      <p:sp>
        <p:nvSpPr>
          <p:cNvPr id="30730" name="Left Brace 88"/>
          <p:cNvSpPr>
            <a:spLocks/>
          </p:cNvSpPr>
          <p:nvPr/>
        </p:nvSpPr>
        <p:spPr bwMode="auto">
          <a:xfrm rot="5400000">
            <a:off x="2771775" y="1628776"/>
            <a:ext cx="287337" cy="1871662"/>
          </a:xfrm>
          <a:prstGeom prst="leftBrace">
            <a:avLst>
              <a:gd name="adj1" fmla="val 8353"/>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90" name="Rectangle 89"/>
          <p:cNvSpPr/>
          <p:nvPr/>
        </p:nvSpPr>
        <p:spPr>
          <a:xfrm>
            <a:off x="5003800" y="1338263"/>
            <a:ext cx="2305050" cy="122713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chemeClr val="accent6"/>
                </a:solidFill>
              </a:rPr>
              <a:t>11ak AP w/Bridge,</a:t>
            </a:r>
          </a:p>
          <a:p>
            <a:pPr>
              <a:buFont typeface="Times New Roman" pitchFamily="16" charset="0"/>
              <a:buNone/>
              <a:defRPr/>
            </a:pPr>
            <a:r>
              <a:rPr lang="en-US" b="1" dirty="0">
                <a:solidFill>
                  <a:schemeClr val="accent6"/>
                </a:solidFill>
              </a:rPr>
              <a:t>u</a:t>
            </a:r>
            <a:r>
              <a:rPr lang="en-US" b="1" dirty="0">
                <a:solidFill>
                  <a:schemeClr val="accent6"/>
                </a:solidFill>
              </a:rPr>
              <a:t>ses DS </a:t>
            </a:r>
          </a:p>
          <a:p>
            <a:pPr>
              <a:buFont typeface="Times New Roman" pitchFamily="16" charset="0"/>
              <a:buNone/>
              <a:defRPr/>
            </a:pPr>
            <a:r>
              <a:rPr lang="en-US" b="1" dirty="0">
                <a:solidFill>
                  <a:schemeClr val="accent6"/>
                </a:solidFill>
              </a:rPr>
              <a:t>for non-11ak access</a:t>
            </a:r>
          </a:p>
        </p:txBody>
      </p:sp>
      <p:sp>
        <p:nvSpPr>
          <p:cNvPr id="30732" name="Left Brace 93"/>
          <p:cNvSpPr>
            <a:spLocks/>
          </p:cNvSpPr>
          <p:nvPr/>
        </p:nvSpPr>
        <p:spPr bwMode="auto">
          <a:xfrm rot="5400000">
            <a:off x="6048375" y="1520826"/>
            <a:ext cx="287337" cy="2087562"/>
          </a:xfrm>
          <a:prstGeom prst="leftBrace">
            <a:avLst>
              <a:gd name="adj1" fmla="val 8342"/>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76" name="Rectangle 75"/>
          <p:cNvSpPr/>
          <p:nvPr/>
        </p:nvSpPr>
        <p:spPr>
          <a:xfrm>
            <a:off x="5219700" y="3357563"/>
            <a:ext cx="1611313" cy="358775"/>
          </a:xfrm>
          <a:prstGeom prst="rect">
            <a:avLst/>
          </a:prstGeom>
          <a:solidFill>
            <a:srgbClr val="FFFF0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.1AC</a:t>
            </a:r>
          </a:p>
        </p:txBody>
      </p:sp>
      <p:sp>
        <p:nvSpPr>
          <p:cNvPr id="73" name="Rectangle 72"/>
          <p:cNvSpPr/>
          <p:nvPr/>
        </p:nvSpPr>
        <p:spPr>
          <a:xfrm>
            <a:off x="2268538" y="3357563"/>
            <a:ext cx="1511300" cy="358775"/>
          </a:xfrm>
          <a:prstGeom prst="rect">
            <a:avLst/>
          </a:prstGeom>
          <a:solidFill>
            <a:srgbClr val="FFFF0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.1AC</a:t>
            </a:r>
          </a:p>
        </p:txBody>
      </p:sp>
      <p:sp>
        <p:nvSpPr>
          <p:cNvPr id="72" name="Rectangle 71"/>
          <p:cNvSpPr/>
          <p:nvPr/>
        </p:nvSpPr>
        <p:spPr>
          <a:xfrm>
            <a:off x="3327400" y="4094163"/>
            <a:ext cx="2376488" cy="454025"/>
          </a:xfrm>
          <a:prstGeom prst="rect">
            <a:avLst/>
          </a:prstGeom>
          <a:solidFill>
            <a:schemeClr val="accent5">
              <a:lumMod val="40000"/>
              <a:lumOff val="6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l">
              <a:buFont typeface="Times New Roman" pitchFamily="16" charset="0"/>
              <a:buNone/>
              <a:defRPr/>
            </a:pPr>
            <a:r>
              <a:rPr lang="en-US" dirty="0">
                <a:solidFill>
                  <a:srgbClr val="000000"/>
                </a:solidFill>
              </a:rPr>
              <a:t>       DS</a:t>
            </a:r>
          </a:p>
        </p:txBody>
      </p:sp>
      <p:sp>
        <p:nvSpPr>
          <p:cNvPr id="2" name="Title 1"/>
          <p:cNvSpPr>
            <a:spLocks noGrp="1"/>
          </p:cNvSpPr>
          <p:nvPr>
            <p:ph type="title"/>
          </p:nvPr>
        </p:nvSpPr>
        <p:spPr>
          <a:xfrm>
            <a:off x="250825" y="692150"/>
            <a:ext cx="8589963" cy="838200"/>
          </a:xfrm>
        </p:spPr>
        <p:txBody>
          <a:bodyPr/>
          <a:lstStyle/>
          <a:p>
            <a:pPr algn="l" defTabSz="914400">
              <a:lnSpc>
                <a:spcPct val="80000"/>
              </a:lnSpc>
              <a:buFont typeface="Times New Roman" pitchFamily="16" charset="0"/>
              <a:buNone/>
              <a:defRPr/>
            </a:pPr>
            <a:r>
              <a:rPr lang="en-US" sz="3600" b="0" kern="1200" dirty="0" smtClean="0">
                <a:solidFill>
                  <a:srgbClr val="435153"/>
                </a:solidFill>
              </a:rPr>
              <a:t>P802.11ak and non-11ak STNs on two APs.</a:t>
            </a:r>
            <a:endParaRPr lang="en-US" sz="3600" b="0" kern="1200" dirty="0">
              <a:solidFill>
                <a:schemeClr val="accent6"/>
              </a:solidFill>
            </a:endParaRPr>
          </a:p>
        </p:txBody>
      </p:sp>
      <p:sp>
        <p:nvSpPr>
          <p:cNvPr id="32" name="Rectangle 31"/>
          <p:cNvSpPr/>
          <p:nvPr/>
        </p:nvSpPr>
        <p:spPr>
          <a:xfrm>
            <a:off x="179388" y="3730625"/>
            <a:ext cx="838200" cy="723900"/>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33" name="Rectangle 32"/>
          <p:cNvSpPr/>
          <p:nvPr/>
        </p:nvSpPr>
        <p:spPr>
          <a:xfrm>
            <a:off x="179388" y="4443413"/>
            <a:ext cx="838200" cy="363537"/>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37" name="Straight Connector 36"/>
          <p:cNvCxnSpPr>
            <a:stCxn id="33" idx="2"/>
          </p:cNvCxnSpPr>
          <p:nvPr/>
        </p:nvCxnSpPr>
        <p:spPr>
          <a:xfrm>
            <a:off x="598488" y="4806950"/>
            <a:ext cx="0" cy="388938"/>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grpSp>
        <p:nvGrpSpPr>
          <p:cNvPr id="30740" name="Group 83"/>
          <p:cNvGrpSpPr>
            <a:grpSpLocks/>
          </p:cNvGrpSpPr>
          <p:nvPr/>
        </p:nvGrpSpPr>
        <p:grpSpPr bwMode="auto">
          <a:xfrm>
            <a:off x="8101013" y="3730625"/>
            <a:ext cx="838200" cy="1465263"/>
            <a:chOff x="8172400" y="2539504"/>
            <a:chExt cx="838200" cy="1465560"/>
          </a:xfrm>
        </p:grpSpPr>
        <p:sp>
          <p:nvSpPr>
            <p:cNvPr id="34" name="Rectangle 33"/>
            <p:cNvSpPr/>
            <p:nvPr/>
          </p:nvSpPr>
          <p:spPr>
            <a:xfrm>
              <a:off x="8172400" y="2539504"/>
              <a:ext cx="838200" cy="724047"/>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35" name="Rectangle 34"/>
            <p:cNvSpPr/>
            <p:nvPr/>
          </p:nvSpPr>
          <p:spPr>
            <a:xfrm>
              <a:off x="8172400" y="3254024"/>
              <a:ext cx="838200" cy="362023"/>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38" name="Straight Connector 37"/>
            <p:cNvCxnSpPr/>
            <p:nvPr/>
          </p:nvCxnSpPr>
          <p:spPr>
            <a:xfrm>
              <a:off x="8553400" y="3616047"/>
              <a:ext cx="0" cy="389017"/>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grpSp>
      <p:cxnSp>
        <p:nvCxnSpPr>
          <p:cNvPr id="40" name="Straight Connector 39"/>
          <p:cNvCxnSpPr/>
          <p:nvPr/>
        </p:nvCxnSpPr>
        <p:spPr>
          <a:xfrm>
            <a:off x="323850" y="5195888"/>
            <a:ext cx="2879725" cy="0"/>
          </a:xfrm>
          <a:prstGeom prst="line">
            <a:avLst/>
          </a:prstGeom>
          <a:ln w="57150" cmpd="sng">
            <a:solidFill>
              <a:srgbClr val="0000FF"/>
            </a:solidFill>
            <a:prstDash val="dash"/>
          </a:ln>
          <a:effectLst/>
        </p:spPr>
        <p:style>
          <a:lnRef idx="2">
            <a:schemeClr val="accent1"/>
          </a:lnRef>
          <a:fillRef idx="0">
            <a:schemeClr val="accent1"/>
          </a:fillRef>
          <a:effectRef idx="1">
            <a:schemeClr val="accent1"/>
          </a:effectRef>
          <a:fontRef idx="minor">
            <a:schemeClr val="tx1"/>
          </a:fontRef>
        </p:style>
      </p:cxnSp>
      <p:sp>
        <p:nvSpPr>
          <p:cNvPr id="45" name="Rectangle 44"/>
          <p:cNvSpPr/>
          <p:nvPr/>
        </p:nvSpPr>
        <p:spPr>
          <a:xfrm>
            <a:off x="1168400" y="3730625"/>
            <a:ext cx="838200" cy="723900"/>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55" name="Rectangle 54"/>
          <p:cNvSpPr/>
          <p:nvPr/>
        </p:nvSpPr>
        <p:spPr>
          <a:xfrm>
            <a:off x="1168400" y="4446588"/>
            <a:ext cx="838200" cy="361950"/>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sp>
        <p:nvSpPr>
          <p:cNvPr id="56" name="Rectangle 55"/>
          <p:cNvSpPr/>
          <p:nvPr/>
        </p:nvSpPr>
        <p:spPr>
          <a:xfrm>
            <a:off x="2273300" y="4094163"/>
            <a:ext cx="911225" cy="361950"/>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57" name="Rectangle 56"/>
          <p:cNvSpPr/>
          <p:nvPr/>
        </p:nvSpPr>
        <p:spPr>
          <a:xfrm>
            <a:off x="2273300" y="4446588"/>
            <a:ext cx="911225" cy="361950"/>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36" name="Straight Connector 35"/>
          <p:cNvCxnSpPr/>
          <p:nvPr/>
        </p:nvCxnSpPr>
        <p:spPr>
          <a:xfrm>
            <a:off x="1212850" y="5051425"/>
            <a:ext cx="1439863" cy="0"/>
          </a:xfrm>
          <a:prstGeom prst="line">
            <a:avLst/>
          </a:prstGeom>
          <a:ln w="57150"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7" name="Straight Connector 126"/>
          <p:cNvCxnSpPr/>
          <p:nvPr/>
        </p:nvCxnSpPr>
        <p:spPr>
          <a:xfrm>
            <a:off x="3890963" y="4764088"/>
            <a:ext cx="1185862" cy="0"/>
          </a:xfrm>
          <a:prstGeom prst="line">
            <a:avLst/>
          </a:prstGeom>
          <a:ln w="57150" cmpd="sng">
            <a:solidFill>
              <a:srgbClr val="000000"/>
            </a:solidFill>
            <a:prstDash val="dot"/>
          </a:ln>
          <a:effectLst/>
        </p:spPr>
        <p:style>
          <a:lnRef idx="2">
            <a:schemeClr val="accent1"/>
          </a:lnRef>
          <a:fillRef idx="0">
            <a:schemeClr val="accent1"/>
          </a:fillRef>
          <a:effectRef idx="1">
            <a:schemeClr val="accent1"/>
          </a:effectRef>
          <a:fontRef idx="minor">
            <a:schemeClr val="tx1"/>
          </a:fontRef>
        </p:style>
      </p:cxnSp>
      <p:cxnSp>
        <p:nvCxnSpPr>
          <p:cNvPr id="130" name="Straight Connector 129"/>
          <p:cNvCxnSpPr/>
          <p:nvPr/>
        </p:nvCxnSpPr>
        <p:spPr>
          <a:xfrm>
            <a:off x="1549400" y="4808538"/>
            <a:ext cx="0" cy="242887"/>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sp>
        <p:nvSpPr>
          <p:cNvPr id="74" name="Rectangle 73"/>
          <p:cNvSpPr/>
          <p:nvPr/>
        </p:nvSpPr>
        <p:spPr>
          <a:xfrm>
            <a:off x="2273300" y="3732213"/>
            <a:ext cx="1506538" cy="360362"/>
          </a:xfrm>
          <a:prstGeom prst="rect">
            <a:avLst/>
          </a:prstGeom>
          <a:solidFill>
            <a:srgbClr val="C4EDF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endParaRPr lang="en-US" dirty="0">
              <a:solidFill>
                <a:srgbClr val="000000"/>
              </a:solidFill>
            </a:endParaRPr>
          </a:p>
        </p:txBody>
      </p:sp>
      <p:cxnSp>
        <p:nvCxnSpPr>
          <p:cNvPr id="59" name="Straight Connector 58"/>
          <p:cNvCxnSpPr/>
          <p:nvPr/>
        </p:nvCxnSpPr>
        <p:spPr>
          <a:xfrm>
            <a:off x="2987675" y="3898900"/>
            <a:ext cx="0" cy="1296988"/>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3582988" y="3898900"/>
            <a:ext cx="0" cy="360363"/>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a:off x="2987675" y="3898900"/>
            <a:ext cx="595313" cy="0"/>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sp>
        <p:nvSpPr>
          <p:cNvPr id="30753" name="TextBox 22"/>
          <p:cNvSpPr txBox="1">
            <a:spLocks noChangeArrowheads="1"/>
          </p:cNvSpPr>
          <p:nvPr/>
        </p:nvSpPr>
        <p:spPr bwMode="auto">
          <a:xfrm>
            <a:off x="2608263" y="3683000"/>
            <a:ext cx="582612" cy="461963"/>
          </a:xfrm>
          <a:prstGeom prst="rect">
            <a:avLst/>
          </a:prstGeom>
          <a:noFill/>
          <a:ln w="9525">
            <a:noFill/>
            <a:miter lim="800000"/>
            <a:headEnd/>
            <a:tailEnd/>
          </a:ln>
        </p:spPr>
        <p:txBody>
          <a:bodyPr wrap="none">
            <a:spAutoFit/>
          </a:bodyPr>
          <a:lstStyle/>
          <a:p>
            <a:pPr algn="l"/>
            <a:r>
              <a:rPr lang="en-US" sz="2400">
                <a:solidFill>
                  <a:srgbClr val="435153"/>
                </a:solidFill>
              </a:rPr>
              <a:t>AP</a:t>
            </a:r>
          </a:p>
        </p:txBody>
      </p:sp>
      <p:sp>
        <p:nvSpPr>
          <p:cNvPr id="68" name="Rectangle 67"/>
          <p:cNvSpPr/>
          <p:nvPr/>
        </p:nvSpPr>
        <p:spPr>
          <a:xfrm>
            <a:off x="2268538" y="2852738"/>
            <a:ext cx="2643187" cy="509587"/>
          </a:xfrm>
          <a:prstGeom prst="rect">
            <a:avLst/>
          </a:prstGeom>
          <a:solidFill>
            <a:srgbClr val="D9B6B7"/>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Bridge</a:t>
            </a:r>
          </a:p>
        </p:txBody>
      </p:sp>
      <p:sp>
        <p:nvSpPr>
          <p:cNvPr id="69" name="Rectangle 68"/>
          <p:cNvSpPr/>
          <p:nvPr/>
        </p:nvSpPr>
        <p:spPr>
          <a:xfrm>
            <a:off x="4119563" y="3357563"/>
            <a:ext cx="792162" cy="739775"/>
          </a:xfrm>
          <a:prstGeom prst="rect">
            <a:avLst/>
          </a:prstGeom>
          <a:solidFill>
            <a:srgbClr val="FFFF0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.1AC</a:t>
            </a:r>
          </a:p>
        </p:txBody>
      </p:sp>
      <p:cxnSp>
        <p:nvCxnSpPr>
          <p:cNvPr id="71" name="Straight Connector 70"/>
          <p:cNvCxnSpPr/>
          <p:nvPr/>
        </p:nvCxnSpPr>
        <p:spPr>
          <a:xfrm>
            <a:off x="4552950" y="3213100"/>
            <a:ext cx="0" cy="1046163"/>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1" name="Straight Connector 130"/>
          <p:cNvCxnSpPr/>
          <p:nvPr/>
        </p:nvCxnSpPr>
        <p:spPr>
          <a:xfrm>
            <a:off x="2508250" y="3213100"/>
            <a:ext cx="0" cy="1838325"/>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sp>
        <p:nvSpPr>
          <p:cNvPr id="87" name="Rectangle 86"/>
          <p:cNvSpPr/>
          <p:nvPr/>
        </p:nvSpPr>
        <p:spPr>
          <a:xfrm flipH="1">
            <a:off x="7097713" y="3732213"/>
            <a:ext cx="838200" cy="723900"/>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88" name="Rectangle 87"/>
          <p:cNvSpPr/>
          <p:nvPr/>
        </p:nvSpPr>
        <p:spPr>
          <a:xfrm flipH="1">
            <a:off x="7097713" y="4446588"/>
            <a:ext cx="838200" cy="361950"/>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sp>
        <p:nvSpPr>
          <p:cNvPr id="91" name="Rectangle 90"/>
          <p:cNvSpPr/>
          <p:nvPr/>
        </p:nvSpPr>
        <p:spPr>
          <a:xfrm flipH="1">
            <a:off x="5919788" y="4094163"/>
            <a:ext cx="911225" cy="361950"/>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92" name="Rectangle 91"/>
          <p:cNvSpPr/>
          <p:nvPr/>
        </p:nvSpPr>
        <p:spPr>
          <a:xfrm flipH="1">
            <a:off x="5919788" y="4446588"/>
            <a:ext cx="911225" cy="361950"/>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93" name="Straight Connector 92"/>
          <p:cNvCxnSpPr/>
          <p:nvPr/>
        </p:nvCxnSpPr>
        <p:spPr>
          <a:xfrm flipH="1">
            <a:off x="6451600" y="5051425"/>
            <a:ext cx="1439863" cy="0"/>
          </a:xfrm>
          <a:prstGeom prst="line">
            <a:avLst/>
          </a:prstGeom>
          <a:ln w="57150"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5" name="Straight Connector 94"/>
          <p:cNvCxnSpPr/>
          <p:nvPr/>
        </p:nvCxnSpPr>
        <p:spPr>
          <a:xfrm flipH="1">
            <a:off x="7554913" y="4808538"/>
            <a:ext cx="0" cy="242887"/>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sp>
        <p:nvSpPr>
          <p:cNvPr id="96" name="Rectangle 95"/>
          <p:cNvSpPr/>
          <p:nvPr/>
        </p:nvSpPr>
        <p:spPr>
          <a:xfrm flipH="1">
            <a:off x="5219700" y="3732213"/>
            <a:ext cx="1611313" cy="360362"/>
          </a:xfrm>
          <a:prstGeom prst="rect">
            <a:avLst/>
          </a:prstGeom>
          <a:solidFill>
            <a:srgbClr val="C4EDF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endParaRPr lang="en-US" dirty="0">
              <a:solidFill>
                <a:srgbClr val="000000"/>
              </a:solidFill>
            </a:endParaRPr>
          </a:p>
        </p:txBody>
      </p:sp>
      <p:cxnSp>
        <p:nvCxnSpPr>
          <p:cNvPr id="97" name="Straight Connector 96"/>
          <p:cNvCxnSpPr/>
          <p:nvPr/>
        </p:nvCxnSpPr>
        <p:spPr>
          <a:xfrm>
            <a:off x="6064250" y="3898900"/>
            <a:ext cx="0" cy="1296988"/>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8" name="Straight Connector 97"/>
          <p:cNvCxnSpPr/>
          <p:nvPr/>
        </p:nvCxnSpPr>
        <p:spPr>
          <a:xfrm flipH="1">
            <a:off x="5416550" y="3898900"/>
            <a:ext cx="0" cy="360363"/>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9" name="Straight Connector 98"/>
          <p:cNvCxnSpPr/>
          <p:nvPr/>
        </p:nvCxnSpPr>
        <p:spPr>
          <a:xfrm flipH="1">
            <a:off x="5416550" y="3898900"/>
            <a:ext cx="647700" cy="0"/>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sp>
        <p:nvSpPr>
          <p:cNvPr id="30768" name="TextBox 99"/>
          <p:cNvSpPr txBox="1">
            <a:spLocks noChangeArrowheads="1"/>
          </p:cNvSpPr>
          <p:nvPr/>
        </p:nvSpPr>
        <p:spPr bwMode="auto">
          <a:xfrm flipH="1">
            <a:off x="5915025" y="3683000"/>
            <a:ext cx="581025" cy="461963"/>
          </a:xfrm>
          <a:prstGeom prst="rect">
            <a:avLst/>
          </a:prstGeom>
          <a:noFill/>
          <a:ln w="9525">
            <a:noFill/>
            <a:miter lim="800000"/>
            <a:headEnd/>
            <a:tailEnd/>
          </a:ln>
        </p:spPr>
        <p:txBody>
          <a:bodyPr wrap="none">
            <a:spAutoFit/>
          </a:bodyPr>
          <a:lstStyle/>
          <a:p>
            <a:pPr algn="l"/>
            <a:r>
              <a:rPr lang="en-US" sz="2400">
                <a:solidFill>
                  <a:srgbClr val="435153"/>
                </a:solidFill>
              </a:rPr>
              <a:t>AP</a:t>
            </a:r>
          </a:p>
        </p:txBody>
      </p:sp>
      <p:sp>
        <p:nvSpPr>
          <p:cNvPr id="101" name="Rectangle 100"/>
          <p:cNvSpPr/>
          <p:nvPr/>
        </p:nvSpPr>
        <p:spPr>
          <a:xfrm flipH="1">
            <a:off x="5219700" y="2852738"/>
            <a:ext cx="1611313" cy="509587"/>
          </a:xfrm>
          <a:prstGeom prst="rect">
            <a:avLst/>
          </a:prstGeom>
          <a:solidFill>
            <a:srgbClr val="D9B6B7"/>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Bridge</a:t>
            </a:r>
          </a:p>
        </p:txBody>
      </p:sp>
      <p:cxnSp>
        <p:nvCxnSpPr>
          <p:cNvPr id="104" name="Straight Connector 103"/>
          <p:cNvCxnSpPr/>
          <p:nvPr/>
        </p:nvCxnSpPr>
        <p:spPr>
          <a:xfrm>
            <a:off x="6596063" y="3213100"/>
            <a:ext cx="0" cy="1838325"/>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p:nvCxnSpPr>
        <p:spPr>
          <a:xfrm>
            <a:off x="5940425" y="5195888"/>
            <a:ext cx="2735263" cy="0"/>
          </a:xfrm>
          <a:prstGeom prst="line">
            <a:avLst/>
          </a:prstGeom>
          <a:ln w="57150" cmpd="sng">
            <a:solidFill>
              <a:srgbClr val="0000F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0772" name="Straight Arrow Connector 74"/>
          <p:cNvCxnSpPr>
            <a:cxnSpLocks noChangeShapeType="1"/>
          </p:cNvCxnSpPr>
          <p:nvPr/>
        </p:nvCxnSpPr>
        <p:spPr bwMode="auto">
          <a:xfrm flipV="1">
            <a:off x="7667625" y="5589588"/>
            <a:ext cx="0" cy="360362"/>
          </a:xfrm>
          <a:prstGeom prst="straightConnector1">
            <a:avLst/>
          </a:prstGeom>
          <a:noFill/>
          <a:ln w="38100" algn="ctr">
            <a:solidFill>
              <a:srgbClr val="000090"/>
            </a:solidFill>
            <a:round/>
            <a:headEnd/>
            <a:tailEnd type="arrow" w="med" len="med"/>
          </a:ln>
        </p:spPr>
      </p:cxnSp>
      <p:sp>
        <p:nvSpPr>
          <p:cNvPr id="7" name="TextBox 6"/>
          <p:cNvSpPr txBox="1"/>
          <p:nvPr/>
        </p:nvSpPr>
        <p:spPr>
          <a:xfrm>
            <a:off x="46038" y="5478463"/>
            <a:ext cx="9028112" cy="830262"/>
          </a:xfrm>
          <a:prstGeom prst="rect">
            <a:avLst/>
          </a:prstGeom>
          <a:noFill/>
        </p:spPr>
        <p:txBody>
          <a:bodyPr wrap="none">
            <a:spAutoFit/>
          </a:bodyPr>
          <a:lstStyle/>
          <a:p>
            <a:pPr algn="l">
              <a:buFont typeface="Times New Roman" pitchFamily="16" charset="0"/>
              <a:buNone/>
              <a:defRPr/>
            </a:pPr>
            <a:r>
              <a:rPr lang="en-US" sz="2400" dirty="0">
                <a:solidFill>
                  <a:schemeClr val="accent6">
                    <a:lumMod val="60000"/>
                    <a:lumOff val="40000"/>
                  </a:schemeClr>
                </a:solidFill>
                <a:latin typeface="Times New Roman" pitchFamily="16" charset="0"/>
                <a:ea typeface="MS Gothic" charset="-128"/>
              </a:rPr>
              <a:t>Note that connectivity between this 11ak STN and the other</a:t>
            </a:r>
            <a:br>
              <a:rPr lang="en-US" sz="2400" dirty="0">
                <a:solidFill>
                  <a:schemeClr val="accent6">
                    <a:lumMod val="60000"/>
                    <a:lumOff val="40000"/>
                  </a:schemeClr>
                </a:solidFill>
                <a:latin typeface="Times New Roman" pitchFamily="16" charset="0"/>
                <a:ea typeface="MS Gothic" charset="-128"/>
              </a:rPr>
            </a:br>
            <a:r>
              <a:rPr lang="en-US" sz="2400" dirty="0">
                <a:solidFill>
                  <a:schemeClr val="accent6">
                    <a:lumMod val="60000"/>
                    <a:lumOff val="40000"/>
                  </a:schemeClr>
                </a:solidFill>
                <a:latin typeface="Times New Roman" pitchFamily="16" charset="0"/>
                <a:ea typeface="MS Gothic" charset="-128"/>
              </a:rPr>
              <a:t>stations depends on some connection between the Bridges </a:t>
            </a:r>
            <a:r>
              <a:rPr lang="en-US" sz="2400" b="1" dirty="0">
                <a:solidFill>
                  <a:srgbClr val="963B01"/>
                </a:solidFill>
                <a:latin typeface="Times New Roman" pitchFamily="16" charset="0"/>
                <a:ea typeface="MS Gothic" charset="-128"/>
              </a:rPr>
              <a:t>not shown</a:t>
            </a:r>
            <a:r>
              <a:rPr lang="en-US" sz="2400" dirty="0">
                <a:solidFill>
                  <a:schemeClr val="accent6">
                    <a:lumMod val="60000"/>
                    <a:lumOff val="40000"/>
                  </a:schemeClr>
                </a:solidFill>
                <a:latin typeface="Times New Roman" pitchFamily="16" charset="0"/>
                <a:ea typeface="MS Gothic" charset="-128"/>
              </a:rPr>
              <a:t>.</a:t>
            </a:r>
            <a:endParaRPr lang="en-US" sz="2400" dirty="0">
              <a:solidFill>
                <a:schemeClr val="accent6">
                  <a:lumMod val="60000"/>
                  <a:lumOff val="40000"/>
                </a:schemeClr>
              </a:solidFill>
              <a:latin typeface="Times New Roman" pitchFamily="16" charset="0"/>
              <a:ea typeface="MS Gothic" charset="-128"/>
            </a:endParaRPr>
          </a:p>
        </p:txBody>
      </p:sp>
      <p:sp>
        <p:nvSpPr>
          <p:cNvPr id="30774" name="TextBox 5"/>
          <p:cNvSpPr txBox="1">
            <a:spLocks noChangeArrowheads="1"/>
          </p:cNvSpPr>
          <p:nvPr/>
        </p:nvSpPr>
        <p:spPr bwMode="auto">
          <a:xfrm>
            <a:off x="6948488" y="3284538"/>
            <a:ext cx="1146175" cy="461962"/>
          </a:xfrm>
          <a:prstGeom prst="rect">
            <a:avLst/>
          </a:prstGeom>
          <a:noFill/>
          <a:ln w="9525">
            <a:noFill/>
            <a:miter lim="800000"/>
            <a:headEnd/>
            <a:tailEnd/>
          </a:ln>
        </p:spPr>
        <p:txBody>
          <a:bodyPr wrap="none">
            <a:spAutoFit/>
          </a:bodyPr>
          <a:lstStyle/>
          <a:p>
            <a:pPr algn="l"/>
            <a:r>
              <a:rPr lang="en-US" sz="2400">
                <a:solidFill>
                  <a:srgbClr val="FF0000"/>
                </a:solidFill>
              </a:rPr>
              <a:t>isolated</a:t>
            </a:r>
          </a:p>
        </p:txBody>
      </p:sp>
      <p:sp>
        <p:nvSpPr>
          <p:cNvPr id="30775" name="TextBox 60"/>
          <p:cNvSpPr txBox="1">
            <a:spLocks noChangeArrowheads="1"/>
          </p:cNvSpPr>
          <p:nvPr/>
        </p:nvSpPr>
        <p:spPr bwMode="auto">
          <a:xfrm>
            <a:off x="3492500" y="115888"/>
            <a:ext cx="1689100" cy="461962"/>
          </a:xfrm>
          <a:prstGeom prst="rect">
            <a:avLst/>
          </a:prstGeom>
          <a:noFill/>
          <a:ln w="9525">
            <a:noFill/>
            <a:miter lim="800000"/>
            <a:headEnd/>
            <a:tailEnd/>
          </a:ln>
        </p:spPr>
        <p:txBody>
          <a:bodyPr wrap="none">
            <a:spAutoFit/>
          </a:bodyPr>
          <a:lstStyle/>
          <a:p>
            <a:pPr algn="l"/>
            <a:r>
              <a:rPr lang="en-US" sz="2400">
                <a:solidFill>
                  <a:srgbClr val="FF0000"/>
                </a:solidFill>
              </a:rPr>
              <a:t>CHANGED</a:t>
            </a:r>
          </a:p>
        </p:txBody>
      </p:sp>
      <p:sp>
        <p:nvSpPr>
          <p:cNvPr id="30776" name="Left Brace 62"/>
          <p:cNvSpPr>
            <a:spLocks/>
          </p:cNvSpPr>
          <p:nvPr/>
        </p:nvSpPr>
        <p:spPr bwMode="auto">
          <a:xfrm rot="5400000">
            <a:off x="4356894" y="1988344"/>
            <a:ext cx="287337" cy="1152525"/>
          </a:xfrm>
          <a:prstGeom prst="leftBrace">
            <a:avLst>
              <a:gd name="adj1" fmla="val 8356"/>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Slide Number Placeholder 5"/>
          <p:cNvSpPr>
            <a:spLocks noGrp="1"/>
          </p:cNvSpPr>
          <p:nvPr>
            <p:ph type="sldNum" idx="10"/>
          </p:nvPr>
        </p:nvSpPr>
        <p:spPr/>
        <p:txBody>
          <a:bodyPr/>
          <a:lstStyle/>
          <a:p>
            <a:pPr>
              <a:defRPr/>
            </a:pPr>
            <a:r>
              <a:rPr lang="en-GB"/>
              <a:t>Slide </a:t>
            </a:r>
            <a:fld id="{BB71397A-2B86-4D08-A571-9E076B1AB731}" type="slidenum">
              <a:rPr lang="en-GB"/>
              <a:pPr>
                <a:defRPr/>
              </a:pPr>
              <a:t>14</a:t>
            </a:fld>
            <a:endParaRPr lang="en-GB"/>
          </a:p>
        </p:txBody>
      </p:sp>
      <p:sp>
        <p:nvSpPr>
          <p:cNvPr id="64" name="Rectangle 4"/>
          <p:cNvSpPr>
            <a:spLocks noGrp="1" noChangeArrowheads="1"/>
          </p:cNvSpPr>
          <p:nvPr>
            <p:ph type="ftr" idx="11"/>
          </p:nvPr>
        </p:nvSpPr>
        <p:spPr/>
        <p:txBody>
          <a:bodyPr/>
          <a:lstStyle/>
          <a:p>
            <a:r>
              <a:rPr lang="en-GB"/>
              <a:t>Dick Roy, SRA / Mark Hamilton, Ruckus Wireless</a:t>
            </a:r>
          </a:p>
        </p:txBody>
      </p:sp>
      <p:sp>
        <p:nvSpPr>
          <p:cNvPr id="86" name="Rectangle 85"/>
          <p:cNvSpPr/>
          <p:nvPr/>
        </p:nvSpPr>
        <p:spPr>
          <a:xfrm>
            <a:off x="34925" y="1412875"/>
            <a:ext cx="1081088" cy="86677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Non-</a:t>
            </a:r>
          </a:p>
          <a:p>
            <a:pPr>
              <a:buFont typeface="Times New Roman" pitchFamily="16" charset="0"/>
              <a:buNone/>
              <a:defRPr/>
            </a:pPr>
            <a:r>
              <a:rPr lang="en-US" b="1" dirty="0">
                <a:solidFill>
                  <a:srgbClr val="FF6600"/>
                </a:solidFill>
              </a:rPr>
              <a:t>11ak </a:t>
            </a:r>
          </a:p>
          <a:p>
            <a:pPr>
              <a:buFont typeface="Times New Roman" pitchFamily="16" charset="0"/>
              <a:buNone/>
              <a:defRPr/>
            </a:pPr>
            <a:r>
              <a:rPr lang="en-US" b="1" dirty="0">
                <a:solidFill>
                  <a:srgbClr val="FF6600"/>
                </a:solidFill>
              </a:rPr>
              <a:t>STA(s)</a:t>
            </a:r>
          </a:p>
        </p:txBody>
      </p:sp>
      <p:sp>
        <p:nvSpPr>
          <p:cNvPr id="31746" name="Left Brace 88"/>
          <p:cNvSpPr>
            <a:spLocks/>
          </p:cNvSpPr>
          <p:nvPr/>
        </p:nvSpPr>
        <p:spPr bwMode="auto">
          <a:xfrm rot="5400000">
            <a:off x="431800" y="2168526"/>
            <a:ext cx="287337" cy="792162"/>
          </a:xfrm>
          <a:prstGeom prst="leftBrace">
            <a:avLst>
              <a:gd name="adj1" fmla="val 8360"/>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90" name="Rectangle 89"/>
          <p:cNvSpPr/>
          <p:nvPr/>
        </p:nvSpPr>
        <p:spPr>
          <a:xfrm>
            <a:off x="1042988" y="1773238"/>
            <a:ext cx="936625" cy="50641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11ak </a:t>
            </a:r>
          </a:p>
          <a:p>
            <a:pPr>
              <a:buFont typeface="Times New Roman" pitchFamily="16" charset="0"/>
              <a:buNone/>
              <a:defRPr/>
            </a:pPr>
            <a:r>
              <a:rPr lang="en-US" b="1" dirty="0">
                <a:solidFill>
                  <a:srgbClr val="FF6600"/>
                </a:solidFill>
              </a:rPr>
              <a:t>STA(s)</a:t>
            </a:r>
          </a:p>
        </p:txBody>
      </p:sp>
      <p:sp>
        <p:nvSpPr>
          <p:cNvPr id="31748" name="Left Brace 93"/>
          <p:cNvSpPr>
            <a:spLocks/>
          </p:cNvSpPr>
          <p:nvPr/>
        </p:nvSpPr>
        <p:spPr bwMode="auto">
          <a:xfrm rot="5400000">
            <a:off x="1368425" y="2168526"/>
            <a:ext cx="287337" cy="792162"/>
          </a:xfrm>
          <a:prstGeom prst="leftBrace">
            <a:avLst>
              <a:gd name="adj1" fmla="val 8360"/>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102" name="Rectangle 101"/>
          <p:cNvSpPr/>
          <p:nvPr/>
        </p:nvSpPr>
        <p:spPr>
          <a:xfrm>
            <a:off x="8101013" y="1412875"/>
            <a:ext cx="935037" cy="86677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Non-</a:t>
            </a:r>
          </a:p>
          <a:p>
            <a:pPr>
              <a:buFont typeface="Times New Roman" pitchFamily="16" charset="0"/>
              <a:buNone/>
              <a:defRPr/>
            </a:pPr>
            <a:r>
              <a:rPr lang="en-US" b="1" dirty="0">
                <a:solidFill>
                  <a:srgbClr val="FF6600"/>
                </a:solidFill>
              </a:rPr>
              <a:t>11ak </a:t>
            </a:r>
          </a:p>
          <a:p>
            <a:pPr>
              <a:buFont typeface="Times New Roman" pitchFamily="16" charset="0"/>
              <a:buNone/>
              <a:defRPr/>
            </a:pPr>
            <a:r>
              <a:rPr lang="en-US" b="1" dirty="0">
                <a:solidFill>
                  <a:srgbClr val="FF6600"/>
                </a:solidFill>
              </a:rPr>
              <a:t>STA(s)</a:t>
            </a:r>
          </a:p>
        </p:txBody>
      </p:sp>
      <p:sp>
        <p:nvSpPr>
          <p:cNvPr id="31750" name="Left Brace 102"/>
          <p:cNvSpPr>
            <a:spLocks/>
          </p:cNvSpPr>
          <p:nvPr/>
        </p:nvSpPr>
        <p:spPr bwMode="auto">
          <a:xfrm rot="5400000">
            <a:off x="8424863" y="2168525"/>
            <a:ext cx="287337" cy="792163"/>
          </a:xfrm>
          <a:prstGeom prst="leftBrace">
            <a:avLst>
              <a:gd name="adj1" fmla="val 8360"/>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105" name="Rectangle 104"/>
          <p:cNvSpPr/>
          <p:nvPr/>
        </p:nvSpPr>
        <p:spPr>
          <a:xfrm>
            <a:off x="7235825" y="1773238"/>
            <a:ext cx="936625" cy="50641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11ak </a:t>
            </a:r>
          </a:p>
          <a:p>
            <a:pPr>
              <a:buFont typeface="Times New Roman" pitchFamily="16" charset="0"/>
              <a:buNone/>
              <a:defRPr/>
            </a:pPr>
            <a:r>
              <a:rPr lang="en-US" b="1" dirty="0">
                <a:solidFill>
                  <a:srgbClr val="FF6600"/>
                </a:solidFill>
              </a:rPr>
              <a:t>STA(s)</a:t>
            </a:r>
          </a:p>
        </p:txBody>
      </p:sp>
      <p:sp>
        <p:nvSpPr>
          <p:cNvPr id="31752" name="Left Brace 105"/>
          <p:cNvSpPr>
            <a:spLocks/>
          </p:cNvSpPr>
          <p:nvPr/>
        </p:nvSpPr>
        <p:spPr bwMode="auto">
          <a:xfrm rot="5400000">
            <a:off x="7561263" y="2168525"/>
            <a:ext cx="287337" cy="792163"/>
          </a:xfrm>
          <a:prstGeom prst="leftBrace">
            <a:avLst>
              <a:gd name="adj1" fmla="val 8360"/>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108" name="Rectangle 107"/>
          <p:cNvSpPr/>
          <p:nvPr/>
        </p:nvSpPr>
        <p:spPr>
          <a:xfrm>
            <a:off x="1908175" y="1773238"/>
            <a:ext cx="2682875" cy="65087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chemeClr val="accent6"/>
                </a:solidFill>
              </a:rPr>
              <a:t>AP w/Bridge and </a:t>
            </a:r>
          </a:p>
          <a:p>
            <a:pPr>
              <a:buFont typeface="Times New Roman" pitchFamily="16" charset="0"/>
              <a:buNone/>
              <a:defRPr/>
            </a:pPr>
            <a:r>
              <a:rPr lang="en-US" b="1" dirty="0">
                <a:solidFill>
                  <a:schemeClr val="accent6"/>
                </a:solidFill>
              </a:rPr>
              <a:t>non-11ak (legacy) access</a:t>
            </a:r>
          </a:p>
        </p:txBody>
      </p:sp>
      <p:sp>
        <p:nvSpPr>
          <p:cNvPr id="31754" name="Left Brace 108"/>
          <p:cNvSpPr>
            <a:spLocks/>
          </p:cNvSpPr>
          <p:nvPr/>
        </p:nvSpPr>
        <p:spPr bwMode="auto">
          <a:xfrm rot="5400000">
            <a:off x="3059907" y="1340644"/>
            <a:ext cx="287337" cy="2447925"/>
          </a:xfrm>
          <a:prstGeom prst="leftBrace">
            <a:avLst>
              <a:gd name="adj1" fmla="val 8362"/>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110" name="Rectangle 109"/>
          <p:cNvSpPr/>
          <p:nvPr/>
        </p:nvSpPr>
        <p:spPr>
          <a:xfrm>
            <a:off x="5148263" y="1196975"/>
            <a:ext cx="1674812" cy="1227138"/>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chemeClr val="accent6"/>
                </a:solidFill>
              </a:rPr>
              <a:t>AP w/Bridge,</a:t>
            </a:r>
          </a:p>
          <a:p>
            <a:pPr>
              <a:buFont typeface="Times New Roman" pitchFamily="16" charset="0"/>
              <a:buNone/>
              <a:defRPr/>
            </a:pPr>
            <a:r>
              <a:rPr lang="en-US" b="1" dirty="0">
                <a:solidFill>
                  <a:schemeClr val="accent6"/>
                </a:solidFill>
              </a:rPr>
              <a:t>u</a:t>
            </a:r>
            <a:r>
              <a:rPr lang="en-US" b="1" dirty="0">
                <a:solidFill>
                  <a:schemeClr val="accent6"/>
                </a:solidFill>
              </a:rPr>
              <a:t>ses DS </a:t>
            </a:r>
          </a:p>
          <a:p>
            <a:pPr>
              <a:buFont typeface="Times New Roman" pitchFamily="16" charset="0"/>
              <a:buNone/>
              <a:defRPr/>
            </a:pPr>
            <a:r>
              <a:rPr lang="en-US" b="1" dirty="0">
                <a:solidFill>
                  <a:schemeClr val="accent6"/>
                </a:solidFill>
              </a:rPr>
              <a:t>for non-11ak access</a:t>
            </a:r>
          </a:p>
        </p:txBody>
      </p:sp>
      <p:sp>
        <p:nvSpPr>
          <p:cNvPr id="31756" name="Left Brace 110"/>
          <p:cNvSpPr>
            <a:spLocks/>
          </p:cNvSpPr>
          <p:nvPr/>
        </p:nvSpPr>
        <p:spPr bwMode="auto">
          <a:xfrm rot="5400000">
            <a:off x="5795963" y="1268413"/>
            <a:ext cx="287337" cy="2592387"/>
          </a:xfrm>
          <a:prstGeom prst="leftBrace">
            <a:avLst>
              <a:gd name="adj1" fmla="val 8354"/>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76" name="Rectangle 75"/>
          <p:cNvSpPr/>
          <p:nvPr/>
        </p:nvSpPr>
        <p:spPr>
          <a:xfrm>
            <a:off x="5867400" y="3357563"/>
            <a:ext cx="1368425" cy="358775"/>
          </a:xfrm>
          <a:prstGeom prst="rect">
            <a:avLst/>
          </a:prstGeom>
          <a:solidFill>
            <a:srgbClr val="FFFF0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400" dirty="0">
                <a:solidFill>
                  <a:srgbClr val="000000"/>
                </a:solidFill>
              </a:rPr>
              <a:t>.1AC</a:t>
            </a:r>
          </a:p>
        </p:txBody>
      </p:sp>
      <p:sp>
        <p:nvSpPr>
          <p:cNvPr id="77" name="Rectangle 76"/>
          <p:cNvSpPr/>
          <p:nvPr/>
        </p:nvSpPr>
        <p:spPr>
          <a:xfrm flipH="1">
            <a:off x="5148263" y="4094163"/>
            <a:ext cx="1027112" cy="454025"/>
          </a:xfrm>
          <a:prstGeom prst="rect">
            <a:avLst/>
          </a:prstGeom>
          <a:solidFill>
            <a:schemeClr val="accent5">
              <a:lumMod val="40000"/>
              <a:lumOff val="6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l">
              <a:buFont typeface="Times New Roman" pitchFamily="16" charset="0"/>
              <a:buNone/>
              <a:defRPr/>
            </a:pPr>
            <a:r>
              <a:rPr lang="en-US" dirty="0">
                <a:solidFill>
                  <a:srgbClr val="000000"/>
                </a:solidFill>
              </a:rPr>
              <a:t>DS</a:t>
            </a:r>
          </a:p>
        </p:txBody>
      </p:sp>
      <p:sp>
        <p:nvSpPr>
          <p:cNvPr id="73" name="Rectangle 72"/>
          <p:cNvSpPr/>
          <p:nvPr/>
        </p:nvSpPr>
        <p:spPr>
          <a:xfrm>
            <a:off x="1979613" y="3357563"/>
            <a:ext cx="1152525" cy="358775"/>
          </a:xfrm>
          <a:prstGeom prst="rect">
            <a:avLst/>
          </a:prstGeom>
          <a:solidFill>
            <a:srgbClr val="FFFF0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400" dirty="0">
                <a:solidFill>
                  <a:srgbClr val="000000"/>
                </a:solidFill>
              </a:rPr>
              <a:t>.1AC</a:t>
            </a:r>
          </a:p>
        </p:txBody>
      </p:sp>
      <p:sp>
        <p:nvSpPr>
          <p:cNvPr id="72" name="Rectangle 71"/>
          <p:cNvSpPr/>
          <p:nvPr/>
        </p:nvSpPr>
        <p:spPr>
          <a:xfrm>
            <a:off x="2843213" y="4094163"/>
            <a:ext cx="1152525" cy="454025"/>
          </a:xfrm>
          <a:prstGeom prst="rect">
            <a:avLst/>
          </a:prstGeom>
          <a:solidFill>
            <a:schemeClr val="accent5">
              <a:lumMod val="40000"/>
              <a:lumOff val="6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l">
              <a:buFont typeface="Times New Roman" pitchFamily="16" charset="0"/>
              <a:buNone/>
              <a:defRPr/>
            </a:pPr>
            <a:r>
              <a:rPr lang="en-US" dirty="0">
                <a:solidFill>
                  <a:srgbClr val="000000"/>
                </a:solidFill>
              </a:rPr>
              <a:t>       DS</a:t>
            </a:r>
          </a:p>
        </p:txBody>
      </p:sp>
      <p:sp>
        <p:nvSpPr>
          <p:cNvPr id="2" name="Title 1"/>
          <p:cNvSpPr>
            <a:spLocks noGrp="1"/>
          </p:cNvSpPr>
          <p:nvPr>
            <p:ph type="title"/>
          </p:nvPr>
        </p:nvSpPr>
        <p:spPr>
          <a:xfrm>
            <a:off x="250825" y="692150"/>
            <a:ext cx="8589963" cy="838200"/>
          </a:xfrm>
        </p:spPr>
        <p:txBody>
          <a:bodyPr/>
          <a:lstStyle/>
          <a:p>
            <a:pPr algn="l" defTabSz="914400">
              <a:lnSpc>
                <a:spcPct val="80000"/>
              </a:lnSpc>
              <a:buFont typeface="Times New Roman" pitchFamily="16" charset="0"/>
              <a:buNone/>
              <a:defRPr/>
            </a:pPr>
            <a:r>
              <a:rPr lang="en-US" sz="3600" b="0" kern="1200" dirty="0" smtClean="0">
                <a:solidFill>
                  <a:srgbClr val="435153"/>
                </a:solidFill>
              </a:rPr>
              <a:t>P802.11ak and non-11ak STNs on two APs.</a:t>
            </a:r>
            <a:endParaRPr lang="en-US" sz="3600" b="0" kern="1200" dirty="0">
              <a:solidFill>
                <a:schemeClr val="accent6"/>
              </a:solidFill>
            </a:endParaRPr>
          </a:p>
        </p:txBody>
      </p:sp>
      <p:sp>
        <p:nvSpPr>
          <p:cNvPr id="32" name="Rectangle 31"/>
          <p:cNvSpPr/>
          <p:nvPr/>
        </p:nvSpPr>
        <p:spPr>
          <a:xfrm>
            <a:off x="179388" y="3730625"/>
            <a:ext cx="811212" cy="723900"/>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33" name="Rectangle 32"/>
          <p:cNvSpPr/>
          <p:nvPr/>
        </p:nvSpPr>
        <p:spPr>
          <a:xfrm>
            <a:off x="179388" y="4443413"/>
            <a:ext cx="811212" cy="363537"/>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37" name="Straight Connector 36"/>
          <p:cNvCxnSpPr>
            <a:stCxn id="33" idx="2"/>
          </p:cNvCxnSpPr>
          <p:nvPr/>
        </p:nvCxnSpPr>
        <p:spPr>
          <a:xfrm>
            <a:off x="585788" y="4806950"/>
            <a:ext cx="12700" cy="388938"/>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sp>
        <p:nvSpPr>
          <p:cNvPr id="34" name="Rectangle 33"/>
          <p:cNvSpPr/>
          <p:nvPr/>
        </p:nvSpPr>
        <p:spPr>
          <a:xfrm>
            <a:off x="8172450" y="3730625"/>
            <a:ext cx="766763" cy="723900"/>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35" name="Rectangle 34"/>
          <p:cNvSpPr/>
          <p:nvPr/>
        </p:nvSpPr>
        <p:spPr>
          <a:xfrm>
            <a:off x="8172450" y="4443413"/>
            <a:ext cx="766763" cy="363537"/>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38" name="Straight Connector 37"/>
          <p:cNvCxnSpPr/>
          <p:nvPr/>
        </p:nvCxnSpPr>
        <p:spPr>
          <a:xfrm>
            <a:off x="8482013" y="4806950"/>
            <a:ext cx="0" cy="388938"/>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323850" y="5195888"/>
            <a:ext cx="2519363" cy="0"/>
          </a:xfrm>
          <a:prstGeom prst="line">
            <a:avLst/>
          </a:prstGeom>
          <a:ln w="57150" cmpd="sng">
            <a:solidFill>
              <a:srgbClr val="0000FF"/>
            </a:solidFill>
            <a:prstDash val="dash"/>
          </a:ln>
          <a:effectLst/>
        </p:spPr>
        <p:style>
          <a:lnRef idx="2">
            <a:schemeClr val="accent1"/>
          </a:lnRef>
          <a:fillRef idx="0">
            <a:schemeClr val="accent1"/>
          </a:fillRef>
          <a:effectRef idx="1">
            <a:schemeClr val="accent1"/>
          </a:effectRef>
          <a:fontRef idx="minor">
            <a:schemeClr val="tx1"/>
          </a:fontRef>
        </p:style>
      </p:cxnSp>
      <p:sp>
        <p:nvSpPr>
          <p:cNvPr id="45" name="Rectangle 44"/>
          <p:cNvSpPr/>
          <p:nvPr/>
        </p:nvSpPr>
        <p:spPr>
          <a:xfrm>
            <a:off x="1095375" y="3730625"/>
            <a:ext cx="812800" cy="723900"/>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55" name="Rectangle 54"/>
          <p:cNvSpPr/>
          <p:nvPr/>
        </p:nvSpPr>
        <p:spPr>
          <a:xfrm>
            <a:off x="1095375" y="4446588"/>
            <a:ext cx="812800" cy="361950"/>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sp>
        <p:nvSpPr>
          <p:cNvPr id="56" name="Rectangle 55"/>
          <p:cNvSpPr/>
          <p:nvPr/>
        </p:nvSpPr>
        <p:spPr>
          <a:xfrm>
            <a:off x="1984375" y="4094163"/>
            <a:ext cx="787400" cy="361950"/>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57" name="Rectangle 56"/>
          <p:cNvSpPr/>
          <p:nvPr/>
        </p:nvSpPr>
        <p:spPr>
          <a:xfrm>
            <a:off x="1984375" y="4446588"/>
            <a:ext cx="787400" cy="361950"/>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36" name="Straight Connector 35"/>
          <p:cNvCxnSpPr/>
          <p:nvPr/>
        </p:nvCxnSpPr>
        <p:spPr>
          <a:xfrm>
            <a:off x="1357313" y="5051425"/>
            <a:ext cx="1127125" cy="0"/>
          </a:xfrm>
          <a:prstGeom prst="line">
            <a:avLst/>
          </a:prstGeom>
          <a:ln w="57150"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30" name="Straight Connector 129"/>
          <p:cNvCxnSpPr/>
          <p:nvPr/>
        </p:nvCxnSpPr>
        <p:spPr>
          <a:xfrm>
            <a:off x="1549400" y="4808538"/>
            <a:ext cx="0" cy="242887"/>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sp>
        <p:nvSpPr>
          <p:cNvPr id="74" name="Rectangle 73"/>
          <p:cNvSpPr/>
          <p:nvPr/>
        </p:nvSpPr>
        <p:spPr>
          <a:xfrm>
            <a:off x="1984375" y="3732213"/>
            <a:ext cx="1147763" cy="360362"/>
          </a:xfrm>
          <a:prstGeom prst="rect">
            <a:avLst/>
          </a:prstGeom>
          <a:solidFill>
            <a:srgbClr val="C4EDF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endParaRPr lang="en-US" dirty="0">
              <a:solidFill>
                <a:srgbClr val="000000"/>
              </a:solidFill>
            </a:endParaRPr>
          </a:p>
        </p:txBody>
      </p:sp>
      <p:cxnSp>
        <p:nvCxnSpPr>
          <p:cNvPr id="59" name="Straight Connector 58"/>
          <p:cNvCxnSpPr/>
          <p:nvPr/>
        </p:nvCxnSpPr>
        <p:spPr>
          <a:xfrm>
            <a:off x="2700338" y="3898900"/>
            <a:ext cx="0" cy="1296988"/>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3008313" y="3906838"/>
            <a:ext cx="0" cy="360362"/>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a:off x="2700338" y="3898900"/>
            <a:ext cx="287337" cy="0"/>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sp>
        <p:nvSpPr>
          <p:cNvPr id="31779" name="TextBox 22"/>
          <p:cNvSpPr txBox="1">
            <a:spLocks noChangeArrowheads="1"/>
          </p:cNvSpPr>
          <p:nvPr/>
        </p:nvSpPr>
        <p:spPr bwMode="auto">
          <a:xfrm>
            <a:off x="2319338" y="3683000"/>
            <a:ext cx="582612" cy="461963"/>
          </a:xfrm>
          <a:prstGeom prst="rect">
            <a:avLst/>
          </a:prstGeom>
          <a:noFill/>
          <a:ln w="9525">
            <a:noFill/>
            <a:miter lim="800000"/>
            <a:headEnd/>
            <a:tailEnd/>
          </a:ln>
        </p:spPr>
        <p:txBody>
          <a:bodyPr wrap="none">
            <a:spAutoFit/>
          </a:bodyPr>
          <a:lstStyle/>
          <a:p>
            <a:pPr algn="l"/>
            <a:r>
              <a:rPr lang="en-US" sz="2400">
                <a:solidFill>
                  <a:srgbClr val="435153"/>
                </a:solidFill>
              </a:rPr>
              <a:t>AP</a:t>
            </a:r>
          </a:p>
        </p:txBody>
      </p:sp>
      <p:sp>
        <p:nvSpPr>
          <p:cNvPr id="68" name="Rectangle 67"/>
          <p:cNvSpPr/>
          <p:nvPr/>
        </p:nvSpPr>
        <p:spPr>
          <a:xfrm>
            <a:off x="1979613" y="2852738"/>
            <a:ext cx="2447925" cy="509587"/>
          </a:xfrm>
          <a:prstGeom prst="rect">
            <a:avLst/>
          </a:prstGeom>
          <a:solidFill>
            <a:srgbClr val="D9B6B7"/>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Bridge</a:t>
            </a:r>
          </a:p>
        </p:txBody>
      </p:sp>
      <p:sp>
        <p:nvSpPr>
          <p:cNvPr id="69" name="Rectangle 68"/>
          <p:cNvSpPr/>
          <p:nvPr/>
        </p:nvSpPr>
        <p:spPr>
          <a:xfrm>
            <a:off x="3295650" y="3357563"/>
            <a:ext cx="700088" cy="739775"/>
          </a:xfrm>
          <a:prstGeom prst="rect">
            <a:avLst/>
          </a:prstGeom>
          <a:solidFill>
            <a:srgbClr val="FFFF0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600" dirty="0">
                <a:solidFill>
                  <a:srgbClr val="000000"/>
                </a:solidFill>
              </a:rPr>
              <a:t>.1AC</a:t>
            </a:r>
          </a:p>
        </p:txBody>
      </p:sp>
      <p:cxnSp>
        <p:nvCxnSpPr>
          <p:cNvPr id="71" name="Straight Connector 70"/>
          <p:cNvCxnSpPr/>
          <p:nvPr/>
        </p:nvCxnSpPr>
        <p:spPr>
          <a:xfrm>
            <a:off x="3511550" y="3284538"/>
            <a:ext cx="0" cy="974725"/>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1" name="Straight Connector 130"/>
          <p:cNvCxnSpPr/>
          <p:nvPr/>
        </p:nvCxnSpPr>
        <p:spPr>
          <a:xfrm>
            <a:off x="2220913" y="3284538"/>
            <a:ext cx="0" cy="1766887"/>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sp>
        <p:nvSpPr>
          <p:cNvPr id="87" name="Rectangle 86"/>
          <p:cNvSpPr/>
          <p:nvPr/>
        </p:nvSpPr>
        <p:spPr>
          <a:xfrm flipH="1">
            <a:off x="7308850" y="3732213"/>
            <a:ext cx="771525" cy="723900"/>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88" name="Rectangle 87"/>
          <p:cNvSpPr/>
          <p:nvPr/>
        </p:nvSpPr>
        <p:spPr>
          <a:xfrm flipH="1">
            <a:off x="7308850" y="4446588"/>
            <a:ext cx="771525" cy="361950"/>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sp>
        <p:nvSpPr>
          <p:cNvPr id="91" name="Rectangle 90"/>
          <p:cNvSpPr/>
          <p:nvPr/>
        </p:nvSpPr>
        <p:spPr>
          <a:xfrm flipH="1">
            <a:off x="6443663" y="4094163"/>
            <a:ext cx="792162" cy="361950"/>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92" name="Rectangle 91"/>
          <p:cNvSpPr/>
          <p:nvPr/>
        </p:nvSpPr>
        <p:spPr>
          <a:xfrm flipH="1">
            <a:off x="6443663" y="4446588"/>
            <a:ext cx="792162" cy="361950"/>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93" name="Straight Connector 92"/>
          <p:cNvCxnSpPr/>
          <p:nvPr/>
        </p:nvCxnSpPr>
        <p:spPr>
          <a:xfrm flipH="1">
            <a:off x="6804025" y="5051425"/>
            <a:ext cx="1087438" cy="0"/>
          </a:xfrm>
          <a:prstGeom prst="line">
            <a:avLst/>
          </a:prstGeom>
          <a:ln w="57150"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5" name="Straight Connector 94"/>
          <p:cNvCxnSpPr/>
          <p:nvPr/>
        </p:nvCxnSpPr>
        <p:spPr>
          <a:xfrm flipH="1">
            <a:off x="7699375" y="4808538"/>
            <a:ext cx="0" cy="242887"/>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sp>
        <p:nvSpPr>
          <p:cNvPr id="96" name="Rectangle 95"/>
          <p:cNvSpPr/>
          <p:nvPr/>
        </p:nvSpPr>
        <p:spPr>
          <a:xfrm flipH="1">
            <a:off x="5867400" y="3732213"/>
            <a:ext cx="1366838" cy="360362"/>
          </a:xfrm>
          <a:prstGeom prst="rect">
            <a:avLst/>
          </a:prstGeom>
          <a:solidFill>
            <a:srgbClr val="C4EDF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endParaRPr lang="en-US" dirty="0">
              <a:solidFill>
                <a:srgbClr val="000000"/>
              </a:solidFill>
            </a:endParaRPr>
          </a:p>
        </p:txBody>
      </p:sp>
      <p:cxnSp>
        <p:nvCxnSpPr>
          <p:cNvPr id="97" name="Straight Connector 96"/>
          <p:cNvCxnSpPr/>
          <p:nvPr/>
        </p:nvCxnSpPr>
        <p:spPr>
          <a:xfrm>
            <a:off x="6588125" y="3898900"/>
            <a:ext cx="0" cy="1296988"/>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8" name="Straight Connector 97"/>
          <p:cNvCxnSpPr/>
          <p:nvPr/>
        </p:nvCxnSpPr>
        <p:spPr>
          <a:xfrm flipH="1">
            <a:off x="6011863" y="3898900"/>
            <a:ext cx="0" cy="360363"/>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9" name="Straight Connector 98"/>
          <p:cNvCxnSpPr/>
          <p:nvPr/>
        </p:nvCxnSpPr>
        <p:spPr>
          <a:xfrm flipH="1">
            <a:off x="6011863" y="3898900"/>
            <a:ext cx="576262" cy="0"/>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sp>
        <p:nvSpPr>
          <p:cNvPr id="31794" name="TextBox 99"/>
          <p:cNvSpPr txBox="1">
            <a:spLocks noChangeArrowheads="1"/>
          </p:cNvSpPr>
          <p:nvPr/>
        </p:nvSpPr>
        <p:spPr bwMode="auto">
          <a:xfrm flipH="1">
            <a:off x="6318250" y="3683000"/>
            <a:ext cx="582613" cy="461963"/>
          </a:xfrm>
          <a:prstGeom prst="rect">
            <a:avLst/>
          </a:prstGeom>
          <a:noFill/>
          <a:ln w="9525">
            <a:noFill/>
            <a:miter lim="800000"/>
            <a:headEnd/>
            <a:tailEnd/>
          </a:ln>
        </p:spPr>
        <p:txBody>
          <a:bodyPr wrap="none">
            <a:spAutoFit/>
          </a:bodyPr>
          <a:lstStyle/>
          <a:p>
            <a:pPr algn="l"/>
            <a:r>
              <a:rPr lang="en-US" sz="2400">
                <a:solidFill>
                  <a:srgbClr val="435153"/>
                </a:solidFill>
              </a:rPr>
              <a:t>AP</a:t>
            </a:r>
          </a:p>
        </p:txBody>
      </p:sp>
      <p:sp>
        <p:nvSpPr>
          <p:cNvPr id="101" name="Rectangle 100"/>
          <p:cNvSpPr/>
          <p:nvPr/>
        </p:nvSpPr>
        <p:spPr>
          <a:xfrm flipH="1">
            <a:off x="4643438" y="2852738"/>
            <a:ext cx="2590800" cy="509587"/>
          </a:xfrm>
          <a:prstGeom prst="rect">
            <a:avLst/>
          </a:prstGeom>
          <a:solidFill>
            <a:srgbClr val="D9B6B7"/>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Bridge</a:t>
            </a:r>
          </a:p>
        </p:txBody>
      </p:sp>
      <p:cxnSp>
        <p:nvCxnSpPr>
          <p:cNvPr id="104" name="Straight Connector 103"/>
          <p:cNvCxnSpPr/>
          <p:nvPr/>
        </p:nvCxnSpPr>
        <p:spPr>
          <a:xfrm>
            <a:off x="7000875" y="3213100"/>
            <a:ext cx="0" cy="1838325"/>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p:nvCxnSpPr>
        <p:spPr>
          <a:xfrm>
            <a:off x="5940425" y="5195888"/>
            <a:ext cx="2735263" cy="0"/>
          </a:xfrm>
          <a:prstGeom prst="line">
            <a:avLst/>
          </a:prstGeom>
          <a:ln w="57150" cmpd="sng">
            <a:solidFill>
              <a:srgbClr val="0000FF"/>
            </a:solidFill>
            <a:prstDash val="dash"/>
          </a:ln>
          <a:effectLst/>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395288" y="5703888"/>
            <a:ext cx="8631237" cy="461962"/>
          </a:xfrm>
          <a:prstGeom prst="rect">
            <a:avLst/>
          </a:prstGeom>
          <a:noFill/>
        </p:spPr>
        <p:txBody>
          <a:bodyPr wrap="none">
            <a:spAutoFit/>
          </a:bodyPr>
          <a:lstStyle/>
          <a:p>
            <a:pPr algn="l">
              <a:buFont typeface="Times New Roman" pitchFamily="16" charset="0"/>
              <a:buNone/>
              <a:defRPr/>
            </a:pPr>
            <a:r>
              <a:rPr lang="en-US" sz="2400" dirty="0">
                <a:solidFill>
                  <a:schemeClr val="accent6">
                    <a:lumMod val="60000"/>
                    <a:lumOff val="40000"/>
                  </a:schemeClr>
                </a:solidFill>
                <a:latin typeface="Times New Roman" pitchFamily="16" charset="0"/>
                <a:ea typeface="MS Gothic" charset="-128"/>
              </a:rPr>
              <a:t>Now, all stations are </a:t>
            </a:r>
            <a:r>
              <a:rPr lang="en-US" sz="2400" b="1" dirty="0">
                <a:solidFill>
                  <a:srgbClr val="008000"/>
                </a:solidFill>
                <a:latin typeface="Times New Roman" pitchFamily="16" charset="0"/>
                <a:ea typeface="MS Gothic" charset="-128"/>
              </a:rPr>
              <a:t>fully connected</a:t>
            </a:r>
            <a:r>
              <a:rPr lang="en-US" sz="2400" dirty="0">
                <a:solidFill>
                  <a:schemeClr val="accent6">
                    <a:lumMod val="60000"/>
                    <a:lumOff val="40000"/>
                  </a:schemeClr>
                </a:solidFill>
                <a:latin typeface="Times New Roman" pitchFamily="16" charset="0"/>
                <a:ea typeface="MS Gothic" charset="-128"/>
              </a:rPr>
              <a:t>, but the DS </a:t>
            </a:r>
            <a:r>
              <a:rPr lang="en-US" sz="2400" dirty="0">
                <a:solidFill>
                  <a:srgbClr val="000090"/>
                </a:solidFill>
                <a:latin typeface="Times New Roman" pitchFamily="16" charset="0"/>
                <a:ea typeface="MS Gothic" charset="-128"/>
              </a:rPr>
              <a:t>appears</a:t>
            </a:r>
            <a:r>
              <a:rPr lang="en-US" sz="2400" dirty="0">
                <a:solidFill>
                  <a:schemeClr val="accent6">
                    <a:lumMod val="60000"/>
                    <a:lumOff val="40000"/>
                  </a:schemeClr>
                </a:solidFill>
                <a:latin typeface="Times New Roman" pitchFamily="16" charset="0"/>
                <a:ea typeface="MS Gothic" charset="-128"/>
              </a:rPr>
              <a:t> to be split.</a:t>
            </a:r>
            <a:endParaRPr lang="en-US" sz="2400" dirty="0">
              <a:solidFill>
                <a:schemeClr val="accent6">
                  <a:lumMod val="60000"/>
                  <a:lumOff val="40000"/>
                </a:schemeClr>
              </a:solidFill>
              <a:latin typeface="Times New Roman" pitchFamily="16" charset="0"/>
              <a:ea typeface="MS Gothic" charset="-128"/>
            </a:endParaRPr>
          </a:p>
        </p:txBody>
      </p:sp>
      <p:sp>
        <p:nvSpPr>
          <p:cNvPr id="78" name="Rectangle 77"/>
          <p:cNvSpPr/>
          <p:nvPr/>
        </p:nvSpPr>
        <p:spPr>
          <a:xfrm>
            <a:off x="5148263" y="3357563"/>
            <a:ext cx="647700" cy="739775"/>
          </a:xfrm>
          <a:prstGeom prst="rect">
            <a:avLst/>
          </a:prstGeom>
          <a:solidFill>
            <a:srgbClr val="FFFF0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600" dirty="0">
                <a:solidFill>
                  <a:srgbClr val="000000"/>
                </a:solidFill>
              </a:rPr>
              <a:t>.1AC</a:t>
            </a:r>
          </a:p>
        </p:txBody>
      </p:sp>
      <p:cxnSp>
        <p:nvCxnSpPr>
          <p:cNvPr id="79" name="Straight Connector 78"/>
          <p:cNvCxnSpPr/>
          <p:nvPr/>
        </p:nvCxnSpPr>
        <p:spPr>
          <a:xfrm>
            <a:off x="3995738" y="5195888"/>
            <a:ext cx="1081087" cy="0"/>
          </a:xfrm>
          <a:prstGeom prst="line">
            <a:avLst/>
          </a:prstGeom>
          <a:ln w="57150" cmpd="sng">
            <a:solidFill>
              <a:srgbClr val="435153"/>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nvCxnSpPr>
        <p:spPr>
          <a:xfrm>
            <a:off x="4859338" y="3365500"/>
            <a:ext cx="0" cy="1838325"/>
          </a:xfrm>
          <a:prstGeom prst="line">
            <a:avLst/>
          </a:prstGeom>
          <a:ln w="28575" cmpd="sng">
            <a:solidFill>
              <a:srgbClr val="435153"/>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nvCxnSpPr>
        <p:spPr>
          <a:xfrm>
            <a:off x="4211638" y="3357563"/>
            <a:ext cx="0" cy="1838325"/>
          </a:xfrm>
          <a:prstGeom prst="line">
            <a:avLst/>
          </a:prstGeom>
          <a:ln w="28575" cmpd="sng">
            <a:solidFill>
              <a:srgbClr val="435153"/>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a:off x="5580063" y="3284538"/>
            <a:ext cx="0" cy="974725"/>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sp>
        <p:nvSpPr>
          <p:cNvPr id="31804" name="Freeform 112"/>
          <p:cNvSpPr>
            <a:spLocks/>
          </p:cNvSpPr>
          <p:nvPr/>
        </p:nvSpPr>
        <p:spPr bwMode="auto">
          <a:xfrm>
            <a:off x="3563938" y="2936875"/>
            <a:ext cx="1957387" cy="2220913"/>
          </a:xfrm>
          <a:custGeom>
            <a:avLst/>
            <a:gdLst>
              <a:gd name="T0" fmla="*/ 0 w 1958011"/>
              <a:gd name="T1" fmla="*/ 33325 h 2220477"/>
              <a:gd name="T2" fmla="*/ 599751 w 1958011"/>
              <a:gd name="T3" fmla="*/ 306718 h 2220477"/>
              <a:gd name="T4" fmla="*/ 987825 w 1958011"/>
              <a:gd name="T5" fmla="*/ 2220477 h 2220477"/>
              <a:gd name="T6" fmla="*/ 1270061 w 1958011"/>
              <a:gd name="T7" fmla="*/ 297899 h 2220477"/>
              <a:gd name="T8" fmla="*/ 1958011 w 1958011"/>
              <a:gd name="T9" fmla="*/ 6868 h 22204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58011" h="2220477">
                <a:moveTo>
                  <a:pt x="0" y="33325"/>
                </a:moveTo>
                <a:cubicBezTo>
                  <a:pt x="260921" y="51698"/>
                  <a:pt x="435114" y="-57807"/>
                  <a:pt x="599751" y="306718"/>
                </a:cubicBezTo>
                <a:cubicBezTo>
                  <a:pt x="764388" y="671243"/>
                  <a:pt x="876107" y="2221946"/>
                  <a:pt x="987825" y="2220476"/>
                </a:cubicBezTo>
                <a:cubicBezTo>
                  <a:pt x="1099543" y="2219006"/>
                  <a:pt x="1108363" y="666834"/>
                  <a:pt x="1270061" y="297899"/>
                </a:cubicBezTo>
                <a:cubicBezTo>
                  <a:pt x="1431759" y="-71036"/>
                  <a:pt x="1958011" y="6868"/>
                  <a:pt x="1958011" y="6868"/>
                </a:cubicBezTo>
              </a:path>
            </a:pathLst>
          </a:custGeom>
          <a:noFill/>
          <a:ln w="28575" cmpd="sng">
            <a:solidFill>
              <a:srgbClr val="008000"/>
            </a:solidFill>
            <a:round/>
            <a:headEnd/>
            <a:tailEnd/>
          </a:ln>
        </p:spPr>
        <p:txBody>
          <a:bodyPr/>
          <a:lstStyle/>
          <a:p>
            <a:endParaRPr lang="en-US"/>
          </a:p>
        </p:txBody>
      </p:sp>
      <p:sp>
        <p:nvSpPr>
          <p:cNvPr id="31805" name="TextBox 113"/>
          <p:cNvSpPr txBox="1">
            <a:spLocks noChangeArrowheads="1"/>
          </p:cNvSpPr>
          <p:nvPr/>
        </p:nvSpPr>
        <p:spPr bwMode="auto">
          <a:xfrm>
            <a:off x="3492500" y="115888"/>
            <a:ext cx="1689100" cy="461962"/>
          </a:xfrm>
          <a:prstGeom prst="rect">
            <a:avLst/>
          </a:prstGeom>
          <a:noFill/>
          <a:ln w="9525">
            <a:noFill/>
            <a:miter lim="800000"/>
            <a:headEnd/>
            <a:tailEnd/>
          </a:ln>
        </p:spPr>
        <p:txBody>
          <a:bodyPr wrap="none">
            <a:spAutoFit/>
          </a:bodyPr>
          <a:lstStyle/>
          <a:p>
            <a:pPr algn="l"/>
            <a:r>
              <a:rPr lang="en-US" sz="2400">
                <a:solidFill>
                  <a:srgbClr val="FF0000"/>
                </a:solidFill>
              </a:rPr>
              <a:t>CHANGED</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Slide Number Placeholder 5"/>
          <p:cNvSpPr>
            <a:spLocks noGrp="1"/>
          </p:cNvSpPr>
          <p:nvPr>
            <p:ph type="sldNum" idx="10"/>
          </p:nvPr>
        </p:nvSpPr>
        <p:spPr/>
        <p:txBody>
          <a:bodyPr/>
          <a:lstStyle/>
          <a:p>
            <a:pPr>
              <a:defRPr/>
            </a:pPr>
            <a:r>
              <a:rPr lang="en-GB"/>
              <a:t>Slide </a:t>
            </a:r>
            <a:fld id="{4585D085-04DF-4B43-9C82-1869D1EC4A84}" type="slidenum">
              <a:rPr lang="en-GB"/>
              <a:pPr>
                <a:defRPr/>
              </a:pPr>
              <a:t>15</a:t>
            </a:fld>
            <a:endParaRPr lang="en-GB"/>
          </a:p>
        </p:txBody>
      </p:sp>
      <p:sp>
        <p:nvSpPr>
          <p:cNvPr id="94" name="Rectangle 4"/>
          <p:cNvSpPr>
            <a:spLocks noGrp="1" noChangeArrowheads="1"/>
          </p:cNvSpPr>
          <p:nvPr>
            <p:ph type="ftr" idx="11"/>
          </p:nvPr>
        </p:nvSpPr>
        <p:spPr/>
        <p:txBody>
          <a:bodyPr/>
          <a:lstStyle/>
          <a:p>
            <a:r>
              <a:rPr lang="en-GB"/>
              <a:t>Dick Roy, SRA / Mark Hamilton, Ruckus Wireless</a:t>
            </a:r>
          </a:p>
        </p:txBody>
      </p:sp>
      <p:sp>
        <p:nvSpPr>
          <p:cNvPr id="90" name="Rectangle 89"/>
          <p:cNvSpPr/>
          <p:nvPr/>
        </p:nvSpPr>
        <p:spPr>
          <a:xfrm flipH="1">
            <a:off x="3924300" y="4094163"/>
            <a:ext cx="1368425" cy="454025"/>
          </a:xfrm>
          <a:prstGeom prst="rect">
            <a:avLst/>
          </a:prstGeom>
          <a:solidFill>
            <a:schemeClr val="accent5">
              <a:lumMod val="40000"/>
              <a:lumOff val="60000"/>
            </a:schemeClr>
          </a:solidFill>
          <a:ln>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l">
              <a:buFont typeface="Times New Roman" pitchFamily="16" charset="0"/>
              <a:buNone/>
              <a:defRPr/>
            </a:pPr>
            <a:endParaRPr lang="en-US" dirty="0">
              <a:solidFill>
                <a:srgbClr val="000000"/>
              </a:solidFill>
            </a:endParaRPr>
          </a:p>
        </p:txBody>
      </p:sp>
      <p:cxnSp>
        <p:nvCxnSpPr>
          <p:cNvPr id="85" name="Straight Connector 84"/>
          <p:cNvCxnSpPr/>
          <p:nvPr/>
        </p:nvCxnSpPr>
        <p:spPr>
          <a:xfrm>
            <a:off x="4067175" y="3284538"/>
            <a:ext cx="0" cy="1839912"/>
          </a:xfrm>
          <a:prstGeom prst="line">
            <a:avLst/>
          </a:prstGeom>
          <a:ln w="28575" cmpd="sng">
            <a:solidFill>
              <a:srgbClr val="435153"/>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86" name="Straight Connector 85"/>
          <p:cNvCxnSpPr/>
          <p:nvPr/>
        </p:nvCxnSpPr>
        <p:spPr>
          <a:xfrm>
            <a:off x="3708400" y="5195888"/>
            <a:ext cx="358775" cy="0"/>
          </a:xfrm>
          <a:prstGeom prst="line">
            <a:avLst/>
          </a:prstGeom>
          <a:ln w="57150" cmpd="sng">
            <a:solidFill>
              <a:srgbClr val="435153"/>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a:off x="3708400" y="3357563"/>
            <a:ext cx="0" cy="1838325"/>
          </a:xfrm>
          <a:prstGeom prst="line">
            <a:avLst/>
          </a:prstGeom>
          <a:ln w="28575" cmpd="sng">
            <a:solidFill>
              <a:srgbClr val="435153"/>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nvCxnSpPr>
        <p:spPr>
          <a:xfrm>
            <a:off x="5364163" y="3365500"/>
            <a:ext cx="0" cy="1838325"/>
          </a:xfrm>
          <a:prstGeom prst="line">
            <a:avLst/>
          </a:prstGeom>
          <a:ln w="28575" cmpd="sng">
            <a:solidFill>
              <a:srgbClr val="435153"/>
            </a:solidFill>
            <a:prstDash val="solid"/>
          </a:ln>
          <a:effectLst/>
        </p:spPr>
        <p:style>
          <a:lnRef idx="2">
            <a:schemeClr val="accent1"/>
          </a:lnRef>
          <a:fillRef idx="0">
            <a:schemeClr val="accent1"/>
          </a:fillRef>
          <a:effectRef idx="1">
            <a:schemeClr val="accent1"/>
          </a:effectRef>
          <a:fontRef idx="minor">
            <a:schemeClr val="tx1"/>
          </a:fontRef>
        </p:style>
      </p:cxnSp>
      <p:sp>
        <p:nvSpPr>
          <p:cNvPr id="49" name="Rectangle 48"/>
          <p:cNvSpPr/>
          <p:nvPr/>
        </p:nvSpPr>
        <p:spPr>
          <a:xfrm>
            <a:off x="34925" y="1412875"/>
            <a:ext cx="1081088" cy="86677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Non-</a:t>
            </a:r>
          </a:p>
          <a:p>
            <a:pPr>
              <a:buFont typeface="Times New Roman" pitchFamily="16" charset="0"/>
              <a:buNone/>
              <a:defRPr/>
            </a:pPr>
            <a:r>
              <a:rPr lang="en-US" b="1" dirty="0">
                <a:solidFill>
                  <a:srgbClr val="FF6600"/>
                </a:solidFill>
              </a:rPr>
              <a:t>11ak </a:t>
            </a:r>
          </a:p>
          <a:p>
            <a:pPr>
              <a:buFont typeface="Times New Roman" pitchFamily="16" charset="0"/>
              <a:buNone/>
              <a:defRPr/>
            </a:pPr>
            <a:r>
              <a:rPr lang="en-US" b="1" dirty="0">
                <a:solidFill>
                  <a:srgbClr val="FF6600"/>
                </a:solidFill>
              </a:rPr>
              <a:t>STA(s)</a:t>
            </a:r>
          </a:p>
        </p:txBody>
      </p:sp>
      <p:sp>
        <p:nvSpPr>
          <p:cNvPr id="32775" name="Left Brace 49"/>
          <p:cNvSpPr>
            <a:spLocks/>
          </p:cNvSpPr>
          <p:nvPr/>
        </p:nvSpPr>
        <p:spPr bwMode="auto">
          <a:xfrm rot="5400000">
            <a:off x="431800" y="2168526"/>
            <a:ext cx="287337" cy="792162"/>
          </a:xfrm>
          <a:prstGeom prst="leftBrace">
            <a:avLst>
              <a:gd name="adj1" fmla="val 8360"/>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51" name="Rectangle 50"/>
          <p:cNvSpPr/>
          <p:nvPr/>
        </p:nvSpPr>
        <p:spPr>
          <a:xfrm>
            <a:off x="1042988" y="1773238"/>
            <a:ext cx="936625" cy="50641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11ak </a:t>
            </a:r>
          </a:p>
          <a:p>
            <a:pPr>
              <a:buFont typeface="Times New Roman" pitchFamily="16" charset="0"/>
              <a:buNone/>
              <a:defRPr/>
            </a:pPr>
            <a:r>
              <a:rPr lang="en-US" b="1" dirty="0">
                <a:solidFill>
                  <a:srgbClr val="FF6600"/>
                </a:solidFill>
              </a:rPr>
              <a:t>STA(s)</a:t>
            </a:r>
          </a:p>
        </p:txBody>
      </p:sp>
      <p:sp>
        <p:nvSpPr>
          <p:cNvPr id="32777" name="Left Brace 51"/>
          <p:cNvSpPr>
            <a:spLocks/>
          </p:cNvSpPr>
          <p:nvPr/>
        </p:nvSpPr>
        <p:spPr bwMode="auto">
          <a:xfrm rot="5400000">
            <a:off x="1368425" y="2168526"/>
            <a:ext cx="287337" cy="792162"/>
          </a:xfrm>
          <a:prstGeom prst="leftBrace">
            <a:avLst>
              <a:gd name="adj1" fmla="val 8360"/>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58" name="Rectangle 57"/>
          <p:cNvSpPr/>
          <p:nvPr/>
        </p:nvSpPr>
        <p:spPr>
          <a:xfrm>
            <a:off x="8101013" y="1412875"/>
            <a:ext cx="935037" cy="86677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Non-</a:t>
            </a:r>
          </a:p>
          <a:p>
            <a:pPr>
              <a:buFont typeface="Times New Roman" pitchFamily="16" charset="0"/>
              <a:buNone/>
              <a:defRPr/>
            </a:pPr>
            <a:r>
              <a:rPr lang="en-US" b="1" dirty="0">
                <a:solidFill>
                  <a:srgbClr val="FF6600"/>
                </a:solidFill>
              </a:rPr>
              <a:t>11ak </a:t>
            </a:r>
          </a:p>
          <a:p>
            <a:pPr>
              <a:buFont typeface="Times New Roman" pitchFamily="16" charset="0"/>
              <a:buNone/>
              <a:defRPr/>
            </a:pPr>
            <a:r>
              <a:rPr lang="en-US" b="1" dirty="0">
                <a:solidFill>
                  <a:srgbClr val="FF6600"/>
                </a:solidFill>
              </a:rPr>
              <a:t>STA(s)</a:t>
            </a:r>
          </a:p>
        </p:txBody>
      </p:sp>
      <p:sp>
        <p:nvSpPr>
          <p:cNvPr id="32779" name="Left Brace 60"/>
          <p:cNvSpPr>
            <a:spLocks/>
          </p:cNvSpPr>
          <p:nvPr/>
        </p:nvSpPr>
        <p:spPr bwMode="auto">
          <a:xfrm rot="5400000">
            <a:off x="8424863" y="2168525"/>
            <a:ext cx="287337" cy="792163"/>
          </a:xfrm>
          <a:prstGeom prst="leftBrace">
            <a:avLst>
              <a:gd name="adj1" fmla="val 8360"/>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63" name="Rectangle 62"/>
          <p:cNvSpPr/>
          <p:nvPr/>
        </p:nvSpPr>
        <p:spPr>
          <a:xfrm>
            <a:off x="7235825" y="1773238"/>
            <a:ext cx="936625" cy="50641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11ak </a:t>
            </a:r>
          </a:p>
          <a:p>
            <a:pPr>
              <a:buFont typeface="Times New Roman" pitchFamily="16" charset="0"/>
              <a:buNone/>
              <a:defRPr/>
            </a:pPr>
            <a:r>
              <a:rPr lang="en-US" b="1" dirty="0">
                <a:solidFill>
                  <a:srgbClr val="FF6600"/>
                </a:solidFill>
              </a:rPr>
              <a:t>STA(s)</a:t>
            </a:r>
          </a:p>
        </p:txBody>
      </p:sp>
      <p:sp>
        <p:nvSpPr>
          <p:cNvPr id="32781" name="Left Brace 63"/>
          <p:cNvSpPr>
            <a:spLocks/>
          </p:cNvSpPr>
          <p:nvPr/>
        </p:nvSpPr>
        <p:spPr bwMode="auto">
          <a:xfrm rot="5400000">
            <a:off x="7561263" y="2168525"/>
            <a:ext cx="287337" cy="792163"/>
          </a:xfrm>
          <a:prstGeom prst="leftBrace">
            <a:avLst>
              <a:gd name="adj1" fmla="val 8360"/>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65" name="Rectangle 64"/>
          <p:cNvSpPr/>
          <p:nvPr/>
        </p:nvSpPr>
        <p:spPr>
          <a:xfrm>
            <a:off x="1908175" y="1773238"/>
            <a:ext cx="2682875" cy="65087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chemeClr val="accent6"/>
                </a:solidFill>
              </a:rPr>
              <a:t>AP w/Bridge and </a:t>
            </a:r>
          </a:p>
          <a:p>
            <a:pPr>
              <a:buFont typeface="Times New Roman" pitchFamily="16" charset="0"/>
              <a:buNone/>
              <a:defRPr/>
            </a:pPr>
            <a:r>
              <a:rPr lang="en-US" b="1" dirty="0">
                <a:solidFill>
                  <a:schemeClr val="accent6"/>
                </a:solidFill>
              </a:rPr>
              <a:t>non-11ak (legacy) access</a:t>
            </a:r>
          </a:p>
        </p:txBody>
      </p:sp>
      <p:sp>
        <p:nvSpPr>
          <p:cNvPr id="32783" name="Left Brace 65"/>
          <p:cNvSpPr>
            <a:spLocks/>
          </p:cNvSpPr>
          <p:nvPr/>
        </p:nvSpPr>
        <p:spPr bwMode="auto">
          <a:xfrm rot="5400000">
            <a:off x="3059907" y="1340644"/>
            <a:ext cx="287337" cy="2447925"/>
          </a:xfrm>
          <a:prstGeom prst="leftBrace">
            <a:avLst>
              <a:gd name="adj1" fmla="val 8362"/>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67" name="Rectangle 66"/>
          <p:cNvSpPr/>
          <p:nvPr/>
        </p:nvSpPr>
        <p:spPr>
          <a:xfrm>
            <a:off x="5148263" y="1196975"/>
            <a:ext cx="1674812" cy="1227138"/>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chemeClr val="accent6"/>
                </a:solidFill>
              </a:rPr>
              <a:t>AP w/Bridge,</a:t>
            </a:r>
          </a:p>
          <a:p>
            <a:pPr>
              <a:buFont typeface="Times New Roman" pitchFamily="16" charset="0"/>
              <a:buNone/>
              <a:defRPr/>
            </a:pPr>
            <a:r>
              <a:rPr lang="en-US" b="1" dirty="0">
                <a:solidFill>
                  <a:schemeClr val="accent6"/>
                </a:solidFill>
              </a:rPr>
              <a:t>u</a:t>
            </a:r>
            <a:r>
              <a:rPr lang="en-US" b="1" dirty="0">
                <a:solidFill>
                  <a:schemeClr val="accent6"/>
                </a:solidFill>
              </a:rPr>
              <a:t>ses DS </a:t>
            </a:r>
          </a:p>
          <a:p>
            <a:pPr>
              <a:buFont typeface="Times New Roman" pitchFamily="16" charset="0"/>
              <a:buNone/>
              <a:defRPr/>
            </a:pPr>
            <a:r>
              <a:rPr lang="en-US" b="1" dirty="0">
                <a:solidFill>
                  <a:schemeClr val="accent6"/>
                </a:solidFill>
              </a:rPr>
              <a:t>for non-11ak access</a:t>
            </a:r>
          </a:p>
        </p:txBody>
      </p:sp>
      <p:sp>
        <p:nvSpPr>
          <p:cNvPr id="32785" name="Left Brace 69"/>
          <p:cNvSpPr>
            <a:spLocks/>
          </p:cNvSpPr>
          <p:nvPr/>
        </p:nvSpPr>
        <p:spPr bwMode="auto">
          <a:xfrm rot="5400000">
            <a:off x="5795963" y="1268413"/>
            <a:ext cx="287337" cy="2592387"/>
          </a:xfrm>
          <a:prstGeom prst="leftBrace">
            <a:avLst>
              <a:gd name="adj1" fmla="val 8354"/>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76" name="Rectangle 75"/>
          <p:cNvSpPr/>
          <p:nvPr/>
        </p:nvSpPr>
        <p:spPr>
          <a:xfrm>
            <a:off x="5867400" y="3357563"/>
            <a:ext cx="1368425" cy="358775"/>
          </a:xfrm>
          <a:prstGeom prst="rect">
            <a:avLst/>
          </a:prstGeom>
          <a:solidFill>
            <a:srgbClr val="FFFF0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400" dirty="0">
                <a:solidFill>
                  <a:srgbClr val="000000"/>
                </a:solidFill>
              </a:rPr>
              <a:t>.1AC</a:t>
            </a:r>
          </a:p>
        </p:txBody>
      </p:sp>
      <p:sp>
        <p:nvSpPr>
          <p:cNvPr id="77" name="Rectangle 76"/>
          <p:cNvSpPr/>
          <p:nvPr/>
        </p:nvSpPr>
        <p:spPr>
          <a:xfrm flipH="1">
            <a:off x="5148263" y="4094163"/>
            <a:ext cx="1027112" cy="454025"/>
          </a:xfrm>
          <a:prstGeom prst="rect">
            <a:avLst/>
          </a:prstGeom>
          <a:solidFill>
            <a:schemeClr val="accent5">
              <a:lumMod val="40000"/>
              <a:lumOff val="6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l">
              <a:buFont typeface="Times New Roman" pitchFamily="16" charset="0"/>
              <a:buNone/>
              <a:defRPr/>
            </a:pPr>
            <a:r>
              <a:rPr lang="en-US" dirty="0">
                <a:solidFill>
                  <a:srgbClr val="000000"/>
                </a:solidFill>
              </a:rPr>
              <a:t>DS</a:t>
            </a:r>
          </a:p>
        </p:txBody>
      </p:sp>
      <p:sp>
        <p:nvSpPr>
          <p:cNvPr id="73" name="Rectangle 72"/>
          <p:cNvSpPr/>
          <p:nvPr/>
        </p:nvSpPr>
        <p:spPr>
          <a:xfrm>
            <a:off x="1979613" y="3357563"/>
            <a:ext cx="1152525" cy="358775"/>
          </a:xfrm>
          <a:prstGeom prst="rect">
            <a:avLst/>
          </a:prstGeom>
          <a:solidFill>
            <a:srgbClr val="FFFF0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400" dirty="0">
                <a:solidFill>
                  <a:srgbClr val="000000"/>
                </a:solidFill>
              </a:rPr>
              <a:t>.1AC</a:t>
            </a:r>
          </a:p>
        </p:txBody>
      </p:sp>
      <p:sp>
        <p:nvSpPr>
          <p:cNvPr id="72" name="Rectangle 71"/>
          <p:cNvSpPr/>
          <p:nvPr/>
        </p:nvSpPr>
        <p:spPr>
          <a:xfrm>
            <a:off x="2843213" y="4094163"/>
            <a:ext cx="1152525" cy="454025"/>
          </a:xfrm>
          <a:prstGeom prst="rect">
            <a:avLst/>
          </a:prstGeom>
          <a:solidFill>
            <a:schemeClr val="accent5">
              <a:lumMod val="40000"/>
              <a:lumOff val="6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l">
              <a:buFont typeface="Times New Roman" pitchFamily="16" charset="0"/>
              <a:buNone/>
              <a:defRPr/>
            </a:pPr>
            <a:r>
              <a:rPr lang="en-US" dirty="0">
                <a:solidFill>
                  <a:srgbClr val="000000"/>
                </a:solidFill>
              </a:rPr>
              <a:t>       DS</a:t>
            </a:r>
          </a:p>
        </p:txBody>
      </p:sp>
      <p:sp>
        <p:nvSpPr>
          <p:cNvPr id="2" name="Title 1"/>
          <p:cNvSpPr>
            <a:spLocks noGrp="1"/>
          </p:cNvSpPr>
          <p:nvPr>
            <p:ph type="title"/>
          </p:nvPr>
        </p:nvSpPr>
        <p:spPr>
          <a:xfrm>
            <a:off x="250825" y="692150"/>
            <a:ext cx="8589963" cy="838200"/>
          </a:xfrm>
        </p:spPr>
        <p:txBody>
          <a:bodyPr/>
          <a:lstStyle/>
          <a:p>
            <a:pPr algn="l" defTabSz="914400">
              <a:lnSpc>
                <a:spcPct val="80000"/>
              </a:lnSpc>
              <a:buFont typeface="Times New Roman" pitchFamily="16" charset="0"/>
              <a:buNone/>
              <a:defRPr/>
            </a:pPr>
            <a:r>
              <a:rPr lang="en-US" sz="3600" b="0" kern="1200" dirty="0" smtClean="0">
                <a:solidFill>
                  <a:srgbClr val="435153"/>
                </a:solidFill>
              </a:rPr>
              <a:t>P802.11ak and non-11ak STNs on two APs.</a:t>
            </a:r>
            <a:endParaRPr lang="en-US" sz="3600" b="0" kern="1200" dirty="0">
              <a:solidFill>
                <a:schemeClr val="accent6"/>
              </a:solidFill>
            </a:endParaRPr>
          </a:p>
        </p:txBody>
      </p:sp>
      <p:sp>
        <p:nvSpPr>
          <p:cNvPr id="32" name="Rectangle 31"/>
          <p:cNvSpPr/>
          <p:nvPr/>
        </p:nvSpPr>
        <p:spPr>
          <a:xfrm>
            <a:off x="179388" y="3730625"/>
            <a:ext cx="811212" cy="723900"/>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33" name="Rectangle 32"/>
          <p:cNvSpPr/>
          <p:nvPr/>
        </p:nvSpPr>
        <p:spPr>
          <a:xfrm>
            <a:off x="179388" y="4443413"/>
            <a:ext cx="811212" cy="363537"/>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37" name="Straight Connector 36"/>
          <p:cNvCxnSpPr>
            <a:stCxn id="33" idx="2"/>
          </p:cNvCxnSpPr>
          <p:nvPr/>
        </p:nvCxnSpPr>
        <p:spPr>
          <a:xfrm>
            <a:off x="585788" y="4806950"/>
            <a:ext cx="12700" cy="388938"/>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sp>
        <p:nvSpPr>
          <p:cNvPr id="34" name="Rectangle 33"/>
          <p:cNvSpPr/>
          <p:nvPr/>
        </p:nvSpPr>
        <p:spPr>
          <a:xfrm>
            <a:off x="8172450" y="3730625"/>
            <a:ext cx="766763" cy="723900"/>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35" name="Rectangle 34"/>
          <p:cNvSpPr/>
          <p:nvPr/>
        </p:nvSpPr>
        <p:spPr>
          <a:xfrm>
            <a:off x="8172450" y="4443413"/>
            <a:ext cx="766763" cy="363537"/>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38" name="Straight Connector 37"/>
          <p:cNvCxnSpPr/>
          <p:nvPr/>
        </p:nvCxnSpPr>
        <p:spPr>
          <a:xfrm>
            <a:off x="8482013" y="4806950"/>
            <a:ext cx="0" cy="388938"/>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323850" y="5195888"/>
            <a:ext cx="2519363" cy="0"/>
          </a:xfrm>
          <a:prstGeom prst="line">
            <a:avLst/>
          </a:prstGeom>
          <a:ln w="57150" cmpd="sng">
            <a:solidFill>
              <a:srgbClr val="0000FF"/>
            </a:solidFill>
            <a:prstDash val="dash"/>
          </a:ln>
          <a:effectLst/>
        </p:spPr>
        <p:style>
          <a:lnRef idx="2">
            <a:schemeClr val="accent1"/>
          </a:lnRef>
          <a:fillRef idx="0">
            <a:schemeClr val="accent1"/>
          </a:fillRef>
          <a:effectRef idx="1">
            <a:schemeClr val="accent1"/>
          </a:effectRef>
          <a:fontRef idx="minor">
            <a:schemeClr val="tx1"/>
          </a:fontRef>
        </p:style>
      </p:cxnSp>
      <p:sp>
        <p:nvSpPr>
          <p:cNvPr id="45" name="Rectangle 44"/>
          <p:cNvSpPr/>
          <p:nvPr/>
        </p:nvSpPr>
        <p:spPr>
          <a:xfrm>
            <a:off x="1095375" y="3730625"/>
            <a:ext cx="812800" cy="723900"/>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55" name="Rectangle 54"/>
          <p:cNvSpPr/>
          <p:nvPr/>
        </p:nvSpPr>
        <p:spPr>
          <a:xfrm>
            <a:off x="1095375" y="4446588"/>
            <a:ext cx="812800" cy="361950"/>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sp>
        <p:nvSpPr>
          <p:cNvPr id="56" name="Rectangle 55"/>
          <p:cNvSpPr/>
          <p:nvPr/>
        </p:nvSpPr>
        <p:spPr>
          <a:xfrm>
            <a:off x="1984375" y="4094163"/>
            <a:ext cx="787400" cy="361950"/>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57" name="Rectangle 56"/>
          <p:cNvSpPr/>
          <p:nvPr/>
        </p:nvSpPr>
        <p:spPr>
          <a:xfrm>
            <a:off x="1984375" y="4446588"/>
            <a:ext cx="787400" cy="361950"/>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36" name="Straight Connector 35"/>
          <p:cNvCxnSpPr/>
          <p:nvPr/>
        </p:nvCxnSpPr>
        <p:spPr>
          <a:xfrm>
            <a:off x="1357313" y="5051425"/>
            <a:ext cx="1127125" cy="0"/>
          </a:xfrm>
          <a:prstGeom prst="line">
            <a:avLst/>
          </a:prstGeom>
          <a:ln w="57150"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30" name="Straight Connector 129"/>
          <p:cNvCxnSpPr/>
          <p:nvPr/>
        </p:nvCxnSpPr>
        <p:spPr>
          <a:xfrm>
            <a:off x="1549400" y="4808538"/>
            <a:ext cx="0" cy="242887"/>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sp>
        <p:nvSpPr>
          <p:cNvPr id="74" name="Rectangle 73"/>
          <p:cNvSpPr/>
          <p:nvPr/>
        </p:nvSpPr>
        <p:spPr>
          <a:xfrm>
            <a:off x="1984375" y="3732213"/>
            <a:ext cx="1147763" cy="360362"/>
          </a:xfrm>
          <a:prstGeom prst="rect">
            <a:avLst/>
          </a:prstGeom>
          <a:solidFill>
            <a:srgbClr val="C4EDF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endParaRPr lang="en-US" dirty="0">
              <a:solidFill>
                <a:srgbClr val="000000"/>
              </a:solidFill>
            </a:endParaRPr>
          </a:p>
        </p:txBody>
      </p:sp>
      <p:cxnSp>
        <p:nvCxnSpPr>
          <p:cNvPr id="59" name="Straight Connector 58"/>
          <p:cNvCxnSpPr/>
          <p:nvPr/>
        </p:nvCxnSpPr>
        <p:spPr>
          <a:xfrm>
            <a:off x="2700338" y="3898900"/>
            <a:ext cx="0" cy="1296988"/>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3008313" y="3906838"/>
            <a:ext cx="0" cy="360362"/>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a:off x="2700338" y="3898900"/>
            <a:ext cx="287337" cy="0"/>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sp>
        <p:nvSpPr>
          <p:cNvPr id="32808" name="TextBox 22"/>
          <p:cNvSpPr txBox="1">
            <a:spLocks noChangeArrowheads="1"/>
          </p:cNvSpPr>
          <p:nvPr/>
        </p:nvSpPr>
        <p:spPr bwMode="auto">
          <a:xfrm>
            <a:off x="2319338" y="3683000"/>
            <a:ext cx="582612" cy="461963"/>
          </a:xfrm>
          <a:prstGeom prst="rect">
            <a:avLst/>
          </a:prstGeom>
          <a:noFill/>
          <a:ln w="9525">
            <a:noFill/>
            <a:miter lim="800000"/>
            <a:headEnd/>
            <a:tailEnd/>
          </a:ln>
        </p:spPr>
        <p:txBody>
          <a:bodyPr wrap="none">
            <a:spAutoFit/>
          </a:bodyPr>
          <a:lstStyle/>
          <a:p>
            <a:pPr algn="l"/>
            <a:r>
              <a:rPr lang="en-US" sz="2400">
                <a:solidFill>
                  <a:srgbClr val="435153"/>
                </a:solidFill>
              </a:rPr>
              <a:t>AP</a:t>
            </a:r>
          </a:p>
        </p:txBody>
      </p:sp>
      <p:sp>
        <p:nvSpPr>
          <p:cNvPr id="68" name="Rectangle 67"/>
          <p:cNvSpPr/>
          <p:nvPr/>
        </p:nvSpPr>
        <p:spPr>
          <a:xfrm>
            <a:off x="1979613" y="2852738"/>
            <a:ext cx="2447925" cy="509587"/>
          </a:xfrm>
          <a:prstGeom prst="rect">
            <a:avLst/>
          </a:prstGeom>
          <a:solidFill>
            <a:srgbClr val="D9B6B7"/>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Bridge</a:t>
            </a:r>
          </a:p>
        </p:txBody>
      </p:sp>
      <p:sp>
        <p:nvSpPr>
          <p:cNvPr id="69" name="Rectangle 68"/>
          <p:cNvSpPr/>
          <p:nvPr/>
        </p:nvSpPr>
        <p:spPr>
          <a:xfrm>
            <a:off x="3295650" y="3357563"/>
            <a:ext cx="700088" cy="739775"/>
          </a:xfrm>
          <a:prstGeom prst="rect">
            <a:avLst/>
          </a:prstGeom>
          <a:solidFill>
            <a:srgbClr val="FFFF0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600" dirty="0">
                <a:solidFill>
                  <a:srgbClr val="000000"/>
                </a:solidFill>
              </a:rPr>
              <a:t>.1AC</a:t>
            </a:r>
          </a:p>
        </p:txBody>
      </p:sp>
      <p:cxnSp>
        <p:nvCxnSpPr>
          <p:cNvPr id="71" name="Straight Connector 70"/>
          <p:cNvCxnSpPr/>
          <p:nvPr/>
        </p:nvCxnSpPr>
        <p:spPr>
          <a:xfrm>
            <a:off x="3511550" y="3284538"/>
            <a:ext cx="0" cy="974725"/>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1" name="Straight Connector 130"/>
          <p:cNvCxnSpPr/>
          <p:nvPr/>
        </p:nvCxnSpPr>
        <p:spPr>
          <a:xfrm>
            <a:off x="2220913" y="3284538"/>
            <a:ext cx="0" cy="1766887"/>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sp>
        <p:nvSpPr>
          <p:cNvPr id="87" name="Rectangle 86"/>
          <p:cNvSpPr/>
          <p:nvPr/>
        </p:nvSpPr>
        <p:spPr>
          <a:xfrm flipH="1">
            <a:off x="7308850" y="3732213"/>
            <a:ext cx="771525" cy="723900"/>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88" name="Rectangle 87"/>
          <p:cNvSpPr/>
          <p:nvPr/>
        </p:nvSpPr>
        <p:spPr>
          <a:xfrm flipH="1">
            <a:off x="7308850" y="4446588"/>
            <a:ext cx="771525" cy="361950"/>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sp>
        <p:nvSpPr>
          <p:cNvPr id="91" name="Rectangle 90"/>
          <p:cNvSpPr/>
          <p:nvPr/>
        </p:nvSpPr>
        <p:spPr>
          <a:xfrm flipH="1">
            <a:off x="6443663" y="4094163"/>
            <a:ext cx="792162" cy="361950"/>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92" name="Rectangle 91"/>
          <p:cNvSpPr/>
          <p:nvPr/>
        </p:nvSpPr>
        <p:spPr>
          <a:xfrm flipH="1">
            <a:off x="6443663" y="4446588"/>
            <a:ext cx="792162" cy="361950"/>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93" name="Straight Connector 92"/>
          <p:cNvCxnSpPr/>
          <p:nvPr/>
        </p:nvCxnSpPr>
        <p:spPr>
          <a:xfrm flipH="1">
            <a:off x="6804025" y="5051425"/>
            <a:ext cx="1087438" cy="0"/>
          </a:xfrm>
          <a:prstGeom prst="line">
            <a:avLst/>
          </a:prstGeom>
          <a:ln w="57150"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5" name="Straight Connector 94"/>
          <p:cNvCxnSpPr/>
          <p:nvPr/>
        </p:nvCxnSpPr>
        <p:spPr>
          <a:xfrm flipH="1">
            <a:off x="7699375" y="4808538"/>
            <a:ext cx="0" cy="242887"/>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sp>
        <p:nvSpPr>
          <p:cNvPr id="96" name="Rectangle 95"/>
          <p:cNvSpPr/>
          <p:nvPr/>
        </p:nvSpPr>
        <p:spPr>
          <a:xfrm flipH="1">
            <a:off x="5867400" y="3732213"/>
            <a:ext cx="1366838" cy="360362"/>
          </a:xfrm>
          <a:prstGeom prst="rect">
            <a:avLst/>
          </a:prstGeom>
          <a:solidFill>
            <a:srgbClr val="C4EDF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endParaRPr lang="en-US" dirty="0">
              <a:solidFill>
                <a:srgbClr val="000000"/>
              </a:solidFill>
            </a:endParaRPr>
          </a:p>
        </p:txBody>
      </p:sp>
      <p:cxnSp>
        <p:nvCxnSpPr>
          <p:cNvPr id="97" name="Straight Connector 96"/>
          <p:cNvCxnSpPr/>
          <p:nvPr/>
        </p:nvCxnSpPr>
        <p:spPr>
          <a:xfrm>
            <a:off x="6588125" y="3898900"/>
            <a:ext cx="0" cy="1296988"/>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8" name="Straight Connector 97"/>
          <p:cNvCxnSpPr/>
          <p:nvPr/>
        </p:nvCxnSpPr>
        <p:spPr>
          <a:xfrm flipH="1">
            <a:off x="6011863" y="3898900"/>
            <a:ext cx="0" cy="360363"/>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9" name="Straight Connector 98"/>
          <p:cNvCxnSpPr/>
          <p:nvPr/>
        </p:nvCxnSpPr>
        <p:spPr>
          <a:xfrm flipH="1">
            <a:off x="6011863" y="3898900"/>
            <a:ext cx="576262" cy="0"/>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sp>
        <p:nvSpPr>
          <p:cNvPr id="32823" name="TextBox 99"/>
          <p:cNvSpPr txBox="1">
            <a:spLocks noChangeArrowheads="1"/>
          </p:cNvSpPr>
          <p:nvPr/>
        </p:nvSpPr>
        <p:spPr bwMode="auto">
          <a:xfrm flipH="1">
            <a:off x="6318250" y="3683000"/>
            <a:ext cx="582613" cy="461963"/>
          </a:xfrm>
          <a:prstGeom prst="rect">
            <a:avLst/>
          </a:prstGeom>
          <a:noFill/>
          <a:ln w="9525">
            <a:noFill/>
            <a:miter lim="800000"/>
            <a:headEnd/>
            <a:tailEnd/>
          </a:ln>
        </p:spPr>
        <p:txBody>
          <a:bodyPr wrap="none">
            <a:spAutoFit/>
          </a:bodyPr>
          <a:lstStyle/>
          <a:p>
            <a:pPr algn="l"/>
            <a:r>
              <a:rPr lang="en-US" sz="2400">
                <a:solidFill>
                  <a:srgbClr val="435153"/>
                </a:solidFill>
              </a:rPr>
              <a:t>AP</a:t>
            </a:r>
          </a:p>
        </p:txBody>
      </p:sp>
      <p:sp>
        <p:nvSpPr>
          <p:cNvPr id="101" name="Rectangle 100"/>
          <p:cNvSpPr/>
          <p:nvPr/>
        </p:nvSpPr>
        <p:spPr>
          <a:xfrm flipH="1">
            <a:off x="4643438" y="2852738"/>
            <a:ext cx="2590800" cy="509587"/>
          </a:xfrm>
          <a:prstGeom prst="rect">
            <a:avLst/>
          </a:prstGeom>
          <a:solidFill>
            <a:srgbClr val="D9B6B7"/>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Bridge</a:t>
            </a:r>
          </a:p>
        </p:txBody>
      </p:sp>
      <p:cxnSp>
        <p:nvCxnSpPr>
          <p:cNvPr id="104" name="Straight Connector 103"/>
          <p:cNvCxnSpPr/>
          <p:nvPr/>
        </p:nvCxnSpPr>
        <p:spPr>
          <a:xfrm>
            <a:off x="7000875" y="3213100"/>
            <a:ext cx="0" cy="1838325"/>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p:nvCxnSpPr>
        <p:spPr>
          <a:xfrm>
            <a:off x="5940425" y="5195888"/>
            <a:ext cx="2735263" cy="0"/>
          </a:xfrm>
          <a:prstGeom prst="line">
            <a:avLst/>
          </a:prstGeom>
          <a:ln w="57150" cmpd="sng">
            <a:solidFill>
              <a:srgbClr val="0000FF"/>
            </a:solidFill>
            <a:prstDash val="dash"/>
          </a:ln>
          <a:effectLst/>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300038" y="5516563"/>
            <a:ext cx="8664575" cy="831850"/>
          </a:xfrm>
          <a:prstGeom prst="rect">
            <a:avLst/>
          </a:prstGeom>
          <a:noFill/>
        </p:spPr>
        <p:txBody>
          <a:bodyPr wrap="none">
            <a:spAutoFit/>
          </a:bodyPr>
          <a:lstStyle/>
          <a:p>
            <a:pPr algn="l">
              <a:buFont typeface="Times New Roman" pitchFamily="16" charset="0"/>
              <a:buNone/>
              <a:defRPr/>
            </a:pPr>
            <a:r>
              <a:rPr lang="en-US" sz="2400" dirty="0">
                <a:solidFill>
                  <a:schemeClr val="accent6">
                    <a:lumMod val="60000"/>
                    <a:lumOff val="40000"/>
                  </a:schemeClr>
                </a:solidFill>
                <a:latin typeface="Times New Roman" pitchFamily="16" charset="0"/>
                <a:ea typeface="MS Gothic" charset="-128"/>
              </a:rPr>
              <a:t>In fact, the DS is not split; it is perfectly free to use the link provided</a:t>
            </a:r>
            <a:br>
              <a:rPr lang="en-US" sz="2400" dirty="0">
                <a:solidFill>
                  <a:schemeClr val="accent6">
                    <a:lumMod val="60000"/>
                    <a:lumOff val="40000"/>
                  </a:schemeClr>
                </a:solidFill>
                <a:latin typeface="Times New Roman" pitchFamily="16" charset="0"/>
                <a:ea typeface="MS Gothic" charset="-128"/>
              </a:rPr>
            </a:br>
            <a:r>
              <a:rPr lang="en-US" sz="2400" dirty="0">
                <a:solidFill>
                  <a:schemeClr val="accent6">
                    <a:lumMod val="60000"/>
                    <a:lumOff val="40000"/>
                  </a:schemeClr>
                </a:solidFill>
                <a:latin typeface="Times New Roman" pitchFamily="16" charset="0"/>
                <a:ea typeface="MS Gothic" charset="-128"/>
              </a:rPr>
              <a:t>by the bridges in order to accomplish its purposes.  </a:t>
            </a:r>
            <a:r>
              <a:rPr lang="en-US" sz="2400" dirty="0">
                <a:solidFill>
                  <a:srgbClr val="000090"/>
                </a:solidFill>
                <a:latin typeface="Times New Roman" pitchFamily="16" charset="0"/>
                <a:ea typeface="MS Gothic" charset="-128"/>
              </a:rPr>
              <a:t>PROVIDED</a:t>
            </a:r>
            <a:r>
              <a:rPr lang="en-US" sz="2400" dirty="0">
                <a:solidFill>
                  <a:schemeClr val="accent6">
                    <a:lumMod val="60000"/>
                    <a:lumOff val="40000"/>
                  </a:schemeClr>
                </a:solidFill>
                <a:latin typeface="Times New Roman" pitchFamily="16" charset="0"/>
                <a:ea typeface="MS Gothic" charset="-128"/>
              </a:rPr>
              <a:t> </a:t>
            </a:r>
            <a:r>
              <a:rPr lang="en-US" sz="2400" dirty="0">
                <a:solidFill>
                  <a:srgbClr val="000090"/>
                </a:solidFill>
                <a:latin typeface="Times New Roman" pitchFamily="16" charset="0"/>
                <a:ea typeface="MS Gothic" charset="-128"/>
              </a:rPr>
              <a:t>…</a:t>
            </a:r>
            <a:endParaRPr lang="en-US" sz="2400" dirty="0">
              <a:solidFill>
                <a:srgbClr val="000090"/>
              </a:solidFill>
              <a:latin typeface="Times New Roman" pitchFamily="16" charset="0"/>
              <a:ea typeface="MS Gothic" charset="-128"/>
            </a:endParaRPr>
          </a:p>
        </p:txBody>
      </p:sp>
      <p:sp>
        <p:nvSpPr>
          <p:cNvPr id="78" name="Rectangle 77"/>
          <p:cNvSpPr/>
          <p:nvPr/>
        </p:nvSpPr>
        <p:spPr>
          <a:xfrm>
            <a:off x="5148263" y="3357563"/>
            <a:ext cx="647700" cy="739775"/>
          </a:xfrm>
          <a:prstGeom prst="rect">
            <a:avLst/>
          </a:prstGeom>
          <a:solidFill>
            <a:srgbClr val="FFFF0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600" dirty="0">
                <a:solidFill>
                  <a:srgbClr val="000000"/>
                </a:solidFill>
              </a:rPr>
              <a:t>.1AC</a:t>
            </a:r>
          </a:p>
        </p:txBody>
      </p:sp>
      <p:cxnSp>
        <p:nvCxnSpPr>
          <p:cNvPr id="79" name="Straight Connector 78"/>
          <p:cNvCxnSpPr/>
          <p:nvPr/>
        </p:nvCxnSpPr>
        <p:spPr>
          <a:xfrm>
            <a:off x="4284663" y="5195888"/>
            <a:ext cx="503237" cy="0"/>
          </a:xfrm>
          <a:prstGeom prst="line">
            <a:avLst/>
          </a:prstGeom>
          <a:ln w="57150" cmpd="sng">
            <a:solidFill>
              <a:srgbClr val="435153"/>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nvCxnSpPr>
        <p:spPr>
          <a:xfrm>
            <a:off x="4716463" y="3365500"/>
            <a:ext cx="0" cy="1838325"/>
          </a:xfrm>
          <a:prstGeom prst="line">
            <a:avLst/>
          </a:prstGeom>
          <a:ln w="28575" cmpd="sng">
            <a:solidFill>
              <a:srgbClr val="435153"/>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nvCxnSpPr>
        <p:spPr>
          <a:xfrm>
            <a:off x="4356100" y="3357563"/>
            <a:ext cx="0" cy="1838325"/>
          </a:xfrm>
          <a:prstGeom prst="line">
            <a:avLst/>
          </a:prstGeom>
          <a:ln w="28575" cmpd="sng">
            <a:solidFill>
              <a:srgbClr val="435153"/>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a:off x="5580063" y="3284538"/>
            <a:ext cx="0" cy="974725"/>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5003800" y="5195888"/>
            <a:ext cx="360363" cy="0"/>
          </a:xfrm>
          <a:prstGeom prst="line">
            <a:avLst/>
          </a:prstGeom>
          <a:ln w="57150" cmpd="sng">
            <a:solidFill>
              <a:srgbClr val="435153"/>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a:off x="5003800" y="3357563"/>
            <a:ext cx="0" cy="1838325"/>
          </a:xfrm>
          <a:prstGeom prst="line">
            <a:avLst/>
          </a:prstGeom>
          <a:ln w="28575" cmpd="sng">
            <a:solidFill>
              <a:srgbClr val="435153"/>
            </a:solidFill>
            <a:prstDash val="solid"/>
          </a:ln>
          <a:effectLst/>
        </p:spPr>
        <p:style>
          <a:lnRef idx="2">
            <a:schemeClr val="accent1"/>
          </a:lnRef>
          <a:fillRef idx="0">
            <a:schemeClr val="accent1"/>
          </a:fillRef>
          <a:effectRef idx="1">
            <a:schemeClr val="accent1"/>
          </a:effectRef>
          <a:fontRef idx="minor">
            <a:schemeClr val="tx1"/>
          </a:fontRef>
        </p:style>
      </p:cxnSp>
      <p:sp>
        <p:nvSpPr>
          <p:cNvPr id="32835" name="Freeform 93"/>
          <p:cNvSpPr>
            <a:spLocks/>
          </p:cNvSpPr>
          <p:nvPr/>
        </p:nvSpPr>
        <p:spPr bwMode="auto">
          <a:xfrm>
            <a:off x="3563938" y="2936875"/>
            <a:ext cx="1957387" cy="2220913"/>
          </a:xfrm>
          <a:custGeom>
            <a:avLst/>
            <a:gdLst>
              <a:gd name="T0" fmla="*/ 0 w 1958011"/>
              <a:gd name="T1" fmla="*/ 33325 h 2220477"/>
              <a:gd name="T2" fmla="*/ 599751 w 1958011"/>
              <a:gd name="T3" fmla="*/ 306718 h 2220477"/>
              <a:gd name="T4" fmla="*/ 987825 w 1958011"/>
              <a:gd name="T5" fmla="*/ 2220477 h 2220477"/>
              <a:gd name="T6" fmla="*/ 1270061 w 1958011"/>
              <a:gd name="T7" fmla="*/ 297899 h 2220477"/>
              <a:gd name="T8" fmla="*/ 1958011 w 1958011"/>
              <a:gd name="T9" fmla="*/ 6868 h 22204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58011" h="2220477">
                <a:moveTo>
                  <a:pt x="0" y="33325"/>
                </a:moveTo>
                <a:cubicBezTo>
                  <a:pt x="260921" y="51698"/>
                  <a:pt x="435114" y="-57807"/>
                  <a:pt x="599751" y="306718"/>
                </a:cubicBezTo>
                <a:cubicBezTo>
                  <a:pt x="764388" y="671243"/>
                  <a:pt x="876107" y="2221946"/>
                  <a:pt x="987825" y="2220476"/>
                </a:cubicBezTo>
                <a:cubicBezTo>
                  <a:pt x="1099543" y="2219006"/>
                  <a:pt x="1108363" y="666834"/>
                  <a:pt x="1270061" y="297899"/>
                </a:cubicBezTo>
                <a:cubicBezTo>
                  <a:pt x="1431759" y="-71036"/>
                  <a:pt x="1958011" y="6868"/>
                  <a:pt x="1958011" y="6868"/>
                </a:cubicBezTo>
              </a:path>
            </a:pathLst>
          </a:custGeom>
          <a:noFill/>
          <a:ln w="28575" cmpd="sng">
            <a:solidFill>
              <a:srgbClr val="008000"/>
            </a:solidFill>
            <a:round/>
            <a:headEnd/>
            <a:tailEnd/>
          </a:ln>
        </p:spPr>
        <p:txBody>
          <a:bodyPr/>
          <a:lstStyle/>
          <a:p>
            <a:endParaRPr lang="en-US"/>
          </a:p>
        </p:txBody>
      </p:sp>
      <p:sp>
        <p:nvSpPr>
          <p:cNvPr id="32836" name="TextBox 101"/>
          <p:cNvSpPr txBox="1">
            <a:spLocks noChangeArrowheads="1"/>
          </p:cNvSpPr>
          <p:nvPr/>
        </p:nvSpPr>
        <p:spPr bwMode="auto">
          <a:xfrm>
            <a:off x="3492500" y="115888"/>
            <a:ext cx="1689100" cy="461962"/>
          </a:xfrm>
          <a:prstGeom prst="rect">
            <a:avLst/>
          </a:prstGeom>
          <a:noFill/>
          <a:ln w="9525">
            <a:noFill/>
            <a:miter lim="800000"/>
            <a:headEnd/>
            <a:tailEnd/>
          </a:ln>
        </p:spPr>
        <p:txBody>
          <a:bodyPr wrap="none">
            <a:spAutoFit/>
          </a:bodyPr>
          <a:lstStyle/>
          <a:p>
            <a:pPr algn="l"/>
            <a:r>
              <a:rPr lang="en-US" sz="2400">
                <a:solidFill>
                  <a:srgbClr val="FF0000"/>
                </a:solidFill>
              </a:rPr>
              <a:t>CHANGED</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Slide Number Placeholder 5"/>
          <p:cNvSpPr>
            <a:spLocks noGrp="1"/>
          </p:cNvSpPr>
          <p:nvPr>
            <p:ph type="sldNum" idx="10"/>
          </p:nvPr>
        </p:nvSpPr>
        <p:spPr/>
        <p:txBody>
          <a:bodyPr/>
          <a:lstStyle/>
          <a:p>
            <a:pPr>
              <a:defRPr/>
            </a:pPr>
            <a:r>
              <a:rPr lang="en-GB"/>
              <a:t>Slide </a:t>
            </a:r>
            <a:fld id="{B0992723-479B-44F3-B73C-CF8061A04C6E}" type="slidenum">
              <a:rPr lang="en-GB"/>
              <a:pPr>
                <a:defRPr/>
              </a:pPr>
              <a:t>16</a:t>
            </a:fld>
            <a:endParaRPr lang="en-GB"/>
          </a:p>
        </p:txBody>
      </p:sp>
      <p:sp>
        <p:nvSpPr>
          <p:cNvPr id="102" name="Rectangle 4"/>
          <p:cNvSpPr>
            <a:spLocks noGrp="1" noChangeArrowheads="1"/>
          </p:cNvSpPr>
          <p:nvPr>
            <p:ph type="ftr" idx="11"/>
          </p:nvPr>
        </p:nvSpPr>
        <p:spPr/>
        <p:txBody>
          <a:bodyPr/>
          <a:lstStyle/>
          <a:p>
            <a:r>
              <a:rPr lang="en-GB"/>
              <a:t>Dick Roy, SRA / Mark Hamilton, Ruckus Wireless</a:t>
            </a:r>
          </a:p>
        </p:txBody>
      </p:sp>
      <p:sp>
        <p:nvSpPr>
          <p:cNvPr id="90" name="Rectangle 89"/>
          <p:cNvSpPr/>
          <p:nvPr/>
        </p:nvSpPr>
        <p:spPr>
          <a:xfrm flipH="1">
            <a:off x="3924300" y="4094163"/>
            <a:ext cx="1368425" cy="454025"/>
          </a:xfrm>
          <a:prstGeom prst="rect">
            <a:avLst/>
          </a:prstGeom>
          <a:solidFill>
            <a:schemeClr val="accent5">
              <a:lumMod val="40000"/>
              <a:lumOff val="60000"/>
            </a:schemeClr>
          </a:solidFill>
          <a:ln>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l">
              <a:buFont typeface="Times New Roman" pitchFamily="16" charset="0"/>
              <a:buNone/>
              <a:defRPr/>
            </a:pPr>
            <a:endParaRPr lang="en-US" dirty="0">
              <a:solidFill>
                <a:srgbClr val="000000"/>
              </a:solidFill>
            </a:endParaRPr>
          </a:p>
        </p:txBody>
      </p:sp>
      <p:cxnSp>
        <p:nvCxnSpPr>
          <p:cNvPr id="85" name="Straight Connector 84"/>
          <p:cNvCxnSpPr/>
          <p:nvPr/>
        </p:nvCxnSpPr>
        <p:spPr>
          <a:xfrm>
            <a:off x="4067175" y="3365500"/>
            <a:ext cx="0" cy="1838325"/>
          </a:xfrm>
          <a:prstGeom prst="line">
            <a:avLst/>
          </a:prstGeom>
          <a:ln w="28575" cmpd="sng">
            <a:solidFill>
              <a:srgbClr val="435153"/>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86" name="Straight Connector 85"/>
          <p:cNvCxnSpPr/>
          <p:nvPr/>
        </p:nvCxnSpPr>
        <p:spPr>
          <a:xfrm>
            <a:off x="3708400" y="5195888"/>
            <a:ext cx="358775" cy="0"/>
          </a:xfrm>
          <a:prstGeom prst="line">
            <a:avLst/>
          </a:prstGeom>
          <a:ln w="57150" cmpd="sng">
            <a:solidFill>
              <a:srgbClr val="435153"/>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a:off x="3708400" y="3357563"/>
            <a:ext cx="0" cy="1838325"/>
          </a:xfrm>
          <a:prstGeom prst="line">
            <a:avLst/>
          </a:prstGeom>
          <a:ln w="28575" cmpd="sng">
            <a:solidFill>
              <a:srgbClr val="435153"/>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nvCxnSpPr>
        <p:spPr>
          <a:xfrm>
            <a:off x="5364163" y="3365500"/>
            <a:ext cx="0" cy="1838325"/>
          </a:xfrm>
          <a:prstGeom prst="line">
            <a:avLst/>
          </a:prstGeom>
          <a:ln w="28575" cmpd="sng">
            <a:solidFill>
              <a:srgbClr val="435153"/>
            </a:solidFill>
            <a:prstDash val="solid"/>
          </a:ln>
          <a:effectLst/>
        </p:spPr>
        <p:style>
          <a:lnRef idx="2">
            <a:schemeClr val="accent1"/>
          </a:lnRef>
          <a:fillRef idx="0">
            <a:schemeClr val="accent1"/>
          </a:fillRef>
          <a:effectRef idx="1">
            <a:schemeClr val="accent1"/>
          </a:effectRef>
          <a:fontRef idx="minor">
            <a:schemeClr val="tx1"/>
          </a:fontRef>
        </p:style>
      </p:cxnSp>
      <p:sp>
        <p:nvSpPr>
          <p:cNvPr id="49" name="Rectangle 48"/>
          <p:cNvSpPr/>
          <p:nvPr/>
        </p:nvSpPr>
        <p:spPr>
          <a:xfrm>
            <a:off x="34925" y="1412875"/>
            <a:ext cx="1081088" cy="86677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Non-</a:t>
            </a:r>
          </a:p>
          <a:p>
            <a:pPr>
              <a:buFont typeface="Times New Roman" pitchFamily="16" charset="0"/>
              <a:buNone/>
              <a:defRPr/>
            </a:pPr>
            <a:r>
              <a:rPr lang="en-US" b="1" dirty="0">
                <a:solidFill>
                  <a:srgbClr val="FF6600"/>
                </a:solidFill>
              </a:rPr>
              <a:t>11ak </a:t>
            </a:r>
          </a:p>
          <a:p>
            <a:pPr>
              <a:buFont typeface="Times New Roman" pitchFamily="16" charset="0"/>
              <a:buNone/>
              <a:defRPr/>
            </a:pPr>
            <a:r>
              <a:rPr lang="en-US" b="1" dirty="0">
                <a:solidFill>
                  <a:srgbClr val="FF6600"/>
                </a:solidFill>
              </a:rPr>
              <a:t>STA(s)</a:t>
            </a:r>
          </a:p>
        </p:txBody>
      </p:sp>
      <p:sp>
        <p:nvSpPr>
          <p:cNvPr id="33799" name="Left Brace 49"/>
          <p:cNvSpPr>
            <a:spLocks/>
          </p:cNvSpPr>
          <p:nvPr/>
        </p:nvSpPr>
        <p:spPr bwMode="auto">
          <a:xfrm rot="5400000">
            <a:off x="431800" y="2168526"/>
            <a:ext cx="287337" cy="792162"/>
          </a:xfrm>
          <a:prstGeom prst="leftBrace">
            <a:avLst>
              <a:gd name="adj1" fmla="val 8360"/>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51" name="Rectangle 50"/>
          <p:cNvSpPr/>
          <p:nvPr/>
        </p:nvSpPr>
        <p:spPr>
          <a:xfrm>
            <a:off x="1042988" y="1773238"/>
            <a:ext cx="936625" cy="50641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11ak </a:t>
            </a:r>
          </a:p>
          <a:p>
            <a:pPr>
              <a:buFont typeface="Times New Roman" pitchFamily="16" charset="0"/>
              <a:buNone/>
              <a:defRPr/>
            </a:pPr>
            <a:r>
              <a:rPr lang="en-US" b="1" dirty="0">
                <a:solidFill>
                  <a:srgbClr val="FF6600"/>
                </a:solidFill>
              </a:rPr>
              <a:t>STA(s)</a:t>
            </a:r>
          </a:p>
        </p:txBody>
      </p:sp>
      <p:sp>
        <p:nvSpPr>
          <p:cNvPr id="33801" name="Left Brace 51"/>
          <p:cNvSpPr>
            <a:spLocks/>
          </p:cNvSpPr>
          <p:nvPr/>
        </p:nvSpPr>
        <p:spPr bwMode="auto">
          <a:xfrm rot="5400000">
            <a:off x="1368425" y="2168526"/>
            <a:ext cx="287337" cy="792162"/>
          </a:xfrm>
          <a:prstGeom prst="leftBrace">
            <a:avLst>
              <a:gd name="adj1" fmla="val 8360"/>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58" name="Rectangle 57"/>
          <p:cNvSpPr/>
          <p:nvPr/>
        </p:nvSpPr>
        <p:spPr>
          <a:xfrm>
            <a:off x="8101013" y="1412875"/>
            <a:ext cx="935037" cy="86677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Non-</a:t>
            </a:r>
          </a:p>
          <a:p>
            <a:pPr>
              <a:buFont typeface="Times New Roman" pitchFamily="16" charset="0"/>
              <a:buNone/>
              <a:defRPr/>
            </a:pPr>
            <a:r>
              <a:rPr lang="en-US" b="1" dirty="0">
                <a:solidFill>
                  <a:srgbClr val="FF6600"/>
                </a:solidFill>
              </a:rPr>
              <a:t>11ak </a:t>
            </a:r>
          </a:p>
          <a:p>
            <a:pPr>
              <a:buFont typeface="Times New Roman" pitchFamily="16" charset="0"/>
              <a:buNone/>
              <a:defRPr/>
            </a:pPr>
            <a:r>
              <a:rPr lang="en-US" b="1" dirty="0">
                <a:solidFill>
                  <a:srgbClr val="FF6600"/>
                </a:solidFill>
              </a:rPr>
              <a:t>STA(s)</a:t>
            </a:r>
          </a:p>
        </p:txBody>
      </p:sp>
      <p:sp>
        <p:nvSpPr>
          <p:cNvPr id="33803" name="Left Brace 60"/>
          <p:cNvSpPr>
            <a:spLocks/>
          </p:cNvSpPr>
          <p:nvPr/>
        </p:nvSpPr>
        <p:spPr bwMode="auto">
          <a:xfrm rot="5400000">
            <a:off x="8424863" y="2168525"/>
            <a:ext cx="287337" cy="792163"/>
          </a:xfrm>
          <a:prstGeom prst="leftBrace">
            <a:avLst>
              <a:gd name="adj1" fmla="val 8360"/>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63" name="Rectangle 62"/>
          <p:cNvSpPr/>
          <p:nvPr/>
        </p:nvSpPr>
        <p:spPr>
          <a:xfrm>
            <a:off x="7235825" y="1773238"/>
            <a:ext cx="936625" cy="50641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11ak </a:t>
            </a:r>
          </a:p>
          <a:p>
            <a:pPr>
              <a:buFont typeface="Times New Roman" pitchFamily="16" charset="0"/>
              <a:buNone/>
              <a:defRPr/>
            </a:pPr>
            <a:r>
              <a:rPr lang="en-US" b="1" dirty="0">
                <a:solidFill>
                  <a:srgbClr val="FF6600"/>
                </a:solidFill>
              </a:rPr>
              <a:t>STA(s)</a:t>
            </a:r>
          </a:p>
        </p:txBody>
      </p:sp>
      <p:sp>
        <p:nvSpPr>
          <p:cNvPr id="33805" name="Left Brace 63"/>
          <p:cNvSpPr>
            <a:spLocks/>
          </p:cNvSpPr>
          <p:nvPr/>
        </p:nvSpPr>
        <p:spPr bwMode="auto">
          <a:xfrm rot="5400000">
            <a:off x="7561263" y="2168525"/>
            <a:ext cx="287337" cy="792163"/>
          </a:xfrm>
          <a:prstGeom prst="leftBrace">
            <a:avLst>
              <a:gd name="adj1" fmla="val 8360"/>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65" name="Rectangle 64"/>
          <p:cNvSpPr/>
          <p:nvPr/>
        </p:nvSpPr>
        <p:spPr>
          <a:xfrm>
            <a:off x="1908175" y="1773238"/>
            <a:ext cx="2682875" cy="65087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chemeClr val="accent6"/>
                </a:solidFill>
              </a:rPr>
              <a:t>AP w/Bridge and </a:t>
            </a:r>
          </a:p>
          <a:p>
            <a:pPr>
              <a:buFont typeface="Times New Roman" pitchFamily="16" charset="0"/>
              <a:buNone/>
              <a:defRPr/>
            </a:pPr>
            <a:r>
              <a:rPr lang="en-US" b="1" dirty="0">
                <a:solidFill>
                  <a:schemeClr val="accent6"/>
                </a:solidFill>
              </a:rPr>
              <a:t>non-11ak (legacy) access</a:t>
            </a:r>
          </a:p>
        </p:txBody>
      </p:sp>
      <p:sp>
        <p:nvSpPr>
          <p:cNvPr id="33807" name="Left Brace 65"/>
          <p:cNvSpPr>
            <a:spLocks/>
          </p:cNvSpPr>
          <p:nvPr/>
        </p:nvSpPr>
        <p:spPr bwMode="auto">
          <a:xfrm rot="5400000">
            <a:off x="3059907" y="1340644"/>
            <a:ext cx="287337" cy="2447925"/>
          </a:xfrm>
          <a:prstGeom prst="leftBrace">
            <a:avLst>
              <a:gd name="adj1" fmla="val 8362"/>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67" name="Rectangle 66"/>
          <p:cNvSpPr/>
          <p:nvPr/>
        </p:nvSpPr>
        <p:spPr>
          <a:xfrm>
            <a:off x="5148263" y="1196975"/>
            <a:ext cx="1674812" cy="1227138"/>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chemeClr val="accent6"/>
                </a:solidFill>
              </a:rPr>
              <a:t>AP w/Bridge,</a:t>
            </a:r>
          </a:p>
          <a:p>
            <a:pPr>
              <a:buFont typeface="Times New Roman" pitchFamily="16" charset="0"/>
              <a:buNone/>
              <a:defRPr/>
            </a:pPr>
            <a:r>
              <a:rPr lang="en-US" b="1" dirty="0">
                <a:solidFill>
                  <a:schemeClr val="accent6"/>
                </a:solidFill>
              </a:rPr>
              <a:t>u</a:t>
            </a:r>
            <a:r>
              <a:rPr lang="en-US" b="1" dirty="0">
                <a:solidFill>
                  <a:schemeClr val="accent6"/>
                </a:solidFill>
              </a:rPr>
              <a:t>ses DS </a:t>
            </a:r>
          </a:p>
          <a:p>
            <a:pPr>
              <a:buFont typeface="Times New Roman" pitchFamily="16" charset="0"/>
              <a:buNone/>
              <a:defRPr/>
            </a:pPr>
            <a:r>
              <a:rPr lang="en-US" b="1" dirty="0">
                <a:solidFill>
                  <a:schemeClr val="accent6"/>
                </a:solidFill>
              </a:rPr>
              <a:t>for non-11ak access</a:t>
            </a:r>
          </a:p>
        </p:txBody>
      </p:sp>
      <p:sp>
        <p:nvSpPr>
          <p:cNvPr id="33809" name="Left Brace 69"/>
          <p:cNvSpPr>
            <a:spLocks/>
          </p:cNvSpPr>
          <p:nvPr/>
        </p:nvSpPr>
        <p:spPr bwMode="auto">
          <a:xfrm rot="5400000">
            <a:off x="5795963" y="1268413"/>
            <a:ext cx="287337" cy="2592387"/>
          </a:xfrm>
          <a:prstGeom prst="leftBrace">
            <a:avLst>
              <a:gd name="adj1" fmla="val 8354"/>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76" name="Rectangle 75"/>
          <p:cNvSpPr/>
          <p:nvPr/>
        </p:nvSpPr>
        <p:spPr>
          <a:xfrm>
            <a:off x="5867400" y="3357563"/>
            <a:ext cx="1368425" cy="358775"/>
          </a:xfrm>
          <a:prstGeom prst="rect">
            <a:avLst/>
          </a:prstGeom>
          <a:solidFill>
            <a:srgbClr val="FFFF0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400" dirty="0">
                <a:solidFill>
                  <a:srgbClr val="000000"/>
                </a:solidFill>
              </a:rPr>
              <a:t>.1AC</a:t>
            </a:r>
          </a:p>
        </p:txBody>
      </p:sp>
      <p:sp>
        <p:nvSpPr>
          <p:cNvPr id="77" name="Rectangle 76"/>
          <p:cNvSpPr/>
          <p:nvPr/>
        </p:nvSpPr>
        <p:spPr>
          <a:xfrm flipH="1">
            <a:off x="5148263" y="4094163"/>
            <a:ext cx="1027112" cy="454025"/>
          </a:xfrm>
          <a:prstGeom prst="rect">
            <a:avLst/>
          </a:prstGeom>
          <a:solidFill>
            <a:schemeClr val="accent5">
              <a:lumMod val="40000"/>
              <a:lumOff val="6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l">
              <a:buFont typeface="Times New Roman" pitchFamily="16" charset="0"/>
              <a:buNone/>
              <a:defRPr/>
            </a:pPr>
            <a:r>
              <a:rPr lang="en-US" dirty="0">
                <a:solidFill>
                  <a:srgbClr val="000000"/>
                </a:solidFill>
              </a:rPr>
              <a:t>DS</a:t>
            </a:r>
          </a:p>
        </p:txBody>
      </p:sp>
      <p:sp>
        <p:nvSpPr>
          <p:cNvPr id="73" name="Rectangle 72"/>
          <p:cNvSpPr/>
          <p:nvPr/>
        </p:nvSpPr>
        <p:spPr>
          <a:xfrm>
            <a:off x="1979613" y="3357563"/>
            <a:ext cx="1152525" cy="358775"/>
          </a:xfrm>
          <a:prstGeom prst="rect">
            <a:avLst/>
          </a:prstGeom>
          <a:solidFill>
            <a:srgbClr val="FFFF0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400" dirty="0">
                <a:solidFill>
                  <a:srgbClr val="000000"/>
                </a:solidFill>
              </a:rPr>
              <a:t>.1AC</a:t>
            </a:r>
          </a:p>
        </p:txBody>
      </p:sp>
      <p:sp>
        <p:nvSpPr>
          <p:cNvPr id="72" name="Rectangle 71"/>
          <p:cNvSpPr/>
          <p:nvPr/>
        </p:nvSpPr>
        <p:spPr>
          <a:xfrm>
            <a:off x="2843213" y="4094163"/>
            <a:ext cx="1152525" cy="454025"/>
          </a:xfrm>
          <a:prstGeom prst="rect">
            <a:avLst/>
          </a:prstGeom>
          <a:solidFill>
            <a:schemeClr val="accent5">
              <a:lumMod val="40000"/>
              <a:lumOff val="6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l">
              <a:buFont typeface="Times New Roman" pitchFamily="16" charset="0"/>
              <a:buNone/>
              <a:defRPr/>
            </a:pPr>
            <a:r>
              <a:rPr lang="en-US" dirty="0">
                <a:solidFill>
                  <a:srgbClr val="000000"/>
                </a:solidFill>
              </a:rPr>
              <a:t>       DS</a:t>
            </a:r>
          </a:p>
        </p:txBody>
      </p:sp>
      <p:sp>
        <p:nvSpPr>
          <p:cNvPr id="2" name="Title 1"/>
          <p:cNvSpPr>
            <a:spLocks noGrp="1"/>
          </p:cNvSpPr>
          <p:nvPr>
            <p:ph type="title"/>
          </p:nvPr>
        </p:nvSpPr>
        <p:spPr>
          <a:xfrm>
            <a:off x="250825" y="692150"/>
            <a:ext cx="8589963" cy="838200"/>
          </a:xfrm>
        </p:spPr>
        <p:txBody>
          <a:bodyPr/>
          <a:lstStyle/>
          <a:p>
            <a:pPr algn="l" defTabSz="914400">
              <a:lnSpc>
                <a:spcPct val="80000"/>
              </a:lnSpc>
              <a:buFont typeface="Times New Roman" pitchFamily="16" charset="0"/>
              <a:buNone/>
              <a:defRPr/>
            </a:pPr>
            <a:r>
              <a:rPr lang="en-US" sz="3600" b="0" kern="1200" dirty="0" smtClean="0">
                <a:solidFill>
                  <a:srgbClr val="435153"/>
                </a:solidFill>
              </a:rPr>
              <a:t>P802.11ak and non-11ak STNs on two APs.</a:t>
            </a:r>
            <a:endParaRPr lang="en-US" sz="3600" b="0" kern="1200" dirty="0">
              <a:solidFill>
                <a:schemeClr val="accent6"/>
              </a:solidFill>
            </a:endParaRPr>
          </a:p>
        </p:txBody>
      </p:sp>
      <p:sp>
        <p:nvSpPr>
          <p:cNvPr id="32" name="Rectangle 31"/>
          <p:cNvSpPr/>
          <p:nvPr/>
        </p:nvSpPr>
        <p:spPr>
          <a:xfrm>
            <a:off x="179388" y="3730625"/>
            <a:ext cx="811212" cy="723900"/>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33" name="Rectangle 32"/>
          <p:cNvSpPr/>
          <p:nvPr/>
        </p:nvSpPr>
        <p:spPr>
          <a:xfrm>
            <a:off x="179388" y="4443413"/>
            <a:ext cx="811212" cy="363537"/>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37" name="Straight Connector 36"/>
          <p:cNvCxnSpPr>
            <a:stCxn id="33" idx="2"/>
          </p:cNvCxnSpPr>
          <p:nvPr/>
        </p:nvCxnSpPr>
        <p:spPr>
          <a:xfrm>
            <a:off x="585788" y="4806950"/>
            <a:ext cx="12700" cy="388938"/>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sp>
        <p:nvSpPr>
          <p:cNvPr id="34" name="Rectangle 33"/>
          <p:cNvSpPr/>
          <p:nvPr/>
        </p:nvSpPr>
        <p:spPr>
          <a:xfrm>
            <a:off x="8172450" y="3730625"/>
            <a:ext cx="766763" cy="723900"/>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35" name="Rectangle 34"/>
          <p:cNvSpPr/>
          <p:nvPr/>
        </p:nvSpPr>
        <p:spPr>
          <a:xfrm>
            <a:off x="8172450" y="4443413"/>
            <a:ext cx="766763" cy="363537"/>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38" name="Straight Connector 37"/>
          <p:cNvCxnSpPr/>
          <p:nvPr/>
        </p:nvCxnSpPr>
        <p:spPr>
          <a:xfrm>
            <a:off x="8482013" y="4806950"/>
            <a:ext cx="0" cy="388938"/>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323850" y="5195888"/>
            <a:ext cx="2519363" cy="0"/>
          </a:xfrm>
          <a:prstGeom prst="line">
            <a:avLst/>
          </a:prstGeom>
          <a:ln w="57150" cmpd="sng">
            <a:solidFill>
              <a:srgbClr val="0000FF"/>
            </a:solidFill>
            <a:prstDash val="dash"/>
          </a:ln>
          <a:effectLst/>
        </p:spPr>
        <p:style>
          <a:lnRef idx="2">
            <a:schemeClr val="accent1"/>
          </a:lnRef>
          <a:fillRef idx="0">
            <a:schemeClr val="accent1"/>
          </a:fillRef>
          <a:effectRef idx="1">
            <a:schemeClr val="accent1"/>
          </a:effectRef>
          <a:fontRef idx="minor">
            <a:schemeClr val="tx1"/>
          </a:fontRef>
        </p:style>
      </p:cxnSp>
      <p:sp>
        <p:nvSpPr>
          <p:cNvPr id="45" name="Rectangle 44"/>
          <p:cNvSpPr/>
          <p:nvPr/>
        </p:nvSpPr>
        <p:spPr>
          <a:xfrm>
            <a:off x="1095375" y="3730625"/>
            <a:ext cx="812800" cy="723900"/>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55" name="Rectangle 54"/>
          <p:cNvSpPr/>
          <p:nvPr/>
        </p:nvSpPr>
        <p:spPr>
          <a:xfrm>
            <a:off x="1095375" y="4446588"/>
            <a:ext cx="812800" cy="361950"/>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sp>
        <p:nvSpPr>
          <p:cNvPr id="56" name="Rectangle 55"/>
          <p:cNvSpPr/>
          <p:nvPr/>
        </p:nvSpPr>
        <p:spPr>
          <a:xfrm>
            <a:off x="1984375" y="4094163"/>
            <a:ext cx="787400" cy="361950"/>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57" name="Rectangle 56"/>
          <p:cNvSpPr/>
          <p:nvPr/>
        </p:nvSpPr>
        <p:spPr>
          <a:xfrm>
            <a:off x="1984375" y="4446588"/>
            <a:ext cx="787400" cy="361950"/>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36" name="Straight Connector 35"/>
          <p:cNvCxnSpPr/>
          <p:nvPr/>
        </p:nvCxnSpPr>
        <p:spPr>
          <a:xfrm>
            <a:off x="1357313" y="5051425"/>
            <a:ext cx="1127125" cy="0"/>
          </a:xfrm>
          <a:prstGeom prst="line">
            <a:avLst/>
          </a:prstGeom>
          <a:ln w="57150"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30" name="Straight Connector 129"/>
          <p:cNvCxnSpPr/>
          <p:nvPr/>
        </p:nvCxnSpPr>
        <p:spPr>
          <a:xfrm>
            <a:off x="1549400" y="4808538"/>
            <a:ext cx="0" cy="242887"/>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sp>
        <p:nvSpPr>
          <p:cNvPr id="74" name="Rectangle 73"/>
          <p:cNvSpPr/>
          <p:nvPr/>
        </p:nvSpPr>
        <p:spPr>
          <a:xfrm>
            <a:off x="1984375" y="3732213"/>
            <a:ext cx="1147763" cy="360362"/>
          </a:xfrm>
          <a:prstGeom prst="rect">
            <a:avLst/>
          </a:prstGeom>
          <a:solidFill>
            <a:srgbClr val="C4EDF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endParaRPr lang="en-US" dirty="0">
              <a:solidFill>
                <a:srgbClr val="000000"/>
              </a:solidFill>
            </a:endParaRPr>
          </a:p>
        </p:txBody>
      </p:sp>
      <p:cxnSp>
        <p:nvCxnSpPr>
          <p:cNvPr id="59" name="Straight Connector 58"/>
          <p:cNvCxnSpPr/>
          <p:nvPr/>
        </p:nvCxnSpPr>
        <p:spPr>
          <a:xfrm>
            <a:off x="2700338" y="3898900"/>
            <a:ext cx="0" cy="1296988"/>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3008313" y="3906838"/>
            <a:ext cx="0" cy="360362"/>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a:off x="2700338" y="3898900"/>
            <a:ext cx="287337" cy="0"/>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sp>
        <p:nvSpPr>
          <p:cNvPr id="33832" name="TextBox 22"/>
          <p:cNvSpPr txBox="1">
            <a:spLocks noChangeArrowheads="1"/>
          </p:cNvSpPr>
          <p:nvPr/>
        </p:nvSpPr>
        <p:spPr bwMode="auto">
          <a:xfrm>
            <a:off x="2319338" y="3683000"/>
            <a:ext cx="582612" cy="461963"/>
          </a:xfrm>
          <a:prstGeom prst="rect">
            <a:avLst/>
          </a:prstGeom>
          <a:noFill/>
          <a:ln w="9525">
            <a:noFill/>
            <a:miter lim="800000"/>
            <a:headEnd/>
            <a:tailEnd/>
          </a:ln>
        </p:spPr>
        <p:txBody>
          <a:bodyPr wrap="none">
            <a:spAutoFit/>
          </a:bodyPr>
          <a:lstStyle/>
          <a:p>
            <a:pPr algn="l"/>
            <a:r>
              <a:rPr lang="en-US" sz="2400">
                <a:solidFill>
                  <a:srgbClr val="435153"/>
                </a:solidFill>
              </a:rPr>
              <a:t>AP</a:t>
            </a:r>
          </a:p>
        </p:txBody>
      </p:sp>
      <p:sp>
        <p:nvSpPr>
          <p:cNvPr id="68" name="Rectangle 67"/>
          <p:cNvSpPr/>
          <p:nvPr/>
        </p:nvSpPr>
        <p:spPr>
          <a:xfrm>
            <a:off x="1979613" y="2852738"/>
            <a:ext cx="2447925" cy="509587"/>
          </a:xfrm>
          <a:prstGeom prst="rect">
            <a:avLst/>
          </a:prstGeom>
          <a:solidFill>
            <a:srgbClr val="D9B6B7"/>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Bridge</a:t>
            </a:r>
          </a:p>
        </p:txBody>
      </p:sp>
      <p:sp>
        <p:nvSpPr>
          <p:cNvPr id="69" name="Rectangle 68"/>
          <p:cNvSpPr/>
          <p:nvPr/>
        </p:nvSpPr>
        <p:spPr>
          <a:xfrm>
            <a:off x="3295650" y="3357563"/>
            <a:ext cx="700088" cy="739775"/>
          </a:xfrm>
          <a:prstGeom prst="rect">
            <a:avLst/>
          </a:prstGeom>
          <a:solidFill>
            <a:srgbClr val="FFFF0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600" dirty="0">
                <a:solidFill>
                  <a:srgbClr val="000000"/>
                </a:solidFill>
              </a:rPr>
              <a:t>.1AC</a:t>
            </a:r>
          </a:p>
        </p:txBody>
      </p:sp>
      <p:cxnSp>
        <p:nvCxnSpPr>
          <p:cNvPr id="71" name="Straight Connector 70"/>
          <p:cNvCxnSpPr/>
          <p:nvPr/>
        </p:nvCxnSpPr>
        <p:spPr>
          <a:xfrm>
            <a:off x="3511550" y="3284538"/>
            <a:ext cx="0" cy="974725"/>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1" name="Straight Connector 130"/>
          <p:cNvCxnSpPr/>
          <p:nvPr/>
        </p:nvCxnSpPr>
        <p:spPr>
          <a:xfrm>
            <a:off x="2220913" y="3284538"/>
            <a:ext cx="0" cy="1766887"/>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sp>
        <p:nvSpPr>
          <p:cNvPr id="87" name="Rectangle 86"/>
          <p:cNvSpPr/>
          <p:nvPr/>
        </p:nvSpPr>
        <p:spPr>
          <a:xfrm flipH="1">
            <a:off x="7308850" y="3732213"/>
            <a:ext cx="771525" cy="723900"/>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88" name="Rectangle 87"/>
          <p:cNvSpPr/>
          <p:nvPr/>
        </p:nvSpPr>
        <p:spPr>
          <a:xfrm flipH="1">
            <a:off x="7308850" y="4446588"/>
            <a:ext cx="771525" cy="361950"/>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sp>
        <p:nvSpPr>
          <p:cNvPr id="91" name="Rectangle 90"/>
          <p:cNvSpPr/>
          <p:nvPr/>
        </p:nvSpPr>
        <p:spPr>
          <a:xfrm flipH="1">
            <a:off x="6443663" y="4094163"/>
            <a:ext cx="792162" cy="361950"/>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92" name="Rectangle 91"/>
          <p:cNvSpPr/>
          <p:nvPr/>
        </p:nvSpPr>
        <p:spPr>
          <a:xfrm flipH="1">
            <a:off x="6443663" y="4446588"/>
            <a:ext cx="792162" cy="361950"/>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93" name="Straight Connector 92"/>
          <p:cNvCxnSpPr/>
          <p:nvPr/>
        </p:nvCxnSpPr>
        <p:spPr>
          <a:xfrm flipH="1">
            <a:off x="6804025" y="5051425"/>
            <a:ext cx="1087438" cy="0"/>
          </a:xfrm>
          <a:prstGeom prst="line">
            <a:avLst/>
          </a:prstGeom>
          <a:ln w="57150"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5" name="Straight Connector 94"/>
          <p:cNvCxnSpPr/>
          <p:nvPr/>
        </p:nvCxnSpPr>
        <p:spPr>
          <a:xfrm flipH="1">
            <a:off x="7699375" y="4808538"/>
            <a:ext cx="0" cy="242887"/>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sp>
        <p:nvSpPr>
          <p:cNvPr id="96" name="Rectangle 95"/>
          <p:cNvSpPr/>
          <p:nvPr/>
        </p:nvSpPr>
        <p:spPr>
          <a:xfrm flipH="1">
            <a:off x="5867400" y="3732213"/>
            <a:ext cx="1366838" cy="360362"/>
          </a:xfrm>
          <a:prstGeom prst="rect">
            <a:avLst/>
          </a:prstGeom>
          <a:solidFill>
            <a:srgbClr val="C4EDF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endParaRPr lang="en-US" dirty="0">
              <a:solidFill>
                <a:srgbClr val="000000"/>
              </a:solidFill>
            </a:endParaRPr>
          </a:p>
        </p:txBody>
      </p:sp>
      <p:cxnSp>
        <p:nvCxnSpPr>
          <p:cNvPr id="97" name="Straight Connector 96"/>
          <p:cNvCxnSpPr/>
          <p:nvPr/>
        </p:nvCxnSpPr>
        <p:spPr>
          <a:xfrm>
            <a:off x="6588125" y="3898900"/>
            <a:ext cx="0" cy="1296988"/>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8" name="Straight Connector 97"/>
          <p:cNvCxnSpPr/>
          <p:nvPr/>
        </p:nvCxnSpPr>
        <p:spPr>
          <a:xfrm flipH="1">
            <a:off x="6011863" y="3898900"/>
            <a:ext cx="0" cy="360363"/>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9" name="Straight Connector 98"/>
          <p:cNvCxnSpPr/>
          <p:nvPr/>
        </p:nvCxnSpPr>
        <p:spPr>
          <a:xfrm flipH="1">
            <a:off x="6011863" y="3898900"/>
            <a:ext cx="576262" cy="0"/>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sp>
        <p:nvSpPr>
          <p:cNvPr id="33847" name="TextBox 99"/>
          <p:cNvSpPr txBox="1">
            <a:spLocks noChangeArrowheads="1"/>
          </p:cNvSpPr>
          <p:nvPr/>
        </p:nvSpPr>
        <p:spPr bwMode="auto">
          <a:xfrm flipH="1">
            <a:off x="6318250" y="3683000"/>
            <a:ext cx="582613" cy="461963"/>
          </a:xfrm>
          <a:prstGeom prst="rect">
            <a:avLst/>
          </a:prstGeom>
          <a:noFill/>
          <a:ln w="9525">
            <a:noFill/>
            <a:miter lim="800000"/>
            <a:headEnd/>
            <a:tailEnd/>
          </a:ln>
        </p:spPr>
        <p:txBody>
          <a:bodyPr wrap="none">
            <a:spAutoFit/>
          </a:bodyPr>
          <a:lstStyle/>
          <a:p>
            <a:pPr algn="l"/>
            <a:r>
              <a:rPr lang="en-US" sz="2400">
                <a:solidFill>
                  <a:srgbClr val="435153"/>
                </a:solidFill>
              </a:rPr>
              <a:t>AP</a:t>
            </a:r>
          </a:p>
        </p:txBody>
      </p:sp>
      <p:sp>
        <p:nvSpPr>
          <p:cNvPr id="101" name="Rectangle 100"/>
          <p:cNvSpPr/>
          <p:nvPr/>
        </p:nvSpPr>
        <p:spPr>
          <a:xfrm flipH="1">
            <a:off x="4643438" y="2852738"/>
            <a:ext cx="2590800" cy="509587"/>
          </a:xfrm>
          <a:prstGeom prst="rect">
            <a:avLst/>
          </a:prstGeom>
          <a:solidFill>
            <a:srgbClr val="D9B6B7"/>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Bridge</a:t>
            </a:r>
          </a:p>
        </p:txBody>
      </p:sp>
      <p:cxnSp>
        <p:nvCxnSpPr>
          <p:cNvPr id="104" name="Straight Connector 103"/>
          <p:cNvCxnSpPr/>
          <p:nvPr/>
        </p:nvCxnSpPr>
        <p:spPr>
          <a:xfrm>
            <a:off x="7000875" y="3213100"/>
            <a:ext cx="0" cy="1838325"/>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p:nvCxnSpPr>
        <p:spPr>
          <a:xfrm>
            <a:off x="5940425" y="5195888"/>
            <a:ext cx="2735263" cy="0"/>
          </a:xfrm>
          <a:prstGeom prst="line">
            <a:avLst/>
          </a:prstGeom>
          <a:ln w="57150" cmpd="sng">
            <a:solidFill>
              <a:srgbClr val="0000FF"/>
            </a:solidFill>
            <a:prstDash val="dash"/>
          </a:ln>
          <a:effectLst/>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300038" y="5229225"/>
            <a:ext cx="8766175" cy="1200150"/>
          </a:xfrm>
          <a:prstGeom prst="rect">
            <a:avLst/>
          </a:prstGeom>
          <a:noFill/>
        </p:spPr>
        <p:txBody>
          <a:bodyPr wrap="none">
            <a:spAutoFit/>
          </a:bodyPr>
          <a:lstStyle/>
          <a:p>
            <a:pPr algn="l">
              <a:buFont typeface="Times New Roman" pitchFamily="16" charset="0"/>
              <a:buNone/>
              <a:defRPr/>
            </a:pPr>
            <a:r>
              <a:rPr lang="en-US" sz="2400" dirty="0">
                <a:solidFill>
                  <a:schemeClr val="accent6">
                    <a:lumMod val="60000"/>
                    <a:lumOff val="40000"/>
                  </a:schemeClr>
                </a:solidFill>
                <a:latin typeface="Times New Roman" pitchFamily="16" charset="0"/>
                <a:ea typeface="MS Gothic" charset="-128"/>
              </a:rPr>
              <a:t>The DS </a:t>
            </a:r>
            <a:r>
              <a:rPr lang="en-US" sz="2400" dirty="0">
                <a:solidFill>
                  <a:srgbClr val="963B01"/>
                </a:solidFill>
                <a:latin typeface="Times New Roman" pitchFamily="16" charset="0"/>
                <a:ea typeface="MS Gothic" charset="-128"/>
              </a:rPr>
              <a:t>must </a:t>
            </a:r>
            <a:r>
              <a:rPr lang="en-US" sz="2400" b="1" dirty="0">
                <a:solidFill>
                  <a:srgbClr val="963B01"/>
                </a:solidFill>
                <a:latin typeface="Times New Roman" pitchFamily="16" charset="0"/>
                <a:ea typeface="MS Gothic" charset="-128"/>
              </a:rPr>
              <a:t>not</a:t>
            </a:r>
            <a:r>
              <a:rPr lang="en-US" sz="2400" dirty="0">
                <a:solidFill>
                  <a:srgbClr val="963B01"/>
                </a:solidFill>
                <a:latin typeface="Times New Roman" pitchFamily="16" charset="0"/>
                <a:ea typeface="MS Gothic" charset="-128"/>
              </a:rPr>
              <a:t> pass </a:t>
            </a:r>
            <a:r>
              <a:rPr lang="en-US" sz="2400" b="1" dirty="0">
                <a:solidFill>
                  <a:srgbClr val="963B01"/>
                </a:solidFill>
                <a:latin typeface="Times New Roman" pitchFamily="16" charset="0"/>
                <a:ea typeface="MS Gothic" charset="-128"/>
              </a:rPr>
              <a:t>user data </a:t>
            </a:r>
            <a:r>
              <a:rPr lang="en-US" sz="2400" dirty="0">
                <a:solidFill>
                  <a:srgbClr val="963B01"/>
                </a:solidFill>
                <a:latin typeface="Times New Roman" pitchFamily="16" charset="0"/>
                <a:ea typeface="MS Gothic" charset="-128"/>
              </a:rPr>
              <a:t>in </a:t>
            </a:r>
            <a:r>
              <a:rPr lang="en-US" sz="2400" b="1" dirty="0">
                <a:solidFill>
                  <a:srgbClr val="963B01"/>
                </a:solidFill>
                <a:latin typeface="Times New Roman" pitchFamily="16" charset="0"/>
                <a:ea typeface="MS Gothic" charset="-128"/>
              </a:rPr>
              <a:t>parallel</a:t>
            </a:r>
            <a:r>
              <a:rPr lang="en-US" sz="2400" dirty="0">
                <a:solidFill>
                  <a:srgbClr val="963B01"/>
                </a:solidFill>
                <a:latin typeface="Times New Roman" pitchFamily="16" charset="0"/>
                <a:ea typeface="MS Gothic" charset="-128"/>
              </a:rPr>
              <a:t> to the </a:t>
            </a:r>
            <a:r>
              <a:rPr lang="en-US" sz="2400" dirty="0">
                <a:solidFill>
                  <a:srgbClr val="008000"/>
                </a:solidFill>
                <a:latin typeface="Times New Roman" pitchFamily="16" charset="0"/>
                <a:ea typeface="MS Gothic" charset="-128"/>
              </a:rPr>
              <a:t>bridges’ data</a:t>
            </a:r>
            <a:r>
              <a:rPr lang="en-US" sz="2400" dirty="0">
                <a:solidFill>
                  <a:schemeClr val="accent6">
                    <a:lumMod val="60000"/>
                    <a:lumOff val="40000"/>
                  </a:schemeClr>
                </a:solidFill>
                <a:latin typeface="Times New Roman" pitchFamily="16" charset="0"/>
                <a:ea typeface="MS Gothic" charset="-128"/>
              </a:rPr>
              <a:t>.  (DS</a:t>
            </a:r>
            <a:br>
              <a:rPr lang="en-US" sz="2400" dirty="0">
                <a:solidFill>
                  <a:schemeClr val="accent6">
                    <a:lumMod val="60000"/>
                    <a:lumOff val="40000"/>
                  </a:schemeClr>
                </a:solidFill>
                <a:latin typeface="Times New Roman" pitchFamily="16" charset="0"/>
                <a:ea typeface="MS Gothic" charset="-128"/>
              </a:rPr>
            </a:br>
            <a:r>
              <a:rPr lang="en-US" sz="2400" dirty="0">
                <a:solidFill>
                  <a:schemeClr val="accent6">
                    <a:lumMod val="60000"/>
                    <a:lumOff val="40000"/>
                  </a:schemeClr>
                </a:solidFill>
                <a:latin typeface="Times New Roman" pitchFamily="16" charset="0"/>
                <a:ea typeface="MS Gothic" charset="-128"/>
              </a:rPr>
              <a:t>“control” data is fine.  This is nothing new: hence the “one portal”</a:t>
            </a:r>
            <a:br>
              <a:rPr lang="en-US" sz="2400" dirty="0">
                <a:solidFill>
                  <a:schemeClr val="accent6">
                    <a:lumMod val="60000"/>
                    <a:lumOff val="40000"/>
                  </a:schemeClr>
                </a:solidFill>
                <a:latin typeface="Times New Roman" pitchFamily="16" charset="0"/>
                <a:ea typeface="MS Gothic" charset="-128"/>
              </a:rPr>
            </a:br>
            <a:r>
              <a:rPr lang="en-US" sz="2400" dirty="0">
                <a:solidFill>
                  <a:schemeClr val="accent6">
                    <a:lumMod val="60000"/>
                    <a:lumOff val="40000"/>
                  </a:schemeClr>
                </a:solidFill>
                <a:latin typeface="Times New Roman" pitchFamily="16" charset="0"/>
                <a:ea typeface="MS Gothic" charset="-128"/>
              </a:rPr>
              <a:t>rule, which we are</a:t>
            </a:r>
            <a:r>
              <a:rPr lang="en-US" sz="2400" dirty="0">
                <a:solidFill>
                  <a:schemeClr val="accent6">
                    <a:lumMod val="60000"/>
                    <a:lumOff val="40000"/>
                  </a:schemeClr>
                </a:solidFill>
                <a:latin typeface="Times New Roman" pitchFamily="16" charset="0"/>
                <a:ea typeface="MS Gothic" charset="-128"/>
              </a:rPr>
              <a:t> </a:t>
            </a:r>
            <a:r>
              <a:rPr lang="en-US" sz="2400" dirty="0">
                <a:solidFill>
                  <a:schemeClr val="accent6">
                    <a:lumMod val="60000"/>
                    <a:lumOff val="40000"/>
                  </a:schemeClr>
                </a:solidFill>
                <a:latin typeface="Times New Roman" pitchFamily="16" charset="0"/>
                <a:ea typeface="MS Gothic" charset="-128"/>
              </a:rPr>
              <a:t>purposely violating, here for optimal connectivity.</a:t>
            </a:r>
            <a:endParaRPr lang="en-US" sz="2400" dirty="0">
              <a:solidFill>
                <a:srgbClr val="000090"/>
              </a:solidFill>
              <a:latin typeface="Times New Roman" pitchFamily="16" charset="0"/>
              <a:ea typeface="MS Gothic" charset="-128"/>
            </a:endParaRPr>
          </a:p>
        </p:txBody>
      </p:sp>
      <p:sp>
        <p:nvSpPr>
          <p:cNvPr id="78" name="Rectangle 77"/>
          <p:cNvSpPr/>
          <p:nvPr/>
        </p:nvSpPr>
        <p:spPr>
          <a:xfrm>
            <a:off x="5148263" y="3357563"/>
            <a:ext cx="647700" cy="739775"/>
          </a:xfrm>
          <a:prstGeom prst="rect">
            <a:avLst/>
          </a:prstGeom>
          <a:solidFill>
            <a:srgbClr val="FFFF0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600" dirty="0">
                <a:solidFill>
                  <a:srgbClr val="000000"/>
                </a:solidFill>
              </a:rPr>
              <a:t>.1AC</a:t>
            </a:r>
          </a:p>
        </p:txBody>
      </p:sp>
      <p:cxnSp>
        <p:nvCxnSpPr>
          <p:cNvPr id="79" name="Straight Connector 78"/>
          <p:cNvCxnSpPr/>
          <p:nvPr/>
        </p:nvCxnSpPr>
        <p:spPr>
          <a:xfrm>
            <a:off x="4284663" y="5195888"/>
            <a:ext cx="503237" cy="0"/>
          </a:xfrm>
          <a:prstGeom prst="line">
            <a:avLst/>
          </a:prstGeom>
          <a:ln w="57150" cmpd="sng">
            <a:solidFill>
              <a:srgbClr val="435153"/>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nvCxnSpPr>
        <p:spPr>
          <a:xfrm>
            <a:off x="4716463" y="3365500"/>
            <a:ext cx="0" cy="1838325"/>
          </a:xfrm>
          <a:prstGeom prst="line">
            <a:avLst/>
          </a:prstGeom>
          <a:ln w="28575" cmpd="sng">
            <a:solidFill>
              <a:srgbClr val="435153"/>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nvCxnSpPr>
        <p:spPr>
          <a:xfrm>
            <a:off x="4356100" y="3357563"/>
            <a:ext cx="0" cy="1838325"/>
          </a:xfrm>
          <a:prstGeom prst="line">
            <a:avLst/>
          </a:prstGeom>
          <a:ln w="28575" cmpd="sng">
            <a:solidFill>
              <a:srgbClr val="435153"/>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a:off x="5580063" y="3284538"/>
            <a:ext cx="0" cy="974725"/>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5003800" y="5195888"/>
            <a:ext cx="360363" cy="0"/>
          </a:xfrm>
          <a:prstGeom prst="line">
            <a:avLst/>
          </a:prstGeom>
          <a:ln w="57150" cmpd="sng">
            <a:solidFill>
              <a:srgbClr val="435153"/>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a:off x="5003800" y="3357563"/>
            <a:ext cx="0" cy="1838325"/>
          </a:xfrm>
          <a:prstGeom prst="line">
            <a:avLst/>
          </a:prstGeom>
          <a:ln w="28575" cmpd="sng">
            <a:solidFill>
              <a:srgbClr val="435153"/>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4" name="Straight Connector 93"/>
          <p:cNvCxnSpPr/>
          <p:nvPr/>
        </p:nvCxnSpPr>
        <p:spPr>
          <a:xfrm>
            <a:off x="3635375" y="4437063"/>
            <a:ext cx="1800225" cy="0"/>
          </a:xfrm>
          <a:prstGeom prst="line">
            <a:avLst/>
          </a:prstGeom>
          <a:ln w="57150" cmpd="sng">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33860" name="Freeform 101"/>
          <p:cNvSpPr>
            <a:spLocks/>
          </p:cNvSpPr>
          <p:nvPr/>
        </p:nvSpPr>
        <p:spPr bwMode="auto">
          <a:xfrm>
            <a:off x="3563938" y="2936875"/>
            <a:ext cx="1957387" cy="2220913"/>
          </a:xfrm>
          <a:custGeom>
            <a:avLst/>
            <a:gdLst>
              <a:gd name="T0" fmla="*/ 0 w 1958011"/>
              <a:gd name="T1" fmla="*/ 33325 h 2220477"/>
              <a:gd name="T2" fmla="*/ 599751 w 1958011"/>
              <a:gd name="T3" fmla="*/ 306718 h 2220477"/>
              <a:gd name="T4" fmla="*/ 987825 w 1958011"/>
              <a:gd name="T5" fmla="*/ 2220477 h 2220477"/>
              <a:gd name="T6" fmla="*/ 1270061 w 1958011"/>
              <a:gd name="T7" fmla="*/ 297899 h 2220477"/>
              <a:gd name="T8" fmla="*/ 1958011 w 1958011"/>
              <a:gd name="T9" fmla="*/ 6868 h 22204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58011" h="2220477">
                <a:moveTo>
                  <a:pt x="0" y="33325"/>
                </a:moveTo>
                <a:cubicBezTo>
                  <a:pt x="260921" y="51698"/>
                  <a:pt x="435114" y="-57807"/>
                  <a:pt x="599751" y="306718"/>
                </a:cubicBezTo>
                <a:cubicBezTo>
                  <a:pt x="764388" y="671243"/>
                  <a:pt x="876107" y="2221946"/>
                  <a:pt x="987825" y="2220476"/>
                </a:cubicBezTo>
                <a:cubicBezTo>
                  <a:pt x="1099543" y="2219006"/>
                  <a:pt x="1108363" y="666834"/>
                  <a:pt x="1270061" y="297899"/>
                </a:cubicBezTo>
                <a:cubicBezTo>
                  <a:pt x="1431759" y="-71036"/>
                  <a:pt x="1958011" y="6868"/>
                  <a:pt x="1958011" y="6868"/>
                </a:cubicBezTo>
              </a:path>
            </a:pathLst>
          </a:custGeom>
          <a:noFill/>
          <a:ln w="28575" cmpd="sng">
            <a:solidFill>
              <a:srgbClr val="008000"/>
            </a:solidFill>
            <a:round/>
            <a:headEnd/>
            <a:tailEnd/>
          </a:ln>
        </p:spPr>
        <p:txBody>
          <a:bodyPr/>
          <a:lstStyle/>
          <a:p>
            <a:endParaRPr lang="en-US"/>
          </a:p>
        </p:txBody>
      </p:sp>
      <p:cxnSp>
        <p:nvCxnSpPr>
          <p:cNvPr id="33861" name="Straight Arrow Connector 9"/>
          <p:cNvCxnSpPr>
            <a:cxnSpLocks noChangeShapeType="1"/>
          </p:cNvCxnSpPr>
          <p:nvPr/>
        </p:nvCxnSpPr>
        <p:spPr bwMode="auto">
          <a:xfrm flipV="1">
            <a:off x="2843213" y="4581525"/>
            <a:ext cx="720725" cy="792163"/>
          </a:xfrm>
          <a:prstGeom prst="straightConnector1">
            <a:avLst/>
          </a:prstGeom>
          <a:noFill/>
          <a:ln w="57150" algn="ctr">
            <a:solidFill>
              <a:srgbClr val="FF6600"/>
            </a:solidFill>
            <a:round/>
            <a:headEnd/>
            <a:tailEnd type="arrow" w="med" len="med"/>
          </a:ln>
        </p:spPr>
      </p:cxnSp>
      <p:sp>
        <p:nvSpPr>
          <p:cNvPr id="33862" name="TextBox 102"/>
          <p:cNvSpPr txBox="1">
            <a:spLocks noChangeArrowheads="1"/>
          </p:cNvSpPr>
          <p:nvPr/>
        </p:nvSpPr>
        <p:spPr bwMode="auto">
          <a:xfrm>
            <a:off x="3492500" y="115888"/>
            <a:ext cx="1689100" cy="461962"/>
          </a:xfrm>
          <a:prstGeom prst="rect">
            <a:avLst/>
          </a:prstGeom>
          <a:noFill/>
          <a:ln w="9525">
            <a:noFill/>
            <a:miter lim="800000"/>
            <a:headEnd/>
            <a:tailEnd/>
          </a:ln>
        </p:spPr>
        <p:txBody>
          <a:bodyPr wrap="none">
            <a:spAutoFit/>
          </a:bodyPr>
          <a:lstStyle/>
          <a:p>
            <a:pPr algn="l"/>
            <a:r>
              <a:rPr lang="en-US" sz="2400">
                <a:solidFill>
                  <a:srgbClr val="FF0000"/>
                </a:solidFill>
              </a:rPr>
              <a:t>CHANGED</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FC8F573C-DCEC-4BA2-90C3-D713EF7145A2}" type="slidenum">
              <a:rPr lang="en-GB"/>
              <a:pPr>
                <a:defRPr/>
              </a:pPr>
              <a:t>17</a:t>
            </a:fld>
            <a:endParaRPr lang="en-GB"/>
          </a:p>
        </p:txBody>
      </p:sp>
      <p:sp>
        <p:nvSpPr>
          <p:cNvPr id="5"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p:nvPr>
        </p:nvSpPr>
        <p:spPr>
          <a:xfrm>
            <a:off x="250825" y="549275"/>
            <a:ext cx="8589963" cy="838200"/>
          </a:xfrm>
        </p:spPr>
        <p:txBody>
          <a:bodyPr/>
          <a:lstStyle/>
          <a:p>
            <a:pPr algn="l" defTabSz="914400">
              <a:lnSpc>
                <a:spcPct val="80000"/>
              </a:lnSpc>
              <a:buFont typeface="Times New Roman" pitchFamily="16" charset="0"/>
              <a:buNone/>
              <a:defRPr/>
            </a:pPr>
            <a:r>
              <a:rPr lang="en-US" sz="3600" b="0" kern="1200" dirty="0" smtClean="0">
                <a:solidFill>
                  <a:srgbClr val="435153"/>
                </a:solidFill>
              </a:rPr>
              <a:t>Tasks for 802.1AC</a:t>
            </a:r>
            <a:endParaRPr lang="en-US" sz="3600" b="0" kern="1200" dirty="0">
              <a:solidFill>
                <a:srgbClr val="435153"/>
              </a:solidFill>
            </a:endParaRPr>
          </a:p>
        </p:txBody>
      </p:sp>
      <p:sp>
        <p:nvSpPr>
          <p:cNvPr id="3" name="Text Placeholder 2"/>
          <p:cNvSpPr>
            <a:spLocks noGrp="1"/>
          </p:cNvSpPr>
          <p:nvPr>
            <p:ph type="body" sz="quarter" idx="4294967295"/>
          </p:nvPr>
        </p:nvSpPr>
        <p:spPr>
          <a:xfrm>
            <a:off x="239713" y="1484313"/>
            <a:ext cx="8578850" cy="4824412"/>
          </a:xfrm>
        </p:spPr>
        <p:txBody>
          <a:bodyPr>
            <a:normAutofit/>
          </a:bodyPr>
          <a:lstStyle/>
          <a:p>
            <a:pPr marL="0" indent="0">
              <a:lnSpc>
                <a:spcPct val="95000"/>
              </a:lnSpc>
              <a:spcBef>
                <a:spcPts val="1475"/>
              </a:spcBef>
            </a:pPr>
            <a:r>
              <a:rPr lang="en-US" sz="3200" smtClean="0">
                <a:solidFill>
                  <a:srgbClr val="435153"/>
                </a:solidFill>
                <a:latin typeface="Times New Roman" pitchFamily="18" charset="0"/>
                <a:ea typeface="MS Gothic" pitchFamily="49" charset="-128"/>
              </a:rPr>
              <a:t>Rewrite 802.1AC Draft 0.2 Clause 12.2.1 to provide a convergence function that maps multiple, logical ports visible to the bridge, to the vector-of-endpoints SAP provided by an 11ak AP.</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F9F1322B-14F5-49E4-9A0C-6C483E9D495B}" type="slidenum">
              <a:rPr lang="en-GB"/>
              <a:pPr>
                <a:defRPr/>
              </a:pPr>
              <a:t>18</a:t>
            </a:fld>
            <a:endParaRPr lang="en-GB"/>
          </a:p>
        </p:txBody>
      </p:sp>
      <p:sp>
        <p:nvSpPr>
          <p:cNvPr id="5"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p:nvPr>
        </p:nvSpPr>
        <p:spPr>
          <a:xfrm>
            <a:off x="250825" y="549275"/>
            <a:ext cx="8589963" cy="838200"/>
          </a:xfrm>
        </p:spPr>
        <p:txBody>
          <a:bodyPr/>
          <a:lstStyle/>
          <a:p>
            <a:pPr algn="l" defTabSz="914400">
              <a:lnSpc>
                <a:spcPct val="80000"/>
              </a:lnSpc>
              <a:buFont typeface="Times New Roman" pitchFamily="16" charset="0"/>
              <a:buNone/>
              <a:defRPr/>
            </a:pPr>
            <a:r>
              <a:rPr lang="en-US" sz="3600" b="0" kern="1200" dirty="0" smtClean="0">
                <a:solidFill>
                  <a:srgbClr val="435153"/>
                </a:solidFill>
              </a:rPr>
              <a:t>Tasks for 802.11ak</a:t>
            </a:r>
            <a:endParaRPr lang="en-US" sz="3600" b="0" kern="1200" dirty="0">
              <a:solidFill>
                <a:srgbClr val="435153"/>
              </a:solidFill>
            </a:endParaRPr>
          </a:p>
        </p:txBody>
      </p:sp>
      <p:sp>
        <p:nvSpPr>
          <p:cNvPr id="3" name="Text Placeholder 2"/>
          <p:cNvSpPr>
            <a:spLocks noGrp="1"/>
          </p:cNvSpPr>
          <p:nvPr>
            <p:ph type="body" sz="quarter" idx="4294967295"/>
          </p:nvPr>
        </p:nvSpPr>
        <p:spPr>
          <a:xfrm>
            <a:off x="239713" y="1484313"/>
            <a:ext cx="8578850" cy="4824412"/>
          </a:xfrm>
        </p:spPr>
        <p:txBody>
          <a:bodyPr>
            <a:normAutofit/>
          </a:bodyPr>
          <a:lstStyle/>
          <a:p>
            <a:pPr marL="0" indent="0">
              <a:lnSpc>
                <a:spcPct val="95000"/>
              </a:lnSpc>
              <a:spcBef>
                <a:spcPts val="1475"/>
              </a:spcBef>
            </a:pPr>
            <a:r>
              <a:rPr lang="en-US" sz="3200" smtClean="0">
                <a:solidFill>
                  <a:srgbClr val="435153"/>
                </a:solidFill>
                <a:latin typeface="Times New Roman" pitchFamily="18" charset="0"/>
                <a:ea typeface="MS Gothic" pitchFamily="49" charset="-128"/>
              </a:rPr>
              <a:t>Define the SAP presented by an 11ak AP to include the vector-of-endpoints parameter, which identifies links to each of the 11ak-aware non-AP STAs.</a:t>
            </a:r>
            <a:endParaRPr lang="en-US" sz="2600" smtClean="0">
              <a:solidFill>
                <a:srgbClr val="435153"/>
              </a:solidFill>
              <a:latin typeface="Times New Roman" pitchFamily="18" charset="0"/>
              <a:ea typeface="MS Gothic" pitchFamily="49" charset="-128"/>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Slide Number Placeholder 5"/>
          <p:cNvSpPr>
            <a:spLocks noGrp="1"/>
          </p:cNvSpPr>
          <p:nvPr>
            <p:ph type="sldNum" idx="10"/>
          </p:nvPr>
        </p:nvSpPr>
        <p:spPr/>
        <p:txBody>
          <a:bodyPr/>
          <a:lstStyle/>
          <a:p>
            <a:pPr>
              <a:defRPr/>
            </a:pPr>
            <a:r>
              <a:rPr lang="en-GB"/>
              <a:t>Slide </a:t>
            </a:r>
            <a:fld id="{B2CBF95F-3731-4DFD-8E00-3F1EA74865B8}" type="slidenum">
              <a:rPr lang="en-GB"/>
              <a:pPr>
                <a:defRPr/>
              </a:pPr>
              <a:t>19</a:t>
            </a:fld>
            <a:endParaRPr lang="en-GB"/>
          </a:p>
        </p:txBody>
      </p:sp>
      <p:sp>
        <p:nvSpPr>
          <p:cNvPr id="67" name="Rectangle 4"/>
          <p:cNvSpPr>
            <a:spLocks noGrp="1" noChangeArrowheads="1"/>
          </p:cNvSpPr>
          <p:nvPr>
            <p:ph type="ftr" idx="11"/>
          </p:nvPr>
        </p:nvSpPr>
        <p:spPr/>
        <p:txBody>
          <a:bodyPr/>
          <a:lstStyle/>
          <a:p>
            <a:r>
              <a:rPr lang="en-GB"/>
              <a:t>Dick Roy, SRA / Mark Hamilton, Ruckus Wireless</a:t>
            </a:r>
          </a:p>
        </p:txBody>
      </p:sp>
      <p:sp>
        <p:nvSpPr>
          <p:cNvPr id="53" name="Rectangle 52"/>
          <p:cNvSpPr/>
          <p:nvPr/>
        </p:nvSpPr>
        <p:spPr>
          <a:xfrm>
            <a:off x="4284663" y="3500438"/>
            <a:ext cx="1727200" cy="363537"/>
          </a:xfrm>
          <a:prstGeom prst="rect">
            <a:avLst/>
          </a:prstGeom>
          <a:solidFill>
            <a:srgbClr val="FFFF0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endParaRPr lang="en-US" sz="1800" dirty="0">
              <a:solidFill>
                <a:srgbClr val="000000"/>
              </a:solidFill>
            </a:endParaRPr>
          </a:p>
        </p:txBody>
      </p:sp>
      <p:sp>
        <p:nvSpPr>
          <p:cNvPr id="66" name="Rectangle 65"/>
          <p:cNvSpPr/>
          <p:nvPr/>
        </p:nvSpPr>
        <p:spPr>
          <a:xfrm>
            <a:off x="4284663" y="3860800"/>
            <a:ext cx="2519362" cy="360363"/>
          </a:xfrm>
          <a:prstGeom prst="rect">
            <a:avLst/>
          </a:prstGeom>
          <a:solidFill>
            <a:srgbClr val="FF7C8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endParaRPr lang="en-US" sz="1800" dirty="0">
              <a:solidFill>
                <a:srgbClr val="000000"/>
              </a:solidFill>
            </a:endParaRPr>
          </a:p>
        </p:txBody>
      </p:sp>
      <p:sp>
        <p:nvSpPr>
          <p:cNvPr id="72" name="Rectangle 71"/>
          <p:cNvSpPr/>
          <p:nvPr/>
        </p:nvSpPr>
        <p:spPr>
          <a:xfrm>
            <a:off x="6372225" y="4221163"/>
            <a:ext cx="1512888" cy="469900"/>
          </a:xfrm>
          <a:prstGeom prst="rect">
            <a:avLst/>
          </a:prstGeom>
          <a:solidFill>
            <a:schemeClr val="accent5">
              <a:lumMod val="40000"/>
              <a:lumOff val="6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l">
              <a:buFont typeface="Times New Roman" pitchFamily="16" charset="0"/>
              <a:buNone/>
              <a:defRPr/>
            </a:pPr>
            <a:r>
              <a:rPr lang="en-US" sz="1800" dirty="0">
                <a:solidFill>
                  <a:srgbClr val="000000"/>
                </a:solidFill>
              </a:rPr>
              <a:t>       DS</a:t>
            </a:r>
          </a:p>
        </p:txBody>
      </p:sp>
      <p:sp>
        <p:nvSpPr>
          <p:cNvPr id="2" name="Title 1"/>
          <p:cNvSpPr>
            <a:spLocks noGrp="1"/>
          </p:cNvSpPr>
          <p:nvPr>
            <p:ph type="title"/>
          </p:nvPr>
        </p:nvSpPr>
        <p:spPr>
          <a:xfrm>
            <a:off x="250825" y="692150"/>
            <a:ext cx="8589963" cy="838200"/>
          </a:xfrm>
        </p:spPr>
        <p:txBody>
          <a:bodyPr/>
          <a:lstStyle/>
          <a:p>
            <a:pPr algn="l" defTabSz="914400">
              <a:lnSpc>
                <a:spcPct val="80000"/>
              </a:lnSpc>
              <a:buFont typeface="Times New Roman" pitchFamily="16" charset="0"/>
              <a:buNone/>
              <a:defRPr/>
            </a:pPr>
            <a:r>
              <a:rPr lang="en-US" sz="3600" b="0" kern="1200" dirty="0" smtClean="0">
                <a:solidFill>
                  <a:srgbClr val="435153"/>
                </a:solidFill>
              </a:rPr>
              <a:t>P802.11ak and non-11ak STNs on one AP.</a:t>
            </a:r>
            <a:endParaRPr lang="en-US" sz="3600" b="0" kern="1200" dirty="0">
              <a:solidFill>
                <a:schemeClr val="accent6"/>
              </a:solidFill>
            </a:endParaRPr>
          </a:p>
        </p:txBody>
      </p:sp>
      <p:sp>
        <p:nvSpPr>
          <p:cNvPr id="109" name="Rectangle 108"/>
          <p:cNvSpPr/>
          <p:nvPr/>
        </p:nvSpPr>
        <p:spPr>
          <a:xfrm>
            <a:off x="4067175" y="1844675"/>
            <a:ext cx="3025775" cy="65087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chemeClr val="accent6"/>
                </a:solidFill>
              </a:rPr>
              <a:t>AP w/Bridge and </a:t>
            </a:r>
          </a:p>
          <a:p>
            <a:pPr>
              <a:buFont typeface="Times New Roman" pitchFamily="16" charset="0"/>
              <a:buNone/>
              <a:defRPr/>
            </a:pPr>
            <a:r>
              <a:rPr lang="en-US" b="1" dirty="0">
                <a:solidFill>
                  <a:schemeClr val="accent6"/>
                </a:solidFill>
              </a:rPr>
              <a:t>non-11ak (legacy) access</a:t>
            </a:r>
          </a:p>
        </p:txBody>
      </p:sp>
      <p:sp>
        <p:nvSpPr>
          <p:cNvPr id="110" name="Rectangle 109"/>
          <p:cNvSpPr/>
          <p:nvPr/>
        </p:nvSpPr>
        <p:spPr>
          <a:xfrm>
            <a:off x="2268538" y="1989138"/>
            <a:ext cx="1676400" cy="36195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11ak Non-AP STAs</a:t>
            </a:r>
          </a:p>
        </p:txBody>
      </p:sp>
      <p:sp>
        <p:nvSpPr>
          <p:cNvPr id="32" name="Rectangle 31"/>
          <p:cNvSpPr/>
          <p:nvPr/>
        </p:nvSpPr>
        <p:spPr>
          <a:xfrm>
            <a:off x="349250" y="3873500"/>
            <a:ext cx="766763" cy="725488"/>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MAC</a:t>
            </a:r>
          </a:p>
        </p:txBody>
      </p:sp>
      <p:sp>
        <p:nvSpPr>
          <p:cNvPr id="33" name="Rectangle 32"/>
          <p:cNvSpPr/>
          <p:nvPr/>
        </p:nvSpPr>
        <p:spPr>
          <a:xfrm>
            <a:off x="349250" y="4587875"/>
            <a:ext cx="766763" cy="363538"/>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PHY</a:t>
            </a:r>
          </a:p>
        </p:txBody>
      </p:sp>
      <p:sp>
        <p:nvSpPr>
          <p:cNvPr id="34" name="Rectangle 33"/>
          <p:cNvSpPr/>
          <p:nvPr/>
        </p:nvSpPr>
        <p:spPr>
          <a:xfrm>
            <a:off x="1187450" y="3873500"/>
            <a:ext cx="792163" cy="725488"/>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MAC</a:t>
            </a:r>
          </a:p>
        </p:txBody>
      </p:sp>
      <p:sp>
        <p:nvSpPr>
          <p:cNvPr id="35" name="Rectangle 34"/>
          <p:cNvSpPr/>
          <p:nvPr/>
        </p:nvSpPr>
        <p:spPr>
          <a:xfrm>
            <a:off x="1187450" y="4587875"/>
            <a:ext cx="792163" cy="363538"/>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PHY</a:t>
            </a:r>
          </a:p>
        </p:txBody>
      </p:sp>
      <p:cxnSp>
        <p:nvCxnSpPr>
          <p:cNvPr id="37" name="Straight Connector 36"/>
          <p:cNvCxnSpPr/>
          <p:nvPr/>
        </p:nvCxnSpPr>
        <p:spPr>
          <a:xfrm>
            <a:off x="684213" y="4941888"/>
            <a:ext cx="0" cy="503237"/>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1738313" y="4951413"/>
            <a:ext cx="0" cy="531812"/>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sp>
        <p:nvSpPr>
          <p:cNvPr id="39" name="Rectangle 38"/>
          <p:cNvSpPr/>
          <p:nvPr/>
        </p:nvSpPr>
        <p:spPr>
          <a:xfrm>
            <a:off x="323850" y="1628775"/>
            <a:ext cx="1584325" cy="72231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Non-11ak Non-AP STAs</a:t>
            </a:r>
          </a:p>
        </p:txBody>
      </p:sp>
      <p:cxnSp>
        <p:nvCxnSpPr>
          <p:cNvPr id="40" name="Straight Connector 39"/>
          <p:cNvCxnSpPr/>
          <p:nvPr/>
        </p:nvCxnSpPr>
        <p:spPr>
          <a:xfrm>
            <a:off x="539750" y="5516563"/>
            <a:ext cx="5688013" cy="0"/>
          </a:xfrm>
          <a:prstGeom prst="line">
            <a:avLst/>
          </a:prstGeom>
          <a:ln w="57150" cmpd="sng">
            <a:solidFill>
              <a:srgbClr val="0000FF"/>
            </a:solidFill>
            <a:prstDash val="dash"/>
          </a:ln>
          <a:effectLst/>
        </p:spPr>
        <p:style>
          <a:lnRef idx="2">
            <a:schemeClr val="accent1"/>
          </a:lnRef>
          <a:fillRef idx="0">
            <a:schemeClr val="accent1"/>
          </a:fillRef>
          <a:effectRef idx="1">
            <a:schemeClr val="accent1"/>
          </a:effectRef>
          <a:fontRef idx="minor">
            <a:schemeClr val="tx1"/>
          </a:fontRef>
        </p:style>
      </p:cxnSp>
      <p:sp>
        <p:nvSpPr>
          <p:cNvPr id="45" name="Rectangle 44"/>
          <p:cNvSpPr/>
          <p:nvPr/>
        </p:nvSpPr>
        <p:spPr>
          <a:xfrm>
            <a:off x="2268538" y="3876675"/>
            <a:ext cx="790575" cy="723900"/>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MAC</a:t>
            </a:r>
          </a:p>
        </p:txBody>
      </p:sp>
      <p:sp>
        <p:nvSpPr>
          <p:cNvPr id="55" name="Rectangle 54"/>
          <p:cNvSpPr/>
          <p:nvPr/>
        </p:nvSpPr>
        <p:spPr>
          <a:xfrm>
            <a:off x="2268538" y="4589463"/>
            <a:ext cx="790575" cy="363537"/>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PHY</a:t>
            </a:r>
          </a:p>
        </p:txBody>
      </p:sp>
      <p:sp>
        <p:nvSpPr>
          <p:cNvPr id="56" name="Rectangle 55"/>
          <p:cNvSpPr/>
          <p:nvPr/>
        </p:nvSpPr>
        <p:spPr>
          <a:xfrm>
            <a:off x="4284663" y="4221163"/>
            <a:ext cx="1800225" cy="379412"/>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MAC</a:t>
            </a:r>
          </a:p>
        </p:txBody>
      </p:sp>
      <p:sp>
        <p:nvSpPr>
          <p:cNvPr id="57" name="Rectangle 56"/>
          <p:cNvSpPr/>
          <p:nvPr/>
        </p:nvSpPr>
        <p:spPr>
          <a:xfrm>
            <a:off x="4284663" y="4589463"/>
            <a:ext cx="1800225" cy="363537"/>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PHY</a:t>
            </a:r>
          </a:p>
        </p:txBody>
      </p:sp>
      <p:cxnSp>
        <p:nvCxnSpPr>
          <p:cNvPr id="127" name="Straight Connector 126"/>
          <p:cNvCxnSpPr>
            <a:stCxn id="72" idx="3"/>
          </p:cNvCxnSpPr>
          <p:nvPr/>
        </p:nvCxnSpPr>
        <p:spPr>
          <a:xfrm flipV="1">
            <a:off x="7885113" y="4437063"/>
            <a:ext cx="896937" cy="19050"/>
          </a:xfrm>
          <a:prstGeom prst="line">
            <a:avLst/>
          </a:prstGeom>
          <a:ln w="57150" cmpd="sng">
            <a:solidFill>
              <a:srgbClr val="000000"/>
            </a:solidFill>
            <a:prstDash val="dot"/>
          </a:ln>
          <a:effectLst/>
        </p:spPr>
        <p:style>
          <a:lnRef idx="2">
            <a:schemeClr val="accent1"/>
          </a:lnRef>
          <a:fillRef idx="0">
            <a:schemeClr val="accent1"/>
          </a:fillRef>
          <a:effectRef idx="1">
            <a:schemeClr val="accent1"/>
          </a:effectRef>
          <a:fontRef idx="minor">
            <a:schemeClr val="tx1"/>
          </a:fontRef>
        </p:style>
      </p:cxnSp>
      <p:cxnSp>
        <p:nvCxnSpPr>
          <p:cNvPr id="130" name="Straight Connector 129"/>
          <p:cNvCxnSpPr/>
          <p:nvPr/>
        </p:nvCxnSpPr>
        <p:spPr>
          <a:xfrm>
            <a:off x="2700338" y="4953000"/>
            <a:ext cx="0" cy="563563"/>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6659563" y="4005263"/>
            <a:ext cx="0" cy="398462"/>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a:off x="5219700" y="4005263"/>
            <a:ext cx="1439863" cy="0"/>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sp>
        <p:nvSpPr>
          <p:cNvPr id="68" name="Rectangle 67"/>
          <p:cNvSpPr/>
          <p:nvPr/>
        </p:nvSpPr>
        <p:spPr>
          <a:xfrm>
            <a:off x="4284663" y="2997200"/>
            <a:ext cx="2374900" cy="508000"/>
          </a:xfrm>
          <a:prstGeom prst="rect">
            <a:avLst/>
          </a:prstGeom>
          <a:solidFill>
            <a:srgbClr val="D9B6B7"/>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Bridge</a:t>
            </a:r>
          </a:p>
        </p:txBody>
      </p:sp>
      <p:sp>
        <p:nvSpPr>
          <p:cNvPr id="69" name="Rectangle 68"/>
          <p:cNvSpPr/>
          <p:nvPr/>
        </p:nvSpPr>
        <p:spPr>
          <a:xfrm>
            <a:off x="7092950" y="3878263"/>
            <a:ext cx="792163" cy="342900"/>
          </a:xfrm>
          <a:prstGeom prst="rect">
            <a:avLst/>
          </a:prstGeom>
          <a:solidFill>
            <a:srgbClr val="FFFF0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.1AC</a:t>
            </a:r>
          </a:p>
        </p:txBody>
      </p:sp>
      <p:sp>
        <p:nvSpPr>
          <p:cNvPr id="50" name="Rectangle 49"/>
          <p:cNvSpPr/>
          <p:nvPr/>
        </p:nvSpPr>
        <p:spPr>
          <a:xfrm>
            <a:off x="3132138" y="3873500"/>
            <a:ext cx="792162" cy="725488"/>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MAC</a:t>
            </a:r>
          </a:p>
        </p:txBody>
      </p:sp>
      <p:sp>
        <p:nvSpPr>
          <p:cNvPr id="51" name="Rectangle 50"/>
          <p:cNvSpPr/>
          <p:nvPr/>
        </p:nvSpPr>
        <p:spPr>
          <a:xfrm>
            <a:off x="3132138" y="4587875"/>
            <a:ext cx="792162" cy="363538"/>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PHY</a:t>
            </a:r>
          </a:p>
        </p:txBody>
      </p:sp>
      <p:cxnSp>
        <p:nvCxnSpPr>
          <p:cNvPr id="52" name="Straight Connector 51"/>
          <p:cNvCxnSpPr/>
          <p:nvPr/>
        </p:nvCxnSpPr>
        <p:spPr>
          <a:xfrm>
            <a:off x="3563938" y="4951413"/>
            <a:ext cx="0" cy="565150"/>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a:off x="2411413" y="5516563"/>
            <a:ext cx="3240087" cy="0"/>
          </a:xfrm>
          <a:prstGeom prst="line">
            <a:avLst/>
          </a:prstGeom>
          <a:ln w="57150"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sp>
        <p:nvSpPr>
          <p:cNvPr id="36893" name="Left Brace 4"/>
          <p:cNvSpPr>
            <a:spLocks/>
          </p:cNvSpPr>
          <p:nvPr/>
        </p:nvSpPr>
        <p:spPr bwMode="auto">
          <a:xfrm rot="5400000">
            <a:off x="960437" y="1855788"/>
            <a:ext cx="288925" cy="1562100"/>
          </a:xfrm>
          <a:prstGeom prst="leftBrace">
            <a:avLst>
              <a:gd name="adj1" fmla="val 8310"/>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36894" name="Left Brace 40"/>
          <p:cNvSpPr>
            <a:spLocks/>
          </p:cNvSpPr>
          <p:nvPr/>
        </p:nvSpPr>
        <p:spPr bwMode="auto">
          <a:xfrm rot="5400000">
            <a:off x="2925762" y="1855788"/>
            <a:ext cx="288925" cy="1562100"/>
          </a:xfrm>
          <a:prstGeom prst="leftBrace">
            <a:avLst>
              <a:gd name="adj1" fmla="val 8310"/>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36895" name="Left Brace 41"/>
          <p:cNvSpPr>
            <a:spLocks/>
          </p:cNvSpPr>
          <p:nvPr/>
        </p:nvSpPr>
        <p:spPr bwMode="auto">
          <a:xfrm rot="5400000">
            <a:off x="5399881" y="1377157"/>
            <a:ext cx="288925" cy="2519362"/>
          </a:xfrm>
          <a:prstGeom prst="leftBrace">
            <a:avLst>
              <a:gd name="adj1" fmla="val 8316"/>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46" name="Oval 45"/>
          <p:cNvSpPr/>
          <p:nvPr/>
        </p:nvSpPr>
        <p:spPr>
          <a:xfrm>
            <a:off x="4572000" y="3789363"/>
            <a:ext cx="720725" cy="139700"/>
          </a:xfrm>
          <a:prstGeom prst="ellipse">
            <a:avLst/>
          </a:prstGeom>
          <a:solidFill>
            <a:srgbClr val="FFFF00"/>
          </a:solidFill>
          <a:ln w="3175">
            <a:solidFill>
              <a:schemeClr val="tx1"/>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800" dirty="0">
                <a:solidFill>
                  <a:srgbClr val="000000"/>
                </a:solidFill>
              </a:rPr>
              <a:t>SAP[ ]</a:t>
            </a:r>
          </a:p>
        </p:txBody>
      </p:sp>
      <p:sp>
        <p:nvSpPr>
          <p:cNvPr id="47" name="Oval 46"/>
          <p:cNvSpPr/>
          <p:nvPr/>
        </p:nvSpPr>
        <p:spPr>
          <a:xfrm>
            <a:off x="4395788" y="3438525"/>
            <a:ext cx="609600" cy="122238"/>
          </a:xfrm>
          <a:prstGeom prst="ellipse">
            <a:avLst/>
          </a:prstGeom>
          <a:solidFill>
            <a:srgbClr val="FFFF00"/>
          </a:solidFill>
          <a:ln w="3175">
            <a:solidFill>
              <a:schemeClr val="tx1"/>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800" dirty="0">
                <a:solidFill>
                  <a:srgbClr val="000000"/>
                </a:solidFill>
              </a:rPr>
              <a:t>SAP</a:t>
            </a:r>
          </a:p>
        </p:txBody>
      </p:sp>
      <p:sp>
        <p:nvSpPr>
          <p:cNvPr id="48" name="Oval 47"/>
          <p:cNvSpPr/>
          <p:nvPr/>
        </p:nvSpPr>
        <p:spPr>
          <a:xfrm>
            <a:off x="5272088" y="3440113"/>
            <a:ext cx="609600" cy="122237"/>
          </a:xfrm>
          <a:prstGeom prst="ellipse">
            <a:avLst/>
          </a:prstGeom>
          <a:solidFill>
            <a:srgbClr val="FFFF00"/>
          </a:solidFill>
          <a:ln w="3175">
            <a:solidFill>
              <a:schemeClr val="tx1"/>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800" dirty="0">
                <a:solidFill>
                  <a:srgbClr val="000000"/>
                </a:solidFill>
              </a:rPr>
              <a:t>SAP</a:t>
            </a:r>
          </a:p>
        </p:txBody>
      </p:sp>
      <p:sp>
        <p:nvSpPr>
          <p:cNvPr id="49" name="Rectangle 48"/>
          <p:cNvSpPr/>
          <p:nvPr/>
        </p:nvSpPr>
        <p:spPr>
          <a:xfrm>
            <a:off x="7092950" y="3357563"/>
            <a:ext cx="1582738" cy="508000"/>
          </a:xfrm>
          <a:prstGeom prst="rect">
            <a:avLst/>
          </a:prstGeom>
          <a:solidFill>
            <a:srgbClr val="D9B6B7"/>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Bridge</a:t>
            </a:r>
          </a:p>
        </p:txBody>
      </p:sp>
      <p:sp>
        <p:nvSpPr>
          <p:cNvPr id="65" name="Oval 64"/>
          <p:cNvSpPr/>
          <p:nvPr/>
        </p:nvSpPr>
        <p:spPr>
          <a:xfrm>
            <a:off x="4859338" y="4149725"/>
            <a:ext cx="609600" cy="120650"/>
          </a:xfrm>
          <a:prstGeom prst="ellipse">
            <a:avLst/>
          </a:prstGeom>
          <a:solidFill>
            <a:srgbClr val="FFFF00"/>
          </a:solidFill>
          <a:ln w="3175">
            <a:solidFill>
              <a:schemeClr val="tx1"/>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800" dirty="0">
                <a:solidFill>
                  <a:srgbClr val="000000"/>
                </a:solidFill>
              </a:rPr>
              <a:t>SAP</a:t>
            </a:r>
          </a:p>
        </p:txBody>
      </p:sp>
      <p:sp>
        <p:nvSpPr>
          <p:cNvPr id="36901" name="TextBox 66"/>
          <p:cNvSpPr txBox="1">
            <a:spLocks noChangeArrowheads="1"/>
          </p:cNvSpPr>
          <p:nvPr/>
        </p:nvSpPr>
        <p:spPr bwMode="auto">
          <a:xfrm>
            <a:off x="5337175" y="3860800"/>
            <a:ext cx="1395413" cy="400050"/>
          </a:xfrm>
          <a:prstGeom prst="rect">
            <a:avLst/>
          </a:prstGeom>
          <a:noFill/>
          <a:ln w="9525">
            <a:noFill/>
            <a:miter lim="800000"/>
            <a:headEnd/>
            <a:tailEnd/>
          </a:ln>
        </p:spPr>
        <p:txBody>
          <a:bodyPr wrap="none">
            <a:spAutoFit/>
          </a:bodyPr>
          <a:lstStyle/>
          <a:p>
            <a:pPr algn="l"/>
            <a:r>
              <a:rPr lang="en-US">
                <a:solidFill>
                  <a:srgbClr val="435153"/>
                </a:solidFill>
              </a:rPr>
              <a:t>11ak DSAF</a:t>
            </a:r>
          </a:p>
        </p:txBody>
      </p:sp>
      <p:sp>
        <p:nvSpPr>
          <p:cNvPr id="36902" name="Left Brace 69"/>
          <p:cNvSpPr>
            <a:spLocks/>
          </p:cNvSpPr>
          <p:nvPr/>
        </p:nvSpPr>
        <p:spPr bwMode="auto">
          <a:xfrm rot="5400000">
            <a:off x="7739856" y="1845469"/>
            <a:ext cx="288925" cy="1582738"/>
          </a:xfrm>
          <a:prstGeom prst="leftBrace">
            <a:avLst>
              <a:gd name="adj1" fmla="val 8293"/>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75" name="Rectangle 74"/>
          <p:cNvSpPr/>
          <p:nvPr/>
        </p:nvSpPr>
        <p:spPr>
          <a:xfrm>
            <a:off x="6999288" y="2133600"/>
            <a:ext cx="1676400" cy="36195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Portal</a:t>
            </a:r>
          </a:p>
        </p:txBody>
      </p:sp>
      <p:cxnSp>
        <p:nvCxnSpPr>
          <p:cNvPr id="89" name="Straight Connector 88"/>
          <p:cNvCxnSpPr>
            <a:stCxn id="46" idx="0"/>
          </p:cNvCxnSpPr>
          <p:nvPr/>
        </p:nvCxnSpPr>
        <p:spPr>
          <a:xfrm>
            <a:off x="4932363" y="3789363"/>
            <a:ext cx="215900" cy="215900"/>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a:off x="5148263" y="4076700"/>
            <a:ext cx="0" cy="1439863"/>
          </a:xfrm>
          <a:prstGeom prst="line">
            <a:avLst/>
          </a:prstGeom>
          <a:ln w="28575"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9" name="Straight Connector 58"/>
          <p:cNvCxnSpPr>
            <a:stCxn id="36907" idx="0"/>
          </p:cNvCxnSpPr>
          <p:nvPr/>
        </p:nvCxnSpPr>
        <p:spPr>
          <a:xfrm>
            <a:off x="5148263" y="3933825"/>
            <a:ext cx="0" cy="1582738"/>
          </a:xfrm>
          <a:prstGeom prst="line">
            <a:avLst/>
          </a:prstGeom>
          <a:ln w="28575" cmpd="sng">
            <a:solidFill>
              <a:srgbClr val="0000FF"/>
            </a:solidFill>
            <a:prstDash val="dash"/>
          </a:ln>
          <a:effectLst/>
        </p:spPr>
        <p:style>
          <a:lnRef idx="2">
            <a:schemeClr val="accent1"/>
          </a:lnRef>
          <a:fillRef idx="0">
            <a:schemeClr val="accent1"/>
          </a:fillRef>
          <a:effectRef idx="1">
            <a:schemeClr val="accent1"/>
          </a:effectRef>
          <a:fontRef idx="minor">
            <a:schemeClr val="tx1"/>
          </a:fontRef>
        </p:style>
      </p:cxnSp>
      <p:sp>
        <p:nvSpPr>
          <p:cNvPr id="36907" name="Oval 86"/>
          <p:cNvSpPr>
            <a:spLocks noChangeArrowheads="1"/>
          </p:cNvSpPr>
          <p:nvPr/>
        </p:nvSpPr>
        <p:spPr bwMode="auto">
          <a:xfrm>
            <a:off x="5076825" y="3933825"/>
            <a:ext cx="142875" cy="142875"/>
          </a:xfrm>
          <a:prstGeom prst="ellipse">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36908" name="Oval 99"/>
          <p:cNvSpPr>
            <a:spLocks noChangeArrowheads="1"/>
          </p:cNvSpPr>
          <p:nvPr/>
        </p:nvSpPr>
        <p:spPr bwMode="auto">
          <a:xfrm>
            <a:off x="4859338" y="3573463"/>
            <a:ext cx="144462" cy="142875"/>
          </a:xfrm>
          <a:prstGeom prst="ellipse">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cxnSp>
        <p:nvCxnSpPr>
          <p:cNvPr id="101" name="Straight Connector 100"/>
          <p:cNvCxnSpPr>
            <a:stCxn id="36908" idx="4"/>
            <a:endCxn id="46" idx="0"/>
          </p:cNvCxnSpPr>
          <p:nvPr/>
        </p:nvCxnSpPr>
        <p:spPr>
          <a:xfrm>
            <a:off x="4932363" y="3716338"/>
            <a:ext cx="0" cy="73025"/>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4" name="Straight Connector 103"/>
          <p:cNvCxnSpPr>
            <a:stCxn id="36908" idx="6"/>
            <a:endCxn id="48" idx="0"/>
          </p:cNvCxnSpPr>
          <p:nvPr/>
        </p:nvCxnSpPr>
        <p:spPr>
          <a:xfrm flipV="1">
            <a:off x="5003800" y="3440113"/>
            <a:ext cx="573088" cy="204787"/>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7" name="Straight Connector 106"/>
          <p:cNvCxnSpPr>
            <a:stCxn id="47" idx="0"/>
            <a:endCxn id="36908" idx="1"/>
          </p:cNvCxnSpPr>
          <p:nvPr/>
        </p:nvCxnSpPr>
        <p:spPr>
          <a:xfrm>
            <a:off x="4700588" y="3438525"/>
            <a:ext cx="180975" cy="155575"/>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sp>
        <p:nvSpPr>
          <p:cNvPr id="36912" name="TextBox 110"/>
          <p:cNvSpPr txBox="1">
            <a:spLocks noChangeArrowheads="1"/>
          </p:cNvSpPr>
          <p:nvPr/>
        </p:nvSpPr>
        <p:spPr bwMode="auto">
          <a:xfrm>
            <a:off x="4211638" y="3500438"/>
            <a:ext cx="735012" cy="400050"/>
          </a:xfrm>
          <a:prstGeom prst="rect">
            <a:avLst/>
          </a:prstGeom>
          <a:noFill/>
          <a:ln w="9525">
            <a:noFill/>
            <a:miter lim="800000"/>
            <a:headEnd/>
            <a:tailEnd/>
          </a:ln>
        </p:spPr>
        <p:txBody>
          <a:bodyPr wrap="none">
            <a:spAutoFit/>
          </a:bodyPr>
          <a:lstStyle/>
          <a:p>
            <a:pPr algn="l"/>
            <a:r>
              <a:rPr lang="en-US">
                <a:solidFill>
                  <a:srgbClr val="435153"/>
                </a:solidFill>
              </a:rPr>
              <a:t>.1AC</a:t>
            </a:r>
          </a:p>
        </p:txBody>
      </p:sp>
      <p:sp>
        <p:nvSpPr>
          <p:cNvPr id="36913" name="TextBox 104"/>
          <p:cNvSpPr txBox="1">
            <a:spLocks noChangeArrowheads="1"/>
          </p:cNvSpPr>
          <p:nvPr/>
        </p:nvSpPr>
        <p:spPr bwMode="auto">
          <a:xfrm>
            <a:off x="2484438" y="2781300"/>
            <a:ext cx="1244600" cy="954088"/>
          </a:xfrm>
          <a:prstGeom prst="rect">
            <a:avLst/>
          </a:prstGeom>
          <a:noFill/>
          <a:ln w="9525">
            <a:noFill/>
            <a:miter lim="800000"/>
            <a:headEnd/>
            <a:tailEnd/>
          </a:ln>
        </p:spPr>
        <p:txBody>
          <a:bodyPr wrap="none">
            <a:spAutoFit/>
          </a:bodyPr>
          <a:lstStyle/>
          <a:p>
            <a:pPr algn="l"/>
            <a:r>
              <a:rPr lang="en-US" sz="1400">
                <a:solidFill>
                  <a:schemeClr val="tx1"/>
                </a:solidFill>
              </a:rPr>
              <a:t>One-to-one</a:t>
            </a:r>
          </a:p>
          <a:p>
            <a:pPr algn="l"/>
            <a:r>
              <a:rPr lang="en-US" sz="1400">
                <a:solidFill>
                  <a:schemeClr val="tx1"/>
                </a:solidFill>
              </a:rPr>
              <a:t>mapping, 11ak</a:t>
            </a:r>
          </a:p>
          <a:p>
            <a:pPr algn="l"/>
            <a:r>
              <a:rPr lang="en-US" sz="1400">
                <a:solidFill>
                  <a:schemeClr val="tx1"/>
                </a:solidFill>
              </a:rPr>
              <a:t>non-AP STA</a:t>
            </a:r>
          </a:p>
          <a:p>
            <a:pPr algn="l"/>
            <a:r>
              <a:rPr lang="en-US" sz="1400">
                <a:solidFill>
                  <a:schemeClr val="tx1"/>
                </a:solidFill>
              </a:rPr>
              <a:t>to SAP</a:t>
            </a:r>
          </a:p>
        </p:txBody>
      </p:sp>
      <p:cxnSp>
        <p:nvCxnSpPr>
          <p:cNvPr id="36914" name="Straight Arrow Connector 107"/>
          <p:cNvCxnSpPr>
            <a:cxnSpLocks noChangeShapeType="1"/>
            <a:endCxn id="47" idx="1"/>
          </p:cNvCxnSpPr>
          <p:nvPr/>
        </p:nvCxnSpPr>
        <p:spPr bwMode="auto">
          <a:xfrm>
            <a:off x="3563938" y="3357563"/>
            <a:ext cx="922337" cy="100012"/>
          </a:xfrm>
          <a:prstGeom prst="straightConnector1">
            <a:avLst/>
          </a:prstGeom>
          <a:noFill/>
          <a:ln w="9525" algn="ctr">
            <a:solidFill>
              <a:schemeClr val="tx1"/>
            </a:solidFill>
            <a:round/>
            <a:headEnd/>
            <a:tailEnd type="arrow" w="med" len="med"/>
          </a:ln>
        </p:spPr>
      </p:cxnSp>
      <p:cxnSp>
        <p:nvCxnSpPr>
          <p:cNvPr id="36915" name="Straight Arrow Connector 112"/>
          <p:cNvCxnSpPr>
            <a:cxnSpLocks noChangeShapeType="1"/>
            <a:endCxn id="50" idx="0"/>
          </p:cNvCxnSpPr>
          <p:nvPr/>
        </p:nvCxnSpPr>
        <p:spPr bwMode="auto">
          <a:xfrm>
            <a:off x="3419475" y="3500438"/>
            <a:ext cx="107950" cy="373062"/>
          </a:xfrm>
          <a:prstGeom prst="straightConnector1">
            <a:avLst/>
          </a:prstGeom>
          <a:noFill/>
          <a:ln w="9525" algn="ctr">
            <a:solidFill>
              <a:schemeClr val="tx1"/>
            </a:solidFill>
            <a:round/>
            <a:headEnd/>
            <a:tailEnd type="arrow" w="med" len="med"/>
          </a:ln>
        </p:spPr>
      </p:cxnSp>
      <p:sp>
        <p:nvSpPr>
          <p:cNvPr id="54" name="Oval 53"/>
          <p:cNvSpPr/>
          <p:nvPr/>
        </p:nvSpPr>
        <p:spPr>
          <a:xfrm>
            <a:off x="6338888" y="4149725"/>
            <a:ext cx="609600" cy="120650"/>
          </a:xfrm>
          <a:prstGeom prst="ellipse">
            <a:avLst/>
          </a:prstGeom>
          <a:solidFill>
            <a:srgbClr val="FFFF00"/>
          </a:solidFill>
          <a:ln w="3175">
            <a:solidFill>
              <a:schemeClr val="tx1"/>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800" dirty="0">
                <a:solidFill>
                  <a:srgbClr val="000000"/>
                </a:solidFill>
              </a:rPr>
              <a:t>SAP</a:t>
            </a:r>
          </a:p>
        </p:txBody>
      </p:sp>
      <p:sp>
        <p:nvSpPr>
          <p:cNvPr id="63" name="Oval 62"/>
          <p:cNvSpPr/>
          <p:nvPr/>
        </p:nvSpPr>
        <p:spPr>
          <a:xfrm>
            <a:off x="7164388" y="4149725"/>
            <a:ext cx="609600" cy="120650"/>
          </a:xfrm>
          <a:prstGeom prst="ellipse">
            <a:avLst/>
          </a:prstGeom>
          <a:solidFill>
            <a:srgbClr val="FFFF00"/>
          </a:solidFill>
          <a:ln w="3175">
            <a:solidFill>
              <a:schemeClr val="tx1"/>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800" dirty="0">
                <a:solidFill>
                  <a:srgbClr val="000000"/>
                </a:solidFill>
              </a:rPr>
              <a:t>SAP</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2</a:t>
            </a:fld>
            <a:endParaRPr lang="en-GB"/>
          </a:p>
        </p:txBody>
      </p:sp>
      <p:sp>
        <p:nvSpPr>
          <p:cNvPr id="5" name="Rectangle 4"/>
          <p:cNvSpPr>
            <a:spLocks noGrp="1" noChangeArrowheads="1"/>
          </p:cNvSpPr>
          <p:nvPr>
            <p:ph type="ftr" idx="11"/>
          </p:nvPr>
        </p:nvSpPr>
        <p:spPr/>
        <p:txBody>
          <a:bodyPr/>
          <a:lstStyle/>
          <a:p>
            <a:r>
              <a:rPr lang="en-GB"/>
              <a:t>Dick Roy, SRA / Mark Hamilton, Ruckus Wireless</a:t>
            </a:r>
          </a:p>
        </p:txBody>
      </p:sp>
      <p:sp>
        <p:nvSpPr>
          <p:cNvPr id="17409"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latin typeface="Times New Roman" pitchFamily="18" charset="0"/>
                <a:ea typeface="MS Gothic" pitchFamily="49" charset="-128"/>
              </a:rPr>
              <a:t>Abstract</a:t>
            </a:r>
          </a:p>
        </p:txBody>
      </p:sp>
      <p:sp>
        <p:nvSpPr>
          <p:cNvPr id="17410" name="Rectangle 2"/>
          <p:cNvSpPr>
            <a:spLocks noGrp="1" noChangeArrowheads="1"/>
          </p:cNvSpPr>
          <p:nvPr>
            <p:ph type="body" idx="1"/>
          </p:nvPr>
        </p:nvSpPr>
        <p:spPr>
          <a:xfrm>
            <a:off x="684213" y="1989138"/>
            <a:ext cx="7772400"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latin typeface="Times New Roman" pitchFamily="18" charset="0"/>
                <a:ea typeface="MS Gothic" pitchFamily="49" charset="-128"/>
              </a:rPr>
              <a:t>	Building upon a model being proposed for the IEEE 802.11 Portal Convergence Function, this presentation carries that concept into the 802.11ak concepts, and 802.1AC considerations for these extended concepts.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Slide Number Placeholder 5"/>
          <p:cNvSpPr>
            <a:spLocks noGrp="1"/>
          </p:cNvSpPr>
          <p:nvPr>
            <p:ph type="sldNum" idx="10"/>
          </p:nvPr>
        </p:nvSpPr>
        <p:spPr/>
        <p:txBody>
          <a:bodyPr/>
          <a:lstStyle/>
          <a:p>
            <a:pPr>
              <a:defRPr/>
            </a:pPr>
            <a:r>
              <a:rPr lang="en-GB"/>
              <a:t>Slide </a:t>
            </a:r>
            <a:fld id="{D9A5DF20-5BC8-49D8-8CF7-9812E43345A3}" type="slidenum">
              <a:rPr lang="en-GB"/>
              <a:pPr>
                <a:defRPr/>
              </a:pPr>
              <a:t>20</a:t>
            </a:fld>
            <a:endParaRPr lang="en-GB"/>
          </a:p>
        </p:txBody>
      </p:sp>
      <p:sp>
        <p:nvSpPr>
          <p:cNvPr id="70" name="Rectangle 4"/>
          <p:cNvSpPr>
            <a:spLocks noGrp="1" noChangeArrowheads="1"/>
          </p:cNvSpPr>
          <p:nvPr>
            <p:ph type="ftr" idx="11"/>
          </p:nvPr>
        </p:nvSpPr>
        <p:spPr/>
        <p:txBody>
          <a:bodyPr/>
          <a:lstStyle/>
          <a:p>
            <a:r>
              <a:rPr lang="en-GB"/>
              <a:t>Dick Roy, SRA / Mark Hamilton, Ruckus Wireless</a:t>
            </a:r>
          </a:p>
        </p:txBody>
      </p:sp>
      <p:sp>
        <p:nvSpPr>
          <p:cNvPr id="53" name="Rectangle 52"/>
          <p:cNvSpPr/>
          <p:nvPr/>
        </p:nvSpPr>
        <p:spPr>
          <a:xfrm>
            <a:off x="4284663" y="3500438"/>
            <a:ext cx="1727200" cy="363537"/>
          </a:xfrm>
          <a:prstGeom prst="rect">
            <a:avLst/>
          </a:prstGeom>
          <a:solidFill>
            <a:srgbClr val="FFFF0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endParaRPr lang="en-US" sz="1800" dirty="0">
              <a:solidFill>
                <a:srgbClr val="000000"/>
              </a:solidFill>
            </a:endParaRPr>
          </a:p>
        </p:txBody>
      </p:sp>
      <p:sp>
        <p:nvSpPr>
          <p:cNvPr id="66" name="Rectangle 65"/>
          <p:cNvSpPr/>
          <p:nvPr/>
        </p:nvSpPr>
        <p:spPr>
          <a:xfrm>
            <a:off x="4284663" y="3860800"/>
            <a:ext cx="2519362" cy="360363"/>
          </a:xfrm>
          <a:prstGeom prst="rect">
            <a:avLst/>
          </a:prstGeom>
          <a:solidFill>
            <a:srgbClr val="FF7C8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endParaRPr lang="en-US" sz="1800" dirty="0">
              <a:solidFill>
                <a:srgbClr val="000000"/>
              </a:solidFill>
            </a:endParaRPr>
          </a:p>
        </p:txBody>
      </p:sp>
      <p:sp>
        <p:nvSpPr>
          <p:cNvPr id="72" name="Rectangle 71"/>
          <p:cNvSpPr/>
          <p:nvPr/>
        </p:nvSpPr>
        <p:spPr>
          <a:xfrm>
            <a:off x="6372225" y="4221163"/>
            <a:ext cx="1512888" cy="469900"/>
          </a:xfrm>
          <a:prstGeom prst="rect">
            <a:avLst/>
          </a:prstGeom>
          <a:solidFill>
            <a:schemeClr val="accent5">
              <a:lumMod val="40000"/>
              <a:lumOff val="6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l">
              <a:buFont typeface="Times New Roman" pitchFamily="16" charset="0"/>
              <a:buNone/>
              <a:defRPr/>
            </a:pPr>
            <a:r>
              <a:rPr lang="en-US" sz="1800" dirty="0">
                <a:solidFill>
                  <a:srgbClr val="000000"/>
                </a:solidFill>
              </a:rPr>
              <a:t>       DS</a:t>
            </a:r>
          </a:p>
        </p:txBody>
      </p:sp>
      <p:sp>
        <p:nvSpPr>
          <p:cNvPr id="2" name="Title 1"/>
          <p:cNvSpPr>
            <a:spLocks noGrp="1"/>
          </p:cNvSpPr>
          <p:nvPr>
            <p:ph type="title"/>
          </p:nvPr>
        </p:nvSpPr>
        <p:spPr>
          <a:xfrm>
            <a:off x="250825" y="692150"/>
            <a:ext cx="8589963" cy="838200"/>
          </a:xfrm>
        </p:spPr>
        <p:txBody>
          <a:bodyPr/>
          <a:lstStyle/>
          <a:p>
            <a:pPr algn="l" defTabSz="914400">
              <a:lnSpc>
                <a:spcPct val="80000"/>
              </a:lnSpc>
              <a:buFont typeface="Times New Roman" pitchFamily="16" charset="0"/>
              <a:buNone/>
              <a:defRPr/>
            </a:pPr>
            <a:r>
              <a:rPr lang="en-US" sz="3600" b="0" kern="1200" dirty="0" smtClean="0">
                <a:solidFill>
                  <a:srgbClr val="435153"/>
                </a:solidFill>
              </a:rPr>
              <a:t>P802.11ak and non-11ak STNs on one AP.</a:t>
            </a:r>
            <a:endParaRPr lang="en-US" sz="3600" b="0" kern="1200" dirty="0">
              <a:solidFill>
                <a:schemeClr val="accent6"/>
              </a:solidFill>
            </a:endParaRPr>
          </a:p>
        </p:txBody>
      </p:sp>
      <p:sp>
        <p:nvSpPr>
          <p:cNvPr id="109" name="Rectangle 108"/>
          <p:cNvSpPr/>
          <p:nvPr/>
        </p:nvSpPr>
        <p:spPr>
          <a:xfrm>
            <a:off x="4067175" y="1844675"/>
            <a:ext cx="3025775" cy="65087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chemeClr val="accent6"/>
                </a:solidFill>
              </a:rPr>
              <a:t>AP w/Bridge and </a:t>
            </a:r>
          </a:p>
          <a:p>
            <a:pPr>
              <a:buFont typeface="Times New Roman" pitchFamily="16" charset="0"/>
              <a:buNone/>
              <a:defRPr/>
            </a:pPr>
            <a:r>
              <a:rPr lang="en-US" b="1" dirty="0">
                <a:solidFill>
                  <a:schemeClr val="accent6"/>
                </a:solidFill>
              </a:rPr>
              <a:t>non-11ak (legacy) access</a:t>
            </a:r>
          </a:p>
        </p:txBody>
      </p:sp>
      <p:sp>
        <p:nvSpPr>
          <p:cNvPr id="110" name="Rectangle 109"/>
          <p:cNvSpPr/>
          <p:nvPr/>
        </p:nvSpPr>
        <p:spPr>
          <a:xfrm>
            <a:off x="2268538" y="1989138"/>
            <a:ext cx="1676400" cy="36195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11ak Non-AP STAs</a:t>
            </a:r>
          </a:p>
        </p:txBody>
      </p:sp>
      <p:sp>
        <p:nvSpPr>
          <p:cNvPr id="32" name="Rectangle 31"/>
          <p:cNvSpPr/>
          <p:nvPr/>
        </p:nvSpPr>
        <p:spPr>
          <a:xfrm>
            <a:off x="349250" y="2997200"/>
            <a:ext cx="766763" cy="1601788"/>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MAC</a:t>
            </a:r>
          </a:p>
        </p:txBody>
      </p:sp>
      <p:sp>
        <p:nvSpPr>
          <p:cNvPr id="33" name="Rectangle 32"/>
          <p:cNvSpPr/>
          <p:nvPr/>
        </p:nvSpPr>
        <p:spPr>
          <a:xfrm>
            <a:off x="349250" y="4587875"/>
            <a:ext cx="766763" cy="363538"/>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PHY</a:t>
            </a:r>
          </a:p>
        </p:txBody>
      </p:sp>
      <p:sp>
        <p:nvSpPr>
          <p:cNvPr id="34" name="Rectangle 33"/>
          <p:cNvSpPr/>
          <p:nvPr/>
        </p:nvSpPr>
        <p:spPr>
          <a:xfrm>
            <a:off x="1187450" y="2997200"/>
            <a:ext cx="792163" cy="1601788"/>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MAC</a:t>
            </a:r>
          </a:p>
        </p:txBody>
      </p:sp>
      <p:sp>
        <p:nvSpPr>
          <p:cNvPr id="35" name="Rectangle 34"/>
          <p:cNvSpPr/>
          <p:nvPr/>
        </p:nvSpPr>
        <p:spPr>
          <a:xfrm>
            <a:off x="1187450" y="4587875"/>
            <a:ext cx="792163" cy="363538"/>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PHY</a:t>
            </a:r>
          </a:p>
        </p:txBody>
      </p:sp>
      <p:cxnSp>
        <p:nvCxnSpPr>
          <p:cNvPr id="37" name="Straight Connector 36"/>
          <p:cNvCxnSpPr/>
          <p:nvPr/>
        </p:nvCxnSpPr>
        <p:spPr>
          <a:xfrm>
            <a:off x="684213" y="4941888"/>
            <a:ext cx="0" cy="503237"/>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1738313" y="4951413"/>
            <a:ext cx="0" cy="531812"/>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sp>
        <p:nvSpPr>
          <p:cNvPr id="39" name="Rectangle 38"/>
          <p:cNvSpPr/>
          <p:nvPr/>
        </p:nvSpPr>
        <p:spPr>
          <a:xfrm>
            <a:off x="323850" y="1628775"/>
            <a:ext cx="1584325" cy="72231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Non-11ak Non-AP STAs</a:t>
            </a:r>
          </a:p>
        </p:txBody>
      </p:sp>
      <p:cxnSp>
        <p:nvCxnSpPr>
          <p:cNvPr id="40" name="Straight Connector 39"/>
          <p:cNvCxnSpPr/>
          <p:nvPr/>
        </p:nvCxnSpPr>
        <p:spPr>
          <a:xfrm>
            <a:off x="539750" y="5516563"/>
            <a:ext cx="5688013" cy="0"/>
          </a:xfrm>
          <a:prstGeom prst="line">
            <a:avLst/>
          </a:prstGeom>
          <a:ln w="57150" cmpd="sng">
            <a:solidFill>
              <a:srgbClr val="0000FF"/>
            </a:solidFill>
            <a:prstDash val="dash"/>
          </a:ln>
          <a:effectLst/>
        </p:spPr>
        <p:style>
          <a:lnRef idx="2">
            <a:schemeClr val="accent1"/>
          </a:lnRef>
          <a:fillRef idx="0">
            <a:schemeClr val="accent1"/>
          </a:fillRef>
          <a:effectRef idx="1">
            <a:schemeClr val="accent1"/>
          </a:effectRef>
          <a:fontRef idx="minor">
            <a:schemeClr val="tx1"/>
          </a:fontRef>
        </p:style>
      </p:cxnSp>
      <p:sp>
        <p:nvSpPr>
          <p:cNvPr id="45" name="Rectangle 44"/>
          <p:cNvSpPr/>
          <p:nvPr/>
        </p:nvSpPr>
        <p:spPr>
          <a:xfrm>
            <a:off x="2268538" y="3500438"/>
            <a:ext cx="790575" cy="1100137"/>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MAC</a:t>
            </a:r>
          </a:p>
        </p:txBody>
      </p:sp>
      <p:sp>
        <p:nvSpPr>
          <p:cNvPr id="55" name="Rectangle 54"/>
          <p:cNvSpPr/>
          <p:nvPr/>
        </p:nvSpPr>
        <p:spPr>
          <a:xfrm>
            <a:off x="2268538" y="4589463"/>
            <a:ext cx="790575" cy="363537"/>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PHY</a:t>
            </a:r>
          </a:p>
        </p:txBody>
      </p:sp>
      <p:sp>
        <p:nvSpPr>
          <p:cNvPr id="56" name="Rectangle 55"/>
          <p:cNvSpPr/>
          <p:nvPr/>
        </p:nvSpPr>
        <p:spPr>
          <a:xfrm>
            <a:off x="4284663" y="4221163"/>
            <a:ext cx="1800225" cy="379412"/>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MAC</a:t>
            </a:r>
          </a:p>
        </p:txBody>
      </p:sp>
      <p:sp>
        <p:nvSpPr>
          <p:cNvPr id="57" name="Rectangle 56"/>
          <p:cNvSpPr/>
          <p:nvPr/>
        </p:nvSpPr>
        <p:spPr>
          <a:xfrm>
            <a:off x="4284663" y="4589463"/>
            <a:ext cx="1800225" cy="363537"/>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PHY</a:t>
            </a:r>
          </a:p>
        </p:txBody>
      </p:sp>
      <p:cxnSp>
        <p:nvCxnSpPr>
          <p:cNvPr id="127" name="Straight Connector 126"/>
          <p:cNvCxnSpPr>
            <a:stCxn id="72" idx="3"/>
          </p:cNvCxnSpPr>
          <p:nvPr/>
        </p:nvCxnSpPr>
        <p:spPr>
          <a:xfrm flipV="1">
            <a:off x="7885113" y="4437063"/>
            <a:ext cx="896937" cy="19050"/>
          </a:xfrm>
          <a:prstGeom prst="line">
            <a:avLst/>
          </a:prstGeom>
          <a:ln w="57150" cmpd="sng">
            <a:solidFill>
              <a:srgbClr val="000000"/>
            </a:solidFill>
            <a:prstDash val="dot"/>
          </a:ln>
          <a:effectLst/>
        </p:spPr>
        <p:style>
          <a:lnRef idx="2">
            <a:schemeClr val="accent1"/>
          </a:lnRef>
          <a:fillRef idx="0">
            <a:schemeClr val="accent1"/>
          </a:fillRef>
          <a:effectRef idx="1">
            <a:schemeClr val="accent1"/>
          </a:effectRef>
          <a:fontRef idx="minor">
            <a:schemeClr val="tx1"/>
          </a:fontRef>
        </p:style>
      </p:cxnSp>
      <p:cxnSp>
        <p:nvCxnSpPr>
          <p:cNvPr id="130" name="Straight Connector 129"/>
          <p:cNvCxnSpPr/>
          <p:nvPr/>
        </p:nvCxnSpPr>
        <p:spPr>
          <a:xfrm>
            <a:off x="2700338" y="4953000"/>
            <a:ext cx="0" cy="563563"/>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6659563" y="4005263"/>
            <a:ext cx="0" cy="398462"/>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a:off x="5219700" y="4005263"/>
            <a:ext cx="1439863" cy="0"/>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sp>
        <p:nvSpPr>
          <p:cNvPr id="68" name="Rectangle 67"/>
          <p:cNvSpPr/>
          <p:nvPr/>
        </p:nvSpPr>
        <p:spPr>
          <a:xfrm>
            <a:off x="4284663" y="2997200"/>
            <a:ext cx="2374900" cy="508000"/>
          </a:xfrm>
          <a:prstGeom prst="rect">
            <a:avLst/>
          </a:prstGeom>
          <a:solidFill>
            <a:srgbClr val="D9B6B7"/>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Bridge</a:t>
            </a:r>
          </a:p>
        </p:txBody>
      </p:sp>
      <p:sp>
        <p:nvSpPr>
          <p:cNvPr id="50" name="Rectangle 49"/>
          <p:cNvSpPr/>
          <p:nvPr/>
        </p:nvSpPr>
        <p:spPr>
          <a:xfrm>
            <a:off x="3132138" y="3500438"/>
            <a:ext cx="792162" cy="1098550"/>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MAC</a:t>
            </a:r>
          </a:p>
        </p:txBody>
      </p:sp>
      <p:sp>
        <p:nvSpPr>
          <p:cNvPr id="51" name="Rectangle 50"/>
          <p:cNvSpPr/>
          <p:nvPr/>
        </p:nvSpPr>
        <p:spPr>
          <a:xfrm>
            <a:off x="3132138" y="4587875"/>
            <a:ext cx="792162" cy="363538"/>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PHY</a:t>
            </a:r>
          </a:p>
        </p:txBody>
      </p:sp>
      <p:cxnSp>
        <p:nvCxnSpPr>
          <p:cNvPr id="52" name="Straight Connector 51"/>
          <p:cNvCxnSpPr/>
          <p:nvPr/>
        </p:nvCxnSpPr>
        <p:spPr>
          <a:xfrm>
            <a:off x="3563938" y="4951413"/>
            <a:ext cx="0" cy="565150"/>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a:off x="2411413" y="5516563"/>
            <a:ext cx="3240087" cy="0"/>
          </a:xfrm>
          <a:prstGeom prst="line">
            <a:avLst/>
          </a:prstGeom>
          <a:ln w="57150"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sp>
        <p:nvSpPr>
          <p:cNvPr id="37916" name="Left Brace 4"/>
          <p:cNvSpPr>
            <a:spLocks/>
          </p:cNvSpPr>
          <p:nvPr/>
        </p:nvSpPr>
        <p:spPr bwMode="auto">
          <a:xfrm rot="5400000">
            <a:off x="960437" y="1855788"/>
            <a:ext cx="288925" cy="1562100"/>
          </a:xfrm>
          <a:prstGeom prst="leftBrace">
            <a:avLst>
              <a:gd name="adj1" fmla="val 8310"/>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37917" name="Left Brace 40"/>
          <p:cNvSpPr>
            <a:spLocks/>
          </p:cNvSpPr>
          <p:nvPr/>
        </p:nvSpPr>
        <p:spPr bwMode="auto">
          <a:xfrm rot="5400000">
            <a:off x="2925762" y="1855788"/>
            <a:ext cx="288925" cy="1562100"/>
          </a:xfrm>
          <a:prstGeom prst="leftBrace">
            <a:avLst>
              <a:gd name="adj1" fmla="val 8310"/>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37918" name="Left Brace 41"/>
          <p:cNvSpPr>
            <a:spLocks/>
          </p:cNvSpPr>
          <p:nvPr/>
        </p:nvSpPr>
        <p:spPr bwMode="auto">
          <a:xfrm rot="5400000">
            <a:off x="5399881" y="1377157"/>
            <a:ext cx="288925" cy="2519362"/>
          </a:xfrm>
          <a:prstGeom prst="leftBrace">
            <a:avLst>
              <a:gd name="adj1" fmla="val 8316"/>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46" name="Oval 45"/>
          <p:cNvSpPr/>
          <p:nvPr/>
        </p:nvSpPr>
        <p:spPr>
          <a:xfrm>
            <a:off x="4572000" y="3789363"/>
            <a:ext cx="720725" cy="139700"/>
          </a:xfrm>
          <a:prstGeom prst="ellipse">
            <a:avLst/>
          </a:prstGeom>
          <a:solidFill>
            <a:srgbClr val="FFFF00"/>
          </a:solidFill>
          <a:ln w="3175">
            <a:solidFill>
              <a:schemeClr val="tx1"/>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800" dirty="0">
                <a:solidFill>
                  <a:srgbClr val="000000"/>
                </a:solidFill>
              </a:rPr>
              <a:t>SAP[ ]</a:t>
            </a:r>
          </a:p>
        </p:txBody>
      </p:sp>
      <p:sp>
        <p:nvSpPr>
          <p:cNvPr id="47" name="Oval 46"/>
          <p:cNvSpPr/>
          <p:nvPr/>
        </p:nvSpPr>
        <p:spPr>
          <a:xfrm>
            <a:off x="4395788" y="3438525"/>
            <a:ext cx="609600" cy="122238"/>
          </a:xfrm>
          <a:prstGeom prst="ellipse">
            <a:avLst/>
          </a:prstGeom>
          <a:solidFill>
            <a:srgbClr val="FFFF00"/>
          </a:solidFill>
          <a:ln w="3175">
            <a:solidFill>
              <a:schemeClr val="tx1"/>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800" dirty="0">
                <a:solidFill>
                  <a:srgbClr val="000000"/>
                </a:solidFill>
              </a:rPr>
              <a:t>SAP</a:t>
            </a:r>
          </a:p>
        </p:txBody>
      </p:sp>
      <p:sp>
        <p:nvSpPr>
          <p:cNvPr id="48" name="Oval 47"/>
          <p:cNvSpPr/>
          <p:nvPr/>
        </p:nvSpPr>
        <p:spPr>
          <a:xfrm>
            <a:off x="5272088" y="3440113"/>
            <a:ext cx="609600" cy="122237"/>
          </a:xfrm>
          <a:prstGeom prst="ellipse">
            <a:avLst/>
          </a:prstGeom>
          <a:solidFill>
            <a:srgbClr val="FFFF00"/>
          </a:solidFill>
          <a:ln w="3175">
            <a:solidFill>
              <a:schemeClr val="tx1"/>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800" dirty="0">
                <a:solidFill>
                  <a:srgbClr val="000000"/>
                </a:solidFill>
              </a:rPr>
              <a:t>SAP</a:t>
            </a:r>
          </a:p>
        </p:txBody>
      </p:sp>
      <p:sp>
        <p:nvSpPr>
          <p:cNvPr id="49" name="Rectangle 48"/>
          <p:cNvSpPr/>
          <p:nvPr/>
        </p:nvSpPr>
        <p:spPr>
          <a:xfrm>
            <a:off x="7092950" y="2997200"/>
            <a:ext cx="1582738" cy="1223963"/>
          </a:xfrm>
          <a:prstGeom prst="rect">
            <a:avLst/>
          </a:prstGeom>
          <a:solidFill>
            <a:srgbClr val="D9B6B7"/>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Portal</a:t>
            </a:r>
          </a:p>
        </p:txBody>
      </p:sp>
      <p:sp>
        <p:nvSpPr>
          <p:cNvPr id="65" name="Oval 64"/>
          <p:cNvSpPr/>
          <p:nvPr/>
        </p:nvSpPr>
        <p:spPr>
          <a:xfrm>
            <a:off x="4859338" y="4149725"/>
            <a:ext cx="609600" cy="120650"/>
          </a:xfrm>
          <a:prstGeom prst="ellipse">
            <a:avLst/>
          </a:prstGeom>
          <a:solidFill>
            <a:srgbClr val="FFFF00"/>
          </a:solidFill>
          <a:ln w="3175">
            <a:solidFill>
              <a:schemeClr val="tx1"/>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800" dirty="0">
                <a:solidFill>
                  <a:srgbClr val="000000"/>
                </a:solidFill>
              </a:rPr>
              <a:t>SAP</a:t>
            </a:r>
          </a:p>
        </p:txBody>
      </p:sp>
      <p:sp>
        <p:nvSpPr>
          <p:cNvPr id="37924" name="TextBox 66"/>
          <p:cNvSpPr txBox="1">
            <a:spLocks noChangeArrowheads="1"/>
          </p:cNvSpPr>
          <p:nvPr/>
        </p:nvSpPr>
        <p:spPr bwMode="auto">
          <a:xfrm>
            <a:off x="5337175" y="3860800"/>
            <a:ext cx="1395413" cy="400050"/>
          </a:xfrm>
          <a:prstGeom prst="rect">
            <a:avLst/>
          </a:prstGeom>
          <a:noFill/>
          <a:ln w="9525">
            <a:noFill/>
            <a:miter lim="800000"/>
            <a:headEnd/>
            <a:tailEnd/>
          </a:ln>
        </p:spPr>
        <p:txBody>
          <a:bodyPr wrap="none">
            <a:spAutoFit/>
          </a:bodyPr>
          <a:lstStyle/>
          <a:p>
            <a:pPr algn="l"/>
            <a:r>
              <a:rPr lang="en-US">
                <a:solidFill>
                  <a:srgbClr val="435153"/>
                </a:solidFill>
              </a:rPr>
              <a:t>11ak DSAF</a:t>
            </a:r>
          </a:p>
        </p:txBody>
      </p:sp>
      <p:sp>
        <p:nvSpPr>
          <p:cNvPr id="37925" name="Left Brace 69"/>
          <p:cNvSpPr>
            <a:spLocks/>
          </p:cNvSpPr>
          <p:nvPr/>
        </p:nvSpPr>
        <p:spPr bwMode="auto">
          <a:xfrm rot="5400000">
            <a:off x="7739856" y="1845469"/>
            <a:ext cx="288925" cy="1582738"/>
          </a:xfrm>
          <a:prstGeom prst="leftBrace">
            <a:avLst>
              <a:gd name="adj1" fmla="val 8293"/>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75" name="Rectangle 74"/>
          <p:cNvSpPr/>
          <p:nvPr/>
        </p:nvSpPr>
        <p:spPr>
          <a:xfrm>
            <a:off x="6999288" y="2133600"/>
            <a:ext cx="1676400" cy="36195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Portal</a:t>
            </a:r>
          </a:p>
        </p:txBody>
      </p:sp>
      <p:cxnSp>
        <p:nvCxnSpPr>
          <p:cNvPr id="89" name="Straight Connector 88"/>
          <p:cNvCxnSpPr>
            <a:stCxn id="46" idx="0"/>
          </p:cNvCxnSpPr>
          <p:nvPr/>
        </p:nvCxnSpPr>
        <p:spPr>
          <a:xfrm>
            <a:off x="4932363" y="3789363"/>
            <a:ext cx="215900" cy="215900"/>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a:off x="5148263" y="4076700"/>
            <a:ext cx="0" cy="1439863"/>
          </a:xfrm>
          <a:prstGeom prst="line">
            <a:avLst/>
          </a:prstGeom>
          <a:ln w="28575"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9" name="Straight Connector 58"/>
          <p:cNvCxnSpPr>
            <a:stCxn id="37930" idx="0"/>
          </p:cNvCxnSpPr>
          <p:nvPr/>
        </p:nvCxnSpPr>
        <p:spPr>
          <a:xfrm>
            <a:off x="5148263" y="3933825"/>
            <a:ext cx="0" cy="1582738"/>
          </a:xfrm>
          <a:prstGeom prst="line">
            <a:avLst/>
          </a:prstGeom>
          <a:ln w="28575" cmpd="sng">
            <a:solidFill>
              <a:srgbClr val="0000FF"/>
            </a:solidFill>
            <a:prstDash val="dash"/>
          </a:ln>
          <a:effectLst/>
        </p:spPr>
        <p:style>
          <a:lnRef idx="2">
            <a:schemeClr val="accent1"/>
          </a:lnRef>
          <a:fillRef idx="0">
            <a:schemeClr val="accent1"/>
          </a:fillRef>
          <a:effectRef idx="1">
            <a:schemeClr val="accent1"/>
          </a:effectRef>
          <a:fontRef idx="minor">
            <a:schemeClr val="tx1"/>
          </a:fontRef>
        </p:style>
      </p:cxnSp>
      <p:sp>
        <p:nvSpPr>
          <p:cNvPr id="37930" name="Oval 86"/>
          <p:cNvSpPr>
            <a:spLocks noChangeArrowheads="1"/>
          </p:cNvSpPr>
          <p:nvPr/>
        </p:nvSpPr>
        <p:spPr bwMode="auto">
          <a:xfrm>
            <a:off x="5076825" y="3933825"/>
            <a:ext cx="142875" cy="142875"/>
          </a:xfrm>
          <a:prstGeom prst="ellipse">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37931" name="Oval 99"/>
          <p:cNvSpPr>
            <a:spLocks noChangeArrowheads="1"/>
          </p:cNvSpPr>
          <p:nvPr/>
        </p:nvSpPr>
        <p:spPr bwMode="auto">
          <a:xfrm>
            <a:off x="4859338" y="3573463"/>
            <a:ext cx="144462" cy="142875"/>
          </a:xfrm>
          <a:prstGeom prst="ellipse">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cxnSp>
        <p:nvCxnSpPr>
          <p:cNvPr id="101" name="Straight Connector 100"/>
          <p:cNvCxnSpPr>
            <a:stCxn id="37931" idx="4"/>
            <a:endCxn id="46" idx="0"/>
          </p:cNvCxnSpPr>
          <p:nvPr/>
        </p:nvCxnSpPr>
        <p:spPr>
          <a:xfrm>
            <a:off x="4932363" y="3716338"/>
            <a:ext cx="0" cy="73025"/>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4" name="Straight Connector 103"/>
          <p:cNvCxnSpPr>
            <a:stCxn id="37931" idx="6"/>
            <a:endCxn id="48" idx="0"/>
          </p:cNvCxnSpPr>
          <p:nvPr/>
        </p:nvCxnSpPr>
        <p:spPr>
          <a:xfrm flipV="1">
            <a:off x="5003800" y="3440113"/>
            <a:ext cx="573088" cy="204787"/>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7" name="Straight Connector 106"/>
          <p:cNvCxnSpPr>
            <a:stCxn id="47" idx="0"/>
            <a:endCxn id="37931" idx="1"/>
          </p:cNvCxnSpPr>
          <p:nvPr/>
        </p:nvCxnSpPr>
        <p:spPr>
          <a:xfrm>
            <a:off x="4700588" y="3438525"/>
            <a:ext cx="180975" cy="155575"/>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sp>
        <p:nvSpPr>
          <p:cNvPr id="37935" name="TextBox 110"/>
          <p:cNvSpPr txBox="1">
            <a:spLocks noChangeArrowheads="1"/>
          </p:cNvSpPr>
          <p:nvPr/>
        </p:nvSpPr>
        <p:spPr bwMode="auto">
          <a:xfrm>
            <a:off x="4211638" y="3500438"/>
            <a:ext cx="735012" cy="400050"/>
          </a:xfrm>
          <a:prstGeom prst="rect">
            <a:avLst/>
          </a:prstGeom>
          <a:noFill/>
          <a:ln w="9525">
            <a:noFill/>
            <a:miter lim="800000"/>
            <a:headEnd/>
            <a:tailEnd/>
          </a:ln>
        </p:spPr>
        <p:txBody>
          <a:bodyPr wrap="none">
            <a:spAutoFit/>
          </a:bodyPr>
          <a:lstStyle/>
          <a:p>
            <a:pPr algn="l"/>
            <a:r>
              <a:rPr lang="en-US">
                <a:solidFill>
                  <a:srgbClr val="435153"/>
                </a:solidFill>
              </a:rPr>
              <a:t>.1AC</a:t>
            </a:r>
          </a:p>
        </p:txBody>
      </p:sp>
      <p:sp>
        <p:nvSpPr>
          <p:cNvPr id="37936" name="TextBox 104"/>
          <p:cNvSpPr txBox="1">
            <a:spLocks noChangeArrowheads="1"/>
          </p:cNvSpPr>
          <p:nvPr/>
        </p:nvSpPr>
        <p:spPr bwMode="auto">
          <a:xfrm>
            <a:off x="2484438" y="2781300"/>
            <a:ext cx="1244600" cy="954088"/>
          </a:xfrm>
          <a:prstGeom prst="rect">
            <a:avLst/>
          </a:prstGeom>
          <a:noFill/>
          <a:ln w="9525">
            <a:noFill/>
            <a:miter lim="800000"/>
            <a:headEnd/>
            <a:tailEnd/>
          </a:ln>
        </p:spPr>
        <p:txBody>
          <a:bodyPr wrap="none">
            <a:spAutoFit/>
          </a:bodyPr>
          <a:lstStyle/>
          <a:p>
            <a:pPr algn="l"/>
            <a:r>
              <a:rPr lang="en-US" sz="1400">
                <a:solidFill>
                  <a:schemeClr val="tx1"/>
                </a:solidFill>
              </a:rPr>
              <a:t>One-to-one</a:t>
            </a:r>
          </a:p>
          <a:p>
            <a:pPr algn="l"/>
            <a:r>
              <a:rPr lang="en-US" sz="1400">
                <a:solidFill>
                  <a:schemeClr val="tx1"/>
                </a:solidFill>
              </a:rPr>
              <a:t>mapping, 11ak</a:t>
            </a:r>
          </a:p>
          <a:p>
            <a:pPr algn="l"/>
            <a:r>
              <a:rPr lang="en-US" sz="1400">
                <a:solidFill>
                  <a:schemeClr val="tx1"/>
                </a:solidFill>
              </a:rPr>
              <a:t>non-AP STA</a:t>
            </a:r>
          </a:p>
          <a:p>
            <a:pPr algn="l"/>
            <a:r>
              <a:rPr lang="en-US" sz="1400">
                <a:solidFill>
                  <a:schemeClr val="tx1"/>
                </a:solidFill>
              </a:rPr>
              <a:t>to SAP</a:t>
            </a:r>
          </a:p>
        </p:txBody>
      </p:sp>
      <p:cxnSp>
        <p:nvCxnSpPr>
          <p:cNvPr id="37937" name="Straight Arrow Connector 107"/>
          <p:cNvCxnSpPr>
            <a:cxnSpLocks noChangeShapeType="1"/>
            <a:endCxn id="47" idx="1"/>
          </p:cNvCxnSpPr>
          <p:nvPr/>
        </p:nvCxnSpPr>
        <p:spPr bwMode="auto">
          <a:xfrm>
            <a:off x="3563938" y="3357563"/>
            <a:ext cx="922337" cy="100012"/>
          </a:xfrm>
          <a:prstGeom prst="straightConnector1">
            <a:avLst/>
          </a:prstGeom>
          <a:noFill/>
          <a:ln w="9525" algn="ctr">
            <a:solidFill>
              <a:schemeClr val="tx1"/>
            </a:solidFill>
            <a:round/>
            <a:headEnd/>
            <a:tailEnd type="arrow" w="med" len="med"/>
          </a:ln>
        </p:spPr>
      </p:cxnSp>
      <p:cxnSp>
        <p:nvCxnSpPr>
          <p:cNvPr id="37938" name="Straight Arrow Connector 112"/>
          <p:cNvCxnSpPr>
            <a:cxnSpLocks noChangeShapeType="1"/>
            <a:endCxn id="50" idx="0"/>
          </p:cNvCxnSpPr>
          <p:nvPr/>
        </p:nvCxnSpPr>
        <p:spPr bwMode="auto">
          <a:xfrm>
            <a:off x="3419475" y="3500438"/>
            <a:ext cx="107950" cy="0"/>
          </a:xfrm>
          <a:prstGeom prst="straightConnector1">
            <a:avLst/>
          </a:prstGeom>
          <a:noFill/>
          <a:ln w="9525" algn="ctr">
            <a:solidFill>
              <a:schemeClr val="tx1"/>
            </a:solidFill>
            <a:round/>
            <a:headEnd/>
            <a:tailEnd type="arrow" w="med" len="med"/>
          </a:ln>
        </p:spPr>
      </p:cxnSp>
      <p:sp>
        <p:nvSpPr>
          <p:cNvPr id="54" name="Oval 53"/>
          <p:cNvSpPr/>
          <p:nvPr/>
        </p:nvSpPr>
        <p:spPr>
          <a:xfrm>
            <a:off x="6338888" y="4149725"/>
            <a:ext cx="609600" cy="120650"/>
          </a:xfrm>
          <a:prstGeom prst="ellipse">
            <a:avLst/>
          </a:prstGeom>
          <a:solidFill>
            <a:srgbClr val="FFFF00"/>
          </a:solidFill>
          <a:ln w="3175">
            <a:solidFill>
              <a:schemeClr val="tx1"/>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800" dirty="0">
                <a:solidFill>
                  <a:srgbClr val="000000"/>
                </a:solidFill>
              </a:rPr>
              <a:t>SAP</a:t>
            </a:r>
          </a:p>
        </p:txBody>
      </p:sp>
      <p:sp>
        <p:nvSpPr>
          <p:cNvPr id="63" name="Rectangle 62"/>
          <p:cNvSpPr/>
          <p:nvPr/>
        </p:nvSpPr>
        <p:spPr>
          <a:xfrm>
            <a:off x="3132138" y="2997200"/>
            <a:ext cx="1008062" cy="508000"/>
          </a:xfrm>
          <a:prstGeom prst="rect">
            <a:avLst/>
          </a:prstGeom>
          <a:solidFill>
            <a:srgbClr val="D9B6B7"/>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Bridge</a:t>
            </a:r>
          </a:p>
        </p:txBody>
      </p:sp>
      <p:sp>
        <p:nvSpPr>
          <p:cNvPr id="64" name="Rectangle 63"/>
          <p:cNvSpPr/>
          <p:nvPr/>
        </p:nvSpPr>
        <p:spPr>
          <a:xfrm>
            <a:off x="2124075" y="2997200"/>
            <a:ext cx="935038" cy="508000"/>
          </a:xfrm>
          <a:prstGeom prst="rect">
            <a:avLst/>
          </a:prstGeom>
          <a:solidFill>
            <a:srgbClr val="D9B6B7"/>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Bridge</a:t>
            </a:r>
          </a:p>
        </p:txBody>
      </p:sp>
      <p:sp>
        <p:nvSpPr>
          <p:cNvPr id="37942" name="TextBox 3"/>
          <p:cNvSpPr txBox="1">
            <a:spLocks noChangeArrowheads="1"/>
          </p:cNvSpPr>
          <p:nvPr/>
        </p:nvSpPr>
        <p:spPr bwMode="auto">
          <a:xfrm>
            <a:off x="900113" y="5589588"/>
            <a:ext cx="7256462" cy="830262"/>
          </a:xfrm>
          <a:prstGeom prst="rect">
            <a:avLst/>
          </a:prstGeom>
          <a:noFill/>
          <a:ln w="38100">
            <a:solidFill>
              <a:srgbClr val="FF0000"/>
            </a:solidFill>
            <a:miter lim="800000"/>
            <a:headEnd/>
            <a:tailEnd/>
          </a:ln>
        </p:spPr>
        <p:txBody>
          <a:bodyPr wrap="none">
            <a:spAutoFit/>
          </a:bodyPr>
          <a:lstStyle/>
          <a:p>
            <a:pPr algn="l"/>
            <a:r>
              <a:rPr lang="en-US" sz="2400">
                <a:solidFill>
                  <a:srgbClr val="FF0000"/>
                </a:solidFill>
              </a:rPr>
              <a:t>With Portal still generic (not necessarily a bridge)</a:t>
            </a:r>
          </a:p>
          <a:p>
            <a:pPr algn="l"/>
            <a:r>
              <a:rPr lang="en-US" sz="2400">
                <a:solidFill>
                  <a:srgbClr val="FF0000"/>
                </a:solidFill>
              </a:rPr>
              <a:t>And, MACs, Portal, Bridges height aligned to LLC layer </a:t>
            </a:r>
          </a:p>
        </p:txBody>
      </p:sp>
      <p:sp>
        <p:nvSpPr>
          <p:cNvPr id="69" name="Oval 68"/>
          <p:cNvSpPr/>
          <p:nvPr/>
        </p:nvSpPr>
        <p:spPr>
          <a:xfrm>
            <a:off x="7164388" y="4149725"/>
            <a:ext cx="609600" cy="120650"/>
          </a:xfrm>
          <a:prstGeom prst="ellipse">
            <a:avLst/>
          </a:prstGeom>
          <a:solidFill>
            <a:srgbClr val="FFFF00"/>
          </a:solidFill>
          <a:ln w="3175">
            <a:solidFill>
              <a:schemeClr val="tx1"/>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800" dirty="0">
                <a:solidFill>
                  <a:srgbClr val="000000"/>
                </a:solidFill>
              </a:rPr>
              <a:t>SAP</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Slide Number Placeholder 5"/>
          <p:cNvSpPr>
            <a:spLocks noGrp="1"/>
          </p:cNvSpPr>
          <p:nvPr>
            <p:ph type="sldNum" idx="10"/>
          </p:nvPr>
        </p:nvSpPr>
        <p:spPr/>
        <p:txBody>
          <a:bodyPr/>
          <a:lstStyle/>
          <a:p>
            <a:pPr>
              <a:defRPr/>
            </a:pPr>
            <a:r>
              <a:rPr lang="en-GB"/>
              <a:t>Slide </a:t>
            </a:r>
            <a:fld id="{90609B29-6331-4951-945A-47E14F89F520}" type="slidenum">
              <a:rPr lang="en-GB"/>
              <a:pPr>
                <a:defRPr/>
              </a:pPr>
              <a:t>21</a:t>
            </a:fld>
            <a:endParaRPr lang="en-GB"/>
          </a:p>
        </p:txBody>
      </p:sp>
      <p:sp>
        <p:nvSpPr>
          <p:cNvPr id="70" name="Rectangle 4"/>
          <p:cNvSpPr>
            <a:spLocks noGrp="1" noChangeArrowheads="1"/>
          </p:cNvSpPr>
          <p:nvPr>
            <p:ph type="ftr" idx="11"/>
          </p:nvPr>
        </p:nvSpPr>
        <p:spPr/>
        <p:txBody>
          <a:bodyPr/>
          <a:lstStyle/>
          <a:p>
            <a:r>
              <a:rPr lang="en-GB"/>
              <a:t>Dick Roy, SRA / Mark Hamilton, Ruckus Wireless</a:t>
            </a:r>
          </a:p>
        </p:txBody>
      </p:sp>
      <p:sp>
        <p:nvSpPr>
          <p:cNvPr id="53" name="Rectangle 52"/>
          <p:cNvSpPr/>
          <p:nvPr/>
        </p:nvSpPr>
        <p:spPr>
          <a:xfrm>
            <a:off x="4284663" y="3500438"/>
            <a:ext cx="2519362" cy="363537"/>
          </a:xfrm>
          <a:prstGeom prst="rect">
            <a:avLst/>
          </a:prstGeom>
          <a:solidFill>
            <a:srgbClr val="FFFF0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endParaRPr lang="en-US" sz="1800" dirty="0">
              <a:solidFill>
                <a:srgbClr val="000000"/>
              </a:solidFill>
            </a:endParaRPr>
          </a:p>
        </p:txBody>
      </p:sp>
      <p:sp>
        <p:nvSpPr>
          <p:cNvPr id="66" name="Rectangle 65"/>
          <p:cNvSpPr/>
          <p:nvPr/>
        </p:nvSpPr>
        <p:spPr>
          <a:xfrm>
            <a:off x="4284663" y="3860800"/>
            <a:ext cx="2519362" cy="360363"/>
          </a:xfrm>
          <a:prstGeom prst="rect">
            <a:avLst/>
          </a:prstGeom>
          <a:solidFill>
            <a:srgbClr val="FF7C8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endParaRPr lang="en-US" sz="1800" dirty="0">
              <a:solidFill>
                <a:srgbClr val="000000"/>
              </a:solidFill>
            </a:endParaRPr>
          </a:p>
        </p:txBody>
      </p:sp>
      <p:sp>
        <p:nvSpPr>
          <p:cNvPr id="72" name="Rectangle 71"/>
          <p:cNvSpPr/>
          <p:nvPr/>
        </p:nvSpPr>
        <p:spPr>
          <a:xfrm>
            <a:off x="6372225" y="4221163"/>
            <a:ext cx="1512888" cy="469900"/>
          </a:xfrm>
          <a:prstGeom prst="rect">
            <a:avLst/>
          </a:prstGeom>
          <a:solidFill>
            <a:schemeClr val="accent5">
              <a:lumMod val="40000"/>
              <a:lumOff val="6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l">
              <a:buFont typeface="Times New Roman" pitchFamily="16" charset="0"/>
              <a:buNone/>
              <a:defRPr/>
            </a:pPr>
            <a:r>
              <a:rPr lang="en-US" sz="1800" dirty="0">
                <a:solidFill>
                  <a:srgbClr val="000000"/>
                </a:solidFill>
              </a:rPr>
              <a:t>       DS</a:t>
            </a:r>
          </a:p>
        </p:txBody>
      </p:sp>
      <p:sp>
        <p:nvSpPr>
          <p:cNvPr id="2" name="Title 1"/>
          <p:cNvSpPr>
            <a:spLocks noGrp="1"/>
          </p:cNvSpPr>
          <p:nvPr>
            <p:ph type="title"/>
          </p:nvPr>
        </p:nvSpPr>
        <p:spPr>
          <a:xfrm>
            <a:off x="250825" y="692150"/>
            <a:ext cx="8589963" cy="838200"/>
          </a:xfrm>
        </p:spPr>
        <p:txBody>
          <a:bodyPr/>
          <a:lstStyle/>
          <a:p>
            <a:pPr algn="l" defTabSz="914400">
              <a:lnSpc>
                <a:spcPct val="80000"/>
              </a:lnSpc>
              <a:buFont typeface="Times New Roman" pitchFamily="16" charset="0"/>
              <a:buNone/>
              <a:defRPr/>
            </a:pPr>
            <a:r>
              <a:rPr lang="en-US" sz="3600" b="0" kern="1200" smtClean="0">
                <a:solidFill>
                  <a:srgbClr val="435153"/>
                </a:solidFill>
              </a:rPr>
              <a:t>P802.11ak and non-11ak STNs on one AP.</a:t>
            </a:r>
            <a:endParaRPr lang="en-US" sz="3600" b="0" kern="1200">
              <a:solidFill>
                <a:schemeClr val="accent6"/>
              </a:solidFill>
            </a:endParaRPr>
          </a:p>
        </p:txBody>
      </p:sp>
      <p:sp>
        <p:nvSpPr>
          <p:cNvPr id="109" name="Rectangle 108"/>
          <p:cNvSpPr/>
          <p:nvPr/>
        </p:nvSpPr>
        <p:spPr>
          <a:xfrm>
            <a:off x="4067175" y="1844675"/>
            <a:ext cx="3025775" cy="65087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chemeClr val="accent6"/>
                </a:solidFill>
              </a:rPr>
              <a:t>AP w/Bridge and </a:t>
            </a:r>
          </a:p>
          <a:p>
            <a:pPr>
              <a:buFont typeface="Times New Roman" pitchFamily="16" charset="0"/>
              <a:buNone/>
              <a:defRPr/>
            </a:pPr>
            <a:r>
              <a:rPr lang="en-US" b="1" dirty="0">
                <a:solidFill>
                  <a:schemeClr val="accent6"/>
                </a:solidFill>
              </a:rPr>
              <a:t>non-11ak (legacy) access</a:t>
            </a:r>
          </a:p>
        </p:txBody>
      </p:sp>
      <p:sp>
        <p:nvSpPr>
          <p:cNvPr id="110" name="Rectangle 109"/>
          <p:cNvSpPr/>
          <p:nvPr/>
        </p:nvSpPr>
        <p:spPr>
          <a:xfrm>
            <a:off x="2268538" y="1989138"/>
            <a:ext cx="1676400" cy="36195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11ak Non-AP STAs</a:t>
            </a:r>
          </a:p>
        </p:txBody>
      </p:sp>
      <p:sp>
        <p:nvSpPr>
          <p:cNvPr id="32" name="Rectangle 31"/>
          <p:cNvSpPr/>
          <p:nvPr/>
        </p:nvSpPr>
        <p:spPr>
          <a:xfrm>
            <a:off x="349250" y="2997200"/>
            <a:ext cx="766763" cy="1601788"/>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MAC</a:t>
            </a:r>
          </a:p>
        </p:txBody>
      </p:sp>
      <p:sp>
        <p:nvSpPr>
          <p:cNvPr id="33" name="Rectangle 32"/>
          <p:cNvSpPr/>
          <p:nvPr/>
        </p:nvSpPr>
        <p:spPr>
          <a:xfrm>
            <a:off x="349250" y="4587875"/>
            <a:ext cx="766763" cy="363538"/>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PHY</a:t>
            </a:r>
          </a:p>
        </p:txBody>
      </p:sp>
      <p:sp>
        <p:nvSpPr>
          <p:cNvPr id="34" name="Rectangle 33"/>
          <p:cNvSpPr/>
          <p:nvPr/>
        </p:nvSpPr>
        <p:spPr>
          <a:xfrm>
            <a:off x="1187450" y="2997200"/>
            <a:ext cx="792163" cy="1601788"/>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MAC</a:t>
            </a:r>
          </a:p>
        </p:txBody>
      </p:sp>
      <p:sp>
        <p:nvSpPr>
          <p:cNvPr id="35" name="Rectangle 34"/>
          <p:cNvSpPr/>
          <p:nvPr/>
        </p:nvSpPr>
        <p:spPr>
          <a:xfrm>
            <a:off x="1187450" y="4587875"/>
            <a:ext cx="792163" cy="363538"/>
          </a:xfrm>
          <a:prstGeom prst="rect">
            <a:avLst/>
          </a:prstGeom>
          <a:solidFill>
            <a:schemeClr val="bg1">
              <a:lumMod val="85000"/>
            </a:schemeClr>
          </a:solidFill>
          <a:ln>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PHY</a:t>
            </a:r>
          </a:p>
        </p:txBody>
      </p:sp>
      <p:cxnSp>
        <p:nvCxnSpPr>
          <p:cNvPr id="37" name="Straight Connector 36"/>
          <p:cNvCxnSpPr/>
          <p:nvPr/>
        </p:nvCxnSpPr>
        <p:spPr>
          <a:xfrm>
            <a:off x="684213" y="4941888"/>
            <a:ext cx="0" cy="503237"/>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1738313" y="4951413"/>
            <a:ext cx="0" cy="531812"/>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sp>
        <p:nvSpPr>
          <p:cNvPr id="39" name="Rectangle 38"/>
          <p:cNvSpPr/>
          <p:nvPr/>
        </p:nvSpPr>
        <p:spPr>
          <a:xfrm>
            <a:off x="323850" y="1628775"/>
            <a:ext cx="1584325" cy="72231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Non-11ak Non-AP STAs</a:t>
            </a:r>
          </a:p>
        </p:txBody>
      </p:sp>
      <p:cxnSp>
        <p:nvCxnSpPr>
          <p:cNvPr id="40" name="Straight Connector 39"/>
          <p:cNvCxnSpPr/>
          <p:nvPr/>
        </p:nvCxnSpPr>
        <p:spPr>
          <a:xfrm>
            <a:off x="539750" y="5516563"/>
            <a:ext cx="5688013" cy="0"/>
          </a:xfrm>
          <a:prstGeom prst="line">
            <a:avLst/>
          </a:prstGeom>
          <a:ln w="57150" cmpd="sng">
            <a:solidFill>
              <a:srgbClr val="0000FF"/>
            </a:solidFill>
            <a:prstDash val="dash"/>
          </a:ln>
          <a:effectLst/>
        </p:spPr>
        <p:style>
          <a:lnRef idx="2">
            <a:schemeClr val="accent1"/>
          </a:lnRef>
          <a:fillRef idx="0">
            <a:schemeClr val="accent1"/>
          </a:fillRef>
          <a:effectRef idx="1">
            <a:schemeClr val="accent1"/>
          </a:effectRef>
          <a:fontRef idx="minor">
            <a:schemeClr val="tx1"/>
          </a:fontRef>
        </p:style>
      </p:cxnSp>
      <p:sp>
        <p:nvSpPr>
          <p:cNvPr id="45" name="Rectangle 44"/>
          <p:cNvSpPr/>
          <p:nvPr/>
        </p:nvSpPr>
        <p:spPr>
          <a:xfrm>
            <a:off x="2268538" y="3500438"/>
            <a:ext cx="790575" cy="1100137"/>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MAC</a:t>
            </a:r>
          </a:p>
        </p:txBody>
      </p:sp>
      <p:sp>
        <p:nvSpPr>
          <p:cNvPr id="55" name="Rectangle 54"/>
          <p:cNvSpPr/>
          <p:nvPr/>
        </p:nvSpPr>
        <p:spPr>
          <a:xfrm>
            <a:off x="2268538" y="4589463"/>
            <a:ext cx="790575" cy="363537"/>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PHY</a:t>
            </a:r>
          </a:p>
        </p:txBody>
      </p:sp>
      <p:sp>
        <p:nvSpPr>
          <p:cNvPr id="56" name="Rectangle 55"/>
          <p:cNvSpPr/>
          <p:nvPr/>
        </p:nvSpPr>
        <p:spPr>
          <a:xfrm>
            <a:off x="4284663" y="4221163"/>
            <a:ext cx="1800225" cy="379412"/>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MAC</a:t>
            </a:r>
          </a:p>
        </p:txBody>
      </p:sp>
      <p:sp>
        <p:nvSpPr>
          <p:cNvPr id="57" name="Rectangle 56"/>
          <p:cNvSpPr/>
          <p:nvPr/>
        </p:nvSpPr>
        <p:spPr>
          <a:xfrm>
            <a:off x="4284663" y="4589463"/>
            <a:ext cx="1800225" cy="363537"/>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PHY</a:t>
            </a:r>
          </a:p>
        </p:txBody>
      </p:sp>
      <p:cxnSp>
        <p:nvCxnSpPr>
          <p:cNvPr id="127" name="Straight Connector 126"/>
          <p:cNvCxnSpPr>
            <a:stCxn id="72" idx="3"/>
          </p:cNvCxnSpPr>
          <p:nvPr/>
        </p:nvCxnSpPr>
        <p:spPr>
          <a:xfrm flipV="1">
            <a:off x="7885113" y="4437063"/>
            <a:ext cx="896937" cy="19050"/>
          </a:xfrm>
          <a:prstGeom prst="line">
            <a:avLst/>
          </a:prstGeom>
          <a:ln w="57150" cmpd="sng">
            <a:solidFill>
              <a:srgbClr val="000000"/>
            </a:solidFill>
            <a:prstDash val="dot"/>
          </a:ln>
          <a:effectLst/>
        </p:spPr>
        <p:style>
          <a:lnRef idx="2">
            <a:schemeClr val="accent1"/>
          </a:lnRef>
          <a:fillRef idx="0">
            <a:schemeClr val="accent1"/>
          </a:fillRef>
          <a:effectRef idx="1">
            <a:schemeClr val="accent1"/>
          </a:effectRef>
          <a:fontRef idx="minor">
            <a:schemeClr val="tx1"/>
          </a:fontRef>
        </p:style>
      </p:cxnSp>
      <p:cxnSp>
        <p:nvCxnSpPr>
          <p:cNvPr id="130" name="Straight Connector 129"/>
          <p:cNvCxnSpPr/>
          <p:nvPr/>
        </p:nvCxnSpPr>
        <p:spPr>
          <a:xfrm>
            <a:off x="2700338" y="4953000"/>
            <a:ext cx="0" cy="563563"/>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6659563" y="4005263"/>
            <a:ext cx="0" cy="398462"/>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a:off x="5219700" y="4005263"/>
            <a:ext cx="1439863" cy="0"/>
          </a:xfrm>
          <a:prstGeom prst="line">
            <a:avLst/>
          </a:prstGeom>
          <a:ln w="28575" cmpd="sng">
            <a:solidFill>
              <a:srgbClr val="0000FF"/>
            </a:solidFill>
            <a:prstDash val="solid"/>
          </a:ln>
          <a:effectLst/>
        </p:spPr>
        <p:style>
          <a:lnRef idx="2">
            <a:schemeClr val="accent1"/>
          </a:lnRef>
          <a:fillRef idx="0">
            <a:schemeClr val="accent1"/>
          </a:fillRef>
          <a:effectRef idx="1">
            <a:schemeClr val="accent1"/>
          </a:effectRef>
          <a:fontRef idx="minor">
            <a:schemeClr val="tx1"/>
          </a:fontRef>
        </p:style>
      </p:cxnSp>
      <p:sp>
        <p:nvSpPr>
          <p:cNvPr id="68" name="Rectangle 67"/>
          <p:cNvSpPr/>
          <p:nvPr/>
        </p:nvSpPr>
        <p:spPr>
          <a:xfrm>
            <a:off x="4284663" y="2997200"/>
            <a:ext cx="2519362" cy="508000"/>
          </a:xfrm>
          <a:prstGeom prst="rect">
            <a:avLst/>
          </a:prstGeom>
          <a:solidFill>
            <a:srgbClr val="D9B6B7"/>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Bridge</a:t>
            </a:r>
          </a:p>
        </p:txBody>
      </p:sp>
      <p:sp>
        <p:nvSpPr>
          <p:cNvPr id="50" name="Rectangle 49"/>
          <p:cNvSpPr/>
          <p:nvPr/>
        </p:nvSpPr>
        <p:spPr>
          <a:xfrm>
            <a:off x="3132138" y="3500438"/>
            <a:ext cx="792162" cy="1098550"/>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MAC</a:t>
            </a:r>
          </a:p>
        </p:txBody>
      </p:sp>
      <p:sp>
        <p:nvSpPr>
          <p:cNvPr id="51" name="Rectangle 50"/>
          <p:cNvSpPr/>
          <p:nvPr/>
        </p:nvSpPr>
        <p:spPr>
          <a:xfrm>
            <a:off x="3132138" y="4587875"/>
            <a:ext cx="792162" cy="363538"/>
          </a:xfrm>
          <a:prstGeom prst="rect">
            <a:avLst/>
          </a:prstGeom>
          <a:solidFill>
            <a:schemeClr val="accent1">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PHY</a:t>
            </a:r>
          </a:p>
        </p:txBody>
      </p:sp>
      <p:cxnSp>
        <p:nvCxnSpPr>
          <p:cNvPr id="52" name="Straight Connector 51"/>
          <p:cNvCxnSpPr/>
          <p:nvPr/>
        </p:nvCxnSpPr>
        <p:spPr>
          <a:xfrm>
            <a:off x="3563938" y="4951413"/>
            <a:ext cx="0" cy="565150"/>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a:off x="2411413" y="5516563"/>
            <a:ext cx="3240087" cy="0"/>
          </a:xfrm>
          <a:prstGeom prst="line">
            <a:avLst/>
          </a:prstGeom>
          <a:ln w="57150"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sp>
        <p:nvSpPr>
          <p:cNvPr id="38940" name="Left Brace 4"/>
          <p:cNvSpPr>
            <a:spLocks/>
          </p:cNvSpPr>
          <p:nvPr/>
        </p:nvSpPr>
        <p:spPr bwMode="auto">
          <a:xfrm rot="5400000">
            <a:off x="960437" y="1855788"/>
            <a:ext cx="288925" cy="1562100"/>
          </a:xfrm>
          <a:prstGeom prst="leftBrace">
            <a:avLst>
              <a:gd name="adj1" fmla="val 8310"/>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38941" name="Left Brace 40"/>
          <p:cNvSpPr>
            <a:spLocks/>
          </p:cNvSpPr>
          <p:nvPr/>
        </p:nvSpPr>
        <p:spPr bwMode="auto">
          <a:xfrm rot="5400000">
            <a:off x="2925762" y="1855788"/>
            <a:ext cx="288925" cy="1562100"/>
          </a:xfrm>
          <a:prstGeom prst="leftBrace">
            <a:avLst>
              <a:gd name="adj1" fmla="val 8310"/>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38942" name="Left Brace 41"/>
          <p:cNvSpPr>
            <a:spLocks/>
          </p:cNvSpPr>
          <p:nvPr/>
        </p:nvSpPr>
        <p:spPr bwMode="auto">
          <a:xfrm rot="5400000">
            <a:off x="5399881" y="1377157"/>
            <a:ext cx="288925" cy="2519362"/>
          </a:xfrm>
          <a:prstGeom prst="leftBrace">
            <a:avLst>
              <a:gd name="adj1" fmla="val 8316"/>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46" name="Oval 45"/>
          <p:cNvSpPr/>
          <p:nvPr/>
        </p:nvSpPr>
        <p:spPr>
          <a:xfrm>
            <a:off x="4572000" y="3789363"/>
            <a:ext cx="720725" cy="139700"/>
          </a:xfrm>
          <a:prstGeom prst="ellipse">
            <a:avLst/>
          </a:prstGeom>
          <a:solidFill>
            <a:srgbClr val="FFFF00"/>
          </a:solidFill>
          <a:ln w="3175">
            <a:solidFill>
              <a:schemeClr val="tx1"/>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800" dirty="0">
                <a:solidFill>
                  <a:srgbClr val="000000"/>
                </a:solidFill>
              </a:rPr>
              <a:t>SAP[ ]</a:t>
            </a:r>
          </a:p>
        </p:txBody>
      </p:sp>
      <p:sp>
        <p:nvSpPr>
          <p:cNvPr id="47" name="Oval 46"/>
          <p:cNvSpPr/>
          <p:nvPr/>
        </p:nvSpPr>
        <p:spPr>
          <a:xfrm>
            <a:off x="4395788" y="3438525"/>
            <a:ext cx="609600" cy="122238"/>
          </a:xfrm>
          <a:prstGeom prst="ellipse">
            <a:avLst/>
          </a:prstGeom>
          <a:solidFill>
            <a:srgbClr val="FFFF00"/>
          </a:solidFill>
          <a:ln w="3175">
            <a:solidFill>
              <a:schemeClr val="tx1"/>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800" dirty="0">
                <a:solidFill>
                  <a:srgbClr val="000000"/>
                </a:solidFill>
              </a:rPr>
              <a:t>SAP</a:t>
            </a:r>
          </a:p>
        </p:txBody>
      </p:sp>
      <p:sp>
        <p:nvSpPr>
          <p:cNvPr id="48" name="Oval 47"/>
          <p:cNvSpPr/>
          <p:nvPr/>
        </p:nvSpPr>
        <p:spPr>
          <a:xfrm>
            <a:off x="5272088" y="3440113"/>
            <a:ext cx="609600" cy="122237"/>
          </a:xfrm>
          <a:prstGeom prst="ellipse">
            <a:avLst/>
          </a:prstGeom>
          <a:solidFill>
            <a:srgbClr val="FFFF00"/>
          </a:solidFill>
          <a:ln w="3175">
            <a:solidFill>
              <a:schemeClr val="tx1"/>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800" dirty="0">
                <a:solidFill>
                  <a:srgbClr val="000000"/>
                </a:solidFill>
              </a:rPr>
              <a:t>SAP</a:t>
            </a:r>
          </a:p>
        </p:txBody>
      </p:sp>
      <p:sp>
        <p:nvSpPr>
          <p:cNvPr id="49" name="Rectangle 48"/>
          <p:cNvSpPr/>
          <p:nvPr/>
        </p:nvSpPr>
        <p:spPr>
          <a:xfrm>
            <a:off x="7092950" y="2997200"/>
            <a:ext cx="1582738" cy="1223963"/>
          </a:xfrm>
          <a:prstGeom prst="rect">
            <a:avLst/>
          </a:prstGeom>
          <a:solidFill>
            <a:srgbClr val="D9B6B7"/>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Portal</a:t>
            </a:r>
          </a:p>
        </p:txBody>
      </p:sp>
      <p:sp>
        <p:nvSpPr>
          <p:cNvPr id="65" name="Oval 64"/>
          <p:cNvSpPr/>
          <p:nvPr/>
        </p:nvSpPr>
        <p:spPr>
          <a:xfrm>
            <a:off x="4859338" y="4149725"/>
            <a:ext cx="609600" cy="120650"/>
          </a:xfrm>
          <a:prstGeom prst="ellipse">
            <a:avLst/>
          </a:prstGeom>
          <a:solidFill>
            <a:srgbClr val="FFFF00"/>
          </a:solidFill>
          <a:ln w="3175">
            <a:solidFill>
              <a:schemeClr val="tx1"/>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800" dirty="0">
                <a:solidFill>
                  <a:srgbClr val="000000"/>
                </a:solidFill>
              </a:rPr>
              <a:t>SAP</a:t>
            </a:r>
          </a:p>
        </p:txBody>
      </p:sp>
      <p:sp>
        <p:nvSpPr>
          <p:cNvPr id="38948" name="TextBox 66"/>
          <p:cNvSpPr txBox="1">
            <a:spLocks noChangeArrowheads="1"/>
          </p:cNvSpPr>
          <p:nvPr/>
        </p:nvSpPr>
        <p:spPr bwMode="auto">
          <a:xfrm>
            <a:off x="5337175" y="3860800"/>
            <a:ext cx="1395413" cy="400050"/>
          </a:xfrm>
          <a:prstGeom prst="rect">
            <a:avLst/>
          </a:prstGeom>
          <a:noFill/>
          <a:ln w="9525">
            <a:noFill/>
            <a:miter lim="800000"/>
            <a:headEnd/>
            <a:tailEnd/>
          </a:ln>
        </p:spPr>
        <p:txBody>
          <a:bodyPr wrap="none">
            <a:spAutoFit/>
          </a:bodyPr>
          <a:lstStyle/>
          <a:p>
            <a:pPr algn="l"/>
            <a:r>
              <a:rPr lang="en-US">
                <a:solidFill>
                  <a:srgbClr val="435153"/>
                </a:solidFill>
              </a:rPr>
              <a:t>11ak DSAF</a:t>
            </a:r>
          </a:p>
        </p:txBody>
      </p:sp>
      <p:sp>
        <p:nvSpPr>
          <p:cNvPr id="38949" name="Left Brace 69"/>
          <p:cNvSpPr>
            <a:spLocks/>
          </p:cNvSpPr>
          <p:nvPr/>
        </p:nvSpPr>
        <p:spPr bwMode="auto">
          <a:xfrm rot="5400000">
            <a:off x="7739856" y="1845469"/>
            <a:ext cx="288925" cy="1582738"/>
          </a:xfrm>
          <a:prstGeom prst="leftBrace">
            <a:avLst>
              <a:gd name="adj1" fmla="val 8293"/>
              <a:gd name="adj2" fmla="val 50000"/>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75" name="Rectangle 74"/>
          <p:cNvSpPr/>
          <p:nvPr/>
        </p:nvSpPr>
        <p:spPr>
          <a:xfrm>
            <a:off x="6999288" y="2133600"/>
            <a:ext cx="1676400" cy="36195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Portal</a:t>
            </a:r>
          </a:p>
        </p:txBody>
      </p:sp>
      <p:cxnSp>
        <p:nvCxnSpPr>
          <p:cNvPr id="89" name="Straight Connector 88"/>
          <p:cNvCxnSpPr>
            <a:stCxn id="46" idx="0"/>
          </p:cNvCxnSpPr>
          <p:nvPr/>
        </p:nvCxnSpPr>
        <p:spPr>
          <a:xfrm>
            <a:off x="4932363" y="3789363"/>
            <a:ext cx="215900" cy="215900"/>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a:off x="5148263" y="4076700"/>
            <a:ext cx="0" cy="1439863"/>
          </a:xfrm>
          <a:prstGeom prst="line">
            <a:avLst/>
          </a:prstGeom>
          <a:ln w="28575"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9" name="Straight Connector 58"/>
          <p:cNvCxnSpPr>
            <a:stCxn id="38954" idx="0"/>
          </p:cNvCxnSpPr>
          <p:nvPr/>
        </p:nvCxnSpPr>
        <p:spPr>
          <a:xfrm>
            <a:off x="5148263" y="3933825"/>
            <a:ext cx="0" cy="1582738"/>
          </a:xfrm>
          <a:prstGeom prst="line">
            <a:avLst/>
          </a:prstGeom>
          <a:ln w="28575" cmpd="sng">
            <a:solidFill>
              <a:srgbClr val="0000FF"/>
            </a:solidFill>
            <a:prstDash val="dash"/>
          </a:ln>
          <a:effectLst/>
        </p:spPr>
        <p:style>
          <a:lnRef idx="2">
            <a:schemeClr val="accent1"/>
          </a:lnRef>
          <a:fillRef idx="0">
            <a:schemeClr val="accent1"/>
          </a:fillRef>
          <a:effectRef idx="1">
            <a:schemeClr val="accent1"/>
          </a:effectRef>
          <a:fontRef idx="minor">
            <a:schemeClr val="tx1"/>
          </a:fontRef>
        </p:style>
      </p:cxnSp>
      <p:sp>
        <p:nvSpPr>
          <p:cNvPr id="38954" name="Oval 86"/>
          <p:cNvSpPr>
            <a:spLocks noChangeArrowheads="1"/>
          </p:cNvSpPr>
          <p:nvPr/>
        </p:nvSpPr>
        <p:spPr bwMode="auto">
          <a:xfrm>
            <a:off x="5076825" y="3933825"/>
            <a:ext cx="142875" cy="142875"/>
          </a:xfrm>
          <a:prstGeom prst="ellipse">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sp>
        <p:nvSpPr>
          <p:cNvPr id="38955" name="Oval 99"/>
          <p:cNvSpPr>
            <a:spLocks noChangeArrowheads="1"/>
          </p:cNvSpPr>
          <p:nvPr/>
        </p:nvSpPr>
        <p:spPr bwMode="auto">
          <a:xfrm>
            <a:off x="4859338" y="3573463"/>
            <a:ext cx="144462" cy="142875"/>
          </a:xfrm>
          <a:prstGeom prst="ellipse">
            <a:avLst/>
          </a:prstGeom>
          <a:solidFill>
            <a:schemeClr val="bg1"/>
          </a:solidFill>
          <a:ln w="9525" algn="ctr">
            <a:solidFill>
              <a:schemeClr val="tx1"/>
            </a:solidFill>
            <a:round/>
            <a:headEnd/>
            <a:tailEnd/>
          </a:ln>
        </p:spPr>
        <p:txBody>
          <a:bodyPr/>
          <a:lstStyle/>
          <a:p>
            <a:pPr algn="l"/>
            <a:endParaRPr lang="en-US" sz="2400">
              <a:solidFill>
                <a:schemeClr val="bg1"/>
              </a:solidFill>
            </a:endParaRPr>
          </a:p>
        </p:txBody>
      </p:sp>
      <p:cxnSp>
        <p:nvCxnSpPr>
          <p:cNvPr id="101" name="Straight Connector 100"/>
          <p:cNvCxnSpPr>
            <a:stCxn id="38955" idx="4"/>
            <a:endCxn id="46" idx="0"/>
          </p:cNvCxnSpPr>
          <p:nvPr/>
        </p:nvCxnSpPr>
        <p:spPr>
          <a:xfrm>
            <a:off x="4932363" y="3716338"/>
            <a:ext cx="0" cy="73025"/>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4" name="Straight Connector 103"/>
          <p:cNvCxnSpPr>
            <a:stCxn id="38955" idx="6"/>
            <a:endCxn id="48" idx="0"/>
          </p:cNvCxnSpPr>
          <p:nvPr/>
        </p:nvCxnSpPr>
        <p:spPr>
          <a:xfrm flipV="1">
            <a:off x="5003800" y="3440113"/>
            <a:ext cx="573088" cy="204787"/>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7" name="Straight Connector 106"/>
          <p:cNvCxnSpPr>
            <a:stCxn id="47" idx="0"/>
            <a:endCxn id="38955" idx="1"/>
          </p:cNvCxnSpPr>
          <p:nvPr/>
        </p:nvCxnSpPr>
        <p:spPr>
          <a:xfrm>
            <a:off x="4700588" y="3438525"/>
            <a:ext cx="180975" cy="155575"/>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sp>
        <p:nvSpPr>
          <p:cNvPr id="38959" name="TextBox 110"/>
          <p:cNvSpPr txBox="1">
            <a:spLocks noChangeArrowheads="1"/>
          </p:cNvSpPr>
          <p:nvPr/>
        </p:nvSpPr>
        <p:spPr bwMode="auto">
          <a:xfrm>
            <a:off x="4211638" y="3500438"/>
            <a:ext cx="735012" cy="400050"/>
          </a:xfrm>
          <a:prstGeom prst="rect">
            <a:avLst/>
          </a:prstGeom>
          <a:noFill/>
          <a:ln w="9525">
            <a:noFill/>
            <a:miter lim="800000"/>
            <a:headEnd/>
            <a:tailEnd/>
          </a:ln>
        </p:spPr>
        <p:txBody>
          <a:bodyPr wrap="none">
            <a:spAutoFit/>
          </a:bodyPr>
          <a:lstStyle/>
          <a:p>
            <a:pPr algn="l"/>
            <a:r>
              <a:rPr lang="en-US">
                <a:solidFill>
                  <a:srgbClr val="435153"/>
                </a:solidFill>
              </a:rPr>
              <a:t>.1AC</a:t>
            </a:r>
          </a:p>
        </p:txBody>
      </p:sp>
      <p:sp>
        <p:nvSpPr>
          <p:cNvPr id="38960" name="TextBox 104"/>
          <p:cNvSpPr txBox="1">
            <a:spLocks noChangeArrowheads="1"/>
          </p:cNvSpPr>
          <p:nvPr/>
        </p:nvSpPr>
        <p:spPr bwMode="auto">
          <a:xfrm>
            <a:off x="2484438" y="2781300"/>
            <a:ext cx="1244600" cy="954088"/>
          </a:xfrm>
          <a:prstGeom prst="rect">
            <a:avLst/>
          </a:prstGeom>
          <a:noFill/>
          <a:ln w="9525">
            <a:noFill/>
            <a:miter lim="800000"/>
            <a:headEnd/>
            <a:tailEnd/>
          </a:ln>
        </p:spPr>
        <p:txBody>
          <a:bodyPr wrap="none">
            <a:spAutoFit/>
          </a:bodyPr>
          <a:lstStyle/>
          <a:p>
            <a:pPr algn="l"/>
            <a:r>
              <a:rPr lang="en-US" sz="1400">
                <a:solidFill>
                  <a:schemeClr val="tx1"/>
                </a:solidFill>
              </a:rPr>
              <a:t>One-to-one</a:t>
            </a:r>
          </a:p>
          <a:p>
            <a:pPr algn="l"/>
            <a:r>
              <a:rPr lang="en-US" sz="1400">
                <a:solidFill>
                  <a:schemeClr val="tx1"/>
                </a:solidFill>
              </a:rPr>
              <a:t>mapping, 11ak</a:t>
            </a:r>
          </a:p>
          <a:p>
            <a:pPr algn="l"/>
            <a:r>
              <a:rPr lang="en-US" sz="1400">
                <a:solidFill>
                  <a:schemeClr val="tx1"/>
                </a:solidFill>
              </a:rPr>
              <a:t>non-AP STA</a:t>
            </a:r>
          </a:p>
          <a:p>
            <a:pPr algn="l"/>
            <a:r>
              <a:rPr lang="en-US" sz="1400">
                <a:solidFill>
                  <a:schemeClr val="tx1"/>
                </a:solidFill>
              </a:rPr>
              <a:t>to SAP</a:t>
            </a:r>
          </a:p>
        </p:txBody>
      </p:sp>
      <p:cxnSp>
        <p:nvCxnSpPr>
          <p:cNvPr id="38961" name="Straight Arrow Connector 107"/>
          <p:cNvCxnSpPr>
            <a:cxnSpLocks noChangeShapeType="1"/>
            <a:endCxn id="47" idx="1"/>
          </p:cNvCxnSpPr>
          <p:nvPr/>
        </p:nvCxnSpPr>
        <p:spPr bwMode="auto">
          <a:xfrm>
            <a:off x="3563938" y="3357563"/>
            <a:ext cx="922337" cy="100012"/>
          </a:xfrm>
          <a:prstGeom prst="straightConnector1">
            <a:avLst/>
          </a:prstGeom>
          <a:noFill/>
          <a:ln w="9525" algn="ctr">
            <a:solidFill>
              <a:schemeClr val="tx1"/>
            </a:solidFill>
            <a:round/>
            <a:headEnd/>
            <a:tailEnd type="arrow" w="med" len="med"/>
          </a:ln>
        </p:spPr>
      </p:cxnSp>
      <p:cxnSp>
        <p:nvCxnSpPr>
          <p:cNvPr id="38962" name="Straight Arrow Connector 112"/>
          <p:cNvCxnSpPr>
            <a:cxnSpLocks noChangeShapeType="1"/>
            <a:endCxn id="50" idx="0"/>
          </p:cNvCxnSpPr>
          <p:nvPr/>
        </p:nvCxnSpPr>
        <p:spPr bwMode="auto">
          <a:xfrm>
            <a:off x="3419475" y="3500438"/>
            <a:ext cx="107950" cy="0"/>
          </a:xfrm>
          <a:prstGeom prst="straightConnector1">
            <a:avLst/>
          </a:prstGeom>
          <a:noFill/>
          <a:ln w="9525" algn="ctr">
            <a:solidFill>
              <a:schemeClr val="tx1"/>
            </a:solidFill>
            <a:round/>
            <a:headEnd/>
            <a:tailEnd type="arrow" w="med" len="med"/>
          </a:ln>
        </p:spPr>
      </p:cxnSp>
      <p:sp>
        <p:nvSpPr>
          <p:cNvPr id="54" name="Oval 53"/>
          <p:cNvSpPr/>
          <p:nvPr/>
        </p:nvSpPr>
        <p:spPr>
          <a:xfrm>
            <a:off x="6338888" y="4149725"/>
            <a:ext cx="609600" cy="120650"/>
          </a:xfrm>
          <a:prstGeom prst="ellipse">
            <a:avLst/>
          </a:prstGeom>
          <a:solidFill>
            <a:srgbClr val="FFFF00"/>
          </a:solidFill>
          <a:ln w="3175">
            <a:solidFill>
              <a:schemeClr val="tx1"/>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800" dirty="0">
                <a:solidFill>
                  <a:srgbClr val="000000"/>
                </a:solidFill>
              </a:rPr>
              <a:t>SAP</a:t>
            </a:r>
          </a:p>
        </p:txBody>
      </p:sp>
      <p:sp>
        <p:nvSpPr>
          <p:cNvPr id="63" name="Rectangle 62"/>
          <p:cNvSpPr/>
          <p:nvPr/>
        </p:nvSpPr>
        <p:spPr>
          <a:xfrm>
            <a:off x="3132138" y="2997200"/>
            <a:ext cx="1008062" cy="508000"/>
          </a:xfrm>
          <a:prstGeom prst="rect">
            <a:avLst/>
          </a:prstGeom>
          <a:solidFill>
            <a:srgbClr val="D9B6B7"/>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Bridge</a:t>
            </a:r>
          </a:p>
        </p:txBody>
      </p:sp>
      <p:sp>
        <p:nvSpPr>
          <p:cNvPr id="64" name="Rectangle 63"/>
          <p:cNvSpPr/>
          <p:nvPr/>
        </p:nvSpPr>
        <p:spPr>
          <a:xfrm>
            <a:off x="2124075" y="2997200"/>
            <a:ext cx="935038" cy="508000"/>
          </a:xfrm>
          <a:prstGeom prst="rect">
            <a:avLst/>
          </a:prstGeom>
          <a:solidFill>
            <a:srgbClr val="D9B6B7"/>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Bridge</a:t>
            </a:r>
          </a:p>
        </p:txBody>
      </p:sp>
      <p:sp>
        <p:nvSpPr>
          <p:cNvPr id="69" name="Oval 68"/>
          <p:cNvSpPr/>
          <p:nvPr/>
        </p:nvSpPr>
        <p:spPr>
          <a:xfrm>
            <a:off x="6049963" y="3429000"/>
            <a:ext cx="609600" cy="122238"/>
          </a:xfrm>
          <a:prstGeom prst="ellipse">
            <a:avLst/>
          </a:prstGeom>
          <a:solidFill>
            <a:srgbClr val="FFFF00"/>
          </a:solidFill>
          <a:ln w="3175">
            <a:solidFill>
              <a:schemeClr val="tx1"/>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800" dirty="0">
                <a:solidFill>
                  <a:srgbClr val="000000"/>
                </a:solidFill>
              </a:rPr>
              <a:t>SAP</a:t>
            </a:r>
          </a:p>
        </p:txBody>
      </p:sp>
      <p:cxnSp>
        <p:nvCxnSpPr>
          <p:cNvPr id="71" name="Straight Connector 70"/>
          <p:cNvCxnSpPr>
            <a:endCxn id="69" idx="4"/>
          </p:cNvCxnSpPr>
          <p:nvPr/>
        </p:nvCxnSpPr>
        <p:spPr>
          <a:xfrm flipV="1">
            <a:off x="5003800" y="3551238"/>
            <a:ext cx="1350963" cy="93662"/>
          </a:xfrm>
          <a:prstGeom prst="line">
            <a:avLst/>
          </a:prstGeom>
          <a:ln w="28575" cmpd="sng">
            <a:solidFill>
              <a:srgbClr val="FF0000"/>
            </a:solidFill>
            <a:prstDash val="solid"/>
          </a:ln>
          <a:effectLst/>
        </p:spPr>
        <p:style>
          <a:lnRef idx="2">
            <a:schemeClr val="accent1"/>
          </a:lnRef>
          <a:fillRef idx="0">
            <a:schemeClr val="accent1"/>
          </a:fillRef>
          <a:effectRef idx="1">
            <a:schemeClr val="accent1"/>
          </a:effectRef>
          <a:fontRef idx="minor">
            <a:schemeClr val="tx1"/>
          </a:fontRef>
        </p:style>
      </p:cxnSp>
      <p:sp>
        <p:nvSpPr>
          <p:cNvPr id="38968" name="Freeform 9"/>
          <p:cNvSpPr>
            <a:spLocks/>
          </p:cNvSpPr>
          <p:nvPr/>
        </p:nvSpPr>
        <p:spPr bwMode="auto">
          <a:xfrm>
            <a:off x="2695575" y="3524250"/>
            <a:ext cx="2886075" cy="666750"/>
          </a:xfrm>
          <a:custGeom>
            <a:avLst/>
            <a:gdLst>
              <a:gd name="T0" fmla="*/ 2886075 w 2886075"/>
              <a:gd name="T1" fmla="*/ 0 h 667528"/>
              <a:gd name="T2" fmla="*/ 2762251 w 2886075"/>
              <a:gd name="T3" fmla="*/ 190278 h 667528"/>
              <a:gd name="T4" fmla="*/ 2657475 w 2886075"/>
              <a:gd name="T5" fmla="*/ 294931 h 667528"/>
              <a:gd name="T6" fmla="*/ 2543175 w 2886075"/>
              <a:gd name="T7" fmla="*/ 399584 h 667528"/>
              <a:gd name="T8" fmla="*/ 2438401 w 2886075"/>
              <a:gd name="T9" fmla="*/ 456667 h 667528"/>
              <a:gd name="T10" fmla="*/ 2390775 w 2886075"/>
              <a:gd name="T11" fmla="*/ 485209 h 667528"/>
              <a:gd name="T12" fmla="*/ 2352675 w 2886075"/>
              <a:gd name="T13" fmla="*/ 494723 h 667528"/>
              <a:gd name="T14" fmla="*/ 2305051 w 2886075"/>
              <a:gd name="T15" fmla="*/ 513750 h 667528"/>
              <a:gd name="T16" fmla="*/ 2228851 w 2886075"/>
              <a:gd name="T17" fmla="*/ 532778 h 667528"/>
              <a:gd name="T18" fmla="*/ 2181225 w 2886075"/>
              <a:gd name="T19" fmla="*/ 551806 h 667528"/>
              <a:gd name="T20" fmla="*/ 2143125 w 2886075"/>
              <a:gd name="T21" fmla="*/ 570834 h 667528"/>
              <a:gd name="T22" fmla="*/ 2105025 w 2886075"/>
              <a:gd name="T23" fmla="*/ 580348 h 667528"/>
              <a:gd name="T24" fmla="*/ 1981202 w 2886075"/>
              <a:gd name="T25" fmla="*/ 618403 h 667528"/>
              <a:gd name="T26" fmla="*/ 1857377 w 2886075"/>
              <a:gd name="T27" fmla="*/ 627917 h 667528"/>
              <a:gd name="T28" fmla="*/ 1524002 w 2886075"/>
              <a:gd name="T29" fmla="*/ 646945 h 667528"/>
              <a:gd name="T30" fmla="*/ 1428752 w 2886075"/>
              <a:gd name="T31" fmla="*/ 656459 h 667528"/>
              <a:gd name="T32" fmla="*/ 647700 w 2886075"/>
              <a:gd name="T33" fmla="*/ 656459 h 667528"/>
              <a:gd name="T34" fmla="*/ 561975 w 2886075"/>
              <a:gd name="T35" fmla="*/ 618403 h 667528"/>
              <a:gd name="T36" fmla="*/ 419100 w 2886075"/>
              <a:gd name="T37" fmla="*/ 532778 h 667528"/>
              <a:gd name="T38" fmla="*/ 352425 w 2886075"/>
              <a:gd name="T39" fmla="*/ 494723 h 667528"/>
              <a:gd name="T40" fmla="*/ 304800 w 2886075"/>
              <a:gd name="T41" fmla="*/ 475695 h 667528"/>
              <a:gd name="T42" fmla="*/ 228600 w 2886075"/>
              <a:gd name="T43" fmla="*/ 437639 h 667528"/>
              <a:gd name="T44" fmla="*/ 209550 w 2886075"/>
              <a:gd name="T45" fmla="*/ 399584 h 667528"/>
              <a:gd name="T46" fmla="*/ 190500 w 2886075"/>
              <a:gd name="T47" fmla="*/ 352014 h 667528"/>
              <a:gd name="T48" fmla="*/ 142875 w 2886075"/>
              <a:gd name="T49" fmla="*/ 275903 h 667528"/>
              <a:gd name="T50" fmla="*/ 133350 w 2886075"/>
              <a:gd name="T51" fmla="*/ 237847 h 667528"/>
              <a:gd name="T52" fmla="*/ 114300 w 2886075"/>
              <a:gd name="T53" fmla="*/ 199792 h 667528"/>
              <a:gd name="T54" fmla="*/ 95250 w 2886075"/>
              <a:gd name="T55" fmla="*/ 142708 h 667528"/>
              <a:gd name="T56" fmla="*/ 85725 w 2886075"/>
              <a:gd name="T57" fmla="*/ 114167 h 667528"/>
              <a:gd name="T58" fmla="*/ 57150 w 2886075"/>
              <a:gd name="T59" fmla="*/ 95139 h 667528"/>
              <a:gd name="T60" fmla="*/ 9525 w 2886075"/>
              <a:gd name="T61" fmla="*/ 47569 h 667528"/>
              <a:gd name="T62" fmla="*/ 0 w 2886075"/>
              <a:gd name="T63" fmla="*/ 47569 h 66752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886075"/>
              <a:gd name="T97" fmla="*/ 0 h 667528"/>
              <a:gd name="T98" fmla="*/ 2886075 w 2886075"/>
              <a:gd name="T99" fmla="*/ 667528 h 66752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886075" h="667528">
                <a:moveTo>
                  <a:pt x="2886075" y="0"/>
                </a:moveTo>
                <a:cubicBezTo>
                  <a:pt x="2841901" y="79514"/>
                  <a:pt x="2825411" y="117366"/>
                  <a:pt x="2762250" y="190500"/>
                </a:cubicBezTo>
                <a:cubicBezTo>
                  <a:pt x="2729967" y="227881"/>
                  <a:pt x="2692400" y="260350"/>
                  <a:pt x="2657475" y="295275"/>
                </a:cubicBezTo>
                <a:cubicBezTo>
                  <a:pt x="2615681" y="337069"/>
                  <a:pt x="2590748" y="365452"/>
                  <a:pt x="2543175" y="400050"/>
                </a:cubicBezTo>
                <a:cubicBezTo>
                  <a:pt x="2507391" y="426075"/>
                  <a:pt x="2477475" y="435886"/>
                  <a:pt x="2438400" y="457200"/>
                </a:cubicBezTo>
                <a:cubicBezTo>
                  <a:pt x="2422147" y="466065"/>
                  <a:pt x="2407693" y="478256"/>
                  <a:pt x="2390775" y="485775"/>
                </a:cubicBezTo>
                <a:cubicBezTo>
                  <a:pt x="2378812" y="491092"/>
                  <a:pt x="2365094" y="491160"/>
                  <a:pt x="2352675" y="495300"/>
                </a:cubicBezTo>
                <a:cubicBezTo>
                  <a:pt x="2336455" y="500707"/>
                  <a:pt x="2321392" y="509322"/>
                  <a:pt x="2305050" y="514350"/>
                </a:cubicBezTo>
                <a:cubicBezTo>
                  <a:pt x="2280026" y="522050"/>
                  <a:pt x="2253159" y="523676"/>
                  <a:pt x="2228850" y="533400"/>
                </a:cubicBezTo>
                <a:cubicBezTo>
                  <a:pt x="2212975" y="539750"/>
                  <a:pt x="2196849" y="545506"/>
                  <a:pt x="2181225" y="552450"/>
                </a:cubicBezTo>
                <a:cubicBezTo>
                  <a:pt x="2168250" y="558217"/>
                  <a:pt x="2156420" y="566514"/>
                  <a:pt x="2143125" y="571500"/>
                </a:cubicBezTo>
                <a:cubicBezTo>
                  <a:pt x="2130868" y="576097"/>
                  <a:pt x="2117537" y="577175"/>
                  <a:pt x="2105025" y="581025"/>
                </a:cubicBezTo>
                <a:cubicBezTo>
                  <a:pt x="2101516" y="582105"/>
                  <a:pt x="2007392" y="616044"/>
                  <a:pt x="1981200" y="619125"/>
                </a:cubicBezTo>
                <a:cubicBezTo>
                  <a:pt x="1940087" y="623962"/>
                  <a:pt x="1898602" y="624902"/>
                  <a:pt x="1857375" y="628650"/>
                </a:cubicBezTo>
                <a:cubicBezTo>
                  <a:pt x="1624898" y="649784"/>
                  <a:pt x="1986129" y="629926"/>
                  <a:pt x="1524000" y="647700"/>
                </a:cubicBezTo>
                <a:cubicBezTo>
                  <a:pt x="1492250" y="650875"/>
                  <a:pt x="1460641" y="656162"/>
                  <a:pt x="1428750" y="657225"/>
                </a:cubicBezTo>
                <a:cubicBezTo>
                  <a:pt x="970175" y="672511"/>
                  <a:pt x="1034828" y="669323"/>
                  <a:pt x="647700" y="657225"/>
                </a:cubicBezTo>
                <a:cubicBezTo>
                  <a:pt x="619125" y="644525"/>
                  <a:pt x="589471" y="634018"/>
                  <a:pt x="561975" y="619125"/>
                </a:cubicBezTo>
                <a:cubicBezTo>
                  <a:pt x="513139" y="592672"/>
                  <a:pt x="466916" y="561655"/>
                  <a:pt x="419100" y="533400"/>
                </a:cubicBezTo>
                <a:cubicBezTo>
                  <a:pt x="397062" y="520378"/>
                  <a:pt x="376192" y="504807"/>
                  <a:pt x="352425" y="495300"/>
                </a:cubicBezTo>
                <a:cubicBezTo>
                  <a:pt x="336550" y="488950"/>
                  <a:pt x="319746" y="484553"/>
                  <a:pt x="304800" y="476250"/>
                </a:cubicBezTo>
                <a:cubicBezTo>
                  <a:pt x="225317" y="432093"/>
                  <a:pt x="307590" y="457897"/>
                  <a:pt x="228600" y="438150"/>
                </a:cubicBezTo>
                <a:cubicBezTo>
                  <a:pt x="222250" y="425450"/>
                  <a:pt x="215317" y="413025"/>
                  <a:pt x="209550" y="400050"/>
                </a:cubicBezTo>
                <a:cubicBezTo>
                  <a:pt x="202606" y="384426"/>
                  <a:pt x="198803" y="367371"/>
                  <a:pt x="190500" y="352425"/>
                </a:cubicBezTo>
                <a:cubicBezTo>
                  <a:pt x="155921" y="290183"/>
                  <a:pt x="166775" y="339958"/>
                  <a:pt x="142875" y="276225"/>
                </a:cubicBezTo>
                <a:cubicBezTo>
                  <a:pt x="138278" y="263968"/>
                  <a:pt x="137947" y="250382"/>
                  <a:pt x="133350" y="238125"/>
                </a:cubicBezTo>
                <a:cubicBezTo>
                  <a:pt x="128364" y="224830"/>
                  <a:pt x="119573" y="213208"/>
                  <a:pt x="114300" y="200025"/>
                </a:cubicBezTo>
                <a:cubicBezTo>
                  <a:pt x="106842" y="181381"/>
                  <a:pt x="101600" y="161925"/>
                  <a:pt x="95250" y="142875"/>
                </a:cubicBezTo>
                <a:cubicBezTo>
                  <a:pt x="92075" y="133350"/>
                  <a:pt x="94079" y="119869"/>
                  <a:pt x="85725" y="114300"/>
                </a:cubicBezTo>
                <a:lnTo>
                  <a:pt x="57150" y="95250"/>
                </a:lnTo>
                <a:cubicBezTo>
                  <a:pt x="38100" y="66675"/>
                  <a:pt x="41275" y="63500"/>
                  <a:pt x="9525" y="47625"/>
                </a:cubicBezTo>
                <a:cubicBezTo>
                  <a:pt x="6685" y="46205"/>
                  <a:pt x="3175" y="47625"/>
                  <a:pt x="0" y="47625"/>
                </a:cubicBezTo>
              </a:path>
            </a:pathLst>
          </a:custGeom>
          <a:noFill/>
          <a:ln w="28575" cap="flat" cmpd="sng" algn="ctr">
            <a:solidFill>
              <a:schemeClr val="tx1"/>
            </a:solidFill>
            <a:prstDash val="sysDash"/>
            <a:round/>
            <a:headEnd type="none" w="med" len="med"/>
            <a:tailEnd type="none" w="med" len="med"/>
          </a:ln>
        </p:spPr>
        <p:txBody>
          <a:bodyPr/>
          <a:lstStyle/>
          <a:p>
            <a:endParaRPr lang="en-US"/>
          </a:p>
        </p:txBody>
      </p:sp>
      <p:sp>
        <p:nvSpPr>
          <p:cNvPr id="38969" name="Freeform 75"/>
          <p:cNvSpPr>
            <a:spLocks/>
          </p:cNvSpPr>
          <p:nvPr/>
        </p:nvSpPr>
        <p:spPr bwMode="auto">
          <a:xfrm>
            <a:off x="3492500" y="3500438"/>
            <a:ext cx="1150938" cy="360362"/>
          </a:xfrm>
          <a:custGeom>
            <a:avLst/>
            <a:gdLst>
              <a:gd name="T0" fmla="*/ 459457 w 2886075"/>
              <a:gd name="T1" fmla="*/ 0 h 667528"/>
              <a:gd name="T2" fmla="*/ 439745 w 2886075"/>
              <a:gd name="T3" fmla="*/ 55469 h 667528"/>
              <a:gd name="T4" fmla="*/ 423065 w 2886075"/>
              <a:gd name="T5" fmla="*/ 85976 h 667528"/>
              <a:gd name="T6" fmla="*/ 404869 w 2886075"/>
              <a:gd name="T7" fmla="*/ 116484 h 667528"/>
              <a:gd name="T8" fmla="*/ 388188 w 2886075"/>
              <a:gd name="T9" fmla="*/ 133124 h 667528"/>
              <a:gd name="T10" fmla="*/ 380607 w 2886075"/>
              <a:gd name="T11" fmla="*/ 141444 h 667528"/>
              <a:gd name="T12" fmla="*/ 374541 w 2886075"/>
              <a:gd name="T13" fmla="*/ 144218 h 667528"/>
              <a:gd name="T14" fmla="*/ 366960 w 2886075"/>
              <a:gd name="T15" fmla="*/ 149764 h 667528"/>
              <a:gd name="T16" fmla="*/ 354829 w 2886075"/>
              <a:gd name="T17" fmla="*/ 155311 h 667528"/>
              <a:gd name="T18" fmla="*/ 347247 w 2886075"/>
              <a:gd name="T19" fmla="*/ 160858 h 667528"/>
              <a:gd name="T20" fmla="*/ 341181 w 2886075"/>
              <a:gd name="T21" fmla="*/ 166405 h 667528"/>
              <a:gd name="T22" fmla="*/ 335116 w 2886075"/>
              <a:gd name="T23" fmla="*/ 169178 h 667528"/>
              <a:gd name="T24" fmla="*/ 315403 w 2886075"/>
              <a:gd name="T25" fmla="*/ 180272 h 667528"/>
              <a:gd name="T26" fmla="*/ 295691 w 2886075"/>
              <a:gd name="T27" fmla="*/ 183046 h 667528"/>
              <a:gd name="T28" fmla="*/ 242618 w 2886075"/>
              <a:gd name="T29" fmla="*/ 188593 h 667528"/>
              <a:gd name="T30" fmla="*/ 227454 w 2886075"/>
              <a:gd name="T31" fmla="*/ 191366 h 667528"/>
              <a:gd name="T32" fmla="*/ 103112 w 2886075"/>
              <a:gd name="T33" fmla="*/ 191366 h 667528"/>
              <a:gd name="T34" fmla="*/ 89465 w 2886075"/>
              <a:gd name="T35" fmla="*/ 180272 h 667528"/>
              <a:gd name="T36" fmla="*/ 66720 w 2886075"/>
              <a:gd name="T37" fmla="*/ 155311 h 667528"/>
              <a:gd name="T38" fmla="*/ 56105 w 2886075"/>
              <a:gd name="T39" fmla="*/ 144218 h 667528"/>
              <a:gd name="T40" fmla="*/ 48524 w 2886075"/>
              <a:gd name="T41" fmla="*/ 138671 h 667528"/>
              <a:gd name="T42" fmla="*/ 36393 w 2886075"/>
              <a:gd name="T43" fmla="*/ 127577 h 667528"/>
              <a:gd name="T44" fmla="*/ 33360 w 2886075"/>
              <a:gd name="T45" fmla="*/ 116484 h 667528"/>
              <a:gd name="T46" fmla="*/ 30327 w 2886075"/>
              <a:gd name="T47" fmla="*/ 102617 h 667528"/>
              <a:gd name="T48" fmla="*/ 22745 w 2886075"/>
              <a:gd name="T49" fmla="*/ 80429 h 667528"/>
              <a:gd name="T50" fmla="*/ 21229 w 2886075"/>
              <a:gd name="T51" fmla="*/ 69336 h 667528"/>
              <a:gd name="T52" fmla="*/ 18196 w 2886075"/>
              <a:gd name="T53" fmla="*/ 58242 h 667528"/>
              <a:gd name="T54" fmla="*/ 15164 w 2886075"/>
              <a:gd name="T55" fmla="*/ 41602 h 667528"/>
              <a:gd name="T56" fmla="*/ 13647 w 2886075"/>
              <a:gd name="T57" fmla="*/ 33281 h 667528"/>
              <a:gd name="T58" fmla="*/ 9098 w 2886075"/>
              <a:gd name="T59" fmla="*/ 27734 h 667528"/>
              <a:gd name="T60" fmla="*/ 1516 w 2886075"/>
              <a:gd name="T61" fmla="*/ 13867 h 667528"/>
              <a:gd name="T62" fmla="*/ 0 w 2886075"/>
              <a:gd name="T63" fmla="*/ 13867 h 66752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886075"/>
              <a:gd name="T97" fmla="*/ 0 h 667528"/>
              <a:gd name="T98" fmla="*/ 2886075 w 2886075"/>
              <a:gd name="T99" fmla="*/ 667528 h 66752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886075" h="667528">
                <a:moveTo>
                  <a:pt x="2886075" y="0"/>
                </a:moveTo>
                <a:cubicBezTo>
                  <a:pt x="2841901" y="79514"/>
                  <a:pt x="2825411" y="117366"/>
                  <a:pt x="2762250" y="190500"/>
                </a:cubicBezTo>
                <a:cubicBezTo>
                  <a:pt x="2729967" y="227881"/>
                  <a:pt x="2692400" y="260350"/>
                  <a:pt x="2657475" y="295275"/>
                </a:cubicBezTo>
                <a:cubicBezTo>
                  <a:pt x="2615681" y="337069"/>
                  <a:pt x="2590748" y="365452"/>
                  <a:pt x="2543175" y="400050"/>
                </a:cubicBezTo>
                <a:cubicBezTo>
                  <a:pt x="2507391" y="426075"/>
                  <a:pt x="2477475" y="435886"/>
                  <a:pt x="2438400" y="457200"/>
                </a:cubicBezTo>
                <a:cubicBezTo>
                  <a:pt x="2422147" y="466065"/>
                  <a:pt x="2407693" y="478256"/>
                  <a:pt x="2390775" y="485775"/>
                </a:cubicBezTo>
                <a:cubicBezTo>
                  <a:pt x="2378812" y="491092"/>
                  <a:pt x="2365094" y="491160"/>
                  <a:pt x="2352675" y="495300"/>
                </a:cubicBezTo>
                <a:cubicBezTo>
                  <a:pt x="2336455" y="500707"/>
                  <a:pt x="2321392" y="509322"/>
                  <a:pt x="2305050" y="514350"/>
                </a:cubicBezTo>
                <a:cubicBezTo>
                  <a:pt x="2280026" y="522050"/>
                  <a:pt x="2253159" y="523676"/>
                  <a:pt x="2228850" y="533400"/>
                </a:cubicBezTo>
                <a:cubicBezTo>
                  <a:pt x="2212975" y="539750"/>
                  <a:pt x="2196849" y="545506"/>
                  <a:pt x="2181225" y="552450"/>
                </a:cubicBezTo>
                <a:cubicBezTo>
                  <a:pt x="2168250" y="558217"/>
                  <a:pt x="2156420" y="566514"/>
                  <a:pt x="2143125" y="571500"/>
                </a:cubicBezTo>
                <a:cubicBezTo>
                  <a:pt x="2130868" y="576097"/>
                  <a:pt x="2117537" y="577175"/>
                  <a:pt x="2105025" y="581025"/>
                </a:cubicBezTo>
                <a:cubicBezTo>
                  <a:pt x="2101516" y="582105"/>
                  <a:pt x="2007392" y="616044"/>
                  <a:pt x="1981200" y="619125"/>
                </a:cubicBezTo>
                <a:cubicBezTo>
                  <a:pt x="1940087" y="623962"/>
                  <a:pt x="1898602" y="624902"/>
                  <a:pt x="1857375" y="628650"/>
                </a:cubicBezTo>
                <a:cubicBezTo>
                  <a:pt x="1624898" y="649784"/>
                  <a:pt x="1986129" y="629926"/>
                  <a:pt x="1524000" y="647700"/>
                </a:cubicBezTo>
                <a:cubicBezTo>
                  <a:pt x="1492250" y="650875"/>
                  <a:pt x="1460641" y="656162"/>
                  <a:pt x="1428750" y="657225"/>
                </a:cubicBezTo>
                <a:cubicBezTo>
                  <a:pt x="970175" y="672511"/>
                  <a:pt x="1034828" y="669323"/>
                  <a:pt x="647700" y="657225"/>
                </a:cubicBezTo>
                <a:cubicBezTo>
                  <a:pt x="619125" y="644525"/>
                  <a:pt x="589471" y="634018"/>
                  <a:pt x="561975" y="619125"/>
                </a:cubicBezTo>
                <a:cubicBezTo>
                  <a:pt x="513139" y="592672"/>
                  <a:pt x="466916" y="561655"/>
                  <a:pt x="419100" y="533400"/>
                </a:cubicBezTo>
                <a:cubicBezTo>
                  <a:pt x="397062" y="520378"/>
                  <a:pt x="376192" y="504807"/>
                  <a:pt x="352425" y="495300"/>
                </a:cubicBezTo>
                <a:cubicBezTo>
                  <a:pt x="336550" y="488950"/>
                  <a:pt x="319746" y="484553"/>
                  <a:pt x="304800" y="476250"/>
                </a:cubicBezTo>
                <a:cubicBezTo>
                  <a:pt x="225317" y="432093"/>
                  <a:pt x="307590" y="457897"/>
                  <a:pt x="228600" y="438150"/>
                </a:cubicBezTo>
                <a:cubicBezTo>
                  <a:pt x="222250" y="425450"/>
                  <a:pt x="215317" y="413025"/>
                  <a:pt x="209550" y="400050"/>
                </a:cubicBezTo>
                <a:cubicBezTo>
                  <a:pt x="202606" y="384426"/>
                  <a:pt x="198803" y="367371"/>
                  <a:pt x="190500" y="352425"/>
                </a:cubicBezTo>
                <a:cubicBezTo>
                  <a:pt x="155921" y="290183"/>
                  <a:pt x="166775" y="339958"/>
                  <a:pt x="142875" y="276225"/>
                </a:cubicBezTo>
                <a:cubicBezTo>
                  <a:pt x="138278" y="263968"/>
                  <a:pt x="137947" y="250382"/>
                  <a:pt x="133350" y="238125"/>
                </a:cubicBezTo>
                <a:cubicBezTo>
                  <a:pt x="128364" y="224830"/>
                  <a:pt x="119573" y="213208"/>
                  <a:pt x="114300" y="200025"/>
                </a:cubicBezTo>
                <a:cubicBezTo>
                  <a:pt x="106842" y="181381"/>
                  <a:pt x="101600" y="161925"/>
                  <a:pt x="95250" y="142875"/>
                </a:cubicBezTo>
                <a:cubicBezTo>
                  <a:pt x="92075" y="133350"/>
                  <a:pt x="94079" y="119869"/>
                  <a:pt x="85725" y="114300"/>
                </a:cubicBezTo>
                <a:lnTo>
                  <a:pt x="57150" y="95250"/>
                </a:lnTo>
                <a:cubicBezTo>
                  <a:pt x="38100" y="66675"/>
                  <a:pt x="41275" y="63500"/>
                  <a:pt x="9525" y="47625"/>
                </a:cubicBezTo>
                <a:cubicBezTo>
                  <a:pt x="6685" y="46205"/>
                  <a:pt x="3175" y="47625"/>
                  <a:pt x="0" y="47625"/>
                </a:cubicBezTo>
              </a:path>
            </a:pathLst>
          </a:custGeom>
          <a:noFill/>
          <a:ln w="28575" cap="flat" cmpd="sng" algn="ctr">
            <a:solidFill>
              <a:schemeClr val="tx1"/>
            </a:solidFill>
            <a:prstDash val="sysDash"/>
            <a:round/>
            <a:headEnd type="none" w="med" len="med"/>
            <a:tailEnd type="none" w="med" len="med"/>
          </a:ln>
        </p:spPr>
        <p:txBody>
          <a:bodyPr/>
          <a:lstStyle/>
          <a:p>
            <a:endParaRPr lang="en-US"/>
          </a:p>
        </p:txBody>
      </p:sp>
      <p:sp>
        <p:nvSpPr>
          <p:cNvPr id="38970" name="Freeform 10"/>
          <p:cNvSpPr>
            <a:spLocks/>
          </p:cNvSpPr>
          <p:nvPr/>
        </p:nvSpPr>
        <p:spPr bwMode="auto">
          <a:xfrm>
            <a:off x="6391275" y="3505200"/>
            <a:ext cx="1181100" cy="931863"/>
          </a:xfrm>
          <a:custGeom>
            <a:avLst/>
            <a:gdLst>
              <a:gd name="T0" fmla="*/ 0 w 1181100"/>
              <a:gd name="T1" fmla="*/ 0 h 991192"/>
              <a:gd name="T2" fmla="*/ 38100 w 1181100"/>
              <a:gd name="T3" fmla="*/ 143128 h 991192"/>
              <a:gd name="T4" fmla="*/ 76200 w 1181100"/>
              <a:gd name="T5" fmla="*/ 202063 h 991192"/>
              <a:gd name="T6" fmla="*/ 114300 w 1181100"/>
              <a:gd name="T7" fmla="*/ 269418 h 991192"/>
              <a:gd name="T8" fmla="*/ 142875 w 1181100"/>
              <a:gd name="T9" fmla="*/ 311515 h 991192"/>
              <a:gd name="T10" fmla="*/ 171450 w 1181100"/>
              <a:gd name="T11" fmla="*/ 328353 h 991192"/>
              <a:gd name="T12" fmla="*/ 228600 w 1181100"/>
              <a:gd name="T13" fmla="*/ 404126 h 991192"/>
              <a:gd name="T14" fmla="*/ 247650 w 1181100"/>
              <a:gd name="T15" fmla="*/ 429384 h 991192"/>
              <a:gd name="T16" fmla="*/ 285750 w 1181100"/>
              <a:gd name="T17" fmla="*/ 446223 h 991192"/>
              <a:gd name="T18" fmla="*/ 314325 w 1181100"/>
              <a:gd name="T19" fmla="*/ 479901 h 991192"/>
              <a:gd name="T20" fmla="*/ 371475 w 1181100"/>
              <a:gd name="T21" fmla="*/ 530417 h 991192"/>
              <a:gd name="T22" fmla="*/ 409575 w 1181100"/>
              <a:gd name="T23" fmla="*/ 614610 h 991192"/>
              <a:gd name="T24" fmla="*/ 428625 w 1181100"/>
              <a:gd name="T25" fmla="*/ 681964 h 991192"/>
              <a:gd name="T26" fmla="*/ 485775 w 1181100"/>
              <a:gd name="T27" fmla="*/ 715641 h 991192"/>
              <a:gd name="T28" fmla="*/ 571500 w 1181100"/>
              <a:gd name="T29" fmla="*/ 774576 h 991192"/>
              <a:gd name="T30" fmla="*/ 628650 w 1181100"/>
              <a:gd name="T31" fmla="*/ 799834 h 991192"/>
              <a:gd name="T32" fmla="*/ 657225 w 1181100"/>
              <a:gd name="T33" fmla="*/ 816673 h 991192"/>
              <a:gd name="T34" fmla="*/ 704850 w 1181100"/>
              <a:gd name="T35" fmla="*/ 833512 h 991192"/>
              <a:gd name="T36" fmla="*/ 723900 w 1181100"/>
              <a:gd name="T37" fmla="*/ 858770 h 991192"/>
              <a:gd name="T38" fmla="*/ 762000 w 1181100"/>
              <a:gd name="T39" fmla="*/ 875608 h 991192"/>
              <a:gd name="T40" fmla="*/ 847725 w 1181100"/>
              <a:gd name="T41" fmla="*/ 858770 h 991192"/>
              <a:gd name="T42" fmla="*/ 895350 w 1181100"/>
              <a:gd name="T43" fmla="*/ 850350 h 991192"/>
              <a:gd name="T44" fmla="*/ 971550 w 1181100"/>
              <a:gd name="T45" fmla="*/ 816673 h 991192"/>
              <a:gd name="T46" fmla="*/ 1009650 w 1181100"/>
              <a:gd name="T47" fmla="*/ 808254 h 991192"/>
              <a:gd name="T48" fmla="*/ 1104900 w 1181100"/>
              <a:gd name="T49" fmla="*/ 782996 h 991192"/>
              <a:gd name="T50" fmla="*/ 1152525 w 1181100"/>
              <a:gd name="T51" fmla="*/ 732480 h 991192"/>
              <a:gd name="T52" fmla="*/ 1181100 w 1181100"/>
              <a:gd name="T53" fmla="*/ 673544 h 99119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181100"/>
              <a:gd name="T82" fmla="*/ 0 h 991192"/>
              <a:gd name="T83" fmla="*/ 1181100 w 1181100"/>
              <a:gd name="T84" fmla="*/ 991192 h 99119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181100" h="991192">
                <a:moveTo>
                  <a:pt x="0" y="0"/>
                </a:moveTo>
                <a:cubicBezTo>
                  <a:pt x="7657" y="38284"/>
                  <a:pt x="28814" y="147996"/>
                  <a:pt x="38100" y="161925"/>
                </a:cubicBezTo>
                <a:cubicBezTo>
                  <a:pt x="58531" y="192571"/>
                  <a:pt x="60087" y="192346"/>
                  <a:pt x="76200" y="228600"/>
                </a:cubicBezTo>
                <a:cubicBezTo>
                  <a:pt x="115020" y="315946"/>
                  <a:pt x="75375" y="242521"/>
                  <a:pt x="114300" y="304800"/>
                </a:cubicBezTo>
                <a:cubicBezTo>
                  <a:pt x="124112" y="320499"/>
                  <a:pt x="130827" y="338369"/>
                  <a:pt x="142875" y="352425"/>
                </a:cubicBezTo>
                <a:cubicBezTo>
                  <a:pt x="150325" y="361117"/>
                  <a:pt x="161925" y="365125"/>
                  <a:pt x="171450" y="371475"/>
                </a:cubicBezTo>
                <a:lnTo>
                  <a:pt x="228600" y="457200"/>
                </a:lnTo>
                <a:cubicBezTo>
                  <a:pt x="234950" y="466725"/>
                  <a:pt x="237411" y="480655"/>
                  <a:pt x="247650" y="485775"/>
                </a:cubicBezTo>
                <a:lnTo>
                  <a:pt x="285750" y="504825"/>
                </a:lnTo>
                <a:cubicBezTo>
                  <a:pt x="295275" y="517525"/>
                  <a:pt x="303705" y="531125"/>
                  <a:pt x="314325" y="542925"/>
                </a:cubicBezTo>
                <a:cubicBezTo>
                  <a:pt x="332347" y="562950"/>
                  <a:pt x="371475" y="600075"/>
                  <a:pt x="371475" y="600075"/>
                </a:cubicBezTo>
                <a:cubicBezTo>
                  <a:pt x="384175" y="631825"/>
                  <a:pt x="401281" y="662150"/>
                  <a:pt x="409575" y="695325"/>
                </a:cubicBezTo>
                <a:cubicBezTo>
                  <a:pt x="415925" y="720725"/>
                  <a:pt x="406840" y="757002"/>
                  <a:pt x="428625" y="771525"/>
                </a:cubicBezTo>
                <a:cubicBezTo>
                  <a:pt x="447675" y="784225"/>
                  <a:pt x="467703" y="795569"/>
                  <a:pt x="485775" y="809625"/>
                </a:cubicBezTo>
                <a:cubicBezTo>
                  <a:pt x="514350" y="831850"/>
                  <a:pt x="539121" y="860111"/>
                  <a:pt x="571500" y="876300"/>
                </a:cubicBezTo>
                <a:cubicBezTo>
                  <a:pt x="590550" y="885825"/>
                  <a:pt x="610032" y="894532"/>
                  <a:pt x="628650" y="904875"/>
                </a:cubicBezTo>
                <a:cubicBezTo>
                  <a:pt x="638657" y="910434"/>
                  <a:pt x="646986" y="918805"/>
                  <a:pt x="657225" y="923925"/>
                </a:cubicBezTo>
                <a:cubicBezTo>
                  <a:pt x="672518" y="931571"/>
                  <a:pt x="688975" y="936625"/>
                  <a:pt x="704850" y="942975"/>
                </a:cubicBezTo>
                <a:cubicBezTo>
                  <a:pt x="711200" y="952500"/>
                  <a:pt x="715106" y="964221"/>
                  <a:pt x="723900" y="971550"/>
                </a:cubicBezTo>
                <a:cubicBezTo>
                  <a:pt x="734808" y="980640"/>
                  <a:pt x="747871" y="989187"/>
                  <a:pt x="762000" y="990600"/>
                </a:cubicBezTo>
                <a:cubicBezTo>
                  <a:pt x="799443" y="994344"/>
                  <a:pt x="816222" y="979426"/>
                  <a:pt x="847725" y="971550"/>
                </a:cubicBezTo>
                <a:cubicBezTo>
                  <a:pt x="863431" y="967623"/>
                  <a:pt x="879475" y="965200"/>
                  <a:pt x="895350" y="962025"/>
                </a:cubicBezTo>
                <a:cubicBezTo>
                  <a:pt x="920750" y="949325"/>
                  <a:pt x="944000" y="930813"/>
                  <a:pt x="971550" y="923925"/>
                </a:cubicBezTo>
                <a:cubicBezTo>
                  <a:pt x="984250" y="920750"/>
                  <a:pt x="997111" y="918162"/>
                  <a:pt x="1009650" y="914400"/>
                </a:cubicBezTo>
                <a:cubicBezTo>
                  <a:pt x="1125598" y="879615"/>
                  <a:pt x="1017083" y="907779"/>
                  <a:pt x="1104900" y="885825"/>
                </a:cubicBezTo>
                <a:cubicBezTo>
                  <a:pt x="1122845" y="867880"/>
                  <a:pt x="1141916" y="852545"/>
                  <a:pt x="1152525" y="828675"/>
                </a:cubicBezTo>
                <a:cubicBezTo>
                  <a:pt x="1185277" y="754983"/>
                  <a:pt x="1154630" y="788470"/>
                  <a:pt x="1181100" y="762000"/>
                </a:cubicBezTo>
              </a:path>
            </a:pathLst>
          </a:custGeom>
          <a:noFill/>
          <a:ln w="28575" cap="flat" cmpd="sng" algn="ctr">
            <a:solidFill>
              <a:schemeClr val="tx1"/>
            </a:solidFill>
            <a:prstDash val="sysDash"/>
            <a:round/>
            <a:headEnd type="none" w="med" len="med"/>
            <a:tailEnd type="none" w="med" len="med"/>
          </a:ln>
        </p:spPr>
        <p:txBody>
          <a:bodyPr/>
          <a:lstStyle/>
          <a:p>
            <a:endParaRPr lang="en-US"/>
          </a:p>
        </p:txBody>
      </p:sp>
      <p:sp>
        <p:nvSpPr>
          <p:cNvPr id="78" name="Oval 77"/>
          <p:cNvSpPr/>
          <p:nvPr/>
        </p:nvSpPr>
        <p:spPr>
          <a:xfrm>
            <a:off x="7164388" y="4149725"/>
            <a:ext cx="609600" cy="120650"/>
          </a:xfrm>
          <a:prstGeom prst="ellipse">
            <a:avLst/>
          </a:prstGeom>
          <a:solidFill>
            <a:srgbClr val="FFFF00"/>
          </a:solidFill>
          <a:ln w="3175">
            <a:solidFill>
              <a:schemeClr val="tx1"/>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800" dirty="0">
                <a:solidFill>
                  <a:srgbClr val="000000"/>
                </a:solidFill>
              </a:rPr>
              <a:t>SAP</a:t>
            </a:r>
          </a:p>
        </p:txBody>
      </p:sp>
      <p:sp>
        <p:nvSpPr>
          <p:cNvPr id="38972" name="TextBox 78"/>
          <p:cNvSpPr txBox="1">
            <a:spLocks noChangeArrowheads="1"/>
          </p:cNvSpPr>
          <p:nvPr/>
        </p:nvSpPr>
        <p:spPr bwMode="auto">
          <a:xfrm>
            <a:off x="684213" y="5589588"/>
            <a:ext cx="7775575" cy="860425"/>
          </a:xfrm>
          <a:prstGeom prst="rect">
            <a:avLst/>
          </a:prstGeom>
          <a:noFill/>
          <a:ln w="38100">
            <a:solidFill>
              <a:srgbClr val="FF0000"/>
            </a:solidFill>
            <a:miter lim="800000"/>
            <a:headEnd/>
            <a:tailEnd/>
          </a:ln>
        </p:spPr>
        <p:txBody>
          <a:bodyPr>
            <a:spAutoFit/>
          </a:bodyPr>
          <a:lstStyle/>
          <a:p>
            <a:pPr algn="l"/>
            <a:r>
              <a:rPr lang="en-US" sz="2400">
                <a:solidFill>
                  <a:srgbClr val="FF0000"/>
                </a:solidFill>
              </a:rPr>
              <a:t>TBC: add a SAP to the AP bridge that allows MSDUs to get from the Bridge to the DS via the 11ak switching function.</a:t>
            </a:r>
          </a:p>
        </p:txBody>
      </p:sp>
      <p:sp>
        <p:nvSpPr>
          <p:cNvPr id="38973" name="Line 62"/>
          <p:cNvSpPr>
            <a:spLocks noChangeShapeType="1"/>
          </p:cNvSpPr>
          <p:nvPr/>
        </p:nvSpPr>
        <p:spPr bwMode="auto">
          <a:xfrm flipV="1">
            <a:off x="2843213" y="3573463"/>
            <a:ext cx="3457575" cy="2087562"/>
          </a:xfrm>
          <a:prstGeom prst="line">
            <a:avLst/>
          </a:prstGeom>
          <a:noFill/>
          <a:ln w="28575">
            <a:solidFill>
              <a:schemeClr val="tx1"/>
            </a:solidFill>
            <a:round/>
            <a:headEnd/>
            <a:tailEnd type="triangle" w="med" len="med"/>
          </a:ln>
        </p:spPr>
        <p:txBody>
          <a:bodyPr/>
          <a:lstStyle/>
          <a:p>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04804C2A-1101-404F-A04D-20BF1E9123A4}" type="slidenum">
              <a:rPr lang="en-GB"/>
              <a:pPr>
                <a:defRPr/>
              </a:pPr>
              <a:t>22</a:t>
            </a:fld>
            <a:endParaRPr lang="en-GB"/>
          </a:p>
        </p:txBody>
      </p:sp>
      <p:sp>
        <p:nvSpPr>
          <p:cNvPr id="5"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idx="4294967295"/>
          </p:nvPr>
        </p:nvSpPr>
        <p:spPr>
          <a:xfrm>
            <a:off x="1598613" y="836613"/>
            <a:ext cx="5781675" cy="838200"/>
          </a:xfrm>
        </p:spPr>
        <p:txBody>
          <a:bodyPr/>
          <a:lstStyle/>
          <a:p>
            <a:pPr algn="l" defTabSz="914400">
              <a:lnSpc>
                <a:spcPct val="80000"/>
              </a:lnSpc>
            </a:pPr>
            <a:r>
              <a:rPr lang="en-US" sz="3600" b="0" smtClean="0">
                <a:solidFill>
                  <a:srgbClr val="435153"/>
                </a:solidFill>
                <a:latin typeface="Times New Roman" pitchFamily="18" charset="0"/>
                <a:ea typeface="MS Gothic" pitchFamily="49" charset="-128"/>
              </a:rPr>
              <a:t>There is an obvious problem!</a:t>
            </a:r>
          </a:p>
        </p:txBody>
      </p:sp>
      <p:sp>
        <p:nvSpPr>
          <p:cNvPr id="3" name="Text Placeholder 2"/>
          <p:cNvSpPr>
            <a:spLocks noGrp="1"/>
          </p:cNvSpPr>
          <p:nvPr>
            <p:ph type="body" sz="quarter" idx="4294967295"/>
          </p:nvPr>
        </p:nvSpPr>
        <p:spPr>
          <a:xfrm>
            <a:off x="755650" y="1916113"/>
            <a:ext cx="7704138" cy="3384550"/>
          </a:xfrm>
        </p:spPr>
        <p:txBody>
          <a:bodyPr>
            <a:normAutofit/>
          </a:bodyPr>
          <a:lstStyle/>
          <a:p>
            <a:pPr marL="0" indent="0">
              <a:lnSpc>
                <a:spcPct val="95000"/>
              </a:lnSpc>
              <a:spcBef>
                <a:spcPts val="1475"/>
              </a:spcBef>
            </a:pPr>
            <a:r>
              <a:rPr lang="en-US" sz="2800" smtClean="0">
                <a:solidFill>
                  <a:srgbClr val="435153"/>
                </a:solidFill>
                <a:latin typeface="Times New Roman" pitchFamily="18" charset="0"/>
                <a:ea typeface="MS Gothic" pitchFamily="49" charset="-128"/>
              </a:rPr>
              <a:t>Q: </a:t>
            </a:r>
            <a:r>
              <a:rPr lang="en-US" sz="2800" b="0" smtClean="0">
                <a:solidFill>
                  <a:srgbClr val="435153"/>
                </a:solidFill>
                <a:latin typeface="Times New Roman" pitchFamily="18" charset="0"/>
                <a:ea typeface="MS Gothic" pitchFamily="49" charset="-128"/>
              </a:rPr>
              <a:t>How can such a simple idea (a layer 2 distribution service) require such complicated architectural diagrams, especially when the implementations are simple?</a:t>
            </a:r>
          </a:p>
          <a:p>
            <a:pPr marL="0" indent="0">
              <a:lnSpc>
                <a:spcPct val="95000"/>
              </a:lnSpc>
              <a:spcBef>
                <a:spcPts val="1475"/>
              </a:spcBef>
            </a:pPr>
            <a:r>
              <a:rPr lang="en-US" sz="2800" smtClean="0">
                <a:solidFill>
                  <a:srgbClr val="435153"/>
                </a:solidFill>
                <a:latin typeface="Times New Roman" pitchFamily="18" charset="0"/>
                <a:ea typeface="MS Gothic" pitchFamily="49" charset="-128"/>
              </a:rPr>
              <a:t>A: </a:t>
            </a:r>
            <a:r>
              <a:rPr lang="en-US" sz="2800" b="0" smtClean="0">
                <a:solidFill>
                  <a:srgbClr val="435153"/>
                </a:solidFill>
                <a:latin typeface="Times New Roman" pitchFamily="18" charset="0"/>
                <a:ea typeface="MS Gothic" pitchFamily="49" charset="-128"/>
              </a:rPr>
              <a:t>It could be that the thinking about the architecture behind what constitutes an AP, a portal, and a DS needs some (slight) modification! </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93F50078-7DDE-4E7B-9E3B-0030827D2B98}" type="slidenum">
              <a:rPr lang="en-GB"/>
              <a:pPr>
                <a:defRPr/>
              </a:pPr>
              <a:t>23</a:t>
            </a:fld>
            <a:endParaRPr lang="en-GB"/>
          </a:p>
        </p:txBody>
      </p:sp>
      <p:sp>
        <p:nvSpPr>
          <p:cNvPr id="5"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idx="4294967295"/>
          </p:nvPr>
        </p:nvSpPr>
        <p:spPr>
          <a:xfrm>
            <a:off x="539750" y="836613"/>
            <a:ext cx="7848600" cy="838200"/>
          </a:xfrm>
        </p:spPr>
        <p:txBody>
          <a:bodyPr/>
          <a:lstStyle/>
          <a:p>
            <a:pPr defTabSz="914400">
              <a:lnSpc>
                <a:spcPct val="80000"/>
              </a:lnSpc>
            </a:pPr>
            <a:r>
              <a:rPr lang="en-US" b="0" smtClean="0">
                <a:solidFill>
                  <a:srgbClr val="435153"/>
                </a:solidFill>
                <a:latin typeface="Times New Roman" pitchFamily="18" charset="0"/>
                <a:ea typeface="MS Gothic" pitchFamily="49" charset="-128"/>
              </a:rPr>
              <a:t>The (approximate) conclusions … just in case you want to skip the details!</a:t>
            </a:r>
          </a:p>
        </p:txBody>
      </p:sp>
      <p:sp>
        <p:nvSpPr>
          <p:cNvPr id="3" name="Text Placeholder 2"/>
          <p:cNvSpPr>
            <a:spLocks noGrp="1"/>
          </p:cNvSpPr>
          <p:nvPr>
            <p:ph type="body" sz="quarter" idx="4294967295"/>
          </p:nvPr>
        </p:nvSpPr>
        <p:spPr>
          <a:xfrm>
            <a:off x="755650" y="1916113"/>
            <a:ext cx="7704138" cy="4321175"/>
          </a:xfrm>
        </p:spPr>
        <p:txBody>
          <a:bodyPr>
            <a:normAutofit/>
          </a:bodyPr>
          <a:lstStyle/>
          <a:p>
            <a:pPr marL="0" indent="0">
              <a:lnSpc>
                <a:spcPct val="95000"/>
              </a:lnSpc>
              <a:spcBef>
                <a:spcPts val="1475"/>
              </a:spcBef>
            </a:pPr>
            <a:r>
              <a:rPr lang="en-US" sz="2000" smtClean="0">
                <a:solidFill>
                  <a:srgbClr val="435153"/>
                </a:solidFill>
                <a:latin typeface="Times New Roman" pitchFamily="18" charset="0"/>
                <a:ea typeface="MS Gothic" pitchFamily="49" charset="-128"/>
              </a:rPr>
              <a:t>1: </a:t>
            </a:r>
            <a:r>
              <a:rPr lang="en-US" sz="2000" b="0" smtClean="0">
                <a:solidFill>
                  <a:srgbClr val="435153"/>
                </a:solidFill>
                <a:latin typeface="Times New Roman" pitchFamily="18" charset="0"/>
                <a:ea typeface="MS Gothic" pitchFamily="49" charset="-128"/>
              </a:rPr>
              <a:t>APs that access [a/at least one] DS using a DSAF (not all APs do!) are (part of/wireless bridge port) L2 intermediate STAs (iSTAs, aka bridges!) with some special “.11 functionalities” including “single-port bridge functionality”. </a:t>
            </a:r>
          </a:p>
          <a:p>
            <a:pPr marL="0" indent="0">
              <a:lnSpc>
                <a:spcPct val="95000"/>
              </a:lnSpc>
              <a:spcBef>
                <a:spcPts val="1475"/>
              </a:spcBef>
            </a:pPr>
            <a:r>
              <a:rPr lang="en-US" sz="2000" smtClean="0">
                <a:solidFill>
                  <a:srgbClr val="435153"/>
                </a:solidFill>
                <a:latin typeface="Times New Roman" pitchFamily="18" charset="0"/>
                <a:ea typeface="MS Gothic" pitchFamily="49" charset="-128"/>
              </a:rPr>
              <a:t>2: </a:t>
            </a:r>
            <a:r>
              <a:rPr lang="en-US" sz="2000" b="0" smtClean="0">
                <a:solidFill>
                  <a:srgbClr val="435153"/>
                </a:solidFill>
                <a:latin typeface="Times New Roman" pitchFamily="18" charset="0"/>
                <a:ea typeface="MS Gothic" pitchFamily="49" charset="-128"/>
              </a:rPr>
              <a:t>A DS is a “(bridged) LAN” (L2 entity) from the viewpoint of the APs and portals that access it. How the DS is actually implemented really matters and is also out of .11’s scope!</a:t>
            </a:r>
            <a:endParaRPr lang="en-US" sz="2000" smtClean="0">
              <a:solidFill>
                <a:srgbClr val="435153"/>
              </a:solidFill>
              <a:latin typeface="Times New Roman" pitchFamily="18" charset="0"/>
              <a:ea typeface="MS Gothic" pitchFamily="49" charset="-128"/>
            </a:endParaRPr>
          </a:p>
          <a:p>
            <a:pPr marL="0" indent="0">
              <a:lnSpc>
                <a:spcPct val="95000"/>
              </a:lnSpc>
              <a:spcBef>
                <a:spcPts val="1475"/>
              </a:spcBef>
            </a:pPr>
            <a:r>
              <a:rPr lang="en-US" sz="2000" smtClean="0">
                <a:solidFill>
                  <a:srgbClr val="435153"/>
                </a:solidFill>
                <a:latin typeface="Times New Roman" pitchFamily="18" charset="0"/>
                <a:ea typeface="MS Gothic" pitchFamily="49" charset="-128"/>
              </a:rPr>
              <a:t>3: </a:t>
            </a:r>
            <a:r>
              <a:rPr lang="en-US" sz="2000" b="0" smtClean="0">
                <a:solidFill>
                  <a:srgbClr val="435153"/>
                </a:solidFill>
                <a:latin typeface="Times New Roman" pitchFamily="18" charset="0"/>
                <a:ea typeface="MS Gothic" pitchFamily="49" charset="-128"/>
              </a:rPr>
              <a:t>A portal is a bridge (aka L2 relay service) between a DS (LAN) and a non-802.11 LAN.</a:t>
            </a:r>
            <a:r>
              <a:rPr lang="en-US" sz="2000" smtClean="0">
                <a:solidFill>
                  <a:srgbClr val="435153"/>
                </a:solidFill>
                <a:latin typeface="Times New Roman" pitchFamily="18" charset="0"/>
                <a:ea typeface="MS Gothic" pitchFamily="49" charset="-128"/>
              </a:rPr>
              <a:t> </a:t>
            </a:r>
          </a:p>
          <a:p>
            <a:pPr marL="0" indent="0">
              <a:lnSpc>
                <a:spcPct val="95000"/>
              </a:lnSpc>
              <a:spcBef>
                <a:spcPts val="1475"/>
              </a:spcBef>
            </a:pPr>
            <a:r>
              <a:rPr lang="en-US" sz="2000" smtClean="0">
                <a:solidFill>
                  <a:srgbClr val="435153"/>
                </a:solidFill>
                <a:latin typeface="Times New Roman" pitchFamily="18" charset="0"/>
                <a:ea typeface="MS Gothic" pitchFamily="49" charset="-128"/>
              </a:rPr>
              <a:t>4: [</a:t>
            </a:r>
            <a:r>
              <a:rPr lang="en-US" sz="2000" b="0" smtClean="0">
                <a:solidFill>
                  <a:srgbClr val="435153"/>
                </a:solidFill>
                <a:latin typeface="Times New Roman" pitchFamily="18" charset="0"/>
                <a:ea typeface="MS Gothic" pitchFamily="49" charset="-128"/>
              </a:rPr>
              <a:t>A/the] DSAF in an AP is (largely) “conventional” functionality inside a “translational bridge”. [cf. TSB] </a:t>
            </a:r>
            <a:r>
              <a:rPr lang="en-US" sz="2000" smtClean="0">
                <a:solidFill>
                  <a:srgbClr val="435153"/>
                </a:solidFill>
                <a:latin typeface="Times New Roman" pitchFamily="18" charset="0"/>
                <a:ea typeface="MS Gothic" pitchFamily="49" charset="-128"/>
              </a:rPr>
              <a:t> </a:t>
            </a:r>
            <a:endParaRPr lang="en-US" sz="2000" b="0" smtClean="0">
              <a:solidFill>
                <a:srgbClr val="435153"/>
              </a:solidFill>
              <a:latin typeface="Times New Roman" pitchFamily="18" charset="0"/>
              <a:ea typeface="MS Gothic" pitchFamily="49" charset="-128"/>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3800CED3-38B5-49A0-A954-2971B21A3C73}" type="slidenum">
              <a:rPr lang="en-GB"/>
              <a:pPr>
                <a:defRPr/>
              </a:pPr>
              <a:t>24</a:t>
            </a:fld>
            <a:endParaRPr lang="en-GB"/>
          </a:p>
        </p:txBody>
      </p:sp>
      <p:sp>
        <p:nvSpPr>
          <p:cNvPr id="5"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idx="4294967295"/>
          </p:nvPr>
        </p:nvSpPr>
        <p:spPr>
          <a:xfrm>
            <a:off x="539750" y="836613"/>
            <a:ext cx="7848600" cy="838200"/>
          </a:xfrm>
        </p:spPr>
        <p:txBody>
          <a:bodyPr/>
          <a:lstStyle/>
          <a:p>
            <a:pPr defTabSz="914400">
              <a:lnSpc>
                <a:spcPct val="80000"/>
              </a:lnSpc>
            </a:pPr>
            <a:r>
              <a:rPr lang="en-US" sz="3600" b="0" smtClean="0">
                <a:solidFill>
                  <a:srgbClr val="435153"/>
                </a:solidFill>
                <a:latin typeface="Times New Roman" pitchFamily="18" charset="0"/>
                <a:ea typeface="MS Gothic" pitchFamily="49" charset="-128"/>
              </a:rPr>
              <a:t>The (approximate) conclusions (cont)!</a:t>
            </a:r>
          </a:p>
        </p:txBody>
      </p:sp>
      <p:sp>
        <p:nvSpPr>
          <p:cNvPr id="3" name="Text Placeholder 2"/>
          <p:cNvSpPr>
            <a:spLocks noGrp="1"/>
          </p:cNvSpPr>
          <p:nvPr>
            <p:ph type="body" sz="quarter" idx="4294967295"/>
          </p:nvPr>
        </p:nvSpPr>
        <p:spPr>
          <a:xfrm>
            <a:off x="755650" y="1916113"/>
            <a:ext cx="7704138" cy="4321175"/>
          </a:xfrm>
        </p:spPr>
        <p:txBody>
          <a:bodyPr>
            <a:normAutofit/>
          </a:bodyPr>
          <a:lstStyle/>
          <a:p>
            <a:pPr marL="0" indent="0">
              <a:lnSpc>
                <a:spcPct val="95000"/>
              </a:lnSpc>
              <a:spcBef>
                <a:spcPts val="1475"/>
              </a:spcBef>
            </a:pPr>
            <a:r>
              <a:rPr lang="en-US" sz="2000" smtClean="0">
                <a:solidFill>
                  <a:srgbClr val="435153"/>
                </a:solidFill>
                <a:latin typeface="Times New Roman" pitchFamily="18" charset="0"/>
                <a:ea typeface="MS Gothic" pitchFamily="49" charset="-128"/>
              </a:rPr>
              <a:t>5: </a:t>
            </a:r>
            <a:r>
              <a:rPr lang="en-US" sz="2000" b="0" smtClean="0">
                <a:solidFill>
                  <a:srgbClr val="435153"/>
                </a:solidFill>
                <a:latin typeface="Times New Roman" pitchFamily="18" charset="0"/>
                <a:ea typeface="MS Gothic" pitchFamily="49" charset="-128"/>
              </a:rPr>
              <a:t>An 11ak STA is (the part/wireless port of) a “.1Q bridge with end station functionality and the STAs WLAN port”. Frame translation is the responsibility of the “other part of” the .1Q bridge.</a:t>
            </a:r>
          </a:p>
          <a:p>
            <a:pPr marL="0" indent="0">
              <a:lnSpc>
                <a:spcPct val="95000"/>
              </a:lnSpc>
              <a:spcBef>
                <a:spcPts val="1475"/>
              </a:spcBef>
            </a:pPr>
            <a:r>
              <a:rPr lang="en-US" sz="2000" smtClean="0">
                <a:solidFill>
                  <a:srgbClr val="435153"/>
                </a:solidFill>
                <a:latin typeface="Times New Roman" pitchFamily="18" charset="0"/>
                <a:ea typeface="MS Gothic" pitchFamily="49" charset="-128"/>
              </a:rPr>
              <a:t>6: </a:t>
            </a:r>
            <a:r>
              <a:rPr lang="en-US" sz="2000" b="0" smtClean="0">
                <a:solidFill>
                  <a:srgbClr val="435153"/>
                </a:solidFill>
                <a:latin typeface="Times New Roman" pitchFamily="18" charset="0"/>
                <a:ea typeface="MS Gothic" pitchFamily="49" charset="-128"/>
              </a:rPr>
              <a:t>An 11ak AP is an AP with a/the DSAF constructed to: 1) interface with .1Q bridge functionality (cf. .1AC), and 2) to make the attached WLAN appear to the .1Q bridge as a “segmented LAN” [TSB] (instead of the “shared LAN” [TSB] it actually is!) (cf. .1AC, .11ak). Since the relay functionality is independent of [orthogonal to] “AP functionality”, it should be possible to do the same thing within an independent BSS (IBSS). </a:t>
            </a:r>
          </a:p>
          <a:p>
            <a:pPr marL="0" indent="0">
              <a:lnSpc>
                <a:spcPct val="95000"/>
              </a:lnSpc>
              <a:spcBef>
                <a:spcPts val="1475"/>
              </a:spcBef>
            </a:pPr>
            <a:endParaRPr lang="en-US" sz="2000" b="0" smtClean="0">
              <a:solidFill>
                <a:srgbClr val="435153"/>
              </a:solidFill>
              <a:latin typeface="Times New Roman" pitchFamily="18" charset="0"/>
              <a:ea typeface="MS Gothic" pitchFamily="49" charset="-128"/>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34476220-EBC8-4CA6-983F-089D3F512909}" type="slidenum">
              <a:rPr lang="en-GB"/>
              <a:pPr>
                <a:defRPr/>
              </a:pPr>
              <a:t>25</a:t>
            </a:fld>
            <a:endParaRPr lang="en-GB"/>
          </a:p>
        </p:txBody>
      </p:sp>
      <p:sp>
        <p:nvSpPr>
          <p:cNvPr id="5"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idx="4294967295"/>
          </p:nvPr>
        </p:nvSpPr>
        <p:spPr>
          <a:xfrm>
            <a:off x="1116013" y="836613"/>
            <a:ext cx="6861175" cy="838200"/>
          </a:xfrm>
        </p:spPr>
        <p:txBody>
          <a:bodyPr/>
          <a:lstStyle/>
          <a:p>
            <a:pPr defTabSz="914400">
              <a:lnSpc>
                <a:spcPct val="80000"/>
              </a:lnSpc>
            </a:pPr>
            <a:r>
              <a:rPr lang="en-US" b="0" smtClean="0">
                <a:solidFill>
                  <a:srgbClr val="435153"/>
                </a:solidFill>
                <a:latin typeface="Times New Roman" pitchFamily="18" charset="0"/>
                <a:ea typeface="MS Gothic" pitchFamily="49" charset="-128"/>
              </a:rPr>
              <a:t>Some Definitions</a:t>
            </a:r>
            <a:br>
              <a:rPr lang="en-US" b="0" smtClean="0">
                <a:solidFill>
                  <a:srgbClr val="435153"/>
                </a:solidFill>
                <a:latin typeface="Times New Roman" pitchFamily="18" charset="0"/>
                <a:ea typeface="MS Gothic" pitchFamily="49" charset="-128"/>
              </a:rPr>
            </a:br>
            <a:r>
              <a:rPr lang="en-US" sz="2400" b="0" smtClean="0">
                <a:solidFill>
                  <a:srgbClr val="435153"/>
                </a:solidFill>
                <a:latin typeface="Times New Roman" pitchFamily="18" charset="0"/>
                <a:ea typeface="MS Gothic" pitchFamily="49" charset="-128"/>
              </a:rPr>
              <a:t>(largely from </a:t>
            </a:r>
            <a:r>
              <a:rPr lang="en-US" sz="2400" b="0" i="1" smtClean="0">
                <a:solidFill>
                  <a:srgbClr val="435153"/>
                </a:solidFill>
                <a:latin typeface="Times New Roman" pitchFamily="18" charset="0"/>
                <a:ea typeface="MS Gothic" pitchFamily="49" charset="-128"/>
              </a:rPr>
              <a:t>The Switch Book,</a:t>
            </a:r>
            <a:r>
              <a:rPr lang="en-US" sz="2400" b="0" smtClean="0">
                <a:solidFill>
                  <a:srgbClr val="435153"/>
                </a:solidFill>
                <a:latin typeface="Times New Roman" pitchFamily="18" charset="0"/>
                <a:ea typeface="MS Gothic" pitchFamily="49" charset="-128"/>
              </a:rPr>
              <a:t> R. Seifert [TSB])</a:t>
            </a:r>
          </a:p>
        </p:txBody>
      </p:sp>
      <p:sp>
        <p:nvSpPr>
          <p:cNvPr id="3" name="Text Placeholder 2"/>
          <p:cNvSpPr>
            <a:spLocks noGrp="1"/>
          </p:cNvSpPr>
          <p:nvPr>
            <p:ph type="body" sz="quarter" idx="4294967295"/>
          </p:nvPr>
        </p:nvSpPr>
        <p:spPr>
          <a:xfrm>
            <a:off x="755650" y="1916113"/>
            <a:ext cx="7704138" cy="3384550"/>
          </a:xfrm>
        </p:spPr>
        <p:txBody>
          <a:bodyPr>
            <a:normAutofit/>
          </a:bodyPr>
          <a:lstStyle/>
          <a:p>
            <a:pPr marL="0" indent="0">
              <a:lnSpc>
                <a:spcPct val="95000"/>
              </a:lnSpc>
              <a:spcBef>
                <a:spcPts val="1475"/>
              </a:spcBef>
            </a:pPr>
            <a:r>
              <a:rPr lang="en-US" sz="2800" smtClean="0">
                <a:solidFill>
                  <a:srgbClr val="435153"/>
                </a:solidFill>
                <a:latin typeface="Times New Roman" pitchFamily="18" charset="0"/>
                <a:ea typeface="MS Gothic" pitchFamily="49" charset="-128"/>
              </a:rPr>
              <a:t>Protocol Data Units:</a:t>
            </a:r>
          </a:p>
          <a:p>
            <a:pPr marL="0" indent="0">
              <a:lnSpc>
                <a:spcPct val="95000"/>
              </a:lnSpc>
              <a:spcBef>
                <a:spcPts val="1475"/>
              </a:spcBef>
            </a:pPr>
            <a:r>
              <a:rPr lang="en-US" sz="2800" smtClean="0">
                <a:solidFill>
                  <a:srgbClr val="435153"/>
                </a:solidFill>
                <a:latin typeface="Times New Roman" pitchFamily="18" charset="0"/>
                <a:ea typeface="MS Gothic" pitchFamily="49" charset="-128"/>
              </a:rPr>
              <a:t>segment:	</a:t>
            </a:r>
            <a:r>
              <a:rPr lang="en-US" sz="2800" b="0" smtClean="0">
                <a:solidFill>
                  <a:srgbClr val="435153"/>
                </a:solidFill>
                <a:latin typeface="Times New Roman" pitchFamily="18" charset="0"/>
                <a:ea typeface="MS Gothic" pitchFamily="49" charset="-128"/>
              </a:rPr>
              <a:t>transport layer PDU</a:t>
            </a:r>
          </a:p>
          <a:p>
            <a:pPr marL="0" indent="0">
              <a:lnSpc>
                <a:spcPct val="95000"/>
              </a:lnSpc>
              <a:spcBef>
                <a:spcPts val="1475"/>
              </a:spcBef>
            </a:pPr>
            <a:r>
              <a:rPr lang="en-US" sz="2800" smtClean="0">
                <a:solidFill>
                  <a:srgbClr val="435153"/>
                </a:solidFill>
                <a:latin typeface="Times New Roman" pitchFamily="18" charset="0"/>
                <a:ea typeface="MS Gothic" pitchFamily="49" charset="-128"/>
              </a:rPr>
              <a:t>packet:		</a:t>
            </a:r>
            <a:r>
              <a:rPr lang="en-US" sz="2800" b="0" smtClean="0">
                <a:solidFill>
                  <a:srgbClr val="435153"/>
                </a:solidFill>
                <a:latin typeface="Times New Roman" pitchFamily="18" charset="0"/>
                <a:ea typeface="MS Gothic" pitchFamily="49" charset="-128"/>
              </a:rPr>
              <a:t>network layer PDU</a:t>
            </a:r>
          </a:p>
          <a:p>
            <a:pPr marL="0" indent="0">
              <a:lnSpc>
                <a:spcPct val="95000"/>
              </a:lnSpc>
              <a:spcBef>
                <a:spcPts val="1475"/>
              </a:spcBef>
            </a:pPr>
            <a:r>
              <a:rPr lang="en-US" sz="2800" smtClean="0">
                <a:solidFill>
                  <a:srgbClr val="435153"/>
                </a:solidFill>
                <a:latin typeface="Times New Roman" pitchFamily="18" charset="0"/>
                <a:ea typeface="MS Gothic" pitchFamily="49" charset="-128"/>
              </a:rPr>
              <a:t>frame: 		</a:t>
            </a:r>
            <a:r>
              <a:rPr lang="en-US" sz="2800" b="0" smtClean="0">
                <a:solidFill>
                  <a:srgbClr val="435153"/>
                </a:solidFill>
                <a:latin typeface="Times New Roman" pitchFamily="18" charset="0"/>
                <a:ea typeface="MS Gothic" pitchFamily="49" charset="-128"/>
              </a:rPr>
              <a:t>data link layer PDU</a:t>
            </a:r>
          </a:p>
          <a:p>
            <a:pPr marL="0" indent="0">
              <a:lnSpc>
                <a:spcPct val="95000"/>
              </a:lnSpc>
              <a:spcBef>
                <a:spcPts val="1475"/>
              </a:spcBef>
            </a:pPr>
            <a:r>
              <a:rPr lang="en-US" sz="2800" smtClean="0">
                <a:solidFill>
                  <a:srgbClr val="435153"/>
                </a:solidFill>
                <a:latin typeface="Times New Roman" pitchFamily="18" charset="0"/>
                <a:ea typeface="MS Gothic" pitchFamily="49" charset="-128"/>
              </a:rPr>
              <a:t>stream: 		</a:t>
            </a:r>
            <a:r>
              <a:rPr lang="en-US" sz="2800" b="0" smtClean="0">
                <a:solidFill>
                  <a:srgbClr val="435153"/>
                </a:solidFill>
                <a:latin typeface="Times New Roman" pitchFamily="18" charset="0"/>
                <a:ea typeface="MS Gothic" pitchFamily="49" charset="-128"/>
              </a:rPr>
              <a:t>physical layer PDU (also </a:t>
            </a:r>
            <a:r>
              <a:rPr lang="en-US" sz="2800" smtClean="0">
                <a:solidFill>
                  <a:srgbClr val="435153"/>
                </a:solidFill>
                <a:latin typeface="Times New Roman" pitchFamily="18" charset="0"/>
                <a:ea typeface="MS Gothic" pitchFamily="49" charset="-128"/>
              </a:rPr>
              <a:t>symbol</a:t>
            </a:r>
            <a:r>
              <a:rPr lang="en-US" sz="2800" b="0" smtClean="0">
                <a:solidFill>
                  <a:srgbClr val="435153"/>
                </a:solidFill>
                <a:latin typeface="Times New Roman" pitchFamily="18" charset="0"/>
                <a:ea typeface="MS Gothic" pitchFamily="49" charset="-128"/>
              </a:rPr>
              <a:t> 						</a:t>
            </a:r>
            <a:r>
              <a:rPr lang="en-US" sz="2800" smtClean="0">
                <a:solidFill>
                  <a:srgbClr val="435153"/>
                </a:solidFill>
                <a:latin typeface="Times New Roman" pitchFamily="18" charset="0"/>
                <a:ea typeface="MS Gothic" pitchFamily="49" charset="-128"/>
              </a:rPr>
              <a:t>stream</a:t>
            </a:r>
            <a:r>
              <a:rPr lang="en-US" sz="2800" b="0" smtClean="0">
                <a:solidFill>
                  <a:srgbClr val="435153"/>
                </a:solidFill>
                <a:latin typeface="Times New Roman" pitchFamily="18" charset="0"/>
                <a:ea typeface="MS Gothic" pitchFamily="49" charset="-128"/>
              </a:rPr>
              <a:t>) </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B16F7ACA-A851-420B-B35D-66AF611968F6}" type="slidenum">
              <a:rPr lang="en-GB"/>
              <a:pPr>
                <a:defRPr/>
              </a:pPr>
              <a:t>26</a:t>
            </a:fld>
            <a:endParaRPr lang="en-GB"/>
          </a:p>
        </p:txBody>
      </p:sp>
      <p:sp>
        <p:nvSpPr>
          <p:cNvPr id="5"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idx="4294967295"/>
          </p:nvPr>
        </p:nvSpPr>
        <p:spPr>
          <a:xfrm>
            <a:off x="1619250" y="836613"/>
            <a:ext cx="5781675" cy="838200"/>
          </a:xfrm>
        </p:spPr>
        <p:txBody>
          <a:bodyPr/>
          <a:lstStyle/>
          <a:p>
            <a:pPr defTabSz="914400">
              <a:lnSpc>
                <a:spcPct val="80000"/>
              </a:lnSpc>
            </a:pPr>
            <a:r>
              <a:rPr lang="en-US" sz="3600" b="0" smtClean="0">
                <a:solidFill>
                  <a:srgbClr val="435153"/>
                </a:solidFill>
                <a:latin typeface="Times New Roman" pitchFamily="18" charset="0"/>
                <a:ea typeface="MS Gothic" pitchFamily="49" charset="-128"/>
              </a:rPr>
              <a:t>Some More Definitions</a:t>
            </a:r>
          </a:p>
        </p:txBody>
      </p:sp>
      <p:sp>
        <p:nvSpPr>
          <p:cNvPr id="3" name="Text Placeholder 2"/>
          <p:cNvSpPr>
            <a:spLocks noGrp="1"/>
          </p:cNvSpPr>
          <p:nvPr>
            <p:ph type="body" sz="quarter" idx="4294967295"/>
          </p:nvPr>
        </p:nvSpPr>
        <p:spPr>
          <a:xfrm>
            <a:off x="755650" y="1916113"/>
            <a:ext cx="7704138" cy="4321175"/>
          </a:xfrm>
        </p:spPr>
        <p:txBody>
          <a:bodyPr>
            <a:normAutofit/>
          </a:bodyPr>
          <a:lstStyle/>
          <a:p>
            <a:pPr marL="0" indent="0">
              <a:lnSpc>
                <a:spcPct val="95000"/>
              </a:lnSpc>
              <a:spcBef>
                <a:spcPts val="1475"/>
              </a:spcBef>
            </a:pPr>
            <a:r>
              <a:rPr lang="en-US" smtClean="0">
                <a:solidFill>
                  <a:srgbClr val="435153"/>
                </a:solidFill>
                <a:latin typeface="Times New Roman" pitchFamily="18" charset="0"/>
                <a:ea typeface="MS Gothic" pitchFamily="49" charset="-128"/>
              </a:rPr>
              <a:t>Stations and Interconnections:</a:t>
            </a:r>
          </a:p>
          <a:p>
            <a:pPr marL="0" indent="0">
              <a:lnSpc>
                <a:spcPct val="95000"/>
              </a:lnSpc>
              <a:spcBef>
                <a:spcPts val="1475"/>
              </a:spcBef>
            </a:pPr>
            <a:r>
              <a:rPr lang="en-US" sz="2000" smtClean="0">
                <a:solidFill>
                  <a:srgbClr val="435153"/>
                </a:solidFill>
                <a:latin typeface="Times New Roman" pitchFamily="18" charset="0"/>
                <a:ea typeface="MS Gothic" pitchFamily="49" charset="-128"/>
              </a:rPr>
              <a:t>station:	</a:t>
            </a:r>
            <a:r>
              <a:rPr lang="en-US" sz="2000" b="0" smtClean="0">
                <a:solidFill>
                  <a:srgbClr val="435153"/>
                </a:solidFill>
                <a:latin typeface="Times New Roman" pitchFamily="18" charset="0"/>
                <a:ea typeface="MS Gothic" pitchFamily="49" charset="-128"/>
              </a:rPr>
              <a:t>any device that implements network services at the data link layer (or above) [TSB]</a:t>
            </a:r>
          </a:p>
          <a:p>
            <a:pPr marL="0" indent="0">
              <a:lnSpc>
                <a:spcPct val="95000"/>
              </a:lnSpc>
              <a:spcBef>
                <a:spcPts val="1475"/>
              </a:spcBef>
            </a:pPr>
            <a:r>
              <a:rPr lang="en-US" sz="2000" smtClean="0">
                <a:solidFill>
                  <a:srgbClr val="435153"/>
                </a:solidFill>
                <a:latin typeface="Times New Roman" pitchFamily="18" charset="0"/>
                <a:ea typeface="MS Gothic" pitchFamily="49" charset="-128"/>
              </a:rPr>
              <a:t>end stations: </a:t>
            </a:r>
            <a:r>
              <a:rPr lang="en-US" sz="2000" b="0" smtClean="0">
                <a:solidFill>
                  <a:srgbClr val="435153"/>
                </a:solidFill>
                <a:latin typeface="Times New Roman" pitchFamily="18" charset="0"/>
                <a:ea typeface="MS Gothic" pitchFamily="49" charset="-128"/>
              </a:rPr>
              <a:t>are</a:t>
            </a:r>
            <a:r>
              <a:rPr lang="en-US" sz="2000" smtClean="0">
                <a:solidFill>
                  <a:srgbClr val="435153"/>
                </a:solidFill>
                <a:latin typeface="Times New Roman" pitchFamily="18" charset="0"/>
                <a:ea typeface="MS Gothic" pitchFamily="49" charset="-128"/>
              </a:rPr>
              <a:t> </a:t>
            </a:r>
            <a:r>
              <a:rPr lang="en-US" sz="2000" b="0" smtClean="0">
                <a:solidFill>
                  <a:srgbClr val="435153"/>
                </a:solidFill>
                <a:latin typeface="Times New Roman" pitchFamily="18" charset="0"/>
                <a:ea typeface="MS Gothic" pitchFamily="49" charset="-128"/>
              </a:rPr>
              <a:t>sources and/or sinks for all user data communicated across a network, and they support one or more user network applications [TSB]</a:t>
            </a:r>
          </a:p>
          <a:p>
            <a:pPr marL="0" indent="0">
              <a:lnSpc>
                <a:spcPct val="95000"/>
              </a:lnSpc>
              <a:spcBef>
                <a:spcPts val="1475"/>
              </a:spcBef>
            </a:pPr>
            <a:r>
              <a:rPr lang="en-US" sz="2000" smtClean="0">
                <a:solidFill>
                  <a:srgbClr val="435153"/>
                </a:solidFill>
                <a:latin typeface="Times New Roman" pitchFamily="18" charset="0"/>
                <a:ea typeface="MS Gothic" pitchFamily="49" charset="-128"/>
              </a:rPr>
              <a:t>intermediate stations: </a:t>
            </a:r>
            <a:r>
              <a:rPr lang="en-US" sz="2000" b="0" smtClean="0">
                <a:solidFill>
                  <a:srgbClr val="435153"/>
                </a:solidFill>
                <a:latin typeface="Times New Roman" pitchFamily="18" charset="0"/>
                <a:ea typeface="MS Gothic" pitchFamily="49" charset="-128"/>
              </a:rPr>
              <a:t>serve as relay devices, forwarding messages generated by end stations across the network so they can reach their target end station destination(s) [TSB]</a:t>
            </a:r>
          </a:p>
          <a:p>
            <a:pPr marL="0" indent="0">
              <a:lnSpc>
                <a:spcPct val="95000"/>
              </a:lnSpc>
              <a:spcBef>
                <a:spcPts val="1475"/>
              </a:spcBef>
            </a:pPr>
            <a:r>
              <a:rPr lang="en-US" sz="2000" smtClean="0">
                <a:solidFill>
                  <a:srgbClr val="435153"/>
                </a:solidFill>
                <a:latin typeface="Times New Roman" pitchFamily="18" charset="0"/>
                <a:ea typeface="MS Gothic" pitchFamily="49" charset="-128"/>
              </a:rPr>
              <a:t>NB:   </a:t>
            </a:r>
            <a:r>
              <a:rPr lang="en-US" sz="2000" b="0" smtClean="0">
                <a:solidFill>
                  <a:srgbClr val="435153"/>
                </a:solidFill>
                <a:latin typeface="Times New Roman" pitchFamily="18" charset="0"/>
                <a:ea typeface="MS Gothic" pitchFamily="49" charset="-128"/>
              </a:rPr>
              <a:t>any specific device may comprise both end station and intermediate station capabilities </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023077E-B928-4521-8E8E-D34917720A02}" type="slidenum">
              <a:rPr lang="en-GB"/>
              <a:pPr>
                <a:defRPr/>
              </a:pPr>
              <a:t>27</a:t>
            </a:fld>
            <a:endParaRPr lang="en-GB"/>
          </a:p>
        </p:txBody>
      </p:sp>
      <p:sp>
        <p:nvSpPr>
          <p:cNvPr id="5"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idx="4294967295"/>
          </p:nvPr>
        </p:nvSpPr>
        <p:spPr>
          <a:xfrm>
            <a:off x="1619250" y="836613"/>
            <a:ext cx="5781675" cy="838200"/>
          </a:xfrm>
        </p:spPr>
        <p:txBody>
          <a:bodyPr/>
          <a:lstStyle/>
          <a:p>
            <a:pPr defTabSz="914400">
              <a:lnSpc>
                <a:spcPct val="80000"/>
              </a:lnSpc>
            </a:pPr>
            <a:r>
              <a:rPr lang="en-US" sz="3600" b="0" smtClean="0">
                <a:solidFill>
                  <a:srgbClr val="435153"/>
                </a:solidFill>
                <a:latin typeface="Times New Roman" pitchFamily="18" charset="0"/>
                <a:ea typeface="MS Gothic" pitchFamily="49" charset="-128"/>
              </a:rPr>
              <a:t>Some More Definitions</a:t>
            </a:r>
          </a:p>
        </p:txBody>
      </p:sp>
      <p:sp>
        <p:nvSpPr>
          <p:cNvPr id="3" name="Text Placeholder 2"/>
          <p:cNvSpPr>
            <a:spLocks noGrp="1"/>
          </p:cNvSpPr>
          <p:nvPr>
            <p:ph type="body" sz="quarter" idx="4294967295"/>
          </p:nvPr>
        </p:nvSpPr>
        <p:spPr>
          <a:xfrm>
            <a:off x="755650" y="1916113"/>
            <a:ext cx="7704138" cy="4321175"/>
          </a:xfrm>
        </p:spPr>
        <p:txBody>
          <a:bodyPr>
            <a:normAutofit/>
          </a:bodyPr>
          <a:lstStyle/>
          <a:p>
            <a:pPr marL="0" indent="0">
              <a:lnSpc>
                <a:spcPct val="95000"/>
              </a:lnSpc>
              <a:spcBef>
                <a:spcPts val="1475"/>
              </a:spcBef>
            </a:pPr>
            <a:r>
              <a:rPr lang="en-US" smtClean="0">
                <a:solidFill>
                  <a:srgbClr val="435153"/>
                </a:solidFill>
                <a:latin typeface="Times New Roman" pitchFamily="18" charset="0"/>
                <a:ea typeface="MS Gothic" pitchFamily="49" charset="-128"/>
              </a:rPr>
              <a:t>Data Links, LANs and access domains:</a:t>
            </a:r>
          </a:p>
          <a:p>
            <a:pPr marL="0" indent="0">
              <a:lnSpc>
                <a:spcPct val="95000"/>
              </a:lnSpc>
              <a:spcBef>
                <a:spcPts val="1475"/>
              </a:spcBef>
            </a:pPr>
            <a:r>
              <a:rPr lang="en-US" sz="2000" smtClean="0">
                <a:solidFill>
                  <a:srgbClr val="435153"/>
                </a:solidFill>
                <a:latin typeface="Times New Roman" pitchFamily="18" charset="0"/>
                <a:ea typeface="MS Gothic" pitchFamily="49" charset="-128"/>
              </a:rPr>
              <a:t>data link: </a:t>
            </a:r>
            <a:r>
              <a:rPr lang="en-US" sz="2000" b="0" smtClean="0">
                <a:solidFill>
                  <a:srgbClr val="435153"/>
                </a:solidFill>
                <a:latin typeface="Times New Roman" pitchFamily="18" charset="0"/>
                <a:ea typeface="MS Gothic" pitchFamily="49" charset="-128"/>
              </a:rPr>
              <a:t>communication medium and set of stations used to exchange information using a common data link layer (layer 2 or L2) protocol (see also Local Area Network or LAN) </a:t>
            </a:r>
          </a:p>
          <a:p>
            <a:pPr marL="0" indent="0">
              <a:lnSpc>
                <a:spcPct val="95000"/>
              </a:lnSpc>
              <a:spcBef>
                <a:spcPts val="1475"/>
              </a:spcBef>
            </a:pPr>
            <a:r>
              <a:rPr lang="en-US" sz="2000" smtClean="0">
                <a:solidFill>
                  <a:srgbClr val="435153"/>
                </a:solidFill>
                <a:latin typeface="Times New Roman" pitchFamily="18" charset="0"/>
                <a:ea typeface="MS Gothic" pitchFamily="49" charset="-128"/>
              </a:rPr>
              <a:t>Local Area Network (LAN): </a:t>
            </a:r>
            <a:r>
              <a:rPr lang="en-US" sz="2000" b="0" smtClean="0">
                <a:solidFill>
                  <a:srgbClr val="435153"/>
                </a:solidFill>
                <a:latin typeface="Times New Roman" pitchFamily="18" charset="0"/>
                <a:ea typeface="MS Gothic" pitchFamily="49" charset="-128"/>
              </a:rPr>
              <a:t>a network with relatively small geographic extent [TSB] [ed. an instantiation of an </a:t>
            </a:r>
            <a:r>
              <a:rPr lang="en-US" sz="2000" smtClean="0">
                <a:solidFill>
                  <a:srgbClr val="435153"/>
                </a:solidFill>
                <a:latin typeface="Times New Roman" pitchFamily="18" charset="0"/>
                <a:ea typeface="MS Gothic" pitchFamily="49" charset="-128"/>
              </a:rPr>
              <a:t>access domain</a:t>
            </a:r>
            <a:r>
              <a:rPr lang="en-US" sz="2000" b="0" smtClean="0">
                <a:solidFill>
                  <a:srgbClr val="435153"/>
                </a:solidFill>
                <a:latin typeface="Times New Roman" pitchFamily="18" charset="0"/>
                <a:ea typeface="MS Gothic" pitchFamily="49" charset="-128"/>
              </a:rPr>
              <a:t>; syn. </a:t>
            </a:r>
            <a:r>
              <a:rPr lang="en-US" sz="2000" smtClean="0">
                <a:solidFill>
                  <a:srgbClr val="435153"/>
                </a:solidFill>
                <a:latin typeface="Times New Roman" pitchFamily="18" charset="0"/>
                <a:ea typeface="MS Gothic" pitchFamily="49" charset="-128"/>
              </a:rPr>
              <a:t>shared LAN, </a:t>
            </a:r>
            <a:r>
              <a:rPr lang="en-US" sz="2000" b="0" smtClean="0">
                <a:solidFill>
                  <a:srgbClr val="435153"/>
                </a:solidFill>
                <a:latin typeface="Times New Roman" pitchFamily="18" charset="0"/>
                <a:ea typeface="MS Gothic" pitchFamily="49" charset="-128"/>
              </a:rPr>
              <a:t>often</a:t>
            </a:r>
            <a:r>
              <a:rPr lang="en-US" sz="2000" smtClean="0">
                <a:solidFill>
                  <a:srgbClr val="435153"/>
                </a:solidFill>
                <a:latin typeface="Times New Roman" pitchFamily="18" charset="0"/>
                <a:ea typeface="MS Gothic" pitchFamily="49" charset="-128"/>
              </a:rPr>
              <a:t> data link</a:t>
            </a:r>
            <a:r>
              <a:rPr lang="en-US" sz="2000" b="0" smtClean="0">
                <a:solidFill>
                  <a:srgbClr val="435153"/>
                </a:solidFill>
                <a:latin typeface="Times New Roman" pitchFamily="18" charset="0"/>
                <a:ea typeface="MS Gothic" pitchFamily="49" charset="-128"/>
              </a:rPr>
              <a:t>].  Two types are distinguished: wired LANs (LANs) and wireless LANs (or WLANs)</a:t>
            </a:r>
          </a:p>
          <a:p>
            <a:pPr marL="0" indent="0">
              <a:lnSpc>
                <a:spcPct val="95000"/>
              </a:lnSpc>
              <a:spcBef>
                <a:spcPts val="1475"/>
              </a:spcBef>
            </a:pPr>
            <a:r>
              <a:rPr lang="en-US" sz="2000" smtClean="0">
                <a:solidFill>
                  <a:srgbClr val="435153"/>
                </a:solidFill>
                <a:latin typeface="Times New Roman" pitchFamily="18" charset="0"/>
                <a:ea typeface="MS Gothic" pitchFamily="49" charset="-128"/>
              </a:rPr>
              <a:t>access domain: </a:t>
            </a:r>
            <a:r>
              <a:rPr lang="en-US" sz="2000" b="0" smtClean="0">
                <a:solidFill>
                  <a:srgbClr val="435153"/>
                </a:solidFill>
                <a:latin typeface="Times New Roman" pitchFamily="18" charset="0"/>
                <a:ea typeface="MS Gothic" pitchFamily="49" charset="-128"/>
              </a:rPr>
              <a:t>a set of stations sharing a given LAN [ed. or data link] and arbitrating among themselves using the access control mechanism (cf. MAC protocol) is appropriate for that LAN. [TSB] [ed. the abstract concept instantiated by a LAN] </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6502E595-D56A-4118-8CA6-FF630C8B8882}" type="slidenum">
              <a:rPr lang="en-GB"/>
              <a:pPr>
                <a:defRPr/>
              </a:pPr>
              <a:t>28</a:t>
            </a:fld>
            <a:endParaRPr lang="en-GB"/>
          </a:p>
        </p:txBody>
      </p:sp>
      <p:sp>
        <p:nvSpPr>
          <p:cNvPr id="5"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idx="4294967295"/>
          </p:nvPr>
        </p:nvSpPr>
        <p:spPr>
          <a:xfrm>
            <a:off x="1619250" y="836613"/>
            <a:ext cx="5781675" cy="838200"/>
          </a:xfrm>
        </p:spPr>
        <p:txBody>
          <a:bodyPr/>
          <a:lstStyle/>
          <a:p>
            <a:pPr defTabSz="914400">
              <a:lnSpc>
                <a:spcPct val="80000"/>
              </a:lnSpc>
            </a:pPr>
            <a:r>
              <a:rPr lang="en-US" sz="3600" b="0" smtClean="0">
                <a:solidFill>
                  <a:srgbClr val="435153"/>
                </a:solidFill>
                <a:latin typeface="Times New Roman" pitchFamily="18" charset="0"/>
                <a:ea typeface="MS Gothic" pitchFamily="49" charset="-128"/>
              </a:rPr>
              <a:t>Some More Definitions</a:t>
            </a:r>
          </a:p>
        </p:txBody>
      </p:sp>
      <p:sp>
        <p:nvSpPr>
          <p:cNvPr id="3" name="Text Placeholder 2"/>
          <p:cNvSpPr>
            <a:spLocks noGrp="1"/>
          </p:cNvSpPr>
          <p:nvPr>
            <p:ph type="body" sz="quarter" idx="4294967295"/>
          </p:nvPr>
        </p:nvSpPr>
        <p:spPr>
          <a:xfrm>
            <a:off x="755650" y="1628775"/>
            <a:ext cx="7704138" cy="4679950"/>
          </a:xfrm>
        </p:spPr>
        <p:txBody>
          <a:bodyPr>
            <a:normAutofit/>
          </a:bodyPr>
          <a:lstStyle/>
          <a:p>
            <a:pPr marL="0" indent="0">
              <a:lnSpc>
                <a:spcPct val="95000"/>
              </a:lnSpc>
              <a:spcBef>
                <a:spcPts val="1475"/>
              </a:spcBef>
              <a:buFont typeface="Times New Roman" pitchFamily="18" charset="0"/>
              <a:buChar char="•"/>
            </a:pPr>
            <a:r>
              <a:rPr lang="en-US" b="0" smtClean="0">
                <a:solidFill>
                  <a:srgbClr val="435153"/>
                </a:solidFill>
                <a:latin typeface="Times New Roman" pitchFamily="18" charset="0"/>
                <a:ea typeface="MS Gothic" pitchFamily="49" charset="-128"/>
              </a:rPr>
              <a:t>  Intermediate stations are classified by the layer in the architecture at which they provide their relay function:</a:t>
            </a:r>
          </a:p>
          <a:p>
            <a:pPr marL="457200" lvl="1" indent="0">
              <a:lnSpc>
                <a:spcPct val="95000"/>
              </a:lnSpc>
              <a:spcBef>
                <a:spcPts val="1475"/>
              </a:spcBef>
            </a:pPr>
            <a:r>
              <a:rPr lang="en-US" sz="1800" b="1" smtClean="0">
                <a:solidFill>
                  <a:srgbClr val="435153"/>
                </a:solidFill>
                <a:latin typeface="Times New Roman" pitchFamily="18" charset="0"/>
                <a:ea typeface="MS Gothic" pitchFamily="49" charset="-128"/>
              </a:rPr>
              <a:t>bridge: </a:t>
            </a:r>
            <a:r>
              <a:rPr lang="en-US" sz="1800" smtClean="0">
                <a:solidFill>
                  <a:srgbClr val="FF0000"/>
                </a:solidFill>
                <a:latin typeface="Times New Roman" pitchFamily="18" charset="0"/>
                <a:ea typeface="MS Gothic" pitchFamily="49" charset="-128"/>
              </a:rPr>
              <a:t>an intermediate station that relays frames among various LAN data links (ed. or simply LANs).</a:t>
            </a:r>
            <a:r>
              <a:rPr lang="en-US" sz="1800" b="1" smtClean="0">
                <a:solidFill>
                  <a:srgbClr val="435153"/>
                </a:solidFill>
                <a:latin typeface="Times New Roman" pitchFamily="18" charset="0"/>
                <a:ea typeface="MS Gothic" pitchFamily="49" charset="-128"/>
              </a:rPr>
              <a:t> </a:t>
            </a:r>
            <a:r>
              <a:rPr lang="en-US" sz="1800" smtClean="0">
                <a:solidFill>
                  <a:srgbClr val="435153"/>
                </a:solidFill>
                <a:latin typeface="Times New Roman" pitchFamily="18" charset="0"/>
                <a:ea typeface="MS Gothic" pitchFamily="49" charset="-128"/>
              </a:rPr>
              <a:t>[TSB]</a:t>
            </a:r>
          </a:p>
          <a:p>
            <a:pPr marL="457200" lvl="1" indent="0">
              <a:lnSpc>
                <a:spcPct val="95000"/>
              </a:lnSpc>
              <a:spcBef>
                <a:spcPts val="1475"/>
              </a:spcBef>
            </a:pPr>
            <a:r>
              <a:rPr lang="en-US" sz="1800" b="1" smtClean="0">
                <a:solidFill>
                  <a:srgbClr val="435153"/>
                </a:solidFill>
                <a:latin typeface="Times New Roman" pitchFamily="18" charset="0"/>
                <a:ea typeface="MS Gothic" pitchFamily="49" charset="-128"/>
              </a:rPr>
              <a:t>bridged LAN: </a:t>
            </a:r>
            <a:r>
              <a:rPr lang="en-US" sz="1800" smtClean="0">
                <a:solidFill>
                  <a:srgbClr val="FF0000"/>
                </a:solidFill>
                <a:latin typeface="Times New Roman" pitchFamily="18" charset="0"/>
                <a:ea typeface="MS Gothic" pitchFamily="49" charset="-128"/>
              </a:rPr>
              <a:t>collection of LANs bridged together</a:t>
            </a:r>
            <a:r>
              <a:rPr lang="en-US" sz="1800" smtClean="0">
                <a:solidFill>
                  <a:srgbClr val="435153"/>
                </a:solidFill>
                <a:latin typeface="Times New Roman" pitchFamily="18" charset="0"/>
                <a:ea typeface="MS Gothic" pitchFamily="49" charset="-128"/>
              </a:rPr>
              <a:t> (also </a:t>
            </a:r>
            <a:r>
              <a:rPr lang="en-US" sz="1800" b="1" smtClean="0">
                <a:solidFill>
                  <a:srgbClr val="435153"/>
                </a:solidFill>
                <a:latin typeface="Times New Roman" pitchFamily="18" charset="0"/>
                <a:ea typeface="MS Gothic" pitchFamily="49" charset="-128"/>
              </a:rPr>
              <a:t>catenet</a:t>
            </a:r>
            <a:r>
              <a:rPr lang="en-US" sz="1800" smtClean="0">
                <a:solidFill>
                  <a:srgbClr val="435153"/>
                </a:solidFill>
                <a:latin typeface="Times New Roman" pitchFamily="18" charset="0"/>
                <a:ea typeface="MS Gothic" pitchFamily="49" charset="-128"/>
              </a:rPr>
              <a:t>) [TSB]</a:t>
            </a:r>
          </a:p>
          <a:p>
            <a:pPr marL="457200" lvl="1" indent="0">
              <a:lnSpc>
                <a:spcPct val="95000"/>
              </a:lnSpc>
              <a:spcBef>
                <a:spcPts val="1475"/>
              </a:spcBef>
            </a:pPr>
            <a:r>
              <a:rPr lang="en-US" sz="1800" b="1" smtClean="0">
                <a:solidFill>
                  <a:srgbClr val="435153"/>
                </a:solidFill>
                <a:latin typeface="Times New Roman" pitchFamily="18" charset="0"/>
                <a:ea typeface="MS Gothic" pitchFamily="49" charset="-128"/>
              </a:rPr>
              <a:t>router:	</a:t>
            </a:r>
            <a:r>
              <a:rPr lang="en-US" sz="1800" smtClean="0">
                <a:solidFill>
                  <a:srgbClr val="435153"/>
                </a:solidFill>
                <a:latin typeface="Times New Roman" pitchFamily="18" charset="0"/>
                <a:ea typeface="MS Gothic" pitchFamily="49" charset="-128"/>
              </a:rPr>
              <a:t>an intermediate station that relays packets among networks (also</a:t>
            </a:r>
            <a:r>
              <a:rPr lang="en-US" sz="1800" b="1" smtClean="0">
                <a:solidFill>
                  <a:srgbClr val="435153"/>
                </a:solidFill>
                <a:latin typeface="Times New Roman" pitchFamily="18" charset="0"/>
                <a:ea typeface="MS Gothic" pitchFamily="49" charset="-128"/>
              </a:rPr>
              <a:t> internetwork router</a:t>
            </a:r>
            <a:r>
              <a:rPr lang="en-US" sz="1800" smtClean="0">
                <a:solidFill>
                  <a:srgbClr val="435153"/>
                </a:solidFill>
                <a:latin typeface="Times New Roman" pitchFamily="18" charset="0"/>
                <a:ea typeface="MS Gothic" pitchFamily="49" charset="-128"/>
              </a:rPr>
              <a:t>) [TSB] (for information only)</a:t>
            </a:r>
          </a:p>
          <a:p>
            <a:pPr marL="457200" lvl="1" indent="0">
              <a:lnSpc>
                <a:spcPct val="95000"/>
              </a:lnSpc>
              <a:spcBef>
                <a:spcPts val="1475"/>
              </a:spcBef>
            </a:pPr>
            <a:r>
              <a:rPr lang="en-US" sz="1800" b="1" smtClean="0">
                <a:solidFill>
                  <a:srgbClr val="435153"/>
                </a:solidFill>
                <a:latin typeface="Times New Roman" pitchFamily="18" charset="0"/>
                <a:ea typeface="MS Gothic" pitchFamily="49" charset="-128"/>
              </a:rPr>
              <a:t>internetwork:  </a:t>
            </a:r>
            <a:r>
              <a:rPr lang="en-US" sz="1800" smtClean="0">
                <a:solidFill>
                  <a:srgbClr val="435153"/>
                </a:solidFill>
                <a:latin typeface="Times New Roman" pitchFamily="18" charset="0"/>
                <a:ea typeface="MS Gothic" pitchFamily="49" charset="-128"/>
              </a:rPr>
              <a:t>a collection of networks (using a common protocol) interconnected by routers (also</a:t>
            </a:r>
            <a:r>
              <a:rPr lang="en-US" sz="1800" b="1" smtClean="0">
                <a:solidFill>
                  <a:srgbClr val="435153"/>
                </a:solidFill>
                <a:latin typeface="Times New Roman" pitchFamily="18" charset="0"/>
                <a:ea typeface="MS Gothic" pitchFamily="49" charset="-128"/>
              </a:rPr>
              <a:t> internet</a:t>
            </a:r>
            <a:r>
              <a:rPr lang="en-US" sz="1800" smtClean="0">
                <a:solidFill>
                  <a:srgbClr val="435153"/>
                </a:solidFill>
                <a:latin typeface="Times New Roman" pitchFamily="18" charset="0"/>
                <a:ea typeface="MS Gothic" pitchFamily="49" charset="-128"/>
              </a:rPr>
              <a:t>) [TSB] (for information only)</a:t>
            </a:r>
          </a:p>
          <a:p>
            <a:pPr marL="0" indent="0">
              <a:lnSpc>
                <a:spcPct val="95000"/>
              </a:lnSpc>
              <a:spcBef>
                <a:spcPts val="1475"/>
              </a:spcBef>
              <a:buFont typeface="Times New Roman" pitchFamily="18" charset="0"/>
              <a:buChar char="•"/>
            </a:pPr>
            <a:r>
              <a:rPr lang="en-US" sz="2000" smtClean="0">
                <a:solidFill>
                  <a:srgbClr val="435153"/>
                </a:solidFill>
                <a:latin typeface="Times New Roman" pitchFamily="18" charset="0"/>
                <a:ea typeface="MS Gothic" pitchFamily="49" charset="-128"/>
              </a:rPr>
              <a:t>  </a:t>
            </a:r>
            <a:r>
              <a:rPr lang="en-US" sz="2000" b="0" smtClean="0">
                <a:solidFill>
                  <a:srgbClr val="435153"/>
                </a:solidFill>
                <a:latin typeface="Times New Roman" pitchFamily="18" charset="0"/>
                <a:ea typeface="MS Gothic" pitchFamily="49" charset="-128"/>
              </a:rPr>
              <a:t>IEEE 802.11 is concerned only with bridges and bridged LANs (L2 entities); entities above L2 including L3 routers are simply “higher layer entities” and are therefore “out of .11 scope”.  </a:t>
            </a:r>
          </a:p>
          <a:p>
            <a:pPr marL="457200" lvl="1" indent="0">
              <a:lnSpc>
                <a:spcPct val="95000"/>
              </a:lnSpc>
              <a:spcBef>
                <a:spcPts val="1475"/>
              </a:spcBef>
            </a:pPr>
            <a:endParaRPr lang="en-US" sz="1800" smtClean="0">
              <a:solidFill>
                <a:srgbClr val="435153"/>
              </a:solidFill>
              <a:latin typeface="Times New Roman" pitchFamily="18" charset="0"/>
              <a:ea typeface="MS Gothic" pitchFamily="49" charset="-128"/>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08F2323A-5575-414C-A0E7-2FB4D7561DC9}" type="slidenum">
              <a:rPr lang="en-GB"/>
              <a:pPr>
                <a:defRPr/>
              </a:pPr>
              <a:t>29</a:t>
            </a:fld>
            <a:endParaRPr lang="en-GB"/>
          </a:p>
        </p:txBody>
      </p:sp>
      <p:sp>
        <p:nvSpPr>
          <p:cNvPr id="5"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idx="4294967295"/>
          </p:nvPr>
        </p:nvSpPr>
        <p:spPr>
          <a:xfrm>
            <a:off x="1619250" y="836613"/>
            <a:ext cx="5781675" cy="838200"/>
          </a:xfrm>
        </p:spPr>
        <p:txBody>
          <a:bodyPr/>
          <a:lstStyle/>
          <a:p>
            <a:pPr defTabSz="914400">
              <a:lnSpc>
                <a:spcPct val="80000"/>
              </a:lnSpc>
            </a:pPr>
            <a:r>
              <a:rPr lang="en-US" sz="3600" b="0" smtClean="0">
                <a:solidFill>
                  <a:srgbClr val="435153"/>
                </a:solidFill>
                <a:latin typeface="Times New Roman" pitchFamily="18" charset="0"/>
                <a:ea typeface="MS Gothic" pitchFamily="49" charset="-128"/>
              </a:rPr>
              <a:t>Some More Definitions</a:t>
            </a:r>
          </a:p>
        </p:txBody>
      </p:sp>
      <p:sp>
        <p:nvSpPr>
          <p:cNvPr id="3" name="Text Placeholder 2"/>
          <p:cNvSpPr>
            <a:spLocks noGrp="1"/>
          </p:cNvSpPr>
          <p:nvPr>
            <p:ph type="body" sz="quarter" idx="4294967295"/>
          </p:nvPr>
        </p:nvSpPr>
        <p:spPr>
          <a:xfrm>
            <a:off x="755650" y="1628775"/>
            <a:ext cx="7704138" cy="4679950"/>
          </a:xfrm>
        </p:spPr>
        <p:txBody>
          <a:bodyPr>
            <a:normAutofit/>
          </a:bodyPr>
          <a:lstStyle/>
          <a:p>
            <a:pPr marL="0" indent="0">
              <a:lnSpc>
                <a:spcPct val="95000"/>
              </a:lnSpc>
              <a:spcBef>
                <a:spcPts val="1475"/>
              </a:spcBef>
              <a:buFont typeface="Times New Roman" pitchFamily="18" charset="0"/>
              <a:buChar char="•"/>
            </a:pPr>
            <a:r>
              <a:rPr lang="en-US" sz="3200" b="0" smtClean="0">
                <a:solidFill>
                  <a:srgbClr val="435153"/>
                </a:solidFill>
                <a:latin typeface="Times New Roman" pitchFamily="18" charset="0"/>
                <a:ea typeface="MS Gothic" pitchFamily="49" charset="-128"/>
              </a:rPr>
              <a:t>  Bridge ports and network interfaces::</a:t>
            </a:r>
          </a:p>
          <a:p>
            <a:pPr marL="457200" lvl="1" indent="0">
              <a:lnSpc>
                <a:spcPct val="95000"/>
              </a:lnSpc>
              <a:spcBef>
                <a:spcPts val="1475"/>
              </a:spcBef>
            </a:pPr>
            <a:r>
              <a:rPr lang="en-US" sz="2400" b="1" smtClean="0">
                <a:solidFill>
                  <a:srgbClr val="435153"/>
                </a:solidFill>
                <a:latin typeface="Times New Roman" pitchFamily="18" charset="0"/>
                <a:ea typeface="MS Gothic" pitchFamily="49" charset="-128"/>
              </a:rPr>
              <a:t>bridge port: </a:t>
            </a:r>
            <a:r>
              <a:rPr lang="en-US" sz="2400" smtClean="0">
                <a:solidFill>
                  <a:srgbClr val="FF0000"/>
                </a:solidFill>
                <a:latin typeface="Times New Roman" pitchFamily="18" charset="0"/>
                <a:ea typeface="MS Gothic" pitchFamily="49" charset="-128"/>
              </a:rPr>
              <a:t>a network interface on a bridge.</a:t>
            </a:r>
            <a:r>
              <a:rPr lang="en-US" sz="2400" b="1" smtClean="0">
                <a:solidFill>
                  <a:srgbClr val="435153"/>
                </a:solidFill>
                <a:latin typeface="Times New Roman" pitchFamily="18" charset="0"/>
                <a:ea typeface="MS Gothic" pitchFamily="49" charset="-128"/>
              </a:rPr>
              <a:t> </a:t>
            </a:r>
            <a:r>
              <a:rPr lang="en-US" sz="2400" smtClean="0">
                <a:solidFill>
                  <a:srgbClr val="435153"/>
                </a:solidFill>
                <a:latin typeface="Times New Roman" pitchFamily="18" charset="0"/>
                <a:ea typeface="MS Gothic" pitchFamily="49" charset="-128"/>
              </a:rPr>
              <a:t>[TSB]</a:t>
            </a:r>
          </a:p>
          <a:p>
            <a:pPr marL="457200" lvl="1" indent="0">
              <a:lnSpc>
                <a:spcPct val="95000"/>
              </a:lnSpc>
              <a:spcBef>
                <a:spcPts val="1475"/>
              </a:spcBef>
            </a:pPr>
            <a:r>
              <a:rPr lang="en-US" sz="2400" b="1" smtClean="0">
                <a:solidFill>
                  <a:srgbClr val="435153"/>
                </a:solidFill>
                <a:latin typeface="Times New Roman" pitchFamily="18" charset="0"/>
                <a:ea typeface="MS Gothic" pitchFamily="49" charset="-128"/>
              </a:rPr>
              <a:t>network interface: </a:t>
            </a:r>
            <a:r>
              <a:rPr lang="en-US" sz="2400" smtClean="0">
                <a:solidFill>
                  <a:schemeClr val="tx1"/>
                </a:solidFill>
                <a:latin typeface="Times New Roman" pitchFamily="18" charset="0"/>
                <a:ea typeface="MS Gothic" pitchFamily="49" charset="-128"/>
              </a:rPr>
              <a:t>a subsystem that provides the means for</a:t>
            </a:r>
            <a:r>
              <a:rPr lang="en-US" sz="2400" smtClean="0">
                <a:solidFill>
                  <a:srgbClr val="FF0000"/>
                </a:solidFill>
                <a:latin typeface="Times New Roman" pitchFamily="18" charset="0"/>
                <a:ea typeface="MS Gothic" pitchFamily="49" charset="-128"/>
              </a:rPr>
              <a:t> a computer or internetworking device to attach to a communications link [ed: LAN] </a:t>
            </a:r>
            <a:r>
              <a:rPr lang="en-US" sz="2400" smtClean="0">
                <a:solidFill>
                  <a:srgbClr val="435153"/>
                </a:solidFill>
                <a:latin typeface="Times New Roman" pitchFamily="18" charset="0"/>
                <a:ea typeface="MS Gothic" pitchFamily="49" charset="-128"/>
              </a:rPr>
              <a:t>[TSB]</a:t>
            </a:r>
          </a:p>
          <a:p>
            <a:pPr marL="457200" lvl="1" indent="0">
              <a:lnSpc>
                <a:spcPct val="95000"/>
              </a:lnSpc>
              <a:spcBef>
                <a:spcPts val="1475"/>
              </a:spcBef>
            </a:pPr>
            <a:r>
              <a:rPr lang="en-US" sz="2400" b="1" smtClean="0">
                <a:solidFill>
                  <a:srgbClr val="435153"/>
                </a:solidFill>
                <a:latin typeface="Times New Roman" pitchFamily="18" charset="0"/>
                <a:ea typeface="MS Gothic" pitchFamily="49" charset="-128"/>
              </a:rPr>
              <a:t>internetworking device: </a:t>
            </a:r>
            <a:r>
              <a:rPr lang="en-US" sz="2400" smtClean="0">
                <a:solidFill>
                  <a:srgbClr val="435153"/>
                </a:solidFill>
                <a:latin typeface="Times New Roman" pitchFamily="18" charset="0"/>
                <a:ea typeface="MS Gothic" pitchFamily="49" charset="-128"/>
              </a:rPr>
              <a:t>a device used to relay frames or packets among a set of networks (e.g., a </a:t>
            </a:r>
            <a:r>
              <a:rPr lang="en-US" sz="2400" smtClean="0">
                <a:solidFill>
                  <a:srgbClr val="FF0000"/>
                </a:solidFill>
                <a:latin typeface="Times New Roman" pitchFamily="18" charset="0"/>
                <a:ea typeface="MS Gothic" pitchFamily="49" charset="-128"/>
              </a:rPr>
              <a:t>bridge</a:t>
            </a:r>
            <a:r>
              <a:rPr lang="en-US" sz="2400" smtClean="0">
                <a:solidFill>
                  <a:srgbClr val="435153"/>
                </a:solidFill>
                <a:latin typeface="Times New Roman" pitchFamily="18" charset="0"/>
                <a:ea typeface="MS Gothic" pitchFamily="49" charset="-128"/>
              </a:rPr>
              <a:t> or router) [TSB]</a:t>
            </a:r>
          </a:p>
          <a:p>
            <a:pPr marL="457200" lvl="1" indent="0">
              <a:lnSpc>
                <a:spcPct val="95000"/>
              </a:lnSpc>
              <a:spcBef>
                <a:spcPts val="1475"/>
              </a:spcBef>
            </a:pPr>
            <a:endParaRPr lang="en-US" sz="2400" smtClean="0">
              <a:solidFill>
                <a:srgbClr val="435153"/>
              </a:solidFill>
              <a:latin typeface="Times New Roman" pitchFamily="18" charset="0"/>
              <a:ea typeface="MS Gothic" pitchFamily="49" charset="-128"/>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idx="10"/>
          </p:nvPr>
        </p:nvSpPr>
        <p:spPr/>
        <p:txBody>
          <a:bodyPr/>
          <a:lstStyle/>
          <a:p>
            <a:pPr>
              <a:defRPr/>
            </a:pPr>
            <a:r>
              <a:rPr lang="en-GB"/>
              <a:t>Slide </a:t>
            </a:r>
            <a:fld id="{7B9A3604-CD61-4A64-9EC5-FF63E96223D5}" type="slidenum">
              <a:rPr lang="en-GB"/>
              <a:pPr>
                <a:defRPr/>
              </a:pPr>
              <a:t>3</a:t>
            </a:fld>
            <a:endParaRPr lang="en-GB"/>
          </a:p>
        </p:txBody>
      </p:sp>
      <p:sp>
        <p:nvSpPr>
          <p:cNvPr id="4" name="Rectangle 4"/>
          <p:cNvSpPr>
            <a:spLocks noGrp="1" noChangeArrowheads="1"/>
          </p:cNvSpPr>
          <p:nvPr>
            <p:ph type="ftr" idx="11"/>
          </p:nvPr>
        </p:nvSpPr>
        <p:spPr/>
        <p:txBody>
          <a:bodyPr/>
          <a:lstStyle/>
          <a:p>
            <a:r>
              <a:rPr lang="en-GB"/>
              <a:t>Dick Roy, SRA / Mark Hamilton, Ruckus Wireless</a:t>
            </a:r>
          </a:p>
        </p:txBody>
      </p:sp>
      <p:sp>
        <p:nvSpPr>
          <p:cNvPr id="19457" name="Rectangle 2"/>
          <p:cNvSpPr>
            <a:spLocks noGrp="1" noChangeArrowheads="1"/>
          </p:cNvSpPr>
          <p:nvPr>
            <p:ph type="body" idx="1"/>
          </p:nvPr>
        </p:nvSpPr>
        <p:spPr>
          <a:xfrm>
            <a:off x="684213" y="2500313"/>
            <a:ext cx="7772400" cy="3603625"/>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latin typeface="Times New Roman" pitchFamily="18" charset="0"/>
                <a:ea typeface="MS Gothic" pitchFamily="49" charset="-128"/>
              </a:rPr>
              <a:t>	Following are several slides from the 802.11 portal presentation (being considered in ARC, and 802.1AC) – 11-14/497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idx="10"/>
          </p:nvPr>
        </p:nvSpPr>
        <p:spPr/>
        <p:txBody>
          <a:bodyPr/>
          <a:lstStyle/>
          <a:p>
            <a:pPr>
              <a:defRPr/>
            </a:pPr>
            <a:r>
              <a:rPr lang="en-GB"/>
              <a:t>Slide </a:t>
            </a:r>
            <a:fld id="{B0FBCD86-18C5-49BF-80DD-D2427016248A}" type="slidenum">
              <a:rPr lang="en-GB"/>
              <a:pPr>
                <a:defRPr/>
              </a:pPr>
              <a:t>30</a:t>
            </a:fld>
            <a:endParaRPr lang="en-GB"/>
          </a:p>
        </p:txBody>
      </p:sp>
      <p:sp>
        <p:nvSpPr>
          <p:cNvPr id="6"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idx="4294967295"/>
          </p:nvPr>
        </p:nvSpPr>
        <p:spPr>
          <a:xfrm>
            <a:off x="1619250" y="836613"/>
            <a:ext cx="5781675" cy="838200"/>
          </a:xfrm>
        </p:spPr>
        <p:txBody>
          <a:bodyPr/>
          <a:lstStyle/>
          <a:p>
            <a:pPr defTabSz="914400">
              <a:lnSpc>
                <a:spcPct val="80000"/>
              </a:lnSpc>
            </a:pPr>
            <a:r>
              <a:rPr lang="en-US" sz="3600" b="0" smtClean="0">
                <a:solidFill>
                  <a:srgbClr val="435153"/>
                </a:solidFill>
                <a:latin typeface="Times New Roman" pitchFamily="18" charset="0"/>
                <a:ea typeface="MS Gothic" pitchFamily="49" charset="-128"/>
              </a:rPr>
              <a:t>Baggy Pants Visted Anew</a:t>
            </a:r>
          </a:p>
        </p:txBody>
      </p:sp>
      <p:sp>
        <p:nvSpPr>
          <p:cNvPr id="3" name="Text Placeholder 2"/>
          <p:cNvSpPr>
            <a:spLocks noGrp="1"/>
          </p:cNvSpPr>
          <p:nvPr>
            <p:ph type="body" sz="quarter" idx="4294967295"/>
          </p:nvPr>
        </p:nvSpPr>
        <p:spPr>
          <a:xfrm>
            <a:off x="755650" y="1628775"/>
            <a:ext cx="7704138" cy="4679950"/>
          </a:xfrm>
        </p:spPr>
        <p:txBody>
          <a:bodyPr>
            <a:normAutofit/>
          </a:bodyPr>
          <a:lstStyle/>
          <a:p>
            <a:pPr marL="0" indent="0">
              <a:lnSpc>
                <a:spcPct val="95000"/>
              </a:lnSpc>
              <a:spcBef>
                <a:spcPts val="1475"/>
              </a:spcBef>
            </a:pPr>
            <a:r>
              <a:rPr lang="en-US" sz="3200" b="0" smtClean="0">
                <a:solidFill>
                  <a:srgbClr val="435153"/>
                </a:solidFill>
                <a:latin typeface="Times New Roman" pitchFamily="18" charset="0"/>
                <a:ea typeface="MS Gothic" pitchFamily="49" charset="-128"/>
              </a:rPr>
              <a:t>  </a:t>
            </a:r>
            <a:endParaRPr lang="en-US" sz="2800" smtClean="0">
              <a:solidFill>
                <a:srgbClr val="435153"/>
              </a:solidFill>
              <a:latin typeface="Times New Roman" pitchFamily="18" charset="0"/>
              <a:ea typeface="MS Gothic" pitchFamily="49" charset="-128"/>
            </a:endParaRPr>
          </a:p>
        </p:txBody>
      </p:sp>
      <p:pic>
        <p:nvPicPr>
          <p:cNvPr id="81924" name="Picture 4" descr="TSB bridge Fig 2-6"/>
          <p:cNvPicPr>
            <a:picLocks noChangeAspect="1" noChangeArrowheads="1"/>
          </p:cNvPicPr>
          <p:nvPr/>
        </p:nvPicPr>
        <p:blipFill>
          <a:blip r:embed="rId2"/>
          <a:srcRect/>
          <a:stretch>
            <a:fillRect/>
          </a:stretch>
        </p:blipFill>
        <p:spPr bwMode="auto">
          <a:xfrm>
            <a:off x="827088" y="1628775"/>
            <a:ext cx="7705725" cy="4217988"/>
          </a:xfrm>
          <a:prstGeom prst="rect">
            <a:avLst/>
          </a:prstGeom>
          <a:noFill/>
        </p:spPr>
      </p:pic>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79B0E975-50F0-4A54-AC09-67B9661DF810}" type="slidenum">
              <a:rPr lang="en-GB"/>
              <a:pPr>
                <a:defRPr/>
              </a:pPr>
              <a:t>31</a:t>
            </a:fld>
            <a:endParaRPr lang="en-GB"/>
          </a:p>
        </p:txBody>
      </p:sp>
      <p:sp>
        <p:nvSpPr>
          <p:cNvPr id="5"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idx="4294967295"/>
          </p:nvPr>
        </p:nvSpPr>
        <p:spPr>
          <a:xfrm>
            <a:off x="1619250" y="620713"/>
            <a:ext cx="5400675" cy="838200"/>
          </a:xfrm>
        </p:spPr>
        <p:txBody>
          <a:bodyPr/>
          <a:lstStyle/>
          <a:p>
            <a:pPr defTabSz="914400">
              <a:lnSpc>
                <a:spcPct val="80000"/>
              </a:lnSpc>
            </a:pPr>
            <a:r>
              <a:rPr lang="en-US" sz="3600" b="0" smtClean="0">
                <a:solidFill>
                  <a:srgbClr val="435153"/>
                </a:solidFill>
                <a:latin typeface="Times New Roman" pitchFamily="18" charset="0"/>
                <a:ea typeface="MS Gothic" pitchFamily="49" charset="-128"/>
              </a:rPr>
              <a:t>Some More Definitions</a:t>
            </a:r>
          </a:p>
        </p:txBody>
      </p:sp>
      <p:sp>
        <p:nvSpPr>
          <p:cNvPr id="3" name="Text Placeholder 2"/>
          <p:cNvSpPr>
            <a:spLocks noGrp="1"/>
          </p:cNvSpPr>
          <p:nvPr>
            <p:ph type="body" sz="quarter" idx="4294967295"/>
          </p:nvPr>
        </p:nvSpPr>
        <p:spPr>
          <a:xfrm>
            <a:off x="539750" y="1125538"/>
            <a:ext cx="8064500" cy="4895850"/>
          </a:xfrm>
        </p:spPr>
        <p:txBody>
          <a:bodyPr>
            <a:normAutofit/>
          </a:bodyPr>
          <a:lstStyle/>
          <a:p>
            <a:pPr marL="0" indent="0" fontAlgn="t">
              <a:lnSpc>
                <a:spcPct val="80000"/>
              </a:lnSpc>
              <a:spcBef>
                <a:spcPct val="0"/>
              </a:spcBef>
              <a:spcAft>
                <a:spcPct val="50000"/>
              </a:spcAft>
              <a:buFont typeface="Wingdings" pitchFamily="2" charset="2"/>
              <a:buNone/>
            </a:pPr>
            <a:r>
              <a:rPr lang="en-US" sz="1200" b="0" smtClean="0">
                <a:solidFill>
                  <a:srgbClr val="435153"/>
                </a:solidFill>
                <a:latin typeface="Times New Roman" pitchFamily="18" charset="0"/>
                <a:ea typeface="MS Gothic" pitchFamily="49" charset="-128"/>
              </a:rPr>
              <a:t> </a:t>
            </a:r>
            <a:endParaRPr lang="en-US" b="0" smtClean="0">
              <a:latin typeface="Times New Roman" pitchFamily="18" charset="0"/>
              <a:ea typeface="MS Gothic" pitchFamily="49" charset="-128"/>
            </a:endParaRPr>
          </a:p>
          <a:p>
            <a:pPr marL="0" indent="0" fontAlgn="t">
              <a:lnSpc>
                <a:spcPct val="80000"/>
              </a:lnSpc>
              <a:spcBef>
                <a:spcPct val="0"/>
              </a:spcBef>
              <a:spcAft>
                <a:spcPct val="50000"/>
              </a:spcAft>
              <a:buFont typeface="Wingdings" pitchFamily="2" charset="2"/>
              <a:buChar char="§"/>
            </a:pPr>
            <a:r>
              <a:rPr lang="en-US" b="0" smtClean="0">
                <a:latin typeface="Times New Roman" pitchFamily="18" charset="0"/>
                <a:ea typeface="MS Gothic" pitchFamily="49" charset="-128"/>
              </a:rPr>
              <a:t> “station (STA): A logical entity that is a singly addressable instance of a medium access control (MAC) and physical layer (PHY) interface to the wireless medium (WM). NOTE 21—For IEEE Std 802.11 purposes, a station is any MAC/PHY entity providing the IEEE Std 802.11 MAC services. This differs from the IEEE Std 802 (Overview and Architecture) definition of ‘station,’ which includes bridges (or ‘end stations’) that are endpoints of link layer data traffic.” [REVmc]</a:t>
            </a:r>
          </a:p>
          <a:p>
            <a:pPr marL="0" indent="0" fontAlgn="t">
              <a:lnSpc>
                <a:spcPct val="80000"/>
              </a:lnSpc>
              <a:spcBef>
                <a:spcPct val="0"/>
              </a:spcBef>
              <a:spcAft>
                <a:spcPct val="50000"/>
              </a:spcAft>
              <a:buFont typeface="Wingdings" pitchFamily="2" charset="2"/>
              <a:buChar char="§"/>
            </a:pPr>
            <a:r>
              <a:rPr lang="en-US" b="0" smtClean="0">
                <a:latin typeface="Times New Roman" pitchFamily="18" charset="0"/>
                <a:ea typeface="MS Gothic" pitchFamily="49" charset="-128"/>
              </a:rPr>
              <a:t> “</a:t>
            </a:r>
            <a:r>
              <a:rPr lang="en-US" smtClean="0">
                <a:latin typeface="Times New Roman" pitchFamily="18" charset="0"/>
                <a:ea typeface="MS Gothic" pitchFamily="49" charset="-128"/>
              </a:rPr>
              <a:t>access point (AP):</a:t>
            </a:r>
            <a:r>
              <a:rPr lang="en-US" b="0" smtClean="0">
                <a:latin typeface="Times New Roman" pitchFamily="18" charset="0"/>
                <a:ea typeface="MS Gothic" pitchFamily="49" charset="-128"/>
              </a:rPr>
              <a:t> An entity that contains one station (STA) and provides access to the distribution services, via the wireless medium (WM) for associated STAs. An AP comprises a STA and a distribution system access function (DSAF).” [REVmc]</a:t>
            </a:r>
          </a:p>
          <a:p>
            <a:pPr marL="457200" lvl="1" indent="0" fontAlgn="t">
              <a:lnSpc>
                <a:spcPct val="80000"/>
              </a:lnSpc>
              <a:spcBef>
                <a:spcPct val="0"/>
              </a:spcBef>
              <a:spcAft>
                <a:spcPct val="50000"/>
              </a:spcAft>
              <a:buFont typeface="Wingdings" pitchFamily="2" charset="2"/>
              <a:buChar char="§"/>
            </a:pPr>
            <a:r>
              <a:rPr lang="en-US" b="1" smtClean="0">
                <a:latin typeface="Times New Roman" pitchFamily="18" charset="0"/>
                <a:ea typeface="MS Gothic" pitchFamily="49" charset="-128"/>
              </a:rPr>
              <a:t>Note: </a:t>
            </a:r>
            <a:r>
              <a:rPr lang="en-US" smtClean="0">
                <a:latin typeface="Times New Roman" pitchFamily="18" charset="0"/>
                <a:ea typeface="MS Gothic" pitchFamily="49" charset="-128"/>
              </a:rPr>
              <a:t>STAs have MAC-LLC SAPs (ML-SAPs) while APs currently do not so the definition of an AP as a “STA w/extras” might benefit from some minor revision. </a:t>
            </a:r>
            <a:endParaRPr lang="en-US" sz="2400" b="1" smtClean="0">
              <a:latin typeface="Times New Roman" pitchFamily="18" charset="0"/>
              <a:ea typeface="MS Gothic" pitchFamily="49" charset="-128"/>
            </a:endParaRPr>
          </a:p>
          <a:p>
            <a:pPr marL="0" indent="0" fontAlgn="t">
              <a:lnSpc>
                <a:spcPct val="80000"/>
              </a:lnSpc>
              <a:spcBef>
                <a:spcPct val="0"/>
              </a:spcBef>
              <a:spcAft>
                <a:spcPct val="50000"/>
              </a:spcAft>
              <a:buFont typeface="Wingdings" pitchFamily="2" charset="2"/>
              <a:buNone/>
            </a:pPr>
            <a:endParaRPr lang="en-US" b="0" smtClean="0">
              <a:latin typeface="Times New Roman" pitchFamily="18" charset="0"/>
              <a:ea typeface="MS Gothic" pitchFamily="49" charset="-128"/>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F9EBA3E4-D857-4CE4-9AC8-2E9B23DD89DA}" type="slidenum">
              <a:rPr lang="en-GB"/>
              <a:pPr>
                <a:defRPr/>
              </a:pPr>
              <a:t>32</a:t>
            </a:fld>
            <a:endParaRPr lang="en-GB"/>
          </a:p>
        </p:txBody>
      </p:sp>
      <p:sp>
        <p:nvSpPr>
          <p:cNvPr id="5"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idx="4294967295"/>
          </p:nvPr>
        </p:nvSpPr>
        <p:spPr>
          <a:xfrm>
            <a:off x="684213" y="692150"/>
            <a:ext cx="7632700" cy="838200"/>
          </a:xfrm>
        </p:spPr>
        <p:txBody>
          <a:bodyPr/>
          <a:lstStyle/>
          <a:p>
            <a:pPr defTabSz="914400">
              <a:lnSpc>
                <a:spcPct val="80000"/>
              </a:lnSpc>
            </a:pPr>
            <a:r>
              <a:rPr lang="en-US" b="0" smtClean="0">
                <a:solidFill>
                  <a:srgbClr val="435153"/>
                </a:solidFill>
                <a:latin typeface="Times New Roman" pitchFamily="18" charset="0"/>
                <a:ea typeface="MS Gothic" pitchFamily="49" charset="-128"/>
              </a:rPr>
              <a:t>IEEE 802.11 STAs and the LLC sublayer</a:t>
            </a:r>
          </a:p>
        </p:txBody>
      </p:sp>
      <p:sp>
        <p:nvSpPr>
          <p:cNvPr id="3" name="Text Placeholder 2"/>
          <p:cNvSpPr>
            <a:spLocks noGrp="1"/>
          </p:cNvSpPr>
          <p:nvPr>
            <p:ph type="body" sz="quarter" idx="4294967295"/>
          </p:nvPr>
        </p:nvSpPr>
        <p:spPr>
          <a:xfrm>
            <a:off x="539750" y="1484313"/>
            <a:ext cx="8064500" cy="4679950"/>
          </a:xfrm>
        </p:spPr>
        <p:txBody>
          <a:bodyPr>
            <a:normAutofit/>
          </a:bodyPr>
          <a:lstStyle/>
          <a:p>
            <a:pPr marL="0" indent="0" fontAlgn="t">
              <a:lnSpc>
                <a:spcPct val="80000"/>
              </a:lnSpc>
              <a:spcBef>
                <a:spcPct val="0"/>
              </a:spcBef>
              <a:spcAft>
                <a:spcPct val="50000"/>
              </a:spcAft>
              <a:buFont typeface="Wingdings" pitchFamily="2" charset="2"/>
              <a:buChar char="§"/>
            </a:pPr>
            <a:r>
              <a:rPr lang="en-US" sz="1200" b="0" smtClean="0">
                <a:solidFill>
                  <a:srgbClr val="435153"/>
                </a:solidFill>
                <a:latin typeface="Times New Roman" pitchFamily="18" charset="0"/>
                <a:ea typeface="MS Gothic" pitchFamily="49" charset="-128"/>
              </a:rPr>
              <a:t>  </a:t>
            </a:r>
            <a:r>
              <a:rPr lang="en-US" sz="1800" b="0" smtClean="0">
                <a:solidFill>
                  <a:srgbClr val="435153"/>
                </a:solidFill>
                <a:latin typeface="Times New Roman" pitchFamily="18" charset="0"/>
                <a:ea typeface="MS Gothic" pitchFamily="49" charset="-128"/>
              </a:rPr>
              <a:t>An IEEE 802.11 STA is a two-layer (OK … one layer and a sublayer) entity that (to date) has a single</a:t>
            </a:r>
            <a:r>
              <a:rPr lang="en-US" sz="1800" smtClean="0">
                <a:solidFill>
                  <a:srgbClr val="435153"/>
                </a:solidFill>
                <a:latin typeface="Times New Roman" pitchFamily="18" charset="0"/>
                <a:ea typeface="MS Gothic" pitchFamily="49" charset="-128"/>
              </a:rPr>
              <a:t> wireless interface</a:t>
            </a:r>
            <a:r>
              <a:rPr lang="en-US" sz="1800" b="0" smtClean="0">
                <a:solidFill>
                  <a:srgbClr val="435153"/>
                </a:solidFill>
                <a:latin typeface="Times New Roman" pitchFamily="18" charset="0"/>
                <a:ea typeface="MS Gothic" pitchFamily="49" charset="-128"/>
              </a:rPr>
              <a:t> “on the bottom” and a single MAC-SAP “on the top” (a MAC-to-LLC sublayer-SAP, or ML-SAP for short) and NO other “external” interfaces.</a:t>
            </a:r>
          </a:p>
          <a:p>
            <a:pPr marL="457200" lvl="1" indent="0" fontAlgn="t">
              <a:lnSpc>
                <a:spcPct val="80000"/>
              </a:lnSpc>
              <a:spcBef>
                <a:spcPct val="0"/>
              </a:spcBef>
              <a:spcAft>
                <a:spcPct val="50000"/>
              </a:spcAft>
              <a:buFont typeface="Wingdings" pitchFamily="2" charset="2"/>
              <a:buChar char="§"/>
            </a:pPr>
            <a:r>
              <a:rPr lang="en-US" sz="2400" b="1" smtClean="0">
                <a:solidFill>
                  <a:srgbClr val="FF0000"/>
                </a:solidFill>
                <a:latin typeface="Times New Roman" pitchFamily="18" charset="0"/>
                <a:ea typeface="MS Gothic" pitchFamily="49" charset="-128"/>
              </a:rPr>
              <a:t> .11ak is adding functionality to STAs (effectively turning them into wireless bridge ports!</a:t>
            </a:r>
          </a:p>
          <a:p>
            <a:pPr marL="0" indent="0" fontAlgn="t">
              <a:lnSpc>
                <a:spcPct val="80000"/>
              </a:lnSpc>
              <a:spcBef>
                <a:spcPct val="0"/>
              </a:spcBef>
              <a:spcAft>
                <a:spcPct val="50000"/>
              </a:spcAft>
              <a:buFont typeface="Wingdings" pitchFamily="2" charset="2"/>
              <a:buChar char="§"/>
            </a:pPr>
            <a:r>
              <a:rPr lang="en-US" sz="1800" b="0" smtClean="0">
                <a:solidFill>
                  <a:srgbClr val="435153"/>
                </a:solidFill>
                <a:latin typeface="Times New Roman" pitchFamily="18" charset="0"/>
                <a:ea typeface="MS Gothic" pitchFamily="49" charset="-128"/>
              </a:rPr>
              <a:t>   Currently, from the IEEE 802 (and 802.11) perspective, the LLC sublayer (“above” the MAC sublayer) consists of either:</a:t>
            </a:r>
          </a:p>
          <a:p>
            <a:pPr marL="457200" lvl="1" indent="0" fontAlgn="t">
              <a:lnSpc>
                <a:spcPct val="80000"/>
              </a:lnSpc>
              <a:spcBef>
                <a:spcPct val="0"/>
              </a:spcBef>
              <a:spcAft>
                <a:spcPct val="50000"/>
              </a:spcAft>
              <a:buFont typeface="Wingdings" pitchFamily="2" charset="2"/>
              <a:buChar char="§"/>
            </a:pPr>
            <a:r>
              <a:rPr lang="en-US" b="1" smtClean="0">
                <a:solidFill>
                  <a:srgbClr val="435153"/>
                </a:solidFill>
                <a:latin typeface="Times New Roman" pitchFamily="18" charset="0"/>
                <a:ea typeface="MS Gothic" pitchFamily="49" charset="-128"/>
              </a:rPr>
              <a:t> </a:t>
            </a:r>
            <a:r>
              <a:rPr lang="en-US" smtClean="0">
                <a:solidFill>
                  <a:srgbClr val="435153"/>
                </a:solidFill>
                <a:latin typeface="Times New Roman" pitchFamily="18" charset="0"/>
                <a:ea typeface="MS Gothic" pitchFamily="49" charset="-128"/>
              </a:rPr>
              <a:t>legacy (and disappearing) IEEE 802.2 LLC sublayer services (LPD and LLC-1 and LLC-2 services) in a sublayer, or </a:t>
            </a:r>
          </a:p>
          <a:p>
            <a:pPr marL="457200" lvl="1" indent="0" fontAlgn="t">
              <a:lnSpc>
                <a:spcPct val="80000"/>
              </a:lnSpc>
              <a:spcBef>
                <a:spcPct val="0"/>
              </a:spcBef>
              <a:spcAft>
                <a:spcPct val="50000"/>
              </a:spcAft>
              <a:buFont typeface="Wingdings" pitchFamily="2" charset="2"/>
              <a:buChar char="§"/>
            </a:pPr>
            <a:r>
              <a:rPr lang="en-US" smtClean="0">
                <a:solidFill>
                  <a:srgbClr val="435153"/>
                </a:solidFill>
                <a:latin typeface="Times New Roman" pitchFamily="18" charset="0"/>
                <a:ea typeface="MS Gothic" pitchFamily="49" charset="-128"/>
              </a:rPr>
              <a:t> no services (EPD – the ONLY content of the LPDU header is the two-octet ethertype (aka the network layer (L3) destination address) (cf. .11ak and REvmc)</a:t>
            </a:r>
            <a:endParaRPr lang="en-US" sz="2400" smtClean="0">
              <a:solidFill>
                <a:srgbClr val="435153"/>
              </a:solidFill>
              <a:latin typeface="Times New Roman" pitchFamily="18" charset="0"/>
              <a:ea typeface="MS Gothic" pitchFamily="49" charset="-128"/>
            </a:endParaRPr>
          </a:p>
          <a:p>
            <a:pPr marL="0" indent="0" fontAlgn="t">
              <a:lnSpc>
                <a:spcPct val="80000"/>
              </a:lnSpc>
              <a:spcBef>
                <a:spcPct val="0"/>
              </a:spcBef>
              <a:spcAft>
                <a:spcPct val="50000"/>
              </a:spcAft>
              <a:buFont typeface="Wingdings" pitchFamily="2" charset="2"/>
              <a:buChar char="§"/>
            </a:pPr>
            <a:r>
              <a:rPr lang="en-US" sz="2000" smtClean="0">
                <a:solidFill>
                  <a:srgbClr val="435153"/>
                </a:solidFill>
                <a:latin typeface="Times New Roman" pitchFamily="18" charset="0"/>
                <a:ea typeface="MS Gothic" pitchFamily="49" charset="-128"/>
              </a:rPr>
              <a:t> </a:t>
            </a:r>
            <a:r>
              <a:rPr lang="en-US" sz="2000" b="0" smtClean="0">
                <a:solidFill>
                  <a:srgbClr val="435153"/>
                </a:solidFill>
                <a:latin typeface="Times New Roman" pitchFamily="18" charset="0"/>
                <a:ea typeface="MS Gothic" pitchFamily="49" charset="-128"/>
              </a:rPr>
              <a:t>Note: there are </a:t>
            </a:r>
            <a:r>
              <a:rPr lang="en-US" sz="2000" smtClean="0">
                <a:solidFill>
                  <a:srgbClr val="435153"/>
                </a:solidFill>
                <a:latin typeface="Times New Roman" pitchFamily="18" charset="0"/>
                <a:ea typeface="MS Gothic" pitchFamily="49" charset="-128"/>
              </a:rPr>
              <a:t>no</a:t>
            </a:r>
            <a:r>
              <a:rPr lang="en-US" sz="2000" b="0" smtClean="0">
                <a:solidFill>
                  <a:srgbClr val="435153"/>
                </a:solidFill>
                <a:latin typeface="Times New Roman" pitchFamily="18" charset="0"/>
                <a:ea typeface="MS Gothic" pitchFamily="49" charset="-128"/>
              </a:rPr>
              <a:t> addressable elements in the LLC sublayer.  DSAP and SSAP addresses in LLC headers, or the ethertype in SNAP headers, refer to higher layer (L3) entities.</a:t>
            </a:r>
          </a:p>
          <a:p>
            <a:pPr marL="0" indent="0">
              <a:lnSpc>
                <a:spcPct val="95000"/>
              </a:lnSpc>
              <a:spcBef>
                <a:spcPts val="1475"/>
              </a:spcBef>
            </a:pPr>
            <a:endParaRPr lang="en-US" sz="1400" smtClean="0">
              <a:solidFill>
                <a:srgbClr val="435153"/>
              </a:solidFill>
              <a:latin typeface="Times New Roman" pitchFamily="18" charset="0"/>
              <a:ea typeface="MS Gothic" pitchFamily="49" charset="-128"/>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6BDD8D1D-7CD1-4AA8-A876-4C91404E15D1}" type="slidenum">
              <a:rPr lang="en-GB"/>
              <a:pPr>
                <a:defRPr/>
              </a:pPr>
              <a:t>33</a:t>
            </a:fld>
            <a:endParaRPr lang="en-GB"/>
          </a:p>
        </p:txBody>
      </p:sp>
      <p:sp>
        <p:nvSpPr>
          <p:cNvPr id="5"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idx="4294967295"/>
          </p:nvPr>
        </p:nvSpPr>
        <p:spPr>
          <a:xfrm>
            <a:off x="1258888" y="836613"/>
            <a:ext cx="6265862" cy="838200"/>
          </a:xfrm>
        </p:spPr>
        <p:txBody>
          <a:bodyPr/>
          <a:lstStyle/>
          <a:p>
            <a:pPr defTabSz="914400">
              <a:lnSpc>
                <a:spcPct val="80000"/>
              </a:lnSpc>
            </a:pPr>
            <a:r>
              <a:rPr lang="en-US" b="0" smtClean="0">
                <a:solidFill>
                  <a:srgbClr val="435153"/>
                </a:solidFill>
                <a:latin typeface="Times New Roman" pitchFamily="18" charset="0"/>
                <a:ea typeface="MS Gothic" pitchFamily="49" charset="-128"/>
              </a:rPr>
              <a:t>An aside: Some New Developments</a:t>
            </a:r>
          </a:p>
        </p:txBody>
      </p:sp>
      <p:sp>
        <p:nvSpPr>
          <p:cNvPr id="3" name="Text Placeholder 2"/>
          <p:cNvSpPr>
            <a:spLocks noGrp="1"/>
          </p:cNvSpPr>
          <p:nvPr>
            <p:ph type="body" sz="quarter" idx="4294967295"/>
          </p:nvPr>
        </p:nvSpPr>
        <p:spPr>
          <a:xfrm>
            <a:off x="539750" y="1628775"/>
            <a:ext cx="8064500" cy="4392613"/>
          </a:xfrm>
        </p:spPr>
        <p:txBody>
          <a:bodyPr>
            <a:normAutofit/>
          </a:bodyPr>
          <a:lstStyle/>
          <a:p>
            <a:pPr marL="0" indent="0" fontAlgn="t">
              <a:spcBef>
                <a:spcPct val="0"/>
              </a:spcBef>
              <a:spcAft>
                <a:spcPct val="50000"/>
              </a:spcAft>
              <a:buFont typeface="Wingdings" pitchFamily="2" charset="2"/>
              <a:buChar char="§"/>
            </a:pPr>
            <a:r>
              <a:rPr lang="en-US" sz="2800" b="0" smtClean="0">
                <a:solidFill>
                  <a:srgbClr val="435153"/>
                </a:solidFill>
                <a:latin typeface="Times New Roman" pitchFamily="18" charset="0"/>
                <a:ea typeface="MS Gothic" pitchFamily="49" charset="-128"/>
              </a:rPr>
              <a:t> Recent amendments (.11ad) that have multiple MACs “on top of a single PHY” can (probably) be treated as multiple STAs.  If each MAC has a state machine and accesses the PHY with a multiplexing mechanism (time (TDM), frequency (OFDMA), code (CDMA), or spatial (SDMA)), the abstract definition of a STA as a “MAC and PHY with an ML-SAP and a wireless interface” still works.</a:t>
            </a:r>
            <a:endParaRPr lang="en-US" sz="3200" smtClean="0">
              <a:solidFill>
                <a:srgbClr val="435153"/>
              </a:solidFill>
              <a:latin typeface="Times New Roman" pitchFamily="18" charset="0"/>
              <a:ea typeface="MS Gothic" pitchFamily="49" charset="-128"/>
            </a:endParaRPr>
          </a:p>
          <a:p>
            <a:pPr marL="0" indent="0">
              <a:lnSpc>
                <a:spcPct val="95000"/>
              </a:lnSpc>
              <a:spcBef>
                <a:spcPts val="1475"/>
              </a:spcBef>
            </a:pPr>
            <a:endParaRPr lang="en-US" sz="3200" b="0" smtClean="0">
              <a:solidFill>
                <a:srgbClr val="435153"/>
              </a:solidFill>
              <a:latin typeface="Times New Roman" pitchFamily="18" charset="0"/>
              <a:ea typeface="MS Gothic" pitchFamily="49" charset="-128"/>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F6DA10AA-CCC0-472D-B1F3-7549E9A239B5}" type="slidenum">
              <a:rPr lang="en-GB"/>
              <a:pPr>
                <a:defRPr/>
              </a:pPr>
              <a:t>34</a:t>
            </a:fld>
            <a:endParaRPr lang="en-GB"/>
          </a:p>
        </p:txBody>
      </p:sp>
      <p:sp>
        <p:nvSpPr>
          <p:cNvPr id="5"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idx="4294967295"/>
          </p:nvPr>
        </p:nvSpPr>
        <p:spPr>
          <a:xfrm>
            <a:off x="1908175" y="836613"/>
            <a:ext cx="5400675" cy="838200"/>
          </a:xfrm>
        </p:spPr>
        <p:txBody>
          <a:bodyPr/>
          <a:lstStyle/>
          <a:p>
            <a:pPr defTabSz="914400">
              <a:lnSpc>
                <a:spcPct val="80000"/>
              </a:lnSpc>
            </a:pPr>
            <a:r>
              <a:rPr lang="en-US" sz="3600" b="0" smtClean="0">
                <a:solidFill>
                  <a:srgbClr val="435153"/>
                </a:solidFill>
                <a:latin typeface="Times New Roman" pitchFamily="18" charset="0"/>
                <a:ea typeface="MS Gothic" pitchFamily="49" charset="-128"/>
              </a:rPr>
              <a:t>Some AP Observations</a:t>
            </a:r>
          </a:p>
        </p:txBody>
      </p:sp>
      <p:sp>
        <p:nvSpPr>
          <p:cNvPr id="3" name="Text Placeholder 2"/>
          <p:cNvSpPr>
            <a:spLocks noGrp="1"/>
          </p:cNvSpPr>
          <p:nvPr>
            <p:ph type="body" sz="quarter" idx="4294967295"/>
          </p:nvPr>
        </p:nvSpPr>
        <p:spPr>
          <a:xfrm>
            <a:off x="539750" y="1773238"/>
            <a:ext cx="8064500" cy="4392612"/>
          </a:xfrm>
        </p:spPr>
        <p:txBody>
          <a:bodyPr>
            <a:normAutofit/>
          </a:bodyPr>
          <a:lstStyle/>
          <a:p>
            <a:pPr marL="0" indent="0" fontAlgn="t">
              <a:lnSpc>
                <a:spcPct val="80000"/>
              </a:lnSpc>
              <a:spcBef>
                <a:spcPct val="0"/>
              </a:spcBef>
              <a:spcAft>
                <a:spcPct val="50000"/>
              </a:spcAft>
              <a:buFont typeface="Wingdings" pitchFamily="2" charset="2"/>
              <a:buChar char="§"/>
            </a:pPr>
            <a:r>
              <a:rPr lang="en-US" sz="2000" b="0" smtClean="0">
                <a:solidFill>
                  <a:srgbClr val="435153"/>
                </a:solidFill>
                <a:latin typeface="Times New Roman" pitchFamily="18" charset="0"/>
                <a:ea typeface="MS Gothic" pitchFamily="49" charset="-128"/>
              </a:rPr>
              <a:t> </a:t>
            </a:r>
            <a:r>
              <a:rPr lang="en-US" sz="2800" b="0" smtClean="0">
                <a:solidFill>
                  <a:srgbClr val="435153"/>
                </a:solidFill>
                <a:latin typeface="Times New Roman" pitchFamily="18" charset="0"/>
                <a:ea typeface="MS Gothic" pitchFamily="49" charset="-128"/>
              </a:rPr>
              <a:t>An AP is (currently) a STA (not quite) with:</a:t>
            </a:r>
          </a:p>
          <a:p>
            <a:pPr marL="457200" lvl="1" indent="0" fontAlgn="t">
              <a:lnSpc>
                <a:spcPct val="80000"/>
              </a:lnSpc>
              <a:spcBef>
                <a:spcPct val="0"/>
              </a:spcBef>
              <a:spcAft>
                <a:spcPct val="50000"/>
              </a:spcAft>
              <a:buFont typeface="Wingdings" pitchFamily="2" charset="2"/>
              <a:buChar char="§"/>
            </a:pPr>
            <a:r>
              <a:rPr lang="en-US" sz="1800" b="1" smtClean="0">
                <a:solidFill>
                  <a:srgbClr val="435153"/>
                </a:solidFill>
                <a:latin typeface="Times New Roman" pitchFamily="18" charset="0"/>
                <a:ea typeface="MS Gothic" pitchFamily="49" charset="-128"/>
              </a:rPr>
              <a:t> </a:t>
            </a:r>
            <a:r>
              <a:rPr lang="en-US" smtClean="0">
                <a:solidFill>
                  <a:srgbClr val="435153"/>
                </a:solidFill>
                <a:latin typeface="Times New Roman" pitchFamily="18" charset="0"/>
                <a:ea typeface="MS Gothic" pitchFamily="49" charset="-128"/>
              </a:rPr>
              <a:t>NO ML-SAP (why not???)</a:t>
            </a:r>
          </a:p>
          <a:p>
            <a:pPr marL="457200" lvl="1" indent="0" fontAlgn="t">
              <a:lnSpc>
                <a:spcPct val="80000"/>
              </a:lnSpc>
              <a:spcBef>
                <a:spcPct val="0"/>
              </a:spcBef>
              <a:spcAft>
                <a:spcPct val="50000"/>
              </a:spcAft>
              <a:buFont typeface="Wingdings" pitchFamily="2" charset="2"/>
              <a:buChar char="§"/>
            </a:pPr>
            <a:r>
              <a:rPr lang="en-US" smtClean="0">
                <a:solidFill>
                  <a:srgbClr val="435153"/>
                </a:solidFill>
                <a:latin typeface="Times New Roman" pitchFamily="18" charset="0"/>
                <a:ea typeface="MS Gothic" pitchFamily="49" charset="-128"/>
              </a:rPr>
              <a:t> Required [ed: should be OPTIONAL] L2 functionality to access a distribution system (DS) </a:t>
            </a:r>
            <a:r>
              <a:rPr lang="en-US" smtClean="0">
                <a:solidFill>
                  <a:srgbClr val="FF0000"/>
                </a:solidFill>
                <a:latin typeface="Times New Roman" pitchFamily="18" charset="0"/>
                <a:ea typeface="MS Gothic" pitchFamily="49" charset="-128"/>
              </a:rPr>
              <a:t>which implies/requires access to another LAN through an (egress/ingress) interface other than the AP’s wireless interface used to establish the BSS!</a:t>
            </a:r>
          </a:p>
          <a:p>
            <a:pPr marL="457200" lvl="1" indent="0" fontAlgn="t">
              <a:lnSpc>
                <a:spcPct val="80000"/>
              </a:lnSpc>
              <a:spcBef>
                <a:spcPct val="0"/>
              </a:spcBef>
              <a:spcAft>
                <a:spcPct val="50000"/>
              </a:spcAft>
              <a:buFont typeface="Wingdings" pitchFamily="2" charset="2"/>
              <a:buChar char="§"/>
            </a:pPr>
            <a:r>
              <a:rPr lang="en-US" smtClean="0">
                <a:solidFill>
                  <a:srgbClr val="435153"/>
                </a:solidFill>
                <a:latin typeface="Times New Roman" pitchFamily="18" charset="0"/>
                <a:ea typeface="MS Gothic" pitchFamily="49" charset="-128"/>
              </a:rPr>
              <a:t> Additional functionalities:</a:t>
            </a:r>
          </a:p>
          <a:p>
            <a:pPr marL="914400" lvl="2" indent="0" fontAlgn="t">
              <a:lnSpc>
                <a:spcPct val="80000"/>
              </a:lnSpc>
              <a:spcBef>
                <a:spcPct val="0"/>
              </a:spcBef>
              <a:spcAft>
                <a:spcPct val="50000"/>
              </a:spcAft>
              <a:buFont typeface="Wingdings" pitchFamily="2" charset="2"/>
              <a:buChar char="§"/>
            </a:pPr>
            <a:r>
              <a:rPr lang="en-US" smtClean="0">
                <a:solidFill>
                  <a:srgbClr val="435153"/>
                </a:solidFill>
                <a:latin typeface="Times New Roman" pitchFamily="18" charset="0"/>
                <a:ea typeface="MS Gothic" pitchFamily="49" charset="-128"/>
              </a:rPr>
              <a:t> beacons, point-coordination, authentication/association, etc.), and</a:t>
            </a:r>
          </a:p>
          <a:p>
            <a:pPr marL="914400" lvl="2" indent="0" fontAlgn="t">
              <a:lnSpc>
                <a:spcPct val="80000"/>
              </a:lnSpc>
              <a:spcBef>
                <a:spcPct val="0"/>
              </a:spcBef>
              <a:spcAft>
                <a:spcPct val="50000"/>
              </a:spcAft>
              <a:buFont typeface="Wingdings" pitchFamily="2" charset="2"/>
              <a:buChar char="§"/>
            </a:pPr>
            <a:r>
              <a:rPr lang="en-US" smtClean="0">
                <a:solidFill>
                  <a:srgbClr val="435153"/>
                </a:solidFill>
                <a:latin typeface="Times New Roman" pitchFamily="18" charset="0"/>
                <a:ea typeface="MS Gothic" pitchFamily="49" charset="-128"/>
              </a:rPr>
              <a:t> a </a:t>
            </a:r>
            <a:r>
              <a:rPr lang="en-US" smtClean="0">
                <a:solidFill>
                  <a:srgbClr val="FF0000"/>
                </a:solidFill>
                <a:latin typeface="Times New Roman" pitchFamily="18" charset="0"/>
                <a:ea typeface="MS Gothic" pitchFamily="49" charset="-128"/>
              </a:rPr>
              <a:t>“LAN-local” relay functionality</a:t>
            </a:r>
            <a:r>
              <a:rPr lang="en-US" smtClean="0">
                <a:solidFill>
                  <a:srgbClr val="435153"/>
                </a:solidFill>
                <a:latin typeface="Times New Roman" pitchFamily="18" charset="0"/>
                <a:ea typeface="MS Gothic" pitchFamily="49" charset="-128"/>
              </a:rPr>
              <a:t> (cf. a “</a:t>
            </a:r>
            <a:r>
              <a:rPr lang="en-US" smtClean="0">
                <a:solidFill>
                  <a:srgbClr val="FF0000"/>
                </a:solidFill>
                <a:latin typeface="Times New Roman" pitchFamily="18" charset="0"/>
                <a:ea typeface="MS Gothic" pitchFamily="49" charset="-128"/>
              </a:rPr>
              <a:t>single-port bridge functionality</a:t>
            </a:r>
            <a:r>
              <a:rPr lang="en-US" smtClean="0">
                <a:solidFill>
                  <a:srgbClr val="435153"/>
                </a:solidFill>
                <a:latin typeface="Times New Roman" pitchFamily="18" charset="0"/>
                <a:ea typeface="MS Gothic" pitchFamily="49" charset="-128"/>
              </a:rPr>
              <a:t>”)</a:t>
            </a:r>
          </a:p>
          <a:p>
            <a:pPr marL="457200" lvl="1" indent="0" fontAlgn="t">
              <a:lnSpc>
                <a:spcPct val="80000"/>
              </a:lnSpc>
              <a:spcBef>
                <a:spcPct val="0"/>
              </a:spcBef>
              <a:spcAft>
                <a:spcPct val="50000"/>
              </a:spcAft>
              <a:buFont typeface="Wingdings" pitchFamily="2" charset="2"/>
              <a:buNone/>
            </a:pPr>
            <a:r>
              <a:rPr lang="en-US" smtClean="0">
                <a:solidFill>
                  <a:srgbClr val="435153"/>
                </a:solidFill>
                <a:latin typeface="Times New Roman" pitchFamily="18" charset="0"/>
                <a:ea typeface="MS Gothic" pitchFamily="49" charset="-128"/>
              </a:rPr>
              <a:t>that ultimately distinguish an AP from a STA, esp. when STAs (.11ak) have access to a DS!  </a:t>
            </a:r>
          </a:p>
          <a:p>
            <a:pPr marL="457200" lvl="1" indent="0">
              <a:lnSpc>
                <a:spcPct val="95000"/>
              </a:lnSpc>
              <a:spcBef>
                <a:spcPts val="1475"/>
              </a:spcBef>
            </a:pPr>
            <a:endParaRPr lang="en-US" b="1" smtClean="0">
              <a:solidFill>
                <a:srgbClr val="435153"/>
              </a:solidFill>
              <a:latin typeface="Times New Roman" pitchFamily="18" charset="0"/>
              <a:ea typeface="MS Gothic" pitchFamily="49" charset="-128"/>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C23666BF-F6EC-4AAA-869A-D96EC26A06A1}" type="slidenum">
              <a:rPr lang="en-GB"/>
              <a:pPr>
                <a:defRPr/>
              </a:pPr>
              <a:t>35</a:t>
            </a:fld>
            <a:endParaRPr lang="en-GB"/>
          </a:p>
        </p:txBody>
      </p:sp>
      <p:sp>
        <p:nvSpPr>
          <p:cNvPr id="5"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idx="4294967295"/>
          </p:nvPr>
        </p:nvSpPr>
        <p:spPr>
          <a:xfrm>
            <a:off x="1403350" y="836613"/>
            <a:ext cx="5400675" cy="838200"/>
          </a:xfrm>
        </p:spPr>
        <p:txBody>
          <a:bodyPr/>
          <a:lstStyle/>
          <a:p>
            <a:pPr defTabSz="914400">
              <a:lnSpc>
                <a:spcPct val="80000"/>
              </a:lnSpc>
            </a:pPr>
            <a:r>
              <a:rPr lang="en-US" sz="3600" b="0" smtClean="0">
                <a:solidFill>
                  <a:srgbClr val="435153"/>
                </a:solidFill>
                <a:latin typeface="Times New Roman" pitchFamily="18" charset="0"/>
                <a:ea typeface="MS Gothic" pitchFamily="49" charset="-128"/>
              </a:rPr>
              <a:t>On .11 APs</a:t>
            </a:r>
          </a:p>
        </p:txBody>
      </p:sp>
      <p:sp>
        <p:nvSpPr>
          <p:cNvPr id="3" name="Text Placeholder 2"/>
          <p:cNvSpPr>
            <a:spLocks noGrp="1"/>
          </p:cNvSpPr>
          <p:nvPr>
            <p:ph type="body" sz="quarter" idx="4294967295"/>
          </p:nvPr>
        </p:nvSpPr>
        <p:spPr>
          <a:xfrm>
            <a:off x="539750" y="1628775"/>
            <a:ext cx="8064500" cy="4752975"/>
          </a:xfrm>
        </p:spPr>
        <p:txBody>
          <a:bodyPr>
            <a:normAutofit/>
          </a:bodyPr>
          <a:lstStyle/>
          <a:p>
            <a:pPr marL="0" indent="0" fontAlgn="t">
              <a:lnSpc>
                <a:spcPct val="80000"/>
              </a:lnSpc>
              <a:spcBef>
                <a:spcPct val="0"/>
              </a:spcBef>
              <a:spcAft>
                <a:spcPct val="50000"/>
              </a:spcAft>
              <a:buFont typeface="Wingdings" pitchFamily="2" charset="2"/>
              <a:buChar char="§"/>
            </a:pPr>
            <a:r>
              <a:rPr lang="en-US" b="0" smtClean="0">
                <a:solidFill>
                  <a:srgbClr val="435153"/>
                </a:solidFill>
                <a:latin typeface="Times New Roman" pitchFamily="18" charset="0"/>
                <a:ea typeface="MS Gothic" pitchFamily="49" charset="-128"/>
              </a:rPr>
              <a:t> </a:t>
            </a:r>
            <a:r>
              <a:rPr lang="en-US" b="0" smtClean="0">
                <a:latin typeface="Times New Roman" pitchFamily="18" charset="0"/>
                <a:ea typeface="MS Gothic" pitchFamily="49" charset="-128"/>
              </a:rPr>
              <a:t>The definition of AP should be changed: </a:t>
            </a:r>
          </a:p>
          <a:p>
            <a:pPr marL="0" indent="0" fontAlgn="t">
              <a:lnSpc>
                <a:spcPct val="80000"/>
              </a:lnSpc>
              <a:spcBef>
                <a:spcPct val="0"/>
              </a:spcBef>
              <a:spcAft>
                <a:spcPct val="50000"/>
              </a:spcAft>
              <a:buFont typeface="Wingdings" pitchFamily="2" charset="2"/>
              <a:buChar char="§"/>
            </a:pPr>
            <a:r>
              <a:rPr lang="en-US" b="0" smtClean="0">
                <a:latin typeface="Times New Roman" pitchFamily="18" charset="0"/>
                <a:ea typeface="MS Gothic" pitchFamily="49" charset="-128"/>
              </a:rPr>
              <a:t>  “provides” should read “can provide” and access to a DS made optional because</a:t>
            </a:r>
          </a:p>
          <a:p>
            <a:pPr marL="457200" lvl="1" indent="0" fontAlgn="t">
              <a:lnSpc>
                <a:spcPct val="80000"/>
              </a:lnSpc>
              <a:spcBef>
                <a:spcPct val="0"/>
              </a:spcBef>
              <a:spcAft>
                <a:spcPct val="50000"/>
              </a:spcAft>
              <a:buFont typeface="Wingdings" pitchFamily="2" charset="2"/>
              <a:buChar char="§"/>
            </a:pPr>
            <a:r>
              <a:rPr lang="en-US" b="1" smtClean="0">
                <a:latin typeface="Times New Roman" pitchFamily="18" charset="0"/>
                <a:ea typeface="MS Gothic" pitchFamily="49" charset="-128"/>
              </a:rPr>
              <a:t> </a:t>
            </a:r>
            <a:r>
              <a:rPr lang="en-US" smtClean="0">
                <a:latin typeface="Times New Roman" pitchFamily="18" charset="0"/>
                <a:ea typeface="MS Gothic" pitchFamily="49" charset="-128"/>
              </a:rPr>
              <a:t>a BSS can exist whether or not there is access to a DS, </a:t>
            </a:r>
          </a:p>
          <a:p>
            <a:pPr marL="457200" lvl="1" indent="0" fontAlgn="t">
              <a:lnSpc>
                <a:spcPct val="80000"/>
              </a:lnSpc>
              <a:spcBef>
                <a:spcPct val="0"/>
              </a:spcBef>
              <a:spcAft>
                <a:spcPct val="50000"/>
              </a:spcAft>
              <a:buFont typeface="Wingdings" pitchFamily="2" charset="2"/>
              <a:buChar char="§"/>
            </a:pPr>
            <a:r>
              <a:rPr lang="en-US" smtClean="0">
                <a:latin typeface="Times New Roman" pitchFamily="18" charset="0"/>
                <a:ea typeface="MS Gothic" pitchFamily="49" charset="-128"/>
              </a:rPr>
              <a:t> AND because .11ak is changing things so STAs w/o BECF/SPBF (i.e. non-AP STAs) can become part of a .1Q bridged LAN which </a:t>
            </a:r>
            <a:r>
              <a:rPr lang="en-US" b="1" u="sng" smtClean="0">
                <a:latin typeface="Times New Roman" pitchFamily="18" charset="0"/>
                <a:ea typeface="MS Gothic" pitchFamily="49" charset="-128"/>
              </a:rPr>
              <a:t>IS</a:t>
            </a:r>
            <a:r>
              <a:rPr lang="en-US" smtClean="0">
                <a:latin typeface="Times New Roman" pitchFamily="18" charset="0"/>
                <a:ea typeface="MS Gothic" pitchFamily="49" charset="-128"/>
              </a:rPr>
              <a:t> a DS.</a:t>
            </a:r>
          </a:p>
          <a:p>
            <a:pPr marL="0" indent="0" fontAlgn="t">
              <a:lnSpc>
                <a:spcPct val="80000"/>
              </a:lnSpc>
              <a:spcBef>
                <a:spcPct val="0"/>
              </a:spcBef>
              <a:spcAft>
                <a:spcPct val="50000"/>
              </a:spcAft>
              <a:buFont typeface="Wingdings" pitchFamily="2" charset="2"/>
              <a:buChar char="§"/>
            </a:pPr>
            <a:r>
              <a:rPr lang="en-US" b="0" smtClean="0">
                <a:latin typeface="Times New Roman" pitchFamily="18" charset="0"/>
                <a:ea typeface="MS Gothic" pitchFamily="49" charset="-128"/>
              </a:rPr>
              <a:t> The real distinguishing features of APs are their “BSS establishment and coordination functionality (BECF)” and “single-port bridge functionality (SPBF)”.  </a:t>
            </a:r>
          </a:p>
          <a:p>
            <a:pPr marL="0" indent="0" fontAlgn="t">
              <a:lnSpc>
                <a:spcPct val="80000"/>
              </a:lnSpc>
              <a:spcBef>
                <a:spcPct val="0"/>
              </a:spcBef>
              <a:spcAft>
                <a:spcPct val="50000"/>
              </a:spcAft>
              <a:buFont typeface="Wingdings" pitchFamily="2" charset="2"/>
              <a:buChar char="§"/>
            </a:pPr>
            <a:r>
              <a:rPr lang="en-US" b="0" smtClean="0">
                <a:latin typeface="Times New Roman" pitchFamily="18" charset="0"/>
                <a:ea typeface="MS Gothic" pitchFamily="49" charset="-128"/>
              </a:rPr>
              <a:t>  A thought: for consistency going forward, perhaps DSAF should be changed to DSCF (Distribution Service Convergence Function)?</a:t>
            </a:r>
          </a:p>
          <a:p>
            <a:pPr marL="0" indent="0">
              <a:lnSpc>
                <a:spcPct val="80000"/>
              </a:lnSpc>
              <a:buFont typeface="Times New Roman" pitchFamily="18" charset="0"/>
              <a:buChar char="•"/>
            </a:pPr>
            <a:endParaRPr lang="en-US" b="0" smtClean="0">
              <a:latin typeface="Times New Roman" pitchFamily="18" charset="0"/>
              <a:ea typeface="MS Gothic" pitchFamily="49" charset="-128"/>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FC3C8FE7-341E-4565-98BF-1CD7F8886C4D}" type="slidenum">
              <a:rPr lang="en-GB"/>
              <a:pPr>
                <a:defRPr/>
              </a:pPr>
              <a:t>36</a:t>
            </a:fld>
            <a:endParaRPr lang="en-GB"/>
          </a:p>
        </p:txBody>
      </p:sp>
      <p:sp>
        <p:nvSpPr>
          <p:cNvPr id="7"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idx="4294967295"/>
          </p:nvPr>
        </p:nvSpPr>
        <p:spPr>
          <a:xfrm>
            <a:off x="1763713" y="790575"/>
            <a:ext cx="5400675" cy="838200"/>
          </a:xfrm>
        </p:spPr>
        <p:txBody>
          <a:bodyPr/>
          <a:lstStyle/>
          <a:p>
            <a:pPr defTabSz="914400">
              <a:lnSpc>
                <a:spcPct val="80000"/>
              </a:lnSpc>
            </a:pPr>
            <a:r>
              <a:rPr lang="en-US" sz="3600" b="0" smtClean="0">
                <a:solidFill>
                  <a:srgbClr val="435153"/>
                </a:solidFill>
                <a:latin typeface="Times New Roman" pitchFamily="18" charset="0"/>
                <a:ea typeface="MS Gothic" pitchFamily="49" charset="-128"/>
              </a:rPr>
              <a:t>Some More Definitions</a:t>
            </a:r>
          </a:p>
        </p:txBody>
      </p:sp>
      <p:sp>
        <p:nvSpPr>
          <p:cNvPr id="3" name="Text Placeholder 2"/>
          <p:cNvSpPr>
            <a:spLocks noGrp="1"/>
          </p:cNvSpPr>
          <p:nvPr>
            <p:ph type="body" sz="quarter" idx="4294967295"/>
          </p:nvPr>
        </p:nvSpPr>
        <p:spPr>
          <a:xfrm>
            <a:off x="539750" y="1628775"/>
            <a:ext cx="8064500" cy="4392613"/>
          </a:xfrm>
        </p:spPr>
        <p:txBody>
          <a:bodyPr>
            <a:normAutofit/>
          </a:bodyPr>
          <a:lstStyle/>
          <a:p>
            <a:pPr marL="0" indent="0" fontAlgn="t">
              <a:lnSpc>
                <a:spcPct val="90000"/>
              </a:lnSpc>
              <a:spcBef>
                <a:spcPct val="0"/>
              </a:spcBef>
              <a:spcAft>
                <a:spcPct val="50000"/>
              </a:spcAft>
              <a:buFont typeface="Wingdings" pitchFamily="2" charset="2"/>
              <a:buChar char="§"/>
            </a:pPr>
            <a:endParaRPr lang="en-US" sz="3200" b="0" smtClean="0">
              <a:solidFill>
                <a:srgbClr val="435153"/>
              </a:solidFill>
              <a:latin typeface="Times New Roman" pitchFamily="18" charset="0"/>
              <a:ea typeface="MS Gothic" pitchFamily="49" charset="-128"/>
            </a:endParaRPr>
          </a:p>
          <a:p>
            <a:pPr marL="0" indent="0" fontAlgn="t">
              <a:spcBef>
                <a:spcPct val="0"/>
              </a:spcBef>
              <a:spcAft>
                <a:spcPct val="50000"/>
              </a:spcAft>
              <a:buFont typeface="Wingdings" pitchFamily="2" charset="2"/>
              <a:buChar char="§"/>
            </a:pPr>
            <a:endParaRPr lang="en-US" sz="3200" b="0" smtClean="0">
              <a:solidFill>
                <a:srgbClr val="435153"/>
              </a:solidFill>
              <a:latin typeface="Times New Roman" pitchFamily="18" charset="0"/>
              <a:ea typeface="MS Gothic" pitchFamily="49" charset="-128"/>
            </a:endParaRPr>
          </a:p>
        </p:txBody>
      </p:sp>
      <p:sp>
        <p:nvSpPr>
          <p:cNvPr id="4" name="Text Placeholder 2"/>
          <p:cNvSpPr>
            <a:spLocks/>
          </p:cNvSpPr>
          <p:nvPr/>
        </p:nvSpPr>
        <p:spPr bwMode="auto">
          <a:xfrm>
            <a:off x="539750" y="1412875"/>
            <a:ext cx="8064500" cy="4392613"/>
          </a:xfrm>
          <a:prstGeom prst="rect">
            <a:avLst/>
          </a:prstGeom>
          <a:noFill/>
          <a:ln w="9525">
            <a:noFill/>
            <a:round/>
            <a:headEnd/>
            <a:tailEnd/>
          </a:ln>
        </p:spPr>
        <p:txBody>
          <a:bodyPr lIns="92160" tIns="46080" rIns="92160" bIns="46080"/>
          <a:lstStyle/>
          <a:p>
            <a:pPr algn="l" eaLnBrk="1" fontAlgn="t" hangingPunct="1">
              <a:lnSpc>
                <a:spcPct val="90000"/>
              </a:lnSpc>
              <a:spcAft>
                <a:spcPct val="50000"/>
              </a:spcAft>
              <a:buFont typeface="Wingdings" pitchFamily="2" charset="2"/>
              <a:buChar char="§"/>
            </a:pPr>
            <a:endParaRPr lang="en-US" sz="3200">
              <a:solidFill>
                <a:srgbClr val="435153"/>
              </a:solidFill>
            </a:endParaRPr>
          </a:p>
        </p:txBody>
      </p:sp>
      <p:sp>
        <p:nvSpPr>
          <p:cNvPr id="64517" name="Rectangle 5"/>
          <p:cNvSpPr>
            <a:spLocks noChangeArrowheads="1"/>
          </p:cNvSpPr>
          <p:nvPr/>
        </p:nvSpPr>
        <p:spPr bwMode="auto">
          <a:xfrm>
            <a:off x="684213" y="1484313"/>
            <a:ext cx="7704137" cy="4746625"/>
          </a:xfrm>
          <a:prstGeom prst="rect">
            <a:avLst/>
          </a:prstGeom>
          <a:noFill/>
          <a:ln w="9525">
            <a:noFill/>
            <a:miter lim="800000"/>
            <a:headEnd/>
            <a:tailEnd/>
          </a:ln>
          <a:effectLst/>
        </p:spPr>
        <p:txBody>
          <a:bodyPr>
            <a:spAutoFit/>
          </a:bodyPr>
          <a:lstStyle/>
          <a:p>
            <a:pPr algn="l" defTabSz="914400" eaLnBrk="1" fontAlgn="t" hangingPunct="1">
              <a:lnSpc>
                <a:spcPct val="90000"/>
              </a:lnSpc>
              <a:spcAft>
                <a:spcPct val="50000"/>
              </a:spcAft>
              <a:buFont typeface="Wingdings" pitchFamily="2" charset="2"/>
              <a:buChar char="§"/>
            </a:pPr>
            <a:r>
              <a:rPr lang="en-US" sz="2800">
                <a:solidFill>
                  <a:srgbClr val="435153"/>
                </a:solidFill>
              </a:rPr>
              <a:t> Distribution systems and distribution services:</a:t>
            </a:r>
          </a:p>
          <a:p>
            <a:pPr lvl="1" algn="l" defTabSz="914400" eaLnBrk="1" fontAlgn="t" hangingPunct="1">
              <a:lnSpc>
                <a:spcPct val="90000"/>
              </a:lnSpc>
              <a:spcAft>
                <a:spcPct val="50000"/>
              </a:spcAft>
              <a:buFont typeface="Wingdings" pitchFamily="2" charset="2"/>
              <a:buChar char="§"/>
            </a:pPr>
            <a:r>
              <a:rPr lang="en-US" sz="2800">
                <a:solidFill>
                  <a:srgbClr val="435153"/>
                </a:solidFill>
              </a:rPr>
              <a:t> “</a:t>
            </a:r>
            <a:r>
              <a:rPr lang="en-US" sz="2800" b="1">
                <a:solidFill>
                  <a:srgbClr val="435153"/>
                </a:solidFill>
              </a:rPr>
              <a:t>distribution service</a:t>
            </a:r>
            <a:r>
              <a:rPr lang="en-US" sz="2800">
                <a:solidFill>
                  <a:srgbClr val="435153"/>
                </a:solidFill>
              </a:rPr>
              <a:t>: The [ed: A] service that, by using association information [ed: ?], delivers medium access control (MAC) service tuples within [ed: using] the distribution system (DS).” [REVmc]</a:t>
            </a:r>
          </a:p>
          <a:p>
            <a:pPr lvl="1" algn="l" defTabSz="914400" eaLnBrk="1" fontAlgn="t" hangingPunct="1">
              <a:lnSpc>
                <a:spcPct val="90000"/>
              </a:lnSpc>
              <a:spcAft>
                <a:spcPct val="50000"/>
              </a:spcAft>
              <a:buFont typeface="Wingdings" pitchFamily="2" charset="2"/>
              <a:buChar char="§"/>
            </a:pPr>
            <a:r>
              <a:rPr lang="en-US" sz="2800">
                <a:solidFill>
                  <a:srgbClr val="435153"/>
                </a:solidFill>
              </a:rPr>
              <a:t>“</a:t>
            </a:r>
            <a:r>
              <a:rPr lang="en-US" sz="2800" b="1">
                <a:solidFill>
                  <a:srgbClr val="435153"/>
                </a:solidFill>
              </a:rPr>
              <a:t>distribution system</a:t>
            </a:r>
            <a:r>
              <a:rPr lang="en-US" sz="2800">
                <a:solidFill>
                  <a:srgbClr val="435153"/>
                </a:solidFill>
              </a:rPr>
              <a:t> (DS): A system used to interconnect a set of basic service sets (BSSs) and integrated [ed: ?] local area networks (LANs) to create an extended service set (ESS).” [REVmc]</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EFFD27A0-EFA9-42F5-B811-6A810F1DF129}" type="slidenum">
              <a:rPr lang="en-GB"/>
              <a:pPr>
                <a:defRPr/>
              </a:pPr>
              <a:t>37</a:t>
            </a:fld>
            <a:endParaRPr lang="en-GB"/>
          </a:p>
        </p:txBody>
      </p:sp>
      <p:sp>
        <p:nvSpPr>
          <p:cNvPr id="7"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idx="4294967295"/>
          </p:nvPr>
        </p:nvSpPr>
        <p:spPr>
          <a:xfrm>
            <a:off x="1763713" y="476250"/>
            <a:ext cx="5400675" cy="838200"/>
          </a:xfrm>
        </p:spPr>
        <p:txBody>
          <a:bodyPr/>
          <a:lstStyle/>
          <a:p>
            <a:pPr defTabSz="914400">
              <a:lnSpc>
                <a:spcPct val="80000"/>
              </a:lnSpc>
            </a:pPr>
            <a:r>
              <a:rPr lang="en-US" b="0" smtClean="0">
                <a:solidFill>
                  <a:srgbClr val="435153"/>
                </a:solidFill>
                <a:latin typeface="Times New Roman" pitchFamily="18" charset="0"/>
                <a:ea typeface="MS Gothic" pitchFamily="49" charset="-128"/>
              </a:rPr>
              <a:t>Some More DS Fundamentals</a:t>
            </a:r>
          </a:p>
        </p:txBody>
      </p:sp>
      <p:sp>
        <p:nvSpPr>
          <p:cNvPr id="3" name="Text Placeholder 2"/>
          <p:cNvSpPr>
            <a:spLocks noGrp="1"/>
          </p:cNvSpPr>
          <p:nvPr>
            <p:ph type="body" sz="quarter" idx="4294967295"/>
          </p:nvPr>
        </p:nvSpPr>
        <p:spPr>
          <a:xfrm>
            <a:off x="539750" y="1628775"/>
            <a:ext cx="8064500" cy="4392613"/>
          </a:xfrm>
        </p:spPr>
        <p:txBody>
          <a:bodyPr>
            <a:normAutofit/>
          </a:bodyPr>
          <a:lstStyle/>
          <a:p>
            <a:pPr marL="0" indent="0" fontAlgn="t">
              <a:lnSpc>
                <a:spcPct val="90000"/>
              </a:lnSpc>
              <a:spcBef>
                <a:spcPct val="0"/>
              </a:spcBef>
              <a:spcAft>
                <a:spcPct val="50000"/>
              </a:spcAft>
              <a:buFont typeface="Wingdings" pitchFamily="2" charset="2"/>
              <a:buChar char="§"/>
            </a:pPr>
            <a:endParaRPr lang="en-US" sz="3200" b="0" smtClean="0">
              <a:solidFill>
                <a:srgbClr val="435153"/>
              </a:solidFill>
              <a:latin typeface="Times New Roman" pitchFamily="18" charset="0"/>
              <a:ea typeface="MS Gothic" pitchFamily="49" charset="-128"/>
            </a:endParaRPr>
          </a:p>
          <a:p>
            <a:pPr marL="0" indent="0" fontAlgn="t">
              <a:spcBef>
                <a:spcPct val="0"/>
              </a:spcBef>
              <a:spcAft>
                <a:spcPct val="50000"/>
              </a:spcAft>
              <a:buFont typeface="Wingdings" pitchFamily="2" charset="2"/>
              <a:buChar char="§"/>
            </a:pPr>
            <a:endParaRPr lang="en-US" sz="3200" b="0" smtClean="0">
              <a:solidFill>
                <a:srgbClr val="435153"/>
              </a:solidFill>
              <a:latin typeface="Times New Roman" pitchFamily="18" charset="0"/>
              <a:ea typeface="MS Gothic" pitchFamily="49" charset="-128"/>
            </a:endParaRPr>
          </a:p>
        </p:txBody>
      </p:sp>
      <p:sp>
        <p:nvSpPr>
          <p:cNvPr id="4" name="Text Placeholder 2"/>
          <p:cNvSpPr>
            <a:spLocks/>
          </p:cNvSpPr>
          <p:nvPr/>
        </p:nvSpPr>
        <p:spPr bwMode="auto">
          <a:xfrm>
            <a:off x="539750" y="1628775"/>
            <a:ext cx="8064500" cy="4392613"/>
          </a:xfrm>
          <a:prstGeom prst="rect">
            <a:avLst/>
          </a:prstGeom>
          <a:noFill/>
          <a:ln w="9525">
            <a:noFill/>
            <a:round/>
            <a:headEnd/>
            <a:tailEnd/>
          </a:ln>
        </p:spPr>
        <p:txBody>
          <a:bodyPr lIns="92160" tIns="46080" rIns="92160" bIns="46080"/>
          <a:lstStyle/>
          <a:p>
            <a:pPr algn="l" eaLnBrk="1" fontAlgn="t" hangingPunct="1">
              <a:lnSpc>
                <a:spcPct val="90000"/>
              </a:lnSpc>
              <a:spcAft>
                <a:spcPct val="50000"/>
              </a:spcAft>
              <a:buFont typeface="Wingdings" pitchFamily="2" charset="2"/>
              <a:buChar char="§"/>
            </a:pPr>
            <a:endParaRPr lang="en-US" sz="3200">
              <a:solidFill>
                <a:srgbClr val="435153"/>
              </a:solidFill>
            </a:endParaRPr>
          </a:p>
        </p:txBody>
      </p:sp>
      <p:sp>
        <p:nvSpPr>
          <p:cNvPr id="68613" name="Rectangle 5"/>
          <p:cNvSpPr>
            <a:spLocks noChangeArrowheads="1"/>
          </p:cNvSpPr>
          <p:nvPr/>
        </p:nvSpPr>
        <p:spPr bwMode="auto">
          <a:xfrm>
            <a:off x="755650" y="1125538"/>
            <a:ext cx="7704138" cy="5327650"/>
          </a:xfrm>
          <a:prstGeom prst="rect">
            <a:avLst/>
          </a:prstGeom>
          <a:noFill/>
          <a:ln w="9525">
            <a:noFill/>
            <a:miter lim="800000"/>
            <a:headEnd/>
            <a:tailEnd/>
          </a:ln>
          <a:effectLst/>
        </p:spPr>
        <p:txBody>
          <a:bodyPr>
            <a:spAutoFit/>
          </a:bodyPr>
          <a:lstStyle/>
          <a:p>
            <a:pPr algn="l" defTabSz="914400" eaLnBrk="1" fontAlgn="t" hangingPunct="1">
              <a:lnSpc>
                <a:spcPct val="90000"/>
              </a:lnSpc>
              <a:spcAft>
                <a:spcPct val="50000"/>
              </a:spcAft>
              <a:buFont typeface="Wingdings" pitchFamily="2" charset="2"/>
              <a:buChar char="§"/>
            </a:pPr>
            <a:r>
              <a:rPr lang="en-US" sz="2800">
                <a:solidFill>
                  <a:srgbClr val="435153"/>
                </a:solidFill>
              </a:rPr>
              <a:t> </a:t>
            </a:r>
            <a:r>
              <a:rPr lang="en-US" sz="2400">
                <a:solidFill>
                  <a:srgbClr val="435153"/>
                </a:solidFill>
              </a:rPr>
              <a:t>And a DS is “supposed to” …</a:t>
            </a:r>
          </a:p>
          <a:p>
            <a:pPr lvl="1" algn="l" defTabSz="914400" eaLnBrk="1" fontAlgn="t" hangingPunct="1">
              <a:lnSpc>
                <a:spcPct val="90000"/>
              </a:lnSpc>
              <a:spcAft>
                <a:spcPct val="50000"/>
              </a:spcAft>
              <a:buFont typeface="Wingdings" pitchFamily="2" charset="2"/>
              <a:buChar char="§"/>
            </a:pPr>
            <a:r>
              <a:rPr lang="en-US" sz="2400">
                <a:solidFill>
                  <a:srgbClr val="435153"/>
                </a:solidFill>
              </a:rPr>
              <a:t> “[IEEE Std 802.11 is required to] appear to higher layers [logical link control (LLC) sublayer] as a wired IEEE 802 LAN.” [REVmc]</a:t>
            </a:r>
          </a:p>
          <a:p>
            <a:pPr lvl="1" algn="l" defTabSz="914400" eaLnBrk="1" fontAlgn="t" hangingPunct="1">
              <a:lnSpc>
                <a:spcPct val="90000"/>
              </a:lnSpc>
              <a:spcAft>
                <a:spcPct val="50000"/>
              </a:spcAft>
              <a:buFont typeface="Wingdings" pitchFamily="2" charset="2"/>
              <a:buChar char="§"/>
            </a:pPr>
            <a:r>
              <a:rPr lang="en-US" sz="2400">
                <a:solidFill>
                  <a:srgbClr val="435153"/>
                </a:solidFill>
              </a:rPr>
              <a:t>“enable[s] mobile device support by providing the logical services necessary to handle address to destination mapping and seamless integration of multiple BSSs”. [REVmc]</a:t>
            </a:r>
          </a:p>
          <a:p>
            <a:pPr lvl="1" algn="l" defTabSz="914400" eaLnBrk="1" fontAlgn="t" hangingPunct="1">
              <a:lnSpc>
                <a:spcPct val="90000"/>
              </a:lnSpc>
              <a:spcAft>
                <a:spcPct val="50000"/>
              </a:spcAft>
              <a:buFont typeface="Wingdings" pitchFamily="2" charset="2"/>
              <a:buChar char="§"/>
            </a:pPr>
            <a:r>
              <a:rPr lang="en-US" sz="2400">
                <a:solidFill>
                  <a:srgbClr val="435153"/>
                </a:solidFill>
              </a:rPr>
              <a:t>make an “[</a:t>
            </a:r>
            <a:r>
              <a:rPr lang="en-US" sz="2400">
                <a:solidFill>
                  <a:schemeClr val="tx1"/>
                </a:solidFill>
                <a:cs typeface="Arial" charset="0"/>
              </a:rPr>
              <a:t>The key concept is that the] ESS appear[s] the same to an LLC [ed: sub] layer [ed: entity] as an IBSS. STAs within an ESS can communicate and mobile STAs might move from one BSS to another (within the same ESS) transparently to LLC” [ed: sublayer entities … but there aren’t any?]. [REVmc]</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8E6B6AA4-63FA-434A-B07C-A685EECB3631}" type="slidenum">
              <a:rPr lang="en-GB"/>
              <a:pPr>
                <a:defRPr/>
              </a:pPr>
              <a:t>38</a:t>
            </a:fld>
            <a:endParaRPr lang="en-GB"/>
          </a:p>
        </p:txBody>
      </p:sp>
      <p:sp>
        <p:nvSpPr>
          <p:cNvPr id="7"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idx="4294967295"/>
          </p:nvPr>
        </p:nvSpPr>
        <p:spPr>
          <a:xfrm>
            <a:off x="1763713" y="620713"/>
            <a:ext cx="5400675" cy="838200"/>
          </a:xfrm>
        </p:spPr>
        <p:txBody>
          <a:bodyPr/>
          <a:lstStyle/>
          <a:p>
            <a:pPr defTabSz="914400">
              <a:lnSpc>
                <a:spcPct val="80000"/>
              </a:lnSpc>
            </a:pPr>
            <a:r>
              <a:rPr lang="en-US" sz="3600" b="0" smtClean="0">
                <a:solidFill>
                  <a:srgbClr val="435153"/>
                </a:solidFill>
                <a:latin typeface="Times New Roman" pitchFamily="18" charset="0"/>
                <a:ea typeface="MS Gothic" pitchFamily="49" charset="-128"/>
              </a:rPr>
              <a:t>Some More Definitions</a:t>
            </a:r>
          </a:p>
        </p:txBody>
      </p:sp>
      <p:sp>
        <p:nvSpPr>
          <p:cNvPr id="3" name="Text Placeholder 2"/>
          <p:cNvSpPr>
            <a:spLocks noGrp="1"/>
          </p:cNvSpPr>
          <p:nvPr>
            <p:ph type="body" sz="quarter" idx="4294967295"/>
          </p:nvPr>
        </p:nvSpPr>
        <p:spPr>
          <a:xfrm>
            <a:off x="539750" y="1628775"/>
            <a:ext cx="8064500" cy="4392613"/>
          </a:xfrm>
        </p:spPr>
        <p:txBody>
          <a:bodyPr>
            <a:normAutofit/>
          </a:bodyPr>
          <a:lstStyle/>
          <a:p>
            <a:pPr marL="0" indent="0" fontAlgn="t">
              <a:lnSpc>
                <a:spcPct val="90000"/>
              </a:lnSpc>
              <a:spcBef>
                <a:spcPct val="0"/>
              </a:spcBef>
              <a:spcAft>
                <a:spcPct val="50000"/>
              </a:spcAft>
              <a:buFont typeface="Wingdings" pitchFamily="2" charset="2"/>
              <a:buChar char="§"/>
            </a:pPr>
            <a:endParaRPr lang="en-US" sz="3200" b="0" smtClean="0">
              <a:solidFill>
                <a:srgbClr val="435153"/>
              </a:solidFill>
              <a:latin typeface="Times New Roman" pitchFamily="18" charset="0"/>
              <a:ea typeface="MS Gothic" pitchFamily="49" charset="-128"/>
            </a:endParaRPr>
          </a:p>
          <a:p>
            <a:pPr marL="0" indent="0" fontAlgn="t">
              <a:spcBef>
                <a:spcPct val="0"/>
              </a:spcBef>
              <a:spcAft>
                <a:spcPct val="50000"/>
              </a:spcAft>
              <a:buFont typeface="Wingdings" pitchFamily="2" charset="2"/>
              <a:buChar char="§"/>
            </a:pPr>
            <a:endParaRPr lang="en-US" sz="3200" b="0" smtClean="0">
              <a:solidFill>
                <a:srgbClr val="435153"/>
              </a:solidFill>
              <a:latin typeface="Times New Roman" pitchFamily="18" charset="0"/>
              <a:ea typeface="MS Gothic" pitchFamily="49" charset="-128"/>
            </a:endParaRPr>
          </a:p>
        </p:txBody>
      </p:sp>
      <p:sp>
        <p:nvSpPr>
          <p:cNvPr id="4" name="Text Placeholder 2"/>
          <p:cNvSpPr>
            <a:spLocks/>
          </p:cNvSpPr>
          <p:nvPr/>
        </p:nvSpPr>
        <p:spPr bwMode="auto">
          <a:xfrm>
            <a:off x="539750" y="1412875"/>
            <a:ext cx="8064500" cy="4392613"/>
          </a:xfrm>
          <a:prstGeom prst="rect">
            <a:avLst/>
          </a:prstGeom>
          <a:noFill/>
          <a:ln w="9525">
            <a:noFill/>
            <a:round/>
            <a:headEnd/>
            <a:tailEnd/>
          </a:ln>
        </p:spPr>
        <p:txBody>
          <a:bodyPr lIns="92160" tIns="46080" rIns="92160" bIns="46080"/>
          <a:lstStyle/>
          <a:p>
            <a:pPr algn="l" eaLnBrk="1" fontAlgn="t" hangingPunct="1">
              <a:lnSpc>
                <a:spcPct val="90000"/>
              </a:lnSpc>
              <a:spcAft>
                <a:spcPct val="50000"/>
              </a:spcAft>
              <a:buFont typeface="Wingdings" pitchFamily="2" charset="2"/>
              <a:buChar char="§"/>
            </a:pPr>
            <a:endParaRPr lang="en-US" sz="3200">
              <a:solidFill>
                <a:srgbClr val="435153"/>
              </a:solidFill>
            </a:endParaRPr>
          </a:p>
        </p:txBody>
      </p:sp>
      <p:sp>
        <p:nvSpPr>
          <p:cNvPr id="75781" name="Rectangle 5"/>
          <p:cNvSpPr>
            <a:spLocks noChangeArrowheads="1"/>
          </p:cNvSpPr>
          <p:nvPr/>
        </p:nvSpPr>
        <p:spPr bwMode="auto">
          <a:xfrm>
            <a:off x="684213" y="1268413"/>
            <a:ext cx="7704137" cy="4594225"/>
          </a:xfrm>
          <a:prstGeom prst="rect">
            <a:avLst/>
          </a:prstGeom>
          <a:noFill/>
          <a:ln w="9525">
            <a:noFill/>
            <a:miter lim="800000"/>
            <a:headEnd/>
            <a:tailEnd/>
          </a:ln>
          <a:effectLst/>
        </p:spPr>
        <p:txBody>
          <a:bodyPr>
            <a:spAutoFit/>
          </a:bodyPr>
          <a:lstStyle/>
          <a:p>
            <a:pPr algn="l" defTabSz="914400" eaLnBrk="1" fontAlgn="t" hangingPunct="1">
              <a:lnSpc>
                <a:spcPct val="90000"/>
              </a:lnSpc>
              <a:spcAft>
                <a:spcPct val="50000"/>
              </a:spcAft>
              <a:buFont typeface="Wingdings" pitchFamily="2" charset="2"/>
              <a:buChar char="§"/>
            </a:pPr>
            <a:r>
              <a:rPr lang="en-US" sz="2800">
                <a:solidFill>
                  <a:srgbClr val="435153"/>
                </a:solidFill>
              </a:rPr>
              <a:t> Integration service and portals::</a:t>
            </a:r>
          </a:p>
          <a:p>
            <a:pPr lvl="1" algn="l" defTabSz="914400" eaLnBrk="1" fontAlgn="t" hangingPunct="1">
              <a:lnSpc>
                <a:spcPct val="90000"/>
              </a:lnSpc>
              <a:spcAft>
                <a:spcPct val="50000"/>
              </a:spcAft>
              <a:buFont typeface="Wingdings" pitchFamily="2" charset="2"/>
              <a:buChar char="§"/>
            </a:pPr>
            <a:r>
              <a:rPr lang="en-US" sz="2400">
                <a:solidFill>
                  <a:srgbClr val="435153"/>
                </a:solidFill>
              </a:rPr>
              <a:t>“</a:t>
            </a:r>
            <a:r>
              <a:rPr lang="en-US" sz="2400" b="1">
                <a:solidFill>
                  <a:srgbClr val="435153"/>
                </a:solidFill>
              </a:rPr>
              <a:t>portal</a:t>
            </a:r>
            <a:r>
              <a:rPr lang="en-US" sz="2400">
                <a:solidFill>
                  <a:srgbClr val="435153"/>
                </a:solidFill>
              </a:rPr>
              <a:t>: The logical point at which the integration service is provided. </a:t>
            </a:r>
          </a:p>
          <a:p>
            <a:pPr lvl="1" algn="l" defTabSz="914400" eaLnBrk="1" fontAlgn="t" hangingPunct="1">
              <a:lnSpc>
                <a:spcPct val="90000"/>
              </a:lnSpc>
              <a:spcAft>
                <a:spcPct val="50000"/>
              </a:spcAft>
              <a:buFont typeface="Wingdings" pitchFamily="2" charset="2"/>
              <a:buNone/>
            </a:pPr>
            <a:r>
              <a:rPr lang="en-US" sz="1800">
                <a:solidFill>
                  <a:srgbClr val="435153"/>
                </a:solidFill>
              </a:rPr>
              <a:t>     NOTE 15—For the purposes of this Standard, there is at most one portal in a given ESS’s infrastructure. In an implementation, a single logical portal function may be provided by multiple devices that provide integration services for the ESS. How such multiple devices coordinate to appear as a single logical portal is implementation dependent.”  [</a:t>
            </a:r>
            <a:r>
              <a:rPr lang="en-US" sz="2400">
                <a:solidFill>
                  <a:srgbClr val="435153"/>
                </a:solidFill>
              </a:rPr>
              <a:t>REVmc]</a:t>
            </a:r>
          </a:p>
          <a:p>
            <a:pPr lvl="1" algn="l" defTabSz="914400" eaLnBrk="1" fontAlgn="t" hangingPunct="1">
              <a:lnSpc>
                <a:spcPct val="90000"/>
              </a:lnSpc>
              <a:spcAft>
                <a:spcPct val="50000"/>
              </a:spcAft>
              <a:buFont typeface="Wingdings" pitchFamily="2" charset="2"/>
              <a:buChar char="§"/>
            </a:pPr>
            <a:r>
              <a:rPr lang="en-US" sz="2400">
                <a:solidFill>
                  <a:srgbClr val="435153"/>
                </a:solidFill>
              </a:rPr>
              <a:t>“</a:t>
            </a:r>
            <a:r>
              <a:rPr lang="en-US" sz="2400" b="1">
                <a:solidFill>
                  <a:srgbClr val="435153"/>
                </a:solidFill>
              </a:rPr>
              <a:t>integration service</a:t>
            </a:r>
            <a:r>
              <a:rPr lang="en-US" sz="2400">
                <a:solidFill>
                  <a:srgbClr val="435153"/>
                </a:solidFill>
              </a:rPr>
              <a:t>: The service that enables delivery of medium access control (MAC) service data units (MSDUs) between the distribution system (DS) and a local area network (LAN) (via a portal).” [REVmc]</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DC8FDA4E-3C33-4FA7-B487-9DB3154C59C3}" type="slidenum">
              <a:rPr lang="en-GB"/>
              <a:pPr>
                <a:defRPr/>
              </a:pPr>
              <a:t>39</a:t>
            </a:fld>
            <a:endParaRPr lang="en-GB"/>
          </a:p>
        </p:txBody>
      </p:sp>
      <p:sp>
        <p:nvSpPr>
          <p:cNvPr id="7"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idx="4294967295"/>
          </p:nvPr>
        </p:nvSpPr>
        <p:spPr>
          <a:xfrm>
            <a:off x="684213" y="765175"/>
            <a:ext cx="7920037" cy="838200"/>
          </a:xfrm>
        </p:spPr>
        <p:txBody>
          <a:bodyPr/>
          <a:lstStyle/>
          <a:p>
            <a:pPr defTabSz="914400">
              <a:lnSpc>
                <a:spcPct val="80000"/>
              </a:lnSpc>
            </a:pPr>
            <a:r>
              <a:rPr lang="en-US" b="0" smtClean="0">
                <a:solidFill>
                  <a:srgbClr val="435153"/>
                </a:solidFill>
                <a:latin typeface="Times New Roman" pitchFamily="18" charset="0"/>
                <a:ea typeface="MS Gothic" pitchFamily="49" charset="-128"/>
              </a:rPr>
              <a:t>An aside: What is an “infrastructure” really?</a:t>
            </a:r>
          </a:p>
        </p:txBody>
      </p:sp>
      <p:sp>
        <p:nvSpPr>
          <p:cNvPr id="3" name="Text Placeholder 2"/>
          <p:cNvSpPr>
            <a:spLocks noGrp="1"/>
          </p:cNvSpPr>
          <p:nvPr>
            <p:ph type="body" sz="quarter" idx="4294967295"/>
          </p:nvPr>
        </p:nvSpPr>
        <p:spPr>
          <a:xfrm>
            <a:off x="539750" y="1628775"/>
            <a:ext cx="8064500" cy="4392613"/>
          </a:xfrm>
        </p:spPr>
        <p:txBody>
          <a:bodyPr>
            <a:normAutofit/>
          </a:bodyPr>
          <a:lstStyle/>
          <a:p>
            <a:pPr marL="0" indent="0" fontAlgn="t">
              <a:lnSpc>
                <a:spcPct val="90000"/>
              </a:lnSpc>
              <a:spcBef>
                <a:spcPct val="0"/>
              </a:spcBef>
              <a:spcAft>
                <a:spcPct val="50000"/>
              </a:spcAft>
              <a:buFont typeface="Wingdings" pitchFamily="2" charset="2"/>
              <a:buChar char="§"/>
            </a:pPr>
            <a:endParaRPr lang="en-US" sz="3200" b="0" smtClean="0">
              <a:solidFill>
                <a:srgbClr val="435153"/>
              </a:solidFill>
              <a:latin typeface="Times New Roman" pitchFamily="18" charset="0"/>
              <a:ea typeface="MS Gothic" pitchFamily="49" charset="-128"/>
            </a:endParaRPr>
          </a:p>
          <a:p>
            <a:pPr marL="0" indent="0" fontAlgn="t">
              <a:spcBef>
                <a:spcPct val="0"/>
              </a:spcBef>
              <a:spcAft>
                <a:spcPct val="50000"/>
              </a:spcAft>
              <a:buFont typeface="Wingdings" pitchFamily="2" charset="2"/>
              <a:buChar char="§"/>
            </a:pPr>
            <a:endParaRPr lang="en-US" sz="3200" b="0" smtClean="0">
              <a:solidFill>
                <a:srgbClr val="435153"/>
              </a:solidFill>
              <a:latin typeface="Times New Roman" pitchFamily="18" charset="0"/>
              <a:ea typeface="MS Gothic" pitchFamily="49" charset="-128"/>
            </a:endParaRPr>
          </a:p>
        </p:txBody>
      </p:sp>
      <p:sp>
        <p:nvSpPr>
          <p:cNvPr id="4" name="Text Placeholder 2"/>
          <p:cNvSpPr>
            <a:spLocks/>
          </p:cNvSpPr>
          <p:nvPr/>
        </p:nvSpPr>
        <p:spPr bwMode="auto">
          <a:xfrm>
            <a:off x="539750" y="1628775"/>
            <a:ext cx="8064500" cy="4392613"/>
          </a:xfrm>
          <a:prstGeom prst="rect">
            <a:avLst/>
          </a:prstGeom>
          <a:noFill/>
          <a:ln w="9525">
            <a:noFill/>
            <a:round/>
            <a:headEnd/>
            <a:tailEnd/>
          </a:ln>
        </p:spPr>
        <p:txBody>
          <a:bodyPr lIns="92160" tIns="46080" rIns="92160" bIns="46080"/>
          <a:lstStyle/>
          <a:p>
            <a:pPr algn="l" eaLnBrk="1" fontAlgn="t" hangingPunct="1">
              <a:lnSpc>
                <a:spcPct val="90000"/>
              </a:lnSpc>
              <a:spcAft>
                <a:spcPct val="50000"/>
              </a:spcAft>
              <a:buFont typeface="Wingdings" pitchFamily="2" charset="2"/>
              <a:buChar char="§"/>
            </a:pPr>
            <a:endParaRPr lang="en-US" sz="3200">
              <a:solidFill>
                <a:srgbClr val="435153"/>
              </a:solidFill>
            </a:endParaRPr>
          </a:p>
        </p:txBody>
      </p:sp>
      <p:sp>
        <p:nvSpPr>
          <p:cNvPr id="73733" name="Rectangle 5"/>
          <p:cNvSpPr>
            <a:spLocks noChangeArrowheads="1"/>
          </p:cNvSpPr>
          <p:nvPr/>
        </p:nvSpPr>
        <p:spPr bwMode="auto">
          <a:xfrm>
            <a:off x="684213" y="1628775"/>
            <a:ext cx="7704137" cy="4310063"/>
          </a:xfrm>
          <a:prstGeom prst="rect">
            <a:avLst/>
          </a:prstGeom>
          <a:noFill/>
          <a:ln w="9525">
            <a:noFill/>
            <a:miter lim="800000"/>
            <a:headEnd/>
            <a:tailEnd/>
          </a:ln>
          <a:effectLst/>
        </p:spPr>
        <p:txBody>
          <a:bodyPr>
            <a:spAutoFit/>
          </a:bodyPr>
          <a:lstStyle/>
          <a:p>
            <a:pPr algn="l" defTabSz="914400" eaLnBrk="1" fontAlgn="t" hangingPunct="1">
              <a:lnSpc>
                <a:spcPct val="90000"/>
              </a:lnSpc>
              <a:spcAft>
                <a:spcPct val="50000"/>
              </a:spcAft>
              <a:buFont typeface="Wingdings" pitchFamily="2" charset="2"/>
              <a:buChar char="§"/>
            </a:pPr>
            <a:r>
              <a:rPr lang="en-US" sz="2800">
                <a:solidFill>
                  <a:srgbClr val="435153"/>
                </a:solidFill>
              </a:rPr>
              <a:t> </a:t>
            </a:r>
            <a:r>
              <a:rPr lang="en-US" sz="2400">
                <a:solidFill>
                  <a:srgbClr val="435153"/>
                </a:solidFill>
              </a:rPr>
              <a:t>“</a:t>
            </a:r>
            <a:r>
              <a:rPr lang="en-US" sz="2400" b="1">
                <a:solidFill>
                  <a:srgbClr val="435153"/>
                </a:solidFill>
              </a:rPr>
              <a:t>infrastructure</a:t>
            </a:r>
            <a:r>
              <a:rPr lang="en-US" sz="2400">
                <a:solidFill>
                  <a:srgbClr val="435153"/>
                </a:solidFill>
              </a:rPr>
              <a:t>:  An infrastructure comprises a distribution system (DS), one or more APs, zero or one portal, and zero or more mesh gates. It is also the logical location of distribution and integration service functions of an extended service set (ESS).”c[REVmc] </a:t>
            </a:r>
          </a:p>
          <a:p>
            <a:pPr algn="l" defTabSz="914400" eaLnBrk="1" fontAlgn="t" hangingPunct="1">
              <a:lnSpc>
                <a:spcPct val="90000"/>
              </a:lnSpc>
              <a:spcAft>
                <a:spcPct val="50000"/>
              </a:spcAft>
              <a:buFont typeface="Wingdings" pitchFamily="2" charset="2"/>
              <a:buChar char="§"/>
            </a:pPr>
            <a:r>
              <a:rPr lang="en-US" sz="2400">
                <a:solidFill>
                  <a:srgbClr val="435153"/>
                </a:solidFill>
              </a:rPr>
              <a:t> “</a:t>
            </a:r>
            <a:r>
              <a:rPr lang="en-US" sz="2400" b="1">
                <a:solidFill>
                  <a:srgbClr val="435153"/>
                </a:solidFill>
              </a:rPr>
              <a:t>extended service set (ESS):</a:t>
            </a:r>
            <a:r>
              <a:rPr lang="en-US" sz="2400">
                <a:solidFill>
                  <a:srgbClr val="435153"/>
                </a:solidFill>
              </a:rPr>
              <a:t> A set of one or more interconnected basic service sets (BSSs) that appears as a single BSS to the logical link control (LLC) layer at any station (STA) associated with one of those BSSs.</a:t>
            </a:r>
          </a:p>
          <a:p>
            <a:pPr algn="l" defTabSz="914400" eaLnBrk="1" fontAlgn="t" hangingPunct="1">
              <a:lnSpc>
                <a:spcPct val="90000"/>
              </a:lnSpc>
              <a:spcAft>
                <a:spcPct val="50000"/>
              </a:spcAft>
              <a:buFont typeface="Wingdings" pitchFamily="2" charset="2"/>
              <a:buChar char="§"/>
            </a:pPr>
            <a:r>
              <a:rPr lang="en-US" sz="2400">
                <a:solidFill>
                  <a:srgbClr val="435153"/>
                </a:solidFill>
              </a:rPr>
              <a:t> ?????????????</a:t>
            </a:r>
            <a:endParaRPr lang="en-US">
              <a:solidFill>
                <a:srgbClr val="435153"/>
              </a:solidFill>
            </a:endParaRPr>
          </a:p>
          <a:p>
            <a:pPr algn="l" defTabSz="914400" eaLnBrk="1" fontAlgn="t" hangingPunct="1">
              <a:lnSpc>
                <a:spcPct val="90000"/>
              </a:lnSpc>
              <a:spcAft>
                <a:spcPct val="50000"/>
              </a:spcAft>
              <a:buFont typeface="Wingdings" pitchFamily="2" charset="2"/>
              <a:buChar char="§"/>
            </a:pPr>
            <a:endParaRPr lang="en-US" sz="2400">
              <a:solidFill>
                <a:srgbClr val="435153"/>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5"/>
          <p:cNvSpPr>
            <a:spLocks noGrp="1"/>
          </p:cNvSpPr>
          <p:nvPr>
            <p:ph type="sldNum" idx="10"/>
          </p:nvPr>
        </p:nvSpPr>
        <p:spPr/>
        <p:txBody>
          <a:bodyPr/>
          <a:lstStyle/>
          <a:p>
            <a:pPr>
              <a:defRPr/>
            </a:pPr>
            <a:r>
              <a:rPr lang="en-GB"/>
              <a:t>Slide </a:t>
            </a:r>
            <a:fld id="{EDF94E54-7E19-4D44-9F77-678761753E71}" type="slidenum">
              <a:rPr lang="en-GB"/>
              <a:pPr>
                <a:defRPr/>
              </a:pPr>
              <a:t>4</a:t>
            </a:fld>
            <a:endParaRPr lang="en-GB"/>
          </a:p>
        </p:txBody>
      </p:sp>
      <p:sp>
        <p:nvSpPr>
          <p:cNvPr id="32" name="Rectangle 4"/>
          <p:cNvSpPr>
            <a:spLocks noGrp="1" noChangeArrowheads="1"/>
          </p:cNvSpPr>
          <p:nvPr>
            <p:ph type="ftr" idx="11"/>
          </p:nvPr>
        </p:nvSpPr>
        <p:spPr/>
        <p:txBody>
          <a:bodyPr/>
          <a:lstStyle/>
          <a:p>
            <a:r>
              <a:rPr lang="en-GB"/>
              <a:t>Dick Roy, SRA / Mark Hamilton, Ruckus Wireless</a:t>
            </a:r>
          </a:p>
        </p:txBody>
      </p:sp>
      <p:sp>
        <p:nvSpPr>
          <p:cNvPr id="7" name="Freeform 6"/>
          <p:cNvSpPr/>
          <p:nvPr/>
        </p:nvSpPr>
        <p:spPr>
          <a:xfrm>
            <a:off x="3170238" y="1493838"/>
            <a:ext cx="2673350" cy="487362"/>
          </a:xfrm>
          <a:custGeom>
            <a:avLst/>
            <a:gdLst>
              <a:gd name="connsiteX0" fmla="*/ 0 w 2673614"/>
              <a:gd name="connsiteY0" fmla="*/ 458386 h 487031"/>
              <a:gd name="connsiteX1" fmla="*/ 1403647 w 2673614"/>
              <a:gd name="connsiteY1" fmla="*/ 72 h 487031"/>
              <a:gd name="connsiteX2" fmla="*/ 2673614 w 2673614"/>
              <a:gd name="connsiteY2" fmla="*/ 487031 h 487031"/>
            </a:gdLst>
            <a:ahLst/>
            <a:cxnLst>
              <a:cxn ang="0">
                <a:pos x="connsiteX0" y="connsiteY0"/>
              </a:cxn>
              <a:cxn ang="0">
                <a:pos x="connsiteX1" y="connsiteY1"/>
              </a:cxn>
              <a:cxn ang="0">
                <a:pos x="connsiteX2" y="connsiteY2"/>
              </a:cxn>
            </a:cxnLst>
            <a:rect l="l" t="t" r="r" b="b"/>
            <a:pathLst>
              <a:path w="2673614" h="487031">
                <a:moveTo>
                  <a:pt x="0" y="458386"/>
                </a:moveTo>
                <a:cubicBezTo>
                  <a:pt x="479022" y="226842"/>
                  <a:pt x="958045" y="-4702"/>
                  <a:pt x="1403647" y="72"/>
                </a:cubicBezTo>
                <a:cubicBezTo>
                  <a:pt x="1849249" y="4846"/>
                  <a:pt x="2673614" y="487031"/>
                  <a:pt x="2673614" y="487031"/>
                </a:cubicBezTo>
              </a:path>
            </a:pathLst>
          </a:custGeom>
          <a:ln w="38100" cmpd="sng">
            <a:solidFill>
              <a:srgbClr val="000000"/>
            </a:solidFill>
          </a:ln>
          <a:effectLst/>
        </p:spPr>
        <p:style>
          <a:lnRef idx="2">
            <a:schemeClr val="accent1"/>
          </a:lnRef>
          <a:fillRef idx="0">
            <a:schemeClr val="accent1"/>
          </a:fillRef>
          <a:effectRef idx="1">
            <a:schemeClr val="accent1"/>
          </a:effectRef>
          <a:fontRef idx="minor">
            <a:schemeClr val="tx1"/>
          </a:fontRef>
        </p:style>
        <p:txBody>
          <a:bodyPr anchor="ctr"/>
          <a:lstStyle/>
          <a:p>
            <a:pPr>
              <a:buFont typeface="Times New Roman" pitchFamily="16" charset="0"/>
              <a:buNone/>
              <a:defRPr/>
            </a:pPr>
            <a:r>
              <a:rPr lang="en-US" sz="2400" dirty="0"/>
              <a:t>802.3</a:t>
            </a:r>
            <a:endParaRPr lang="en-US" sz="2400" dirty="0"/>
          </a:p>
        </p:txBody>
      </p:sp>
      <p:grpSp>
        <p:nvGrpSpPr>
          <p:cNvPr id="21506" name="Group 38"/>
          <p:cNvGrpSpPr>
            <a:grpSpLocks noChangeAspect="1"/>
          </p:cNvGrpSpPr>
          <p:nvPr/>
        </p:nvGrpSpPr>
        <p:grpSpPr bwMode="auto">
          <a:xfrm rot="-1022683">
            <a:off x="5697538" y="1763713"/>
            <a:ext cx="2182812" cy="206375"/>
            <a:chOff x="3120" y="3600"/>
            <a:chExt cx="2112" cy="200"/>
          </a:xfrm>
        </p:grpSpPr>
        <p:sp>
          <p:nvSpPr>
            <p:cNvPr id="21530" name="AutoShape 37"/>
            <p:cNvSpPr>
              <a:spLocks noChangeAspect="1" noChangeArrowheads="1" noTextEdit="1"/>
            </p:cNvSpPr>
            <p:nvPr/>
          </p:nvSpPr>
          <p:spPr bwMode="auto">
            <a:xfrm>
              <a:off x="3120" y="3600"/>
              <a:ext cx="2112" cy="200"/>
            </a:xfrm>
            <a:prstGeom prst="rect">
              <a:avLst/>
            </a:prstGeom>
            <a:noFill/>
            <a:ln w="9525">
              <a:noFill/>
              <a:miter lim="800000"/>
              <a:headEnd/>
              <a:tailEnd/>
            </a:ln>
          </p:spPr>
          <p:txBody>
            <a:bodyPr/>
            <a:lstStyle/>
            <a:p>
              <a:endParaRPr lang="en-US"/>
            </a:p>
          </p:txBody>
        </p:sp>
        <p:sp>
          <p:nvSpPr>
            <p:cNvPr id="21531"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084"/>
                <a:gd name="T172" fmla="*/ 0 h 174"/>
                <a:gd name="T173" fmla="*/ 2084 w 2084"/>
                <a:gd name="T174" fmla="*/ 174 h 17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p:spPr>
          <p:txBody>
            <a:bodyPr/>
            <a:lstStyle/>
            <a:p>
              <a:endParaRPr lang="en-US"/>
            </a:p>
          </p:txBody>
        </p:sp>
        <p:sp>
          <p:nvSpPr>
            <p:cNvPr id="21532"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086"/>
                <a:gd name="T172" fmla="*/ 0 h 174"/>
                <a:gd name="T173" fmla="*/ 2086 w 2086"/>
                <a:gd name="T174" fmla="*/ 174 h 17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p:spPr>
          <p:txBody>
            <a:bodyPr/>
            <a:lstStyle/>
            <a:p>
              <a:endParaRPr lang="en-US"/>
            </a:p>
          </p:txBody>
        </p:sp>
      </p:grpSp>
      <p:grpSp>
        <p:nvGrpSpPr>
          <p:cNvPr id="21507" name="Group 38"/>
          <p:cNvGrpSpPr>
            <a:grpSpLocks noChangeAspect="1"/>
          </p:cNvGrpSpPr>
          <p:nvPr/>
        </p:nvGrpSpPr>
        <p:grpSpPr bwMode="auto">
          <a:xfrm rot="962817">
            <a:off x="5651500" y="2449513"/>
            <a:ext cx="2182813" cy="206375"/>
            <a:chOff x="3120" y="3600"/>
            <a:chExt cx="2112" cy="200"/>
          </a:xfrm>
        </p:grpSpPr>
        <p:sp>
          <p:nvSpPr>
            <p:cNvPr id="21527" name="AutoShape 37"/>
            <p:cNvSpPr>
              <a:spLocks noChangeAspect="1" noChangeArrowheads="1" noTextEdit="1"/>
            </p:cNvSpPr>
            <p:nvPr/>
          </p:nvSpPr>
          <p:spPr bwMode="auto">
            <a:xfrm>
              <a:off x="3120" y="3600"/>
              <a:ext cx="2112" cy="200"/>
            </a:xfrm>
            <a:prstGeom prst="rect">
              <a:avLst/>
            </a:prstGeom>
            <a:noFill/>
            <a:ln w="9525">
              <a:noFill/>
              <a:miter lim="800000"/>
              <a:headEnd/>
              <a:tailEnd/>
            </a:ln>
          </p:spPr>
          <p:txBody>
            <a:bodyPr/>
            <a:lstStyle/>
            <a:p>
              <a:endParaRPr lang="en-US"/>
            </a:p>
          </p:txBody>
        </p:sp>
        <p:sp>
          <p:nvSpPr>
            <p:cNvPr id="21528"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084"/>
                <a:gd name="T172" fmla="*/ 0 h 174"/>
                <a:gd name="T173" fmla="*/ 2084 w 2084"/>
                <a:gd name="T174" fmla="*/ 174 h 17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p:spPr>
          <p:txBody>
            <a:bodyPr/>
            <a:lstStyle/>
            <a:p>
              <a:endParaRPr lang="en-US"/>
            </a:p>
          </p:txBody>
        </p:sp>
        <p:sp>
          <p:nvSpPr>
            <p:cNvPr id="21529"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086"/>
                <a:gd name="T172" fmla="*/ 0 h 174"/>
                <a:gd name="T173" fmla="*/ 2086 w 2086"/>
                <a:gd name="T174" fmla="*/ 174 h 17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p:spPr>
          <p:txBody>
            <a:bodyPr/>
            <a:lstStyle/>
            <a:p>
              <a:endParaRPr lang="en-US"/>
            </a:p>
          </p:txBody>
        </p:sp>
      </p:grpSp>
      <p:grpSp>
        <p:nvGrpSpPr>
          <p:cNvPr id="21508" name="Group 38"/>
          <p:cNvGrpSpPr>
            <a:grpSpLocks noChangeAspect="1"/>
          </p:cNvGrpSpPr>
          <p:nvPr/>
        </p:nvGrpSpPr>
        <p:grpSpPr bwMode="auto">
          <a:xfrm rot="-1022683">
            <a:off x="1084263" y="2390775"/>
            <a:ext cx="2182812" cy="206375"/>
            <a:chOff x="3120" y="3600"/>
            <a:chExt cx="2112" cy="200"/>
          </a:xfrm>
        </p:grpSpPr>
        <p:sp>
          <p:nvSpPr>
            <p:cNvPr id="21524" name="AutoShape 37"/>
            <p:cNvSpPr>
              <a:spLocks noChangeAspect="1" noChangeArrowheads="1" noTextEdit="1"/>
            </p:cNvSpPr>
            <p:nvPr/>
          </p:nvSpPr>
          <p:spPr bwMode="auto">
            <a:xfrm>
              <a:off x="3120" y="3600"/>
              <a:ext cx="2112" cy="200"/>
            </a:xfrm>
            <a:prstGeom prst="rect">
              <a:avLst/>
            </a:prstGeom>
            <a:noFill/>
            <a:ln w="9525">
              <a:noFill/>
              <a:miter lim="800000"/>
              <a:headEnd/>
              <a:tailEnd/>
            </a:ln>
          </p:spPr>
          <p:txBody>
            <a:bodyPr/>
            <a:lstStyle/>
            <a:p>
              <a:endParaRPr lang="en-US"/>
            </a:p>
          </p:txBody>
        </p:sp>
        <p:sp>
          <p:nvSpPr>
            <p:cNvPr id="21525"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084"/>
                <a:gd name="T172" fmla="*/ 0 h 174"/>
                <a:gd name="T173" fmla="*/ 2084 w 2084"/>
                <a:gd name="T174" fmla="*/ 174 h 17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p:spPr>
          <p:txBody>
            <a:bodyPr/>
            <a:lstStyle/>
            <a:p>
              <a:endParaRPr lang="en-US"/>
            </a:p>
          </p:txBody>
        </p:sp>
        <p:sp>
          <p:nvSpPr>
            <p:cNvPr id="21526"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086"/>
                <a:gd name="T172" fmla="*/ 0 h 174"/>
                <a:gd name="T173" fmla="*/ 2086 w 2086"/>
                <a:gd name="T174" fmla="*/ 174 h 17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p:spPr>
          <p:txBody>
            <a:bodyPr/>
            <a:lstStyle/>
            <a:p>
              <a:endParaRPr lang="en-US"/>
            </a:p>
          </p:txBody>
        </p:sp>
      </p:grpSp>
      <p:grpSp>
        <p:nvGrpSpPr>
          <p:cNvPr id="21509" name="Group 38"/>
          <p:cNvGrpSpPr>
            <a:grpSpLocks noChangeAspect="1"/>
          </p:cNvGrpSpPr>
          <p:nvPr/>
        </p:nvGrpSpPr>
        <p:grpSpPr bwMode="auto">
          <a:xfrm rot="962817">
            <a:off x="1128713" y="1857375"/>
            <a:ext cx="2182812" cy="206375"/>
            <a:chOff x="3120" y="3600"/>
            <a:chExt cx="2112" cy="200"/>
          </a:xfrm>
        </p:grpSpPr>
        <p:sp>
          <p:nvSpPr>
            <p:cNvPr id="21521" name="AutoShape 37"/>
            <p:cNvSpPr>
              <a:spLocks noChangeAspect="1" noChangeArrowheads="1" noTextEdit="1"/>
            </p:cNvSpPr>
            <p:nvPr/>
          </p:nvSpPr>
          <p:spPr bwMode="auto">
            <a:xfrm>
              <a:off x="3120" y="3600"/>
              <a:ext cx="2112" cy="200"/>
            </a:xfrm>
            <a:prstGeom prst="rect">
              <a:avLst/>
            </a:prstGeom>
            <a:noFill/>
            <a:ln w="9525">
              <a:noFill/>
              <a:miter lim="800000"/>
              <a:headEnd/>
              <a:tailEnd/>
            </a:ln>
          </p:spPr>
          <p:txBody>
            <a:bodyPr/>
            <a:lstStyle/>
            <a:p>
              <a:endParaRPr lang="en-US"/>
            </a:p>
          </p:txBody>
        </p:sp>
        <p:sp>
          <p:nvSpPr>
            <p:cNvPr id="21522"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084"/>
                <a:gd name="T172" fmla="*/ 0 h 174"/>
                <a:gd name="T173" fmla="*/ 2084 w 2084"/>
                <a:gd name="T174" fmla="*/ 174 h 17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p:spPr>
          <p:txBody>
            <a:bodyPr/>
            <a:lstStyle/>
            <a:p>
              <a:endParaRPr lang="en-US"/>
            </a:p>
          </p:txBody>
        </p:sp>
        <p:sp>
          <p:nvSpPr>
            <p:cNvPr id="21523"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086"/>
                <a:gd name="T172" fmla="*/ 0 h 174"/>
                <a:gd name="T173" fmla="*/ 2086 w 2086"/>
                <a:gd name="T174" fmla="*/ 174 h 17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p:spPr>
          <p:txBody>
            <a:bodyPr/>
            <a:lstStyle/>
            <a:p>
              <a:endParaRPr lang="en-US"/>
            </a:p>
          </p:txBody>
        </p:sp>
      </p:grpSp>
      <p:sp>
        <p:nvSpPr>
          <p:cNvPr id="2" name="Title 1"/>
          <p:cNvSpPr>
            <a:spLocks noGrp="1"/>
          </p:cNvSpPr>
          <p:nvPr>
            <p:ph type="title"/>
          </p:nvPr>
        </p:nvSpPr>
        <p:spPr>
          <a:xfrm>
            <a:off x="230188" y="431800"/>
            <a:ext cx="8588375" cy="838200"/>
          </a:xfrm>
        </p:spPr>
        <p:txBody>
          <a:bodyPr/>
          <a:lstStyle/>
          <a:p>
            <a:pPr algn="l" defTabSz="914400">
              <a:lnSpc>
                <a:spcPct val="80000"/>
              </a:lnSpc>
              <a:buFont typeface="Times New Roman" pitchFamily="16" charset="0"/>
              <a:buNone/>
              <a:defRPr/>
            </a:pPr>
            <a:r>
              <a:rPr lang="en-US" sz="3600" b="0" kern="1200" dirty="0" smtClean="0">
                <a:solidFill>
                  <a:srgbClr val="435153"/>
                </a:solidFill>
              </a:rPr>
              <a:t>This is an example of a physical network</a:t>
            </a:r>
            <a:endParaRPr lang="en-US" sz="3600" b="0" kern="1200" dirty="0">
              <a:solidFill>
                <a:srgbClr val="435153"/>
              </a:solidFill>
            </a:endParaRPr>
          </a:p>
        </p:txBody>
      </p:sp>
      <p:sp>
        <p:nvSpPr>
          <p:cNvPr id="3" name="Text Placeholder 2"/>
          <p:cNvSpPr>
            <a:spLocks noGrp="1"/>
          </p:cNvSpPr>
          <p:nvPr>
            <p:ph type="body" sz="quarter" idx="4294967295"/>
          </p:nvPr>
        </p:nvSpPr>
        <p:spPr>
          <a:xfrm>
            <a:off x="239713" y="3276600"/>
            <a:ext cx="8578850" cy="3032125"/>
          </a:xfrm>
        </p:spPr>
        <p:txBody>
          <a:bodyPr>
            <a:normAutofit/>
          </a:bodyPr>
          <a:lstStyle/>
          <a:p>
            <a:pPr marL="0" indent="0">
              <a:lnSpc>
                <a:spcPct val="85000"/>
              </a:lnSpc>
              <a:spcBef>
                <a:spcPts val="1475"/>
              </a:spcBef>
            </a:pPr>
            <a:r>
              <a:rPr lang="en-US" sz="3200" smtClean="0">
                <a:solidFill>
                  <a:srgbClr val="435153"/>
                </a:solidFill>
                <a:latin typeface="Times New Roman" pitchFamily="18" charset="0"/>
                <a:ea typeface="MS Gothic" pitchFamily="49" charset="-128"/>
              </a:rPr>
              <a:t>Two physical boxes, commonly (but inaccurately) called “APs,” connected by an IEEE 802.3 link.</a:t>
            </a:r>
          </a:p>
          <a:p>
            <a:pPr marL="0" indent="0">
              <a:lnSpc>
                <a:spcPct val="85000"/>
              </a:lnSpc>
              <a:spcBef>
                <a:spcPts val="1475"/>
              </a:spcBef>
            </a:pPr>
            <a:r>
              <a:rPr lang="en-US" sz="3200" smtClean="0">
                <a:solidFill>
                  <a:srgbClr val="435153"/>
                </a:solidFill>
                <a:latin typeface="Times New Roman" pitchFamily="18" charset="0"/>
                <a:ea typeface="MS Gothic" pitchFamily="49" charset="-128"/>
              </a:rPr>
              <a:t>Two clients of “AP 1” shown, two wireless and one wired clients of “AP 2” not shown.</a:t>
            </a:r>
          </a:p>
          <a:p>
            <a:pPr marL="0" indent="0">
              <a:lnSpc>
                <a:spcPct val="85000"/>
              </a:lnSpc>
              <a:spcBef>
                <a:spcPts val="1475"/>
              </a:spcBef>
            </a:pPr>
            <a:r>
              <a:rPr lang="en-US" sz="3200" smtClean="0">
                <a:solidFill>
                  <a:srgbClr val="435153"/>
                </a:solidFill>
                <a:latin typeface="Times New Roman" pitchFamily="18" charset="0"/>
                <a:ea typeface="MS Gothic" pitchFamily="49" charset="-128"/>
              </a:rPr>
              <a:t>No VLANs.</a:t>
            </a:r>
          </a:p>
        </p:txBody>
      </p:sp>
      <p:pic>
        <p:nvPicPr>
          <p:cNvPr id="21512" name="Picture 28" descr="AccessPoint"/>
          <p:cNvPicPr>
            <a:picLocks noChangeAspect="1" noChangeArrowheads="1"/>
          </p:cNvPicPr>
          <p:nvPr/>
        </p:nvPicPr>
        <p:blipFill>
          <a:blip r:embed="rId2"/>
          <a:srcRect/>
          <a:stretch>
            <a:fillRect/>
          </a:stretch>
        </p:blipFill>
        <p:spPr bwMode="auto">
          <a:xfrm>
            <a:off x="2362200" y="1905000"/>
            <a:ext cx="1371600" cy="598488"/>
          </a:xfrm>
          <a:prstGeom prst="rect">
            <a:avLst/>
          </a:prstGeom>
          <a:noFill/>
          <a:ln w="9525">
            <a:noFill/>
            <a:miter lim="800000"/>
            <a:headEnd/>
            <a:tailEnd/>
          </a:ln>
        </p:spPr>
      </p:pic>
      <p:sp>
        <p:nvSpPr>
          <p:cNvPr id="21513" name="TextBox 7"/>
          <p:cNvSpPr txBox="1">
            <a:spLocks noChangeArrowheads="1"/>
          </p:cNvSpPr>
          <p:nvPr/>
        </p:nvSpPr>
        <p:spPr bwMode="auto">
          <a:xfrm>
            <a:off x="2514600" y="2743200"/>
            <a:ext cx="1082675" cy="461963"/>
          </a:xfrm>
          <a:prstGeom prst="rect">
            <a:avLst/>
          </a:prstGeom>
          <a:noFill/>
          <a:ln w="9525">
            <a:noFill/>
            <a:miter lim="800000"/>
            <a:headEnd/>
            <a:tailEnd/>
          </a:ln>
        </p:spPr>
        <p:txBody>
          <a:bodyPr wrap="none">
            <a:spAutoFit/>
          </a:bodyPr>
          <a:lstStyle/>
          <a:p>
            <a:pPr algn="l"/>
            <a:r>
              <a:rPr lang="en-US" sz="2400">
                <a:solidFill>
                  <a:schemeClr val="tx1"/>
                </a:solidFill>
              </a:rPr>
              <a:t>“AP” 1</a:t>
            </a:r>
          </a:p>
        </p:txBody>
      </p:sp>
      <p:sp>
        <p:nvSpPr>
          <p:cNvPr id="21514" name="TextBox 8"/>
          <p:cNvSpPr txBox="1">
            <a:spLocks noChangeArrowheads="1"/>
          </p:cNvSpPr>
          <p:nvPr/>
        </p:nvSpPr>
        <p:spPr bwMode="auto">
          <a:xfrm>
            <a:off x="5181600" y="2743200"/>
            <a:ext cx="1082675" cy="461963"/>
          </a:xfrm>
          <a:prstGeom prst="rect">
            <a:avLst/>
          </a:prstGeom>
          <a:noFill/>
          <a:ln w="9525">
            <a:noFill/>
            <a:miter lim="800000"/>
            <a:headEnd/>
            <a:tailEnd/>
          </a:ln>
        </p:spPr>
        <p:txBody>
          <a:bodyPr wrap="none">
            <a:spAutoFit/>
          </a:bodyPr>
          <a:lstStyle/>
          <a:p>
            <a:pPr algn="l"/>
            <a:r>
              <a:rPr lang="en-US" sz="2400">
                <a:solidFill>
                  <a:schemeClr val="tx1"/>
                </a:solidFill>
              </a:rPr>
              <a:t>“AP” 2</a:t>
            </a:r>
          </a:p>
        </p:txBody>
      </p:sp>
      <p:pic>
        <p:nvPicPr>
          <p:cNvPr id="21515" name="Picture 22"/>
          <p:cNvPicPr>
            <a:picLocks noChangeArrowheads="1"/>
          </p:cNvPicPr>
          <p:nvPr/>
        </p:nvPicPr>
        <p:blipFill>
          <a:blip r:embed="rId3"/>
          <a:srcRect/>
          <a:stretch>
            <a:fillRect/>
          </a:stretch>
        </p:blipFill>
        <p:spPr bwMode="auto">
          <a:xfrm>
            <a:off x="685800" y="1447800"/>
            <a:ext cx="914400" cy="741363"/>
          </a:xfrm>
          <a:prstGeom prst="rect">
            <a:avLst/>
          </a:prstGeom>
          <a:noFill/>
          <a:ln w="9525">
            <a:noFill/>
            <a:miter lim="800000"/>
            <a:headEnd/>
            <a:tailEnd/>
          </a:ln>
        </p:spPr>
      </p:pic>
      <p:pic>
        <p:nvPicPr>
          <p:cNvPr id="21516" name="Picture 22"/>
          <p:cNvPicPr>
            <a:picLocks noChangeArrowheads="1"/>
          </p:cNvPicPr>
          <p:nvPr/>
        </p:nvPicPr>
        <p:blipFill>
          <a:blip r:embed="rId3"/>
          <a:srcRect/>
          <a:stretch>
            <a:fillRect/>
          </a:stretch>
        </p:blipFill>
        <p:spPr bwMode="auto">
          <a:xfrm>
            <a:off x="685800" y="2459038"/>
            <a:ext cx="914400" cy="741362"/>
          </a:xfrm>
          <a:prstGeom prst="rect">
            <a:avLst/>
          </a:prstGeom>
          <a:noFill/>
          <a:ln w="9525">
            <a:noFill/>
            <a:miter lim="800000"/>
            <a:headEnd/>
            <a:tailEnd/>
          </a:ln>
        </p:spPr>
      </p:pic>
      <p:cxnSp>
        <p:nvCxnSpPr>
          <p:cNvPr id="28" name="Straight Connector 27"/>
          <p:cNvCxnSpPr/>
          <p:nvPr/>
        </p:nvCxnSpPr>
        <p:spPr>
          <a:xfrm>
            <a:off x="6238875" y="2152650"/>
            <a:ext cx="1838325" cy="0"/>
          </a:xfrm>
          <a:prstGeom prst="line">
            <a:avLst/>
          </a:prstGeom>
          <a:ln w="38100" cmpd="sng">
            <a:solidFill>
              <a:srgbClr val="000000"/>
            </a:solidFill>
          </a:ln>
          <a:effectLst/>
        </p:spPr>
        <p:style>
          <a:lnRef idx="2">
            <a:schemeClr val="accent1"/>
          </a:lnRef>
          <a:fillRef idx="0">
            <a:schemeClr val="accent1"/>
          </a:fillRef>
          <a:effectRef idx="1">
            <a:schemeClr val="accent1"/>
          </a:effectRef>
          <a:fontRef idx="minor">
            <a:schemeClr val="tx1"/>
          </a:fontRef>
        </p:style>
      </p:cxnSp>
      <p:pic>
        <p:nvPicPr>
          <p:cNvPr id="21518" name="Picture 28" descr="AccessPoint"/>
          <p:cNvPicPr>
            <a:picLocks noChangeAspect="1" noChangeArrowheads="1"/>
          </p:cNvPicPr>
          <p:nvPr/>
        </p:nvPicPr>
        <p:blipFill>
          <a:blip r:embed="rId2"/>
          <a:srcRect/>
          <a:stretch>
            <a:fillRect/>
          </a:stretch>
        </p:blipFill>
        <p:spPr bwMode="auto">
          <a:xfrm>
            <a:off x="5029200" y="1905000"/>
            <a:ext cx="1371600" cy="598488"/>
          </a:xfrm>
          <a:prstGeom prst="rect">
            <a:avLst/>
          </a:prstGeom>
          <a:noFill/>
          <a:ln w="9525">
            <a:noFill/>
            <a:miter lim="800000"/>
            <a:headEnd/>
            <a:tailEnd/>
          </a:ln>
        </p:spPr>
      </p:pic>
      <p:cxnSp>
        <p:nvCxnSpPr>
          <p:cNvPr id="31" name="Straight Connector 30"/>
          <p:cNvCxnSpPr/>
          <p:nvPr/>
        </p:nvCxnSpPr>
        <p:spPr>
          <a:xfrm>
            <a:off x="6924675" y="2152650"/>
            <a:ext cx="1838325" cy="0"/>
          </a:xfrm>
          <a:prstGeom prst="line">
            <a:avLst/>
          </a:prstGeom>
          <a:ln w="38100" cmpd="sng">
            <a:solidFill>
              <a:srgbClr val="000000"/>
            </a:solidFill>
            <a:prstDash val="sysDash"/>
          </a:ln>
          <a:effectLst/>
        </p:spPr>
        <p:style>
          <a:lnRef idx="2">
            <a:schemeClr val="accent1"/>
          </a:lnRef>
          <a:fillRef idx="0">
            <a:schemeClr val="accent1"/>
          </a:fillRef>
          <a:effectRef idx="1">
            <a:schemeClr val="accent1"/>
          </a:effectRef>
          <a:fontRef idx="minor">
            <a:schemeClr val="tx1"/>
          </a:fontRef>
        </p:style>
      </p:cxnSp>
      <p:sp>
        <p:nvSpPr>
          <p:cNvPr id="21520" name="TextBox 28"/>
          <p:cNvSpPr txBox="1">
            <a:spLocks noChangeArrowheads="1"/>
          </p:cNvSpPr>
          <p:nvPr/>
        </p:nvSpPr>
        <p:spPr bwMode="auto">
          <a:xfrm>
            <a:off x="7467600" y="2152650"/>
            <a:ext cx="877888" cy="461963"/>
          </a:xfrm>
          <a:prstGeom prst="rect">
            <a:avLst/>
          </a:prstGeom>
          <a:noFill/>
          <a:ln w="9525">
            <a:noFill/>
            <a:miter lim="800000"/>
            <a:headEnd/>
            <a:tailEnd/>
          </a:ln>
        </p:spPr>
        <p:txBody>
          <a:bodyPr wrap="none">
            <a:spAutoFit/>
          </a:bodyPr>
          <a:lstStyle/>
          <a:p>
            <a:pPr algn="l"/>
            <a:r>
              <a:rPr lang="en-US" sz="2400">
                <a:solidFill>
                  <a:schemeClr val="tx1"/>
                </a:solidFill>
              </a:rPr>
              <a:t>802.3</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EA8007B5-704B-4DD3-B161-BFE6DB173F4C}" type="slidenum">
              <a:rPr lang="en-GB"/>
              <a:pPr>
                <a:defRPr/>
              </a:pPr>
              <a:t>40</a:t>
            </a:fld>
            <a:endParaRPr lang="en-GB"/>
          </a:p>
        </p:txBody>
      </p:sp>
      <p:sp>
        <p:nvSpPr>
          <p:cNvPr id="7"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idx="4294967295"/>
          </p:nvPr>
        </p:nvSpPr>
        <p:spPr>
          <a:xfrm>
            <a:off x="1835150" y="620713"/>
            <a:ext cx="5400675" cy="838200"/>
          </a:xfrm>
        </p:spPr>
        <p:txBody>
          <a:bodyPr/>
          <a:lstStyle/>
          <a:p>
            <a:pPr defTabSz="914400">
              <a:lnSpc>
                <a:spcPct val="80000"/>
              </a:lnSpc>
            </a:pPr>
            <a:r>
              <a:rPr lang="en-US" b="0" smtClean="0">
                <a:solidFill>
                  <a:srgbClr val="435153"/>
                </a:solidFill>
                <a:latin typeface="Times New Roman" pitchFamily="18" charset="0"/>
                <a:ea typeface="MS Gothic" pitchFamily="49" charset="-128"/>
              </a:rPr>
              <a:t>Some More DS Observations</a:t>
            </a:r>
          </a:p>
        </p:txBody>
      </p:sp>
      <p:sp>
        <p:nvSpPr>
          <p:cNvPr id="3" name="Text Placeholder 2"/>
          <p:cNvSpPr>
            <a:spLocks noGrp="1"/>
          </p:cNvSpPr>
          <p:nvPr>
            <p:ph type="body" sz="quarter" idx="4294967295"/>
          </p:nvPr>
        </p:nvSpPr>
        <p:spPr>
          <a:xfrm>
            <a:off x="539750" y="1628775"/>
            <a:ext cx="8064500" cy="4392613"/>
          </a:xfrm>
        </p:spPr>
        <p:txBody>
          <a:bodyPr>
            <a:normAutofit/>
          </a:bodyPr>
          <a:lstStyle/>
          <a:p>
            <a:pPr marL="0" indent="0" fontAlgn="t">
              <a:lnSpc>
                <a:spcPct val="90000"/>
              </a:lnSpc>
              <a:spcBef>
                <a:spcPct val="0"/>
              </a:spcBef>
              <a:spcAft>
                <a:spcPct val="50000"/>
              </a:spcAft>
              <a:buFont typeface="Wingdings" pitchFamily="2" charset="2"/>
              <a:buChar char="§"/>
            </a:pPr>
            <a:endParaRPr lang="en-US" sz="3200" b="0" smtClean="0">
              <a:solidFill>
                <a:srgbClr val="435153"/>
              </a:solidFill>
              <a:latin typeface="Times New Roman" pitchFamily="18" charset="0"/>
              <a:ea typeface="MS Gothic" pitchFamily="49" charset="-128"/>
            </a:endParaRPr>
          </a:p>
          <a:p>
            <a:pPr marL="0" indent="0" fontAlgn="t">
              <a:spcBef>
                <a:spcPct val="0"/>
              </a:spcBef>
              <a:spcAft>
                <a:spcPct val="50000"/>
              </a:spcAft>
              <a:buFont typeface="Wingdings" pitchFamily="2" charset="2"/>
              <a:buChar char="§"/>
            </a:pPr>
            <a:endParaRPr lang="en-US" sz="3200" b="0" smtClean="0">
              <a:solidFill>
                <a:srgbClr val="435153"/>
              </a:solidFill>
              <a:latin typeface="Times New Roman" pitchFamily="18" charset="0"/>
              <a:ea typeface="MS Gothic" pitchFamily="49" charset="-128"/>
            </a:endParaRPr>
          </a:p>
        </p:txBody>
      </p:sp>
      <p:sp>
        <p:nvSpPr>
          <p:cNvPr id="4" name="Text Placeholder 2"/>
          <p:cNvSpPr>
            <a:spLocks/>
          </p:cNvSpPr>
          <p:nvPr/>
        </p:nvSpPr>
        <p:spPr bwMode="auto">
          <a:xfrm>
            <a:off x="539750" y="1628775"/>
            <a:ext cx="8064500" cy="4392613"/>
          </a:xfrm>
          <a:prstGeom prst="rect">
            <a:avLst/>
          </a:prstGeom>
          <a:noFill/>
          <a:ln w="9525">
            <a:noFill/>
            <a:round/>
            <a:headEnd/>
            <a:tailEnd/>
          </a:ln>
        </p:spPr>
        <p:txBody>
          <a:bodyPr lIns="92160" tIns="46080" rIns="92160" bIns="46080"/>
          <a:lstStyle/>
          <a:p>
            <a:pPr algn="l" eaLnBrk="1" fontAlgn="t" hangingPunct="1">
              <a:lnSpc>
                <a:spcPct val="90000"/>
              </a:lnSpc>
              <a:spcAft>
                <a:spcPct val="50000"/>
              </a:spcAft>
              <a:buFont typeface="Wingdings" pitchFamily="2" charset="2"/>
              <a:buChar char="§"/>
            </a:pPr>
            <a:endParaRPr lang="en-US" sz="3200">
              <a:solidFill>
                <a:srgbClr val="435153"/>
              </a:solidFill>
            </a:endParaRPr>
          </a:p>
        </p:txBody>
      </p:sp>
      <p:sp>
        <p:nvSpPr>
          <p:cNvPr id="74757" name="Rectangle 5"/>
          <p:cNvSpPr>
            <a:spLocks noChangeArrowheads="1"/>
          </p:cNvSpPr>
          <p:nvPr/>
        </p:nvSpPr>
        <p:spPr bwMode="auto">
          <a:xfrm>
            <a:off x="395288" y="1412875"/>
            <a:ext cx="8424862" cy="5534025"/>
          </a:xfrm>
          <a:prstGeom prst="rect">
            <a:avLst/>
          </a:prstGeom>
          <a:noFill/>
          <a:ln w="9525">
            <a:noFill/>
            <a:miter lim="800000"/>
            <a:headEnd/>
            <a:tailEnd/>
          </a:ln>
          <a:effectLst/>
        </p:spPr>
        <p:txBody>
          <a:bodyPr>
            <a:spAutoFit/>
          </a:bodyPr>
          <a:lstStyle/>
          <a:p>
            <a:pPr algn="l" defTabSz="914400" eaLnBrk="1" fontAlgn="t" hangingPunct="1">
              <a:lnSpc>
                <a:spcPct val="90000"/>
              </a:lnSpc>
              <a:spcAft>
                <a:spcPct val="50000"/>
              </a:spcAft>
              <a:buFont typeface="Wingdings" pitchFamily="2" charset="2"/>
              <a:buChar char="§"/>
            </a:pPr>
            <a:r>
              <a:rPr lang="en-US" sz="2800">
                <a:solidFill>
                  <a:srgbClr val="435153"/>
                </a:solidFill>
              </a:rPr>
              <a:t> </a:t>
            </a:r>
            <a:r>
              <a:rPr lang="en-US" sz="2400">
                <a:solidFill>
                  <a:srgbClr val="435153"/>
                </a:solidFill>
              </a:rPr>
              <a:t>The IEEE 802.11 DS was purposefully left “unspecified” so vendors could implement AP-AP &amp; AP-“node-on-LAN” connectivity however they chose.</a:t>
            </a:r>
          </a:p>
          <a:p>
            <a:pPr algn="l" defTabSz="914400" eaLnBrk="1" fontAlgn="t" hangingPunct="1">
              <a:lnSpc>
                <a:spcPct val="90000"/>
              </a:lnSpc>
              <a:spcAft>
                <a:spcPct val="50000"/>
              </a:spcAft>
              <a:buFont typeface="Wingdings" pitchFamily="2" charset="2"/>
              <a:buChar char="§"/>
            </a:pPr>
            <a:r>
              <a:rPr lang="en-US" sz="2400">
                <a:solidFill>
                  <a:srgbClr val="435153"/>
                </a:solidFill>
              </a:rPr>
              <a:t> This does NOT imply that ANY means for connecting APs and other nodes qualifies as an IEEE 802.11 DS.  </a:t>
            </a:r>
          </a:p>
          <a:p>
            <a:pPr algn="l" defTabSz="914400" eaLnBrk="1" fontAlgn="t" hangingPunct="1">
              <a:lnSpc>
                <a:spcPct val="90000"/>
              </a:lnSpc>
              <a:spcAft>
                <a:spcPct val="50000"/>
              </a:spcAft>
              <a:buFont typeface="Wingdings" pitchFamily="2" charset="2"/>
              <a:buChar char="§"/>
            </a:pPr>
            <a:r>
              <a:rPr lang="en-US" sz="2400">
                <a:solidFill>
                  <a:srgbClr val="435153"/>
                </a:solidFill>
              </a:rPr>
              <a:t> It would be, and still is, out-of-scope for IEEE 802.11 to specify ANYTHING above the MAC sublayer, so to specify any DS functionality above the MAC sublayer (e.g. routing) is out-of-scope.</a:t>
            </a:r>
          </a:p>
          <a:p>
            <a:pPr algn="l" defTabSz="914400" eaLnBrk="1" fontAlgn="t" hangingPunct="1">
              <a:lnSpc>
                <a:spcPct val="90000"/>
              </a:lnSpc>
              <a:spcAft>
                <a:spcPct val="50000"/>
              </a:spcAft>
              <a:buFont typeface="Wingdings" pitchFamily="2" charset="2"/>
              <a:buChar char="§"/>
            </a:pPr>
            <a:r>
              <a:rPr lang="en-US" sz="2400">
                <a:solidFill>
                  <a:srgbClr val="435153"/>
                </a:solidFill>
              </a:rPr>
              <a:t> CONCLUSION: While the structure of a DS is “arbitrary”, access to it by an AP is not.  Between APs, and between an AP and a portal, the distribution service must appear as an L2 relay service, i.e. </a:t>
            </a:r>
            <a:r>
              <a:rPr lang="en-US" sz="2400">
                <a:solidFill>
                  <a:srgbClr val="FF0000"/>
                </a:solidFill>
              </a:rPr>
              <a:t>a bridge relay service</a:t>
            </a:r>
            <a:r>
              <a:rPr lang="en-US" sz="2400">
                <a:solidFill>
                  <a:srgbClr val="435153"/>
                </a:solidFill>
              </a:rPr>
              <a:t>!</a:t>
            </a:r>
          </a:p>
          <a:p>
            <a:pPr algn="l" defTabSz="914400" eaLnBrk="1" fontAlgn="t" hangingPunct="1">
              <a:lnSpc>
                <a:spcPct val="90000"/>
              </a:lnSpc>
              <a:spcAft>
                <a:spcPct val="50000"/>
              </a:spcAft>
              <a:buFont typeface="Wingdings" pitchFamily="2" charset="2"/>
              <a:buChar char="§"/>
            </a:pPr>
            <a:endParaRPr lang="en-US" sz="2800">
              <a:solidFill>
                <a:srgbClr val="435153"/>
              </a:solidFill>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35C0715B-1BC1-461B-AC5D-9BBA9EDAE19E}" type="slidenum">
              <a:rPr lang="en-GB"/>
              <a:pPr>
                <a:defRPr/>
              </a:pPr>
              <a:t>41</a:t>
            </a:fld>
            <a:endParaRPr lang="en-GB"/>
          </a:p>
        </p:txBody>
      </p:sp>
      <p:sp>
        <p:nvSpPr>
          <p:cNvPr id="7"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idx="4294967295"/>
          </p:nvPr>
        </p:nvSpPr>
        <p:spPr>
          <a:xfrm>
            <a:off x="684213" y="790575"/>
            <a:ext cx="7920037" cy="838200"/>
          </a:xfrm>
        </p:spPr>
        <p:txBody>
          <a:bodyPr/>
          <a:lstStyle/>
          <a:p>
            <a:pPr defTabSz="914400">
              <a:lnSpc>
                <a:spcPct val="80000"/>
              </a:lnSpc>
            </a:pPr>
            <a:r>
              <a:rPr lang="en-US" sz="3600" b="0" smtClean="0">
                <a:solidFill>
                  <a:srgbClr val="435153"/>
                </a:solidFill>
                <a:latin typeface="Times New Roman" pitchFamily="18" charset="0"/>
                <a:ea typeface="MS Gothic" pitchFamily="49" charset="-128"/>
              </a:rPr>
              <a:t>What is a DS really?</a:t>
            </a:r>
          </a:p>
        </p:txBody>
      </p:sp>
      <p:sp>
        <p:nvSpPr>
          <p:cNvPr id="3" name="Text Placeholder 2"/>
          <p:cNvSpPr>
            <a:spLocks noGrp="1"/>
          </p:cNvSpPr>
          <p:nvPr>
            <p:ph type="body" sz="quarter" idx="4294967295"/>
          </p:nvPr>
        </p:nvSpPr>
        <p:spPr>
          <a:xfrm>
            <a:off x="539750" y="1628775"/>
            <a:ext cx="8064500" cy="4392613"/>
          </a:xfrm>
        </p:spPr>
        <p:txBody>
          <a:bodyPr>
            <a:normAutofit/>
          </a:bodyPr>
          <a:lstStyle/>
          <a:p>
            <a:pPr marL="0" indent="0" fontAlgn="t">
              <a:lnSpc>
                <a:spcPct val="90000"/>
              </a:lnSpc>
              <a:spcBef>
                <a:spcPct val="0"/>
              </a:spcBef>
              <a:spcAft>
                <a:spcPct val="50000"/>
              </a:spcAft>
              <a:buFont typeface="Wingdings" pitchFamily="2" charset="2"/>
              <a:buChar char="§"/>
            </a:pPr>
            <a:endParaRPr lang="en-US" sz="3200" b="0" smtClean="0">
              <a:solidFill>
                <a:srgbClr val="435153"/>
              </a:solidFill>
              <a:latin typeface="Times New Roman" pitchFamily="18" charset="0"/>
              <a:ea typeface="MS Gothic" pitchFamily="49" charset="-128"/>
            </a:endParaRPr>
          </a:p>
          <a:p>
            <a:pPr marL="0" indent="0" fontAlgn="t">
              <a:spcBef>
                <a:spcPct val="0"/>
              </a:spcBef>
              <a:spcAft>
                <a:spcPct val="50000"/>
              </a:spcAft>
              <a:buFont typeface="Wingdings" pitchFamily="2" charset="2"/>
              <a:buChar char="§"/>
            </a:pPr>
            <a:endParaRPr lang="en-US" sz="3200" b="0" smtClean="0">
              <a:solidFill>
                <a:srgbClr val="435153"/>
              </a:solidFill>
              <a:latin typeface="Times New Roman" pitchFamily="18" charset="0"/>
              <a:ea typeface="MS Gothic" pitchFamily="49" charset="-128"/>
            </a:endParaRPr>
          </a:p>
        </p:txBody>
      </p:sp>
      <p:sp>
        <p:nvSpPr>
          <p:cNvPr id="4" name="Text Placeholder 2"/>
          <p:cNvSpPr>
            <a:spLocks/>
          </p:cNvSpPr>
          <p:nvPr/>
        </p:nvSpPr>
        <p:spPr bwMode="auto">
          <a:xfrm>
            <a:off x="539750" y="1628775"/>
            <a:ext cx="8064500" cy="4392613"/>
          </a:xfrm>
          <a:prstGeom prst="rect">
            <a:avLst/>
          </a:prstGeom>
          <a:noFill/>
          <a:ln w="9525">
            <a:noFill/>
            <a:round/>
            <a:headEnd/>
            <a:tailEnd/>
          </a:ln>
        </p:spPr>
        <p:txBody>
          <a:bodyPr lIns="92160" tIns="46080" rIns="92160" bIns="46080"/>
          <a:lstStyle/>
          <a:p>
            <a:pPr algn="l" eaLnBrk="1" fontAlgn="t" hangingPunct="1">
              <a:lnSpc>
                <a:spcPct val="90000"/>
              </a:lnSpc>
              <a:spcAft>
                <a:spcPct val="50000"/>
              </a:spcAft>
              <a:buFont typeface="Wingdings" pitchFamily="2" charset="2"/>
              <a:buChar char="§"/>
            </a:pPr>
            <a:endParaRPr lang="en-US" sz="3200">
              <a:solidFill>
                <a:srgbClr val="435153"/>
              </a:solidFill>
            </a:endParaRPr>
          </a:p>
        </p:txBody>
      </p:sp>
      <p:sp>
        <p:nvSpPr>
          <p:cNvPr id="63493" name="Rectangle 5"/>
          <p:cNvSpPr>
            <a:spLocks noChangeArrowheads="1"/>
          </p:cNvSpPr>
          <p:nvPr/>
        </p:nvSpPr>
        <p:spPr bwMode="auto">
          <a:xfrm>
            <a:off x="755650" y="1730375"/>
            <a:ext cx="7704138" cy="4219575"/>
          </a:xfrm>
          <a:prstGeom prst="rect">
            <a:avLst/>
          </a:prstGeom>
          <a:noFill/>
          <a:ln w="9525">
            <a:noFill/>
            <a:miter lim="800000"/>
            <a:headEnd/>
            <a:tailEnd/>
          </a:ln>
          <a:effectLst/>
        </p:spPr>
        <p:txBody>
          <a:bodyPr>
            <a:spAutoFit/>
          </a:bodyPr>
          <a:lstStyle/>
          <a:p>
            <a:pPr algn="l" defTabSz="914400" eaLnBrk="1" fontAlgn="t" hangingPunct="1">
              <a:lnSpc>
                <a:spcPct val="90000"/>
              </a:lnSpc>
              <a:spcAft>
                <a:spcPct val="50000"/>
              </a:spcAft>
              <a:buFont typeface="Wingdings" pitchFamily="2" charset="2"/>
              <a:buChar char="§"/>
            </a:pPr>
            <a:r>
              <a:rPr lang="en-US" sz="2800">
                <a:solidFill>
                  <a:srgbClr val="435153"/>
                </a:solidFill>
              </a:rPr>
              <a:t> CONCLUSION: An IEEE 802.11 DS is system for implementing a distribution service comprising </a:t>
            </a:r>
            <a:r>
              <a:rPr lang="en-US" sz="2800">
                <a:solidFill>
                  <a:srgbClr val="FF0000"/>
                </a:solidFill>
              </a:rPr>
              <a:t>relay functionality with layer 2 access</a:t>
            </a:r>
            <a:r>
              <a:rPr lang="en-US" sz="2800">
                <a:solidFill>
                  <a:srgbClr val="435153"/>
                </a:solidFill>
              </a:rPr>
              <a:t> that uses layer 2 (MAC) addresses to exchange frames between peer L2 (MAC) entities in STAs associated with a (set of) BSSes as well as other nodes/stations in other local area networks (LANs) </a:t>
            </a:r>
          </a:p>
          <a:p>
            <a:pPr lvl="1" algn="l" defTabSz="914400" eaLnBrk="1" fontAlgn="t" hangingPunct="1">
              <a:lnSpc>
                <a:spcPct val="90000"/>
              </a:lnSpc>
              <a:spcAft>
                <a:spcPct val="50000"/>
              </a:spcAft>
              <a:buFont typeface="Wingdings" pitchFamily="2" charset="2"/>
              <a:buChar char="§"/>
            </a:pPr>
            <a:r>
              <a:rPr lang="en-US" sz="2400" b="1">
                <a:solidFill>
                  <a:srgbClr val="435153"/>
                </a:solidFill>
              </a:rPr>
              <a:t> </a:t>
            </a:r>
            <a:r>
              <a:rPr lang="en-US" sz="2400">
                <a:solidFill>
                  <a:srgbClr val="008000"/>
                </a:solidFill>
              </a:rPr>
              <a:t>The service offered by an IEEE 802.1Q bridge is an example of such a service!</a:t>
            </a:r>
            <a:r>
              <a:rPr lang="en-US" sz="2400">
                <a:solidFill>
                  <a:srgbClr val="435153"/>
                </a:solidFill>
              </a:rPr>
              <a:t> (NF)</a:t>
            </a:r>
          </a:p>
          <a:p>
            <a:pPr algn="l" defTabSz="914400" eaLnBrk="1" fontAlgn="t" hangingPunct="1">
              <a:lnSpc>
                <a:spcPct val="90000"/>
              </a:lnSpc>
              <a:spcAft>
                <a:spcPct val="50000"/>
              </a:spcAft>
              <a:buFont typeface="Wingdings" pitchFamily="2" charset="2"/>
              <a:buNone/>
            </a:pPr>
            <a:endParaRPr lang="en-US" sz="2800">
              <a:solidFill>
                <a:srgbClr val="435153"/>
              </a:solidFill>
            </a:endParaRP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1C42EE85-E2EF-4BA3-B25F-59F11A919148}" type="slidenum">
              <a:rPr lang="en-GB"/>
              <a:pPr>
                <a:defRPr/>
              </a:pPr>
              <a:t>42</a:t>
            </a:fld>
            <a:endParaRPr lang="en-GB"/>
          </a:p>
        </p:txBody>
      </p:sp>
      <p:sp>
        <p:nvSpPr>
          <p:cNvPr id="5"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idx="4294967295"/>
          </p:nvPr>
        </p:nvSpPr>
        <p:spPr>
          <a:xfrm>
            <a:off x="539750" y="836613"/>
            <a:ext cx="7848600" cy="838200"/>
          </a:xfrm>
        </p:spPr>
        <p:txBody>
          <a:bodyPr/>
          <a:lstStyle/>
          <a:p>
            <a:pPr defTabSz="914400">
              <a:lnSpc>
                <a:spcPct val="80000"/>
              </a:lnSpc>
            </a:pPr>
            <a:r>
              <a:rPr lang="en-US" sz="3600" b="0" smtClean="0">
                <a:solidFill>
                  <a:srgbClr val="435153"/>
                </a:solidFill>
                <a:latin typeface="Times New Roman" pitchFamily="18" charset="0"/>
                <a:ea typeface="MS Gothic" pitchFamily="49" charset="-128"/>
              </a:rPr>
              <a:t>The (approximate) conclusions!</a:t>
            </a:r>
          </a:p>
        </p:txBody>
      </p:sp>
      <p:sp>
        <p:nvSpPr>
          <p:cNvPr id="3" name="Text Placeholder 2"/>
          <p:cNvSpPr>
            <a:spLocks noGrp="1"/>
          </p:cNvSpPr>
          <p:nvPr>
            <p:ph type="body" sz="quarter" idx="4294967295"/>
          </p:nvPr>
        </p:nvSpPr>
        <p:spPr>
          <a:xfrm>
            <a:off x="755650" y="1916113"/>
            <a:ext cx="7704138" cy="4321175"/>
          </a:xfrm>
        </p:spPr>
        <p:txBody>
          <a:bodyPr>
            <a:normAutofit/>
          </a:bodyPr>
          <a:lstStyle/>
          <a:p>
            <a:pPr marL="0" indent="0">
              <a:lnSpc>
                <a:spcPct val="95000"/>
              </a:lnSpc>
              <a:spcBef>
                <a:spcPts val="1475"/>
              </a:spcBef>
            </a:pPr>
            <a:r>
              <a:rPr lang="en-US" sz="2000" smtClean="0">
                <a:solidFill>
                  <a:srgbClr val="435153"/>
                </a:solidFill>
                <a:latin typeface="Times New Roman" pitchFamily="18" charset="0"/>
                <a:ea typeface="MS Gothic" pitchFamily="49" charset="-128"/>
              </a:rPr>
              <a:t>1: </a:t>
            </a:r>
            <a:r>
              <a:rPr lang="en-US" sz="2000" b="0" smtClean="0">
                <a:solidFill>
                  <a:srgbClr val="435153"/>
                </a:solidFill>
                <a:latin typeface="Times New Roman" pitchFamily="18" charset="0"/>
                <a:ea typeface="MS Gothic" pitchFamily="49" charset="-128"/>
              </a:rPr>
              <a:t>APs that access [a/at least one] DS using a DSAF (not all APs do!) are (part of/wireless bridge port) L2 intermediate STAs (iSTAs, aka bridges!) with some special “.11 functionalities” including “single-port bridge functionality”. </a:t>
            </a:r>
          </a:p>
          <a:p>
            <a:pPr marL="0" indent="0">
              <a:lnSpc>
                <a:spcPct val="95000"/>
              </a:lnSpc>
              <a:spcBef>
                <a:spcPts val="1475"/>
              </a:spcBef>
            </a:pPr>
            <a:r>
              <a:rPr lang="en-US" sz="2000" smtClean="0">
                <a:solidFill>
                  <a:srgbClr val="435153"/>
                </a:solidFill>
                <a:latin typeface="Times New Roman" pitchFamily="18" charset="0"/>
                <a:ea typeface="MS Gothic" pitchFamily="49" charset="-128"/>
              </a:rPr>
              <a:t>2: </a:t>
            </a:r>
            <a:r>
              <a:rPr lang="en-US" sz="2000" b="0" smtClean="0">
                <a:solidFill>
                  <a:srgbClr val="435153"/>
                </a:solidFill>
                <a:latin typeface="Times New Roman" pitchFamily="18" charset="0"/>
                <a:ea typeface="MS Gothic" pitchFamily="49" charset="-128"/>
              </a:rPr>
              <a:t>A DS is a “(bridged) LAN” (L2 entity) from the viewpoint of the APs and portals that access it. How the DS is actually implemented really matters and is also out of .11’s scope!</a:t>
            </a:r>
            <a:endParaRPr lang="en-US" sz="2000" smtClean="0">
              <a:solidFill>
                <a:srgbClr val="435153"/>
              </a:solidFill>
              <a:latin typeface="Times New Roman" pitchFamily="18" charset="0"/>
              <a:ea typeface="MS Gothic" pitchFamily="49" charset="-128"/>
            </a:endParaRPr>
          </a:p>
          <a:p>
            <a:pPr marL="0" indent="0">
              <a:lnSpc>
                <a:spcPct val="95000"/>
              </a:lnSpc>
              <a:spcBef>
                <a:spcPts val="1475"/>
              </a:spcBef>
            </a:pPr>
            <a:r>
              <a:rPr lang="en-US" sz="2000" smtClean="0">
                <a:solidFill>
                  <a:srgbClr val="435153"/>
                </a:solidFill>
                <a:latin typeface="Times New Roman" pitchFamily="18" charset="0"/>
                <a:ea typeface="MS Gothic" pitchFamily="49" charset="-128"/>
              </a:rPr>
              <a:t>3: </a:t>
            </a:r>
            <a:r>
              <a:rPr lang="en-US" sz="2000" b="0" smtClean="0">
                <a:solidFill>
                  <a:srgbClr val="435153"/>
                </a:solidFill>
                <a:latin typeface="Times New Roman" pitchFamily="18" charset="0"/>
                <a:ea typeface="MS Gothic" pitchFamily="49" charset="-128"/>
              </a:rPr>
              <a:t>A portal is a bridge (aka L2 relay service) between a DS (LAN) and a non-802.11 LAN.</a:t>
            </a:r>
            <a:r>
              <a:rPr lang="en-US" sz="2000" smtClean="0">
                <a:solidFill>
                  <a:srgbClr val="435153"/>
                </a:solidFill>
                <a:latin typeface="Times New Roman" pitchFamily="18" charset="0"/>
                <a:ea typeface="MS Gothic" pitchFamily="49" charset="-128"/>
              </a:rPr>
              <a:t> </a:t>
            </a:r>
          </a:p>
          <a:p>
            <a:pPr marL="0" indent="0">
              <a:lnSpc>
                <a:spcPct val="95000"/>
              </a:lnSpc>
              <a:spcBef>
                <a:spcPts val="1475"/>
              </a:spcBef>
            </a:pPr>
            <a:r>
              <a:rPr lang="en-US" sz="2000" smtClean="0">
                <a:solidFill>
                  <a:srgbClr val="435153"/>
                </a:solidFill>
                <a:latin typeface="Times New Roman" pitchFamily="18" charset="0"/>
                <a:ea typeface="MS Gothic" pitchFamily="49" charset="-128"/>
              </a:rPr>
              <a:t>4: [</a:t>
            </a:r>
            <a:r>
              <a:rPr lang="en-US" sz="2000" b="0" smtClean="0">
                <a:solidFill>
                  <a:srgbClr val="435153"/>
                </a:solidFill>
                <a:latin typeface="Times New Roman" pitchFamily="18" charset="0"/>
                <a:ea typeface="MS Gothic" pitchFamily="49" charset="-128"/>
              </a:rPr>
              <a:t>A/the] DSAF in an AP is (largely) “conventional” functionality inside a “translational bridge”. [cf. TSB] </a:t>
            </a:r>
            <a:r>
              <a:rPr lang="en-US" sz="2000" smtClean="0">
                <a:solidFill>
                  <a:srgbClr val="435153"/>
                </a:solidFill>
                <a:latin typeface="Times New Roman" pitchFamily="18" charset="0"/>
                <a:ea typeface="MS Gothic" pitchFamily="49" charset="-128"/>
              </a:rPr>
              <a:t> </a:t>
            </a:r>
            <a:endParaRPr lang="en-US" sz="2000" b="0" smtClean="0">
              <a:solidFill>
                <a:srgbClr val="435153"/>
              </a:solidFill>
              <a:latin typeface="Times New Roman" pitchFamily="18" charset="0"/>
              <a:ea typeface="MS Gothic" pitchFamily="49" charset="-128"/>
            </a:endParaRP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64A2E2F9-F19D-4486-8035-8465CDF03CE8}" type="slidenum">
              <a:rPr lang="en-GB"/>
              <a:pPr>
                <a:defRPr/>
              </a:pPr>
              <a:t>43</a:t>
            </a:fld>
            <a:endParaRPr lang="en-GB"/>
          </a:p>
        </p:txBody>
      </p:sp>
      <p:sp>
        <p:nvSpPr>
          <p:cNvPr id="5"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idx="4294967295"/>
          </p:nvPr>
        </p:nvSpPr>
        <p:spPr>
          <a:xfrm>
            <a:off x="539750" y="836613"/>
            <a:ext cx="7848600" cy="838200"/>
          </a:xfrm>
        </p:spPr>
        <p:txBody>
          <a:bodyPr/>
          <a:lstStyle/>
          <a:p>
            <a:pPr defTabSz="914400">
              <a:lnSpc>
                <a:spcPct val="80000"/>
              </a:lnSpc>
            </a:pPr>
            <a:r>
              <a:rPr lang="en-US" sz="3600" b="0" smtClean="0">
                <a:solidFill>
                  <a:srgbClr val="435153"/>
                </a:solidFill>
                <a:latin typeface="Times New Roman" pitchFamily="18" charset="0"/>
                <a:ea typeface="MS Gothic" pitchFamily="49" charset="-128"/>
              </a:rPr>
              <a:t>The (approximate) conclusions (cont)!</a:t>
            </a:r>
          </a:p>
        </p:txBody>
      </p:sp>
      <p:sp>
        <p:nvSpPr>
          <p:cNvPr id="3" name="Text Placeholder 2"/>
          <p:cNvSpPr>
            <a:spLocks noGrp="1"/>
          </p:cNvSpPr>
          <p:nvPr>
            <p:ph type="body" sz="quarter" idx="4294967295"/>
          </p:nvPr>
        </p:nvSpPr>
        <p:spPr>
          <a:xfrm>
            <a:off x="755650" y="1916113"/>
            <a:ext cx="7704138" cy="4321175"/>
          </a:xfrm>
        </p:spPr>
        <p:txBody>
          <a:bodyPr>
            <a:normAutofit/>
          </a:bodyPr>
          <a:lstStyle/>
          <a:p>
            <a:pPr marL="0" indent="0">
              <a:lnSpc>
                <a:spcPct val="95000"/>
              </a:lnSpc>
              <a:spcBef>
                <a:spcPts val="1475"/>
              </a:spcBef>
            </a:pPr>
            <a:r>
              <a:rPr lang="en-US" sz="2000" smtClean="0">
                <a:solidFill>
                  <a:srgbClr val="435153"/>
                </a:solidFill>
                <a:latin typeface="Times New Roman" pitchFamily="18" charset="0"/>
                <a:ea typeface="MS Gothic" pitchFamily="49" charset="-128"/>
              </a:rPr>
              <a:t>5: </a:t>
            </a:r>
            <a:r>
              <a:rPr lang="en-US" sz="2000" b="0" smtClean="0">
                <a:solidFill>
                  <a:srgbClr val="435153"/>
                </a:solidFill>
                <a:latin typeface="Times New Roman" pitchFamily="18" charset="0"/>
                <a:ea typeface="MS Gothic" pitchFamily="49" charset="-128"/>
              </a:rPr>
              <a:t>An 11ak STA is (the part/wireless port of) a “.1Q bridge with end station functionality and the STAs WLAN port”. Frame translation is the responsibility of the “other part of” the .1Q bridge.</a:t>
            </a:r>
          </a:p>
          <a:p>
            <a:pPr marL="0" indent="0">
              <a:lnSpc>
                <a:spcPct val="95000"/>
              </a:lnSpc>
              <a:spcBef>
                <a:spcPts val="1475"/>
              </a:spcBef>
            </a:pPr>
            <a:r>
              <a:rPr lang="en-US" sz="2000" smtClean="0">
                <a:solidFill>
                  <a:srgbClr val="435153"/>
                </a:solidFill>
                <a:latin typeface="Times New Roman" pitchFamily="18" charset="0"/>
                <a:ea typeface="MS Gothic" pitchFamily="49" charset="-128"/>
              </a:rPr>
              <a:t>6: </a:t>
            </a:r>
            <a:r>
              <a:rPr lang="en-US" sz="2000" b="0" smtClean="0">
                <a:solidFill>
                  <a:srgbClr val="435153"/>
                </a:solidFill>
                <a:latin typeface="Times New Roman" pitchFamily="18" charset="0"/>
                <a:ea typeface="MS Gothic" pitchFamily="49" charset="-128"/>
              </a:rPr>
              <a:t>An 11ak AP is an AP with a/the DSAF constructed to: 1) interface with .1Q bridge functionality (cf. .1AC), and 2) to make the attached WLAN appear to the .1Q bridge as a “segmented LAN” [TSB] (instead of the “shared LAN” [TSB] it actually is!) (cf. .1AC, .11ak). Since the relay functionality is independent of [orthogonal to] “AP functionality”, it should be possible to do the same thing within an independent BSS (IBSS). </a:t>
            </a:r>
          </a:p>
          <a:p>
            <a:pPr marL="0" indent="0">
              <a:lnSpc>
                <a:spcPct val="95000"/>
              </a:lnSpc>
              <a:spcBef>
                <a:spcPts val="1475"/>
              </a:spcBef>
            </a:pPr>
            <a:endParaRPr lang="en-US" sz="2000" b="0" smtClean="0">
              <a:solidFill>
                <a:srgbClr val="435153"/>
              </a:solidFill>
              <a:latin typeface="Times New Roman" pitchFamily="18" charset="0"/>
              <a:ea typeface="MS Gothic" pitchFamily="49" charset="-128"/>
            </a:endParaRP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93B4AFD4-B5A0-45D1-80C6-87318B7B1A3B}" type="slidenum">
              <a:rPr lang="en-GB"/>
              <a:pPr>
                <a:defRPr/>
              </a:pPr>
              <a:t>44</a:t>
            </a:fld>
            <a:endParaRPr lang="en-GB"/>
          </a:p>
        </p:txBody>
      </p:sp>
      <p:sp>
        <p:nvSpPr>
          <p:cNvPr id="7"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idx="4294967295"/>
          </p:nvPr>
        </p:nvSpPr>
        <p:spPr>
          <a:xfrm>
            <a:off x="900113" y="790575"/>
            <a:ext cx="6767512" cy="838200"/>
          </a:xfrm>
        </p:spPr>
        <p:txBody>
          <a:bodyPr/>
          <a:lstStyle/>
          <a:p>
            <a:pPr defTabSz="914400">
              <a:lnSpc>
                <a:spcPct val="80000"/>
              </a:lnSpc>
            </a:pPr>
            <a:r>
              <a:rPr lang="en-US" sz="3600" b="0" smtClean="0">
                <a:solidFill>
                  <a:srgbClr val="435153"/>
                </a:solidFill>
                <a:latin typeface="Times New Roman" pitchFamily="18" charset="0"/>
                <a:ea typeface="MS Gothic" pitchFamily="49" charset="-128"/>
              </a:rPr>
              <a:t>The “Illustrative” Impact</a:t>
            </a:r>
          </a:p>
        </p:txBody>
      </p:sp>
      <p:sp>
        <p:nvSpPr>
          <p:cNvPr id="3" name="Text Placeholder 2"/>
          <p:cNvSpPr>
            <a:spLocks noGrp="1"/>
          </p:cNvSpPr>
          <p:nvPr>
            <p:ph type="body" sz="quarter" idx="4294967295"/>
          </p:nvPr>
        </p:nvSpPr>
        <p:spPr>
          <a:xfrm>
            <a:off x="539750" y="1628775"/>
            <a:ext cx="8064500" cy="4392613"/>
          </a:xfrm>
        </p:spPr>
        <p:txBody>
          <a:bodyPr>
            <a:normAutofit/>
          </a:bodyPr>
          <a:lstStyle/>
          <a:p>
            <a:pPr marL="0" indent="0" fontAlgn="t">
              <a:lnSpc>
                <a:spcPct val="90000"/>
              </a:lnSpc>
              <a:spcBef>
                <a:spcPct val="0"/>
              </a:spcBef>
              <a:spcAft>
                <a:spcPct val="50000"/>
              </a:spcAft>
              <a:buFont typeface="Wingdings" pitchFamily="2" charset="2"/>
              <a:buChar char="§"/>
            </a:pPr>
            <a:endParaRPr lang="en-US" sz="3200" b="0" smtClean="0">
              <a:solidFill>
                <a:srgbClr val="435153"/>
              </a:solidFill>
              <a:latin typeface="Times New Roman" pitchFamily="18" charset="0"/>
              <a:ea typeface="MS Gothic" pitchFamily="49" charset="-128"/>
            </a:endParaRPr>
          </a:p>
          <a:p>
            <a:pPr marL="0" indent="0" fontAlgn="t">
              <a:spcBef>
                <a:spcPct val="0"/>
              </a:spcBef>
              <a:spcAft>
                <a:spcPct val="50000"/>
              </a:spcAft>
              <a:buFont typeface="Wingdings" pitchFamily="2" charset="2"/>
              <a:buChar char="§"/>
            </a:pPr>
            <a:endParaRPr lang="en-US" sz="3200" b="0" smtClean="0">
              <a:solidFill>
                <a:srgbClr val="435153"/>
              </a:solidFill>
              <a:latin typeface="Times New Roman" pitchFamily="18" charset="0"/>
              <a:ea typeface="MS Gothic" pitchFamily="49" charset="-128"/>
            </a:endParaRPr>
          </a:p>
        </p:txBody>
      </p:sp>
      <p:sp>
        <p:nvSpPr>
          <p:cNvPr id="4" name="Text Placeholder 2"/>
          <p:cNvSpPr>
            <a:spLocks/>
          </p:cNvSpPr>
          <p:nvPr/>
        </p:nvSpPr>
        <p:spPr bwMode="auto">
          <a:xfrm>
            <a:off x="539750" y="1628775"/>
            <a:ext cx="8064500" cy="4392613"/>
          </a:xfrm>
          <a:prstGeom prst="rect">
            <a:avLst/>
          </a:prstGeom>
          <a:noFill/>
          <a:ln w="9525">
            <a:noFill/>
            <a:round/>
            <a:headEnd/>
            <a:tailEnd/>
          </a:ln>
        </p:spPr>
        <p:txBody>
          <a:bodyPr lIns="92160" tIns="46080" rIns="92160" bIns="46080"/>
          <a:lstStyle/>
          <a:p>
            <a:pPr algn="l" eaLnBrk="1" fontAlgn="t" hangingPunct="1">
              <a:lnSpc>
                <a:spcPct val="90000"/>
              </a:lnSpc>
              <a:spcAft>
                <a:spcPct val="50000"/>
              </a:spcAft>
              <a:buFont typeface="Wingdings" pitchFamily="2" charset="2"/>
              <a:buChar char="§"/>
            </a:pPr>
            <a:endParaRPr lang="en-US" sz="3200">
              <a:solidFill>
                <a:srgbClr val="435153"/>
              </a:solidFill>
            </a:endParaRPr>
          </a:p>
        </p:txBody>
      </p:sp>
      <p:sp>
        <p:nvSpPr>
          <p:cNvPr id="58373" name="Rectangle 5"/>
          <p:cNvSpPr>
            <a:spLocks noChangeArrowheads="1"/>
          </p:cNvSpPr>
          <p:nvPr/>
        </p:nvSpPr>
        <p:spPr bwMode="auto">
          <a:xfrm>
            <a:off x="755650" y="1682750"/>
            <a:ext cx="7704138" cy="5110163"/>
          </a:xfrm>
          <a:prstGeom prst="rect">
            <a:avLst/>
          </a:prstGeom>
          <a:noFill/>
          <a:ln w="9525">
            <a:noFill/>
            <a:miter lim="800000"/>
            <a:headEnd/>
            <a:tailEnd/>
          </a:ln>
          <a:effectLst/>
        </p:spPr>
        <p:txBody>
          <a:bodyPr>
            <a:spAutoFit/>
          </a:bodyPr>
          <a:lstStyle/>
          <a:p>
            <a:pPr algn="l" defTabSz="914400" eaLnBrk="1" fontAlgn="t" hangingPunct="1">
              <a:lnSpc>
                <a:spcPct val="90000"/>
              </a:lnSpc>
              <a:spcAft>
                <a:spcPct val="50000"/>
              </a:spcAft>
              <a:buFont typeface="Wingdings" pitchFamily="2" charset="2"/>
              <a:buChar char="§"/>
            </a:pPr>
            <a:r>
              <a:rPr lang="en-US" sz="2800">
                <a:solidFill>
                  <a:srgbClr val="435153"/>
                </a:solidFill>
              </a:rPr>
              <a:t> </a:t>
            </a:r>
            <a:r>
              <a:rPr lang="en-US" sz="2400">
                <a:solidFill>
                  <a:srgbClr val="435153"/>
                </a:solidFill>
              </a:rPr>
              <a:t>An 11ak STA is the “wireless part/bridge port” of an L2 intermediate and end station (eiSTA) which is an object needed (in drawings too!) to connect a .11 WLAN to another LAN.</a:t>
            </a:r>
          </a:p>
          <a:p>
            <a:pPr algn="l" defTabSz="914400" eaLnBrk="1" fontAlgn="t" hangingPunct="1">
              <a:lnSpc>
                <a:spcPct val="90000"/>
              </a:lnSpc>
              <a:spcAft>
                <a:spcPct val="50000"/>
              </a:spcAft>
              <a:buFont typeface="Wingdings" pitchFamily="2" charset="2"/>
              <a:buChar char="§"/>
            </a:pPr>
            <a:r>
              <a:rPr lang="en-US" sz="2400">
                <a:solidFill>
                  <a:srgbClr val="435153"/>
                </a:solidFill>
              </a:rPr>
              <a:t> An 11ak AP is the “wireless part/bridge port” of an L2 intermediate (iSTA/(e)iSTA) which is another object needed (in drawings too!) to connect a .11 WLAN to a DS (via another LAN).</a:t>
            </a:r>
          </a:p>
          <a:p>
            <a:pPr algn="l" defTabSz="914400" eaLnBrk="1" fontAlgn="t" hangingPunct="1">
              <a:lnSpc>
                <a:spcPct val="90000"/>
              </a:lnSpc>
              <a:spcAft>
                <a:spcPct val="50000"/>
              </a:spcAft>
              <a:buFont typeface="Wingdings" pitchFamily="2" charset="2"/>
              <a:buChar char="§"/>
            </a:pPr>
            <a:r>
              <a:rPr lang="en-US" sz="2400">
                <a:solidFill>
                  <a:srgbClr val="435153"/>
                </a:solidFill>
              </a:rPr>
              <a:t> A DS access/convergence function communicates with the distribution service using a SAP between the DS convergence function in the MAC sublayer and the distribution service (the “MD-SAP”) and it’s “sideways”!</a:t>
            </a:r>
            <a:r>
              <a:rPr lang="en-US" sz="2800">
                <a:solidFill>
                  <a:srgbClr val="435153"/>
                </a:solidFill>
              </a:rPr>
              <a:t> </a:t>
            </a:r>
          </a:p>
          <a:p>
            <a:pPr algn="l" defTabSz="914400" eaLnBrk="1" fontAlgn="t" hangingPunct="1">
              <a:lnSpc>
                <a:spcPct val="90000"/>
              </a:lnSpc>
              <a:spcAft>
                <a:spcPct val="50000"/>
              </a:spcAft>
              <a:buFont typeface="Wingdings" pitchFamily="2" charset="2"/>
              <a:buChar char="§"/>
            </a:pPr>
            <a:endParaRPr lang="en-US" sz="2800">
              <a:solidFill>
                <a:srgbClr val="435153"/>
              </a:solidFill>
            </a:endParaRP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5"/>
          <p:cNvSpPr>
            <a:spLocks noGrp="1"/>
          </p:cNvSpPr>
          <p:nvPr>
            <p:ph type="sldNum" idx="10"/>
          </p:nvPr>
        </p:nvSpPr>
        <p:spPr/>
        <p:txBody>
          <a:bodyPr/>
          <a:lstStyle/>
          <a:p>
            <a:pPr>
              <a:defRPr/>
            </a:pPr>
            <a:r>
              <a:rPr lang="en-GB"/>
              <a:t>Slide </a:t>
            </a:r>
            <a:fld id="{DBDB51DA-21C3-47BD-9A14-426390EFC328}" type="slidenum">
              <a:rPr lang="en-GB"/>
              <a:pPr>
                <a:defRPr/>
              </a:pPr>
              <a:t>45</a:t>
            </a:fld>
            <a:endParaRPr lang="en-GB"/>
          </a:p>
        </p:txBody>
      </p:sp>
      <p:sp>
        <p:nvSpPr>
          <p:cNvPr id="18"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idx="4294967295"/>
          </p:nvPr>
        </p:nvSpPr>
        <p:spPr>
          <a:xfrm>
            <a:off x="3708400" y="620713"/>
            <a:ext cx="1944688" cy="838200"/>
          </a:xfrm>
        </p:spPr>
        <p:txBody>
          <a:bodyPr/>
          <a:lstStyle/>
          <a:p>
            <a:pPr algn="l" defTabSz="914400">
              <a:lnSpc>
                <a:spcPct val="80000"/>
              </a:lnSpc>
            </a:pPr>
            <a:r>
              <a:rPr lang="en-US" sz="3600" b="0" smtClean="0">
                <a:solidFill>
                  <a:srgbClr val="435153"/>
                </a:solidFill>
                <a:latin typeface="Times New Roman" pitchFamily="18" charset="0"/>
                <a:ea typeface="MS Gothic" pitchFamily="49" charset="-128"/>
              </a:rPr>
              <a:t>Legend</a:t>
            </a:r>
            <a:endParaRPr lang="en-US" sz="3600" b="0" smtClean="0">
              <a:solidFill>
                <a:srgbClr val="2D2DB9"/>
              </a:solidFill>
              <a:latin typeface="Times New Roman" pitchFamily="18" charset="0"/>
              <a:ea typeface="MS Gothic" pitchFamily="49" charset="-128"/>
            </a:endParaRPr>
          </a:p>
        </p:txBody>
      </p:sp>
      <p:sp>
        <p:nvSpPr>
          <p:cNvPr id="42" name="Rectangle 41"/>
          <p:cNvSpPr>
            <a:spLocks noChangeArrowheads="1"/>
          </p:cNvSpPr>
          <p:nvPr/>
        </p:nvSpPr>
        <p:spPr bwMode="auto">
          <a:xfrm>
            <a:off x="996950" y="1125538"/>
            <a:ext cx="838200" cy="723900"/>
          </a:xfrm>
          <a:prstGeom prst="rect">
            <a:avLst/>
          </a:prstGeom>
          <a:solidFill>
            <a:srgbClr val="FF0000">
              <a:alpha val="50000"/>
            </a:srgbClr>
          </a:solidFill>
          <a:ln w="25400" algn="ctr">
            <a:solidFill>
              <a:srgbClr val="000000"/>
            </a:solidFill>
            <a:miter lim="800000"/>
            <a:headEnd/>
            <a:tailEnd/>
          </a:ln>
        </p:spPr>
        <p:txBody>
          <a:bodyPr anchor="ctr"/>
          <a:lstStyle/>
          <a:p>
            <a:pPr>
              <a:buFont typeface="Times New Roman" pitchFamily="16" charset="0"/>
              <a:buNone/>
              <a:defRPr/>
            </a:pPr>
            <a:r>
              <a:rPr lang="en-US" dirty="0">
                <a:latin typeface="+mn-lt"/>
                <a:ea typeface="+mn-ea"/>
              </a:rPr>
              <a:t>MAC</a:t>
            </a:r>
          </a:p>
        </p:txBody>
      </p:sp>
      <p:sp>
        <p:nvSpPr>
          <p:cNvPr id="44" name="Rectangle 43"/>
          <p:cNvSpPr/>
          <p:nvPr/>
        </p:nvSpPr>
        <p:spPr>
          <a:xfrm>
            <a:off x="996950" y="1838325"/>
            <a:ext cx="838200" cy="363538"/>
          </a:xfrm>
          <a:prstGeom prst="rect">
            <a:avLst/>
          </a:prstGeom>
          <a:solidFill>
            <a:schemeClr val="bg1">
              <a:lumMod val="85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sp>
        <p:nvSpPr>
          <p:cNvPr id="110" name="Rectangle 109"/>
          <p:cNvSpPr/>
          <p:nvPr/>
        </p:nvSpPr>
        <p:spPr>
          <a:xfrm>
            <a:off x="1979613" y="1474788"/>
            <a:ext cx="5832475" cy="36353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l"/>
            <a:r>
              <a:rPr lang="en-US" b="1">
                <a:solidFill>
                  <a:srgbClr val="FF6600"/>
                </a:solidFill>
                <a:latin typeface="Times New Roman" pitchFamily="18" charset="0"/>
                <a:ea typeface="MS Gothic" pitchFamily="49" charset="-128"/>
              </a:rPr>
              <a:t>STA with no AP functionality and no access to a DS</a:t>
            </a:r>
          </a:p>
        </p:txBody>
      </p:sp>
      <p:cxnSp>
        <p:nvCxnSpPr>
          <p:cNvPr id="129" name="Straight Connector 128"/>
          <p:cNvCxnSpPr>
            <a:stCxn id="44" idx="2"/>
          </p:cNvCxnSpPr>
          <p:nvPr/>
        </p:nvCxnSpPr>
        <p:spPr>
          <a:xfrm>
            <a:off x="1416050" y="2214563"/>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sp>
        <p:nvSpPr>
          <p:cNvPr id="163" name="Text Placeholder 2"/>
          <p:cNvSpPr>
            <a:spLocks noGrp="1"/>
          </p:cNvSpPr>
          <p:nvPr>
            <p:ph type="body" sz="quarter" idx="4294967295"/>
          </p:nvPr>
        </p:nvSpPr>
        <p:spPr>
          <a:xfrm>
            <a:off x="3995738" y="4652963"/>
            <a:ext cx="8578850" cy="935037"/>
          </a:xfrm>
        </p:spPr>
        <p:txBody>
          <a:bodyPr>
            <a:normAutofit/>
          </a:bodyPr>
          <a:lstStyle/>
          <a:p>
            <a:pPr marL="0" indent="0">
              <a:lnSpc>
                <a:spcPct val="85000"/>
              </a:lnSpc>
              <a:spcBef>
                <a:spcPts val="1475"/>
              </a:spcBef>
            </a:pPr>
            <a:r>
              <a:rPr lang="en-US" sz="3200" smtClean="0">
                <a:solidFill>
                  <a:srgbClr val="435153"/>
                </a:solidFill>
                <a:latin typeface="Times New Roman" pitchFamily="18" charset="0"/>
                <a:ea typeface="MS Gothic" pitchFamily="49" charset="-128"/>
              </a:rPr>
              <a:t> </a:t>
            </a:r>
          </a:p>
          <a:p>
            <a:pPr marL="0" indent="0">
              <a:lnSpc>
                <a:spcPct val="85000"/>
              </a:lnSpc>
              <a:spcBef>
                <a:spcPts val="1475"/>
              </a:spcBef>
            </a:pPr>
            <a:endParaRPr lang="en-US" sz="3200" smtClean="0">
              <a:solidFill>
                <a:srgbClr val="435153"/>
              </a:solidFill>
              <a:latin typeface="Times New Roman" pitchFamily="18" charset="0"/>
              <a:ea typeface="MS Gothic" pitchFamily="49" charset="-128"/>
            </a:endParaRPr>
          </a:p>
        </p:txBody>
      </p:sp>
      <p:sp>
        <p:nvSpPr>
          <p:cNvPr id="3" name="Rectangle 41"/>
          <p:cNvSpPr>
            <a:spLocks noChangeArrowheads="1"/>
          </p:cNvSpPr>
          <p:nvPr/>
        </p:nvSpPr>
        <p:spPr bwMode="auto">
          <a:xfrm>
            <a:off x="998538" y="3933825"/>
            <a:ext cx="838200" cy="723900"/>
          </a:xfrm>
          <a:prstGeom prst="rect">
            <a:avLst/>
          </a:prstGeom>
          <a:solidFill>
            <a:srgbClr val="0000FF">
              <a:alpha val="50000"/>
            </a:srgbClr>
          </a:solidFill>
          <a:ln w="25400" algn="ctr">
            <a:solidFill>
              <a:srgbClr val="000000"/>
            </a:solidFill>
            <a:miter lim="800000"/>
            <a:headEnd/>
            <a:tailEnd/>
          </a:ln>
        </p:spPr>
        <p:txBody>
          <a:bodyPr anchor="ctr"/>
          <a:lstStyle/>
          <a:p>
            <a:pPr>
              <a:buFont typeface="Times New Roman" pitchFamily="16" charset="0"/>
              <a:buNone/>
              <a:defRPr/>
            </a:pPr>
            <a:r>
              <a:rPr lang="en-US" dirty="0">
                <a:latin typeface="+mn-lt"/>
                <a:ea typeface="+mn-ea"/>
              </a:rPr>
              <a:t>MAC</a:t>
            </a:r>
          </a:p>
        </p:txBody>
      </p:sp>
      <p:sp>
        <p:nvSpPr>
          <p:cNvPr id="4" name="Rectangle 43"/>
          <p:cNvSpPr/>
          <p:nvPr/>
        </p:nvSpPr>
        <p:spPr>
          <a:xfrm>
            <a:off x="998538" y="4646613"/>
            <a:ext cx="838200" cy="363537"/>
          </a:xfrm>
          <a:prstGeom prst="rect">
            <a:avLst/>
          </a:prstGeom>
          <a:solidFill>
            <a:schemeClr val="bg1">
              <a:lumMod val="85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5" name="Straight Connector 128"/>
          <p:cNvCxnSpPr>
            <a:stCxn id="44" idx="2"/>
          </p:cNvCxnSpPr>
          <p:nvPr/>
        </p:nvCxnSpPr>
        <p:spPr>
          <a:xfrm>
            <a:off x="1417638" y="5022850"/>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sp>
        <p:nvSpPr>
          <p:cNvPr id="6" name="Rectangle 41"/>
          <p:cNvSpPr>
            <a:spLocks noChangeArrowheads="1"/>
          </p:cNvSpPr>
          <p:nvPr/>
        </p:nvSpPr>
        <p:spPr bwMode="auto">
          <a:xfrm>
            <a:off x="998538" y="2565400"/>
            <a:ext cx="838200" cy="723900"/>
          </a:xfrm>
          <a:prstGeom prst="rect">
            <a:avLst/>
          </a:prstGeom>
          <a:solidFill>
            <a:srgbClr val="008000">
              <a:alpha val="50000"/>
            </a:srgbClr>
          </a:solidFill>
          <a:ln w="25400" algn="ctr">
            <a:solidFill>
              <a:srgbClr val="000000"/>
            </a:solidFill>
            <a:miter lim="800000"/>
            <a:headEnd/>
            <a:tailEnd/>
          </a:ln>
        </p:spPr>
        <p:txBody>
          <a:bodyPr anchor="ctr"/>
          <a:lstStyle/>
          <a:p>
            <a:pPr>
              <a:buFont typeface="Times New Roman" pitchFamily="16" charset="0"/>
              <a:buNone/>
              <a:defRPr/>
            </a:pPr>
            <a:r>
              <a:rPr lang="en-US" dirty="0">
                <a:latin typeface="+mn-lt"/>
                <a:ea typeface="+mn-ea"/>
              </a:rPr>
              <a:t>MAC</a:t>
            </a:r>
          </a:p>
        </p:txBody>
      </p:sp>
      <p:sp>
        <p:nvSpPr>
          <p:cNvPr id="7" name="Rectangle 43"/>
          <p:cNvSpPr/>
          <p:nvPr/>
        </p:nvSpPr>
        <p:spPr>
          <a:xfrm>
            <a:off x="998538" y="3278188"/>
            <a:ext cx="838200" cy="363537"/>
          </a:xfrm>
          <a:prstGeom prst="rect">
            <a:avLst/>
          </a:prstGeom>
          <a:solidFill>
            <a:schemeClr val="bg1">
              <a:lumMod val="85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8" name="Straight Connector 128"/>
          <p:cNvCxnSpPr>
            <a:stCxn id="44" idx="2"/>
          </p:cNvCxnSpPr>
          <p:nvPr/>
        </p:nvCxnSpPr>
        <p:spPr>
          <a:xfrm>
            <a:off x="1417638" y="3654425"/>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sp>
        <p:nvSpPr>
          <p:cNvPr id="9" name="Rectangle 109"/>
          <p:cNvSpPr/>
          <p:nvPr/>
        </p:nvSpPr>
        <p:spPr>
          <a:xfrm>
            <a:off x="1979613" y="2990850"/>
            <a:ext cx="7129462" cy="363538"/>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l"/>
            <a:r>
              <a:rPr lang="en-US" b="1">
                <a:solidFill>
                  <a:srgbClr val="FF6600"/>
                </a:solidFill>
                <a:latin typeface="Times New Roman" pitchFamily="18" charset="0"/>
                <a:ea typeface="MS Gothic" pitchFamily="49" charset="-128"/>
              </a:rPr>
              <a:t>STA with no AP functionality and access to one or more DSes</a:t>
            </a:r>
          </a:p>
        </p:txBody>
      </p:sp>
      <p:sp>
        <p:nvSpPr>
          <p:cNvPr id="10" name="Rectangle 109"/>
          <p:cNvSpPr/>
          <p:nvPr/>
        </p:nvSpPr>
        <p:spPr>
          <a:xfrm>
            <a:off x="1979613" y="4211638"/>
            <a:ext cx="7129462" cy="36353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l"/>
            <a:r>
              <a:rPr lang="en-US" b="1">
                <a:solidFill>
                  <a:srgbClr val="FF6600"/>
                </a:solidFill>
                <a:latin typeface="Times New Roman" pitchFamily="18" charset="0"/>
                <a:ea typeface="MS Gothic" pitchFamily="49" charset="-128"/>
              </a:rPr>
              <a:t>STA with AP functionality and access to one or more DSes</a:t>
            </a:r>
          </a:p>
        </p:txBody>
      </p:sp>
      <p:sp>
        <p:nvSpPr>
          <p:cNvPr id="60463" name="Text Box 47"/>
          <p:cNvSpPr txBox="1">
            <a:spLocks noChangeArrowheads="1"/>
          </p:cNvSpPr>
          <p:nvPr/>
        </p:nvSpPr>
        <p:spPr bwMode="auto">
          <a:xfrm flipH="1">
            <a:off x="1190625" y="5445125"/>
            <a:ext cx="428625" cy="719138"/>
          </a:xfrm>
          <a:prstGeom prst="rect">
            <a:avLst/>
          </a:prstGeom>
          <a:solidFill>
            <a:srgbClr val="333333"/>
          </a:solidFill>
          <a:ln w="9525">
            <a:noFill/>
            <a:miter lim="800000"/>
            <a:headEnd/>
            <a:tailEnd/>
          </a:ln>
          <a:effectLst/>
        </p:spPr>
        <p:txBody>
          <a:bodyPr vert="eaVert">
            <a:spAutoFit/>
          </a:bodyPr>
          <a:lstStyle/>
          <a:p>
            <a:pPr algn="l" defTabSz="914400" eaLnBrk="1" hangingPunct="1">
              <a:spcBef>
                <a:spcPct val="50000"/>
              </a:spcBef>
              <a:buClrTx/>
              <a:buSzTx/>
              <a:buFontTx/>
              <a:buNone/>
            </a:pPr>
            <a:r>
              <a:rPr lang="en-US" sz="1600">
                <a:solidFill>
                  <a:schemeClr val="bg1"/>
                </a:solidFill>
                <a:cs typeface="Arial" charset="0"/>
              </a:rPr>
              <a:t>DSCF</a:t>
            </a: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5"/>
          <p:cNvSpPr>
            <a:spLocks noGrp="1"/>
          </p:cNvSpPr>
          <p:nvPr>
            <p:ph type="sldNum" idx="10"/>
          </p:nvPr>
        </p:nvSpPr>
        <p:spPr/>
        <p:txBody>
          <a:bodyPr/>
          <a:lstStyle/>
          <a:p>
            <a:pPr>
              <a:defRPr/>
            </a:pPr>
            <a:r>
              <a:rPr lang="en-GB"/>
              <a:t>Slide </a:t>
            </a:r>
            <a:fld id="{CB0778BD-EBCF-481D-8A10-EFA2B71F8A6B}" type="slidenum">
              <a:rPr lang="en-GB"/>
              <a:pPr>
                <a:defRPr/>
              </a:pPr>
              <a:t>46</a:t>
            </a:fld>
            <a:endParaRPr lang="en-GB"/>
          </a:p>
        </p:txBody>
      </p:sp>
      <p:sp>
        <p:nvSpPr>
          <p:cNvPr id="28" name="Rectangle 4"/>
          <p:cNvSpPr>
            <a:spLocks noGrp="1" noChangeArrowheads="1"/>
          </p:cNvSpPr>
          <p:nvPr>
            <p:ph type="ftr" idx="11"/>
          </p:nvPr>
        </p:nvSpPr>
        <p:spPr/>
        <p:txBody>
          <a:bodyPr/>
          <a:lstStyle/>
          <a:p>
            <a:r>
              <a:rPr lang="en-GB"/>
              <a:t>Dick Roy, SRA / Mark Hamilton, Ruckus Wireless</a:t>
            </a:r>
          </a:p>
        </p:txBody>
      </p:sp>
      <p:sp>
        <p:nvSpPr>
          <p:cNvPr id="72" name="Rectangle 71"/>
          <p:cNvSpPr/>
          <p:nvPr/>
        </p:nvSpPr>
        <p:spPr>
          <a:xfrm>
            <a:off x="3059113" y="1916113"/>
            <a:ext cx="3600450" cy="719137"/>
          </a:xfrm>
          <a:prstGeom prst="rect">
            <a:avLst/>
          </a:prstGeom>
          <a:solidFill>
            <a:schemeClr val="accent5">
              <a:lumMod val="40000"/>
              <a:lumOff val="6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a:solidFill>
                  <a:srgbClr val="000000"/>
                </a:solidFill>
                <a:latin typeface="Times New Roman" pitchFamily="18" charset="0"/>
                <a:ea typeface="MS Gothic" pitchFamily="49" charset="-128"/>
              </a:rPr>
              <a:t>Distribution System (DS)</a:t>
            </a:r>
          </a:p>
        </p:txBody>
      </p:sp>
      <p:sp>
        <p:nvSpPr>
          <p:cNvPr id="2" name="Title 1"/>
          <p:cNvSpPr>
            <a:spLocks noGrp="1"/>
          </p:cNvSpPr>
          <p:nvPr>
            <p:ph type="title" idx="4294967295"/>
          </p:nvPr>
        </p:nvSpPr>
        <p:spPr>
          <a:xfrm>
            <a:off x="1476375" y="908050"/>
            <a:ext cx="5616575" cy="838200"/>
          </a:xfrm>
        </p:spPr>
        <p:txBody>
          <a:bodyPr/>
          <a:lstStyle/>
          <a:p>
            <a:pPr algn="l" defTabSz="914400">
              <a:lnSpc>
                <a:spcPct val="80000"/>
              </a:lnSpc>
            </a:pPr>
            <a:r>
              <a:rPr lang="en-US" sz="3600" b="0" smtClean="0">
                <a:solidFill>
                  <a:srgbClr val="435153"/>
                </a:solidFill>
                <a:latin typeface="Times New Roman" pitchFamily="18" charset="0"/>
                <a:ea typeface="MS Gothic" pitchFamily="49" charset="-128"/>
              </a:rPr>
              <a:t>APs, STAs, a DS and an ESS</a:t>
            </a:r>
            <a:endParaRPr lang="en-US" sz="3600" b="0" smtClean="0">
              <a:solidFill>
                <a:srgbClr val="2D2DB9"/>
              </a:solidFill>
              <a:latin typeface="Times New Roman" pitchFamily="18" charset="0"/>
              <a:ea typeface="MS Gothic" pitchFamily="49" charset="-128"/>
            </a:endParaRPr>
          </a:p>
        </p:txBody>
      </p:sp>
      <p:cxnSp>
        <p:nvCxnSpPr>
          <p:cNvPr id="36" name="Straight Connector 35"/>
          <p:cNvCxnSpPr/>
          <p:nvPr/>
        </p:nvCxnSpPr>
        <p:spPr>
          <a:xfrm>
            <a:off x="468313" y="3284538"/>
            <a:ext cx="2286000" cy="0"/>
          </a:xfrm>
          <a:prstGeom prst="line">
            <a:avLst/>
          </a:prstGeom>
          <a:ln w="57150" cmpd="sng">
            <a:solidFill>
              <a:srgbClr val="00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7" name="Straight Connector 126"/>
          <p:cNvCxnSpPr/>
          <p:nvPr/>
        </p:nvCxnSpPr>
        <p:spPr>
          <a:xfrm>
            <a:off x="3962400" y="3170238"/>
            <a:ext cx="1676400" cy="0"/>
          </a:xfrm>
          <a:prstGeom prst="line">
            <a:avLst/>
          </a:prstGeom>
          <a:ln w="57150" cmpd="sng">
            <a:solidFill>
              <a:srgbClr val="000000"/>
            </a:solidFill>
            <a:prstDash val="dot"/>
          </a:ln>
          <a:effectLst/>
        </p:spPr>
        <p:style>
          <a:lnRef idx="2">
            <a:schemeClr val="accent1"/>
          </a:lnRef>
          <a:fillRef idx="0">
            <a:schemeClr val="accent1"/>
          </a:fillRef>
          <a:effectRef idx="1">
            <a:schemeClr val="accent1"/>
          </a:effectRef>
          <a:fontRef idx="minor">
            <a:schemeClr val="tx1"/>
          </a:fontRef>
        </p:style>
      </p:cxnSp>
      <p:sp>
        <p:nvSpPr>
          <p:cNvPr id="128" name="Rectangle 127"/>
          <p:cNvSpPr/>
          <p:nvPr/>
        </p:nvSpPr>
        <p:spPr>
          <a:xfrm>
            <a:off x="3505200" y="3263900"/>
            <a:ext cx="2667000" cy="363538"/>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unspecified</a:t>
            </a:r>
          </a:p>
        </p:txBody>
      </p:sp>
      <p:sp>
        <p:nvSpPr>
          <p:cNvPr id="42" name="Rectangle 41"/>
          <p:cNvSpPr>
            <a:spLocks noChangeArrowheads="1"/>
          </p:cNvSpPr>
          <p:nvPr/>
        </p:nvSpPr>
        <p:spPr bwMode="auto">
          <a:xfrm>
            <a:off x="2220913" y="1916113"/>
            <a:ext cx="838200" cy="723900"/>
          </a:xfrm>
          <a:prstGeom prst="rect">
            <a:avLst/>
          </a:prstGeom>
          <a:solidFill>
            <a:srgbClr val="0000FF">
              <a:alpha val="50000"/>
            </a:srgbClr>
          </a:solidFill>
          <a:ln w="25400" algn="ctr">
            <a:solidFill>
              <a:srgbClr val="000000"/>
            </a:solidFill>
            <a:miter lim="800000"/>
            <a:headEnd/>
            <a:tailEnd/>
          </a:ln>
        </p:spPr>
        <p:txBody>
          <a:bodyPr anchor="ctr"/>
          <a:lstStyle/>
          <a:p>
            <a:pPr>
              <a:buFont typeface="Times New Roman" pitchFamily="16" charset="0"/>
              <a:buNone/>
              <a:defRPr/>
            </a:pPr>
            <a:r>
              <a:rPr lang="en-US" dirty="0">
                <a:latin typeface="+mn-lt"/>
                <a:ea typeface="+mn-ea"/>
              </a:rPr>
              <a:t>MAC</a:t>
            </a:r>
          </a:p>
        </p:txBody>
      </p:sp>
      <p:sp>
        <p:nvSpPr>
          <p:cNvPr id="44" name="Rectangle 43"/>
          <p:cNvSpPr/>
          <p:nvPr/>
        </p:nvSpPr>
        <p:spPr>
          <a:xfrm>
            <a:off x="2220913" y="2651125"/>
            <a:ext cx="838200" cy="363538"/>
          </a:xfrm>
          <a:prstGeom prst="rect">
            <a:avLst/>
          </a:prstGeom>
          <a:solidFill>
            <a:schemeClr val="bg1">
              <a:lumMod val="85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129" name="Straight Connector 128"/>
          <p:cNvCxnSpPr>
            <a:stCxn id="44" idx="2"/>
          </p:cNvCxnSpPr>
          <p:nvPr/>
        </p:nvCxnSpPr>
        <p:spPr>
          <a:xfrm>
            <a:off x="2640013" y="3027363"/>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sp>
        <p:nvSpPr>
          <p:cNvPr id="3" name="Rectangle 41"/>
          <p:cNvSpPr>
            <a:spLocks noChangeArrowheads="1"/>
          </p:cNvSpPr>
          <p:nvPr/>
        </p:nvSpPr>
        <p:spPr bwMode="auto">
          <a:xfrm>
            <a:off x="179388" y="1946275"/>
            <a:ext cx="838200" cy="723900"/>
          </a:xfrm>
          <a:prstGeom prst="rect">
            <a:avLst/>
          </a:prstGeom>
          <a:solidFill>
            <a:srgbClr val="FF0000">
              <a:alpha val="50000"/>
            </a:srgbClr>
          </a:solidFill>
          <a:ln w="25400" algn="ctr">
            <a:solidFill>
              <a:srgbClr val="000000"/>
            </a:solidFill>
            <a:miter lim="800000"/>
            <a:headEnd/>
            <a:tailEnd/>
          </a:ln>
        </p:spPr>
        <p:txBody>
          <a:bodyPr anchor="ctr"/>
          <a:lstStyle/>
          <a:p>
            <a:pPr>
              <a:buFont typeface="Times New Roman" pitchFamily="16" charset="0"/>
              <a:buNone/>
              <a:defRPr/>
            </a:pPr>
            <a:r>
              <a:rPr lang="en-US" dirty="0">
                <a:latin typeface="+mn-lt"/>
                <a:ea typeface="+mn-ea"/>
              </a:rPr>
              <a:t>MAC</a:t>
            </a:r>
          </a:p>
        </p:txBody>
      </p:sp>
      <p:sp>
        <p:nvSpPr>
          <p:cNvPr id="4" name="Rectangle 43"/>
          <p:cNvSpPr/>
          <p:nvPr/>
        </p:nvSpPr>
        <p:spPr>
          <a:xfrm>
            <a:off x="179388" y="2659063"/>
            <a:ext cx="838200" cy="363537"/>
          </a:xfrm>
          <a:prstGeom prst="rect">
            <a:avLst/>
          </a:prstGeom>
          <a:solidFill>
            <a:schemeClr val="bg1">
              <a:lumMod val="85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5" name="Straight Connector 128"/>
          <p:cNvCxnSpPr>
            <a:stCxn id="0" idx="2"/>
          </p:cNvCxnSpPr>
          <p:nvPr/>
        </p:nvCxnSpPr>
        <p:spPr>
          <a:xfrm>
            <a:off x="598488" y="3035300"/>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sp>
        <p:nvSpPr>
          <p:cNvPr id="6" name="Rectangle 41"/>
          <p:cNvSpPr>
            <a:spLocks noChangeArrowheads="1"/>
          </p:cNvSpPr>
          <p:nvPr/>
        </p:nvSpPr>
        <p:spPr bwMode="auto">
          <a:xfrm>
            <a:off x="1187450" y="1946275"/>
            <a:ext cx="838200" cy="723900"/>
          </a:xfrm>
          <a:prstGeom prst="rect">
            <a:avLst/>
          </a:prstGeom>
          <a:solidFill>
            <a:srgbClr val="FF0000">
              <a:alpha val="50000"/>
            </a:srgbClr>
          </a:solidFill>
          <a:ln w="25400" algn="ctr">
            <a:solidFill>
              <a:srgbClr val="000000"/>
            </a:solidFill>
            <a:miter lim="800000"/>
            <a:headEnd/>
            <a:tailEnd/>
          </a:ln>
        </p:spPr>
        <p:txBody>
          <a:bodyPr anchor="ctr"/>
          <a:lstStyle/>
          <a:p>
            <a:pPr>
              <a:buFont typeface="Times New Roman" pitchFamily="16" charset="0"/>
              <a:buNone/>
              <a:defRPr/>
            </a:pPr>
            <a:r>
              <a:rPr lang="en-US" dirty="0">
                <a:latin typeface="+mn-lt"/>
                <a:ea typeface="+mn-ea"/>
              </a:rPr>
              <a:t>MAC</a:t>
            </a:r>
          </a:p>
        </p:txBody>
      </p:sp>
      <p:sp>
        <p:nvSpPr>
          <p:cNvPr id="7" name="Rectangle 43"/>
          <p:cNvSpPr/>
          <p:nvPr/>
        </p:nvSpPr>
        <p:spPr>
          <a:xfrm>
            <a:off x="1187450" y="2659063"/>
            <a:ext cx="838200" cy="363537"/>
          </a:xfrm>
          <a:prstGeom prst="rect">
            <a:avLst/>
          </a:prstGeom>
          <a:solidFill>
            <a:schemeClr val="bg1">
              <a:lumMod val="85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8" name="Straight Connector 128"/>
          <p:cNvCxnSpPr>
            <a:stCxn id="0" idx="2"/>
          </p:cNvCxnSpPr>
          <p:nvPr/>
        </p:nvCxnSpPr>
        <p:spPr>
          <a:xfrm>
            <a:off x="1606550" y="3035300"/>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sp>
        <p:nvSpPr>
          <p:cNvPr id="61486" name="Rectangle 46"/>
          <p:cNvSpPr>
            <a:spLocks noChangeArrowheads="1"/>
          </p:cNvSpPr>
          <p:nvPr/>
        </p:nvSpPr>
        <p:spPr bwMode="auto">
          <a:xfrm>
            <a:off x="4479925" y="3260725"/>
            <a:ext cx="184150" cy="336550"/>
          </a:xfrm>
          <a:prstGeom prst="rect">
            <a:avLst/>
          </a:prstGeom>
          <a:noFill/>
          <a:ln w="9525">
            <a:noFill/>
            <a:miter lim="800000"/>
            <a:headEnd/>
            <a:tailEnd/>
          </a:ln>
          <a:effectLst/>
        </p:spPr>
        <p:txBody>
          <a:bodyPr wrap="none">
            <a:spAutoFit/>
          </a:bodyPr>
          <a:lstStyle/>
          <a:p>
            <a:pPr algn="l" defTabSz="914400" eaLnBrk="1" hangingPunct="1">
              <a:spcBef>
                <a:spcPct val="50000"/>
              </a:spcBef>
              <a:buClrTx/>
              <a:buSzTx/>
              <a:buFontTx/>
              <a:buNone/>
            </a:pPr>
            <a:endParaRPr lang="en-US" sz="1600">
              <a:solidFill>
                <a:schemeClr val="bg1"/>
              </a:solidFill>
              <a:cs typeface="Arial" charset="0"/>
            </a:endParaRPr>
          </a:p>
        </p:txBody>
      </p:sp>
      <p:sp>
        <p:nvSpPr>
          <p:cNvPr id="61487" name="Text Box 47"/>
          <p:cNvSpPr txBox="1">
            <a:spLocks noChangeArrowheads="1"/>
          </p:cNvSpPr>
          <p:nvPr/>
        </p:nvSpPr>
        <p:spPr bwMode="auto">
          <a:xfrm flipH="1">
            <a:off x="2627313" y="1916113"/>
            <a:ext cx="428625" cy="720725"/>
          </a:xfrm>
          <a:prstGeom prst="rect">
            <a:avLst/>
          </a:prstGeom>
          <a:solidFill>
            <a:srgbClr val="333333"/>
          </a:solidFill>
          <a:ln w="9525">
            <a:noFill/>
            <a:miter lim="800000"/>
            <a:headEnd/>
            <a:tailEnd/>
          </a:ln>
          <a:effectLst/>
        </p:spPr>
        <p:txBody>
          <a:bodyPr vert="eaVert">
            <a:spAutoFit/>
          </a:bodyPr>
          <a:lstStyle/>
          <a:p>
            <a:pPr algn="l" defTabSz="914400" eaLnBrk="1" hangingPunct="1">
              <a:spcBef>
                <a:spcPct val="50000"/>
              </a:spcBef>
              <a:buClrTx/>
              <a:buSzTx/>
              <a:buFontTx/>
              <a:buNone/>
            </a:pPr>
            <a:r>
              <a:rPr lang="en-US" sz="1600">
                <a:solidFill>
                  <a:schemeClr val="bg1"/>
                </a:solidFill>
                <a:cs typeface="Arial" charset="0"/>
              </a:rPr>
              <a:t>DSCF</a:t>
            </a:r>
          </a:p>
        </p:txBody>
      </p:sp>
      <p:sp>
        <p:nvSpPr>
          <p:cNvPr id="9" name="Rectangle 41"/>
          <p:cNvSpPr>
            <a:spLocks noChangeArrowheads="1"/>
          </p:cNvSpPr>
          <p:nvPr/>
        </p:nvSpPr>
        <p:spPr bwMode="auto">
          <a:xfrm>
            <a:off x="6659563" y="1912938"/>
            <a:ext cx="838200" cy="723900"/>
          </a:xfrm>
          <a:prstGeom prst="rect">
            <a:avLst/>
          </a:prstGeom>
          <a:solidFill>
            <a:srgbClr val="0000FF">
              <a:alpha val="50000"/>
            </a:srgbClr>
          </a:solidFill>
          <a:ln w="25400" algn="ctr">
            <a:solidFill>
              <a:srgbClr val="000000"/>
            </a:solidFill>
            <a:miter lim="800000"/>
            <a:headEnd/>
            <a:tailEnd/>
          </a:ln>
        </p:spPr>
        <p:txBody>
          <a:bodyPr anchor="ctr"/>
          <a:lstStyle/>
          <a:p>
            <a:pPr>
              <a:buFont typeface="Times New Roman" pitchFamily="16" charset="0"/>
              <a:buNone/>
              <a:defRPr/>
            </a:pPr>
            <a:r>
              <a:rPr lang="en-US" dirty="0">
                <a:latin typeface="+mn-lt"/>
                <a:ea typeface="+mn-ea"/>
              </a:rPr>
              <a:t>MAC</a:t>
            </a:r>
          </a:p>
        </p:txBody>
      </p:sp>
      <p:sp>
        <p:nvSpPr>
          <p:cNvPr id="10" name="Rectangle 43"/>
          <p:cNvSpPr/>
          <p:nvPr/>
        </p:nvSpPr>
        <p:spPr>
          <a:xfrm>
            <a:off x="6683375" y="2628900"/>
            <a:ext cx="838200" cy="363538"/>
          </a:xfrm>
          <a:prstGeom prst="rect">
            <a:avLst/>
          </a:prstGeom>
          <a:solidFill>
            <a:schemeClr val="bg1">
              <a:lumMod val="85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11" name="Straight Connector 128"/>
          <p:cNvCxnSpPr>
            <a:stCxn id="0" idx="2"/>
          </p:cNvCxnSpPr>
          <p:nvPr/>
        </p:nvCxnSpPr>
        <p:spPr>
          <a:xfrm>
            <a:off x="7102475" y="3005138"/>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35"/>
          <p:cNvCxnSpPr>
            <a:stCxn id="0" idx="2"/>
          </p:cNvCxnSpPr>
          <p:nvPr/>
        </p:nvCxnSpPr>
        <p:spPr>
          <a:xfrm>
            <a:off x="6607175" y="3213100"/>
            <a:ext cx="2286000" cy="0"/>
          </a:xfrm>
          <a:prstGeom prst="line">
            <a:avLst/>
          </a:prstGeom>
          <a:ln w="57150" cmpd="sng">
            <a:solidFill>
              <a:srgbClr val="000000"/>
            </a:solidFill>
            <a:prstDash val="dash"/>
          </a:ln>
          <a:effectLst/>
        </p:spPr>
        <p:style>
          <a:lnRef idx="2">
            <a:schemeClr val="accent1"/>
          </a:lnRef>
          <a:fillRef idx="0">
            <a:schemeClr val="accent1"/>
          </a:fillRef>
          <a:effectRef idx="1">
            <a:schemeClr val="accent1"/>
          </a:effectRef>
          <a:fontRef idx="minor">
            <a:schemeClr val="tx1"/>
          </a:fontRef>
        </p:style>
      </p:cxnSp>
      <p:sp>
        <p:nvSpPr>
          <p:cNvPr id="13" name="Rectangle 41"/>
          <p:cNvSpPr>
            <a:spLocks noChangeArrowheads="1"/>
          </p:cNvSpPr>
          <p:nvPr/>
        </p:nvSpPr>
        <p:spPr bwMode="auto">
          <a:xfrm>
            <a:off x="7837488" y="1916113"/>
            <a:ext cx="838200" cy="723900"/>
          </a:xfrm>
          <a:prstGeom prst="rect">
            <a:avLst/>
          </a:prstGeom>
          <a:solidFill>
            <a:srgbClr val="FF0000">
              <a:alpha val="50000"/>
            </a:srgbClr>
          </a:solidFill>
          <a:ln w="25400" algn="ctr">
            <a:solidFill>
              <a:srgbClr val="000000"/>
            </a:solidFill>
            <a:miter lim="800000"/>
            <a:headEnd/>
            <a:tailEnd/>
          </a:ln>
        </p:spPr>
        <p:txBody>
          <a:bodyPr anchor="ctr"/>
          <a:lstStyle/>
          <a:p>
            <a:pPr>
              <a:buFont typeface="Times New Roman" pitchFamily="16" charset="0"/>
              <a:buNone/>
              <a:defRPr/>
            </a:pPr>
            <a:r>
              <a:rPr lang="en-US" dirty="0">
                <a:latin typeface="+mn-lt"/>
                <a:ea typeface="+mn-ea"/>
              </a:rPr>
              <a:t>MAC</a:t>
            </a:r>
          </a:p>
        </p:txBody>
      </p:sp>
      <p:sp>
        <p:nvSpPr>
          <p:cNvPr id="14" name="Rectangle 43"/>
          <p:cNvSpPr/>
          <p:nvPr/>
        </p:nvSpPr>
        <p:spPr>
          <a:xfrm>
            <a:off x="7837488" y="2628900"/>
            <a:ext cx="838200" cy="363538"/>
          </a:xfrm>
          <a:prstGeom prst="rect">
            <a:avLst/>
          </a:prstGeom>
          <a:solidFill>
            <a:schemeClr val="bg1">
              <a:lumMod val="85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15" name="Straight Connector 128"/>
          <p:cNvCxnSpPr>
            <a:stCxn id="0" idx="2"/>
          </p:cNvCxnSpPr>
          <p:nvPr/>
        </p:nvCxnSpPr>
        <p:spPr>
          <a:xfrm>
            <a:off x="8256588" y="3005138"/>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sp>
        <p:nvSpPr>
          <p:cNvPr id="61497" name="Text Box 57"/>
          <p:cNvSpPr txBox="1">
            <a:spLocks noChangeArrowheads="1"/>
          </p:cNvSpPr>
          <p:nvPr/>
        </p:nvSpPr>
        <p:spPr bwMode="auto">
          <a:xfrm>
            <a:off x="468313" y="3952875"/>
            <a:ext cx="8424862" cy="1800225"/>
          </a:xfrm>
          <a:prstGeom prst="rect">
            <a:avLst/>
          </a:prstGeom>
          <a:noFill/>
          <a:ln w="9525">
            <a:noFill/>
            <a:miter lim="800000"/>
            <a:headEnd/>
            <a:tailEnd/>
          </a:ln>
          <a:effectLst/>
        </p:spPr>
        <p:txBody>
          <a:bodyPr>
            <a:spAutoFit/>
          </a:bodyPr>
          <a:lstStyle/>
          <a:p>
            <a:pPr algn="l" defTabSz="914400" eaLnBrk="1" hangingPunct="1">
              <a:buClrTx/>
              <a:buSzTx/>
              <a:buFontTx/>
              <a:buChar char="•"/>
            </a:pPr>
            <a:r>
              <a:rPr lang="en-US" sz="2800">
                <a:solidFill>
                  <a:srgbClr val="435153"/>
                </a:solidFill>
                <a:cs typeface="Arial" charset="0"/>
              </a:rPr>
              <a:t> As this depicts an ESS, the BSSIDs for both BSSes is the same!</a:t>
            </a:r>
          </a:p>
          <a:p>
            <a:pPr algn="l" defTabSz="914400" eaLnBrk="1" hangingPunct="1">
              <a:buClrTx/>
              <a:buSzTx/>
              <a:buFontTx/>
              <a:buChar char="•"/>
            </a:pPr>
            <a:r>
              <a:rPr lang="en-US" sz="2800">
                <a:solidFill>
                  <a:srgbClr val="435153"/>
                </a:solidFill>
                <a:cs typeface="Arial" charset="0"/>
              </a:rPr>
              <a:t> Independent BSSes with no AP could be used as long as the DSCF in the STAs had the appropriate functionality.</a:t>
            </a:r>
          </a:p>
        </p:txBody>
      </p:sp>
      <p:sp>
        <p:nvSpPr>
          <p:cNvPr id="61498" name="Text Box 58"/>
          <p:cNvSpPr txBox="1">
            <a:spLocks noChangeArrowheads="1"/>
          </p:cNvSpPr>
          <p:nvPr/>
        </p:nvSpPr>
        <p:spPr bwMode="auto">
          <a:xfrm flipH="1">
            <a:off x="6659563" y="1916113"/>
            <a:ext cx="428625" cy="720725"/>
          </a:xfrm>
          <a:prstGeom prst="rect">
            <a:avLst/>
          </a:prstGeom>
          <a:solidFill>
            <a:srgbClr val="333333"/>
          </a:solidFill>
          <a:ln w="9525">
            <a:noFill/>
            <a:miter lim="800000"/>
            <a:headEnd/>
            <a:tailEnd/>
          </a:ln>
          <a:effectLst/>
        </p:spPr>
        <p:txBody>
          <a:bodyPr vert="eaVert">
            <a:spAutoFit/>
          </a:bodyPr>
          <a:lstStyle/>
          <a:p>
            <a:pPr algn="l" defTabSz="914400" eaLnBrk="1" hangingPunct="1">
              <a:spcBef>
                <a:spcPct val="50000"/>
              </a:spcBef>
              <a:buClrTx/>
              <a:buSzTx/>
              <a:buFontTx/>
              <a:buNone/>
            </a:pPr>
            <a:r>
              <a:rPr lang="en-US" sz="1600">
                <a:solidFill>
                  <a:schemeClr val="bg1"/>
                </a:solidFill>
                <a:cs typeface="Arial" charset="0"/>
              </a:rPr>
              <a:t>DSCF</a:t>
            </a: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64B57562-269A-4FE8-AB8E-B1114AD3CCBC}" type="slidenum">
              <a:rPr lang="en-GB"/>
              <a:pPr>
                <a:defRPr/>
              </a:pPr>
              <a:t>47</a:t>
            </a:fld>
            <a:endParaRPr lang="en-GB"/>
          </a:p>
        </p:txBody>
      </p:sp>
      <p:sp>
        <p:nvSpPr>
          <p:cNvPr id="5"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idx="4294967295"/>
          </p:nvPr>
        </p:nvSpPr>
        <p:spPr>
          <a:xfrm>
            <a:off x="1476375" y="908050"/>
            <a:ext cx="5616575" cy="838200"/>
          </a:xfrm>
        </p:spPr>
        <p:txBody>
          <a:bodyPr/>
          <a:lstStyle/>
          <a:p>
            <a:pPr defTabSz="914400">
              <a:lnSpc>
                <a:spcPct val="80000"/>
              </a:lnSpc>
            </a:pPr>
            <a:r>
              <a:rPr lang="en-US" sz="3600" b="0" smtClean="0">
                <a:solidFill>
                  <a:srgbClr val="435153"/>
                </a:solidFill>
                <a:latin typeface="Times New Roman" pitchFamily="18" charset="0"/>
                <a:ea typeface="MS Gothic" pitchFamily="49" charset="-128"/>
              </a:rPr>
              <a:t>REFERENCES</a:t>
            </a:r>
            <a:endParaRPr lang="en-US" sz="3600" b="0" smtClean="0">
              <a:solidFill>
                <a:srgbClr val="2D2DB9"/>
              </a:solidFill>
              <a:latin typeface="Times New Roman" pitchFamily="18" charset="0"/>
              <a:ea typeface="MS Gothic" pitchFamily="49" charset="-128"/>
            </a:endParaRPr>
          </a:p>
        </p:txBody>
      </p:sp>
      <p:sp>
        <p:nvSpPr>
          <p:cNvPr id="66586" name="Text Box 26"/>
          <p:cNvSpPr txBox="1">
            <a:spLocks noChangeArrowheads="1"/>
          </p:cNvSpPr>
          <p:nvPr/>
        </p:nvSpPr>
        <p:spPr bwMode="auto">
          <a:xfrm>
            <a:off x="468313" y="1844675"/>
            <a:ext cx="8424862" cy="2227263"/>
          </a:xfrm>
          <a:prstGeom prst="rect">
            <a:avLst/>
          </a:prstGeom>
          <a:noFill/>
          <a:ln w="9525">
            <a:noFill/>
            <a:miter lim="800000"/>
            <a:headEnd/>
            <a:tailEnd/>
          </a:ln>
          <a:effectLst/>
        </p:spPr>
        <p:txBody>
          <a:bodyPr>
            <a:spAutoFit/>
          </a:bodyPr>
          <a:lstStyle/>
          <a:p>
            <a:pPr algn="l" defTabSz="914400" eaLnBrk="1" hangingPunct="1">
              <a:buClrTx/>
              <a:buSzTx/>
              <a:buFontTx/>
              <a:buChar char="•"/>
            </a:pPr>
            <a:r>
              <a:rPr lang="en-US" sz="2800">
                <a:solidFill>
                  <a:srgbClr val="435153"/>
                </a:solidFill>
                <a:cs typeface="Arial" charset="0"/>
              </a:rPr>
              <a:t> [REVmc] Draft P802.11REVmc_D5.2</a:t>
            </a:r>
          </a:p>
          <a:p>
            <a:pPr algn="l" defTabSz="914400" eaLnBrk="1" hangingPunct="1">
              <a:buClrTx/>
              <a:buSzTx/>
              <a:buFontTx/>
              <a:buChar char="•"/>
            </a:pPr>
            <a:r>
              <a:rPr lang="en-US" sz="2800">
                <a:solidFill>
                  <a:srgbClr val="435153"/>
                </a:solidFill>
                <a:cs typeface="Arial" charset="0"/>
              </a:rPr>
              <a:t> [O&amp;A]     IEEE Std 802-2014</a:t>
            </a:r>
          </a:p>
          <a:p>
            <a:pPr algn="l" defTabSz="914400" eaLnBrk="1" hangingPunct="1">
              <a:buClrTx/>
              <a:buSzTx/>
              <a:buFontTx/>
              <a:buChar char="•"/>
            </a:pPr>
            <a:r>
              <a:rPr lang="en-US" sz="2800">
                <a:solidFill>
                  <a:srgbClr val="435153"/>
                </a:solidFill>
                <a:cs typeface="Arial" charset="0"/>
              </a:rPr>
              <a:t> [.1Q]        IEEE Std 802.1Q</a:t>
            </a:r>
          </a:p>
          <a:p>
            <a:pPr algn="l" defTabSz="914400" eaLnBrk="1" hangingPunct="1">
              <a:buClrTx/>
              <a:buSzTx/>
              <a:buFontTx/>
              <a:buChar char="•"/>
            </a:pPr>
            <a:r>
              <a:rPr lang="en-US" sz="2800">
                <a:solidFill>
                  <a:srgbClr val="435153"/>
                </a:solidFill>
                <a:cs typeface="Arial" charset="0"/>
              </a:rPr>
              <a:t> [.1AC]     IEEE Std 802.1AC</a:t>
            </a:r>
          </a:p>
          <a:p>
            <a:pPr algn="l" defTabSz="914400" eaLnBrk="1" hangingPunct="1">
              <a:buClrTx/>
              <a:buSzTx/>
              <a:buFontTx/>
              <a:buChar char="•"/>
            </a:pPr>
            <a:r>
              <a:rPr lang="en-US" sz="2800">
                <a:solidFill>
                  <a:srgbClr val="435153"/>
                </a:solidFill>
                <a:cs typeface="Arial" charset="0"/>
              </a:rPr>
              <a:t>[TSB]       </a:t>
            </a:r>
            <a:r>
              <a:rPr lang="en-US" sz="2800" i="1">
                <a:solidFill>
                  <a:srgbClr val="435153"/>
                </a:solidFill>
                <a:cs typeface="Arial" charset="0"/>
              </a:rPr>
              <a:t>The Switch Book, </a:t>
            </a:r>
            <a:r>
              <a:rPr lang="en-US" sz="2800">
                <a:solidFill>
                  <a:srgbClr val="435153"/>
                </a:solidFill>
                <a:cs typeface="Arial" charset="0"/>
              </a:rPr>
              <a:t>R. Seifert, 2000</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4F1CAC4F-4900-4F8A-901E-E46888FACEDA}" type="slidenum">
              <a:rPr lang="en-GB"/>
              <a:pPr>
                <a:defRPr/>
              </a:pPr>
              <a:t>5</a:t>
            </a:fld>
            <a:endParaRPr lang="en-GB"/>
          </a:p>
        </p:txBody>
      </p:sp>
      <p:sp>
        <p:nvSpPr>
          <p:cNvPr id="5" name="Rectangle 4"/>
          <p:cNvSpPr>
            <a:spLocks noGrp="1" noChangeArrowheads="1"/>
          </p:cNvSpPr>
          <p:nvPr>
            <p:ph type="ftr" idx="11"/>
          </p:nvPr>
        </p:nvSpPr>
        <p:spPr/>
        <p:txBody>
          <a:bodyPr/>
          <a:lstStyle/>
          <a:p>
            <a:r>
              <a:rPr lang="en-GB"/>
              <a:t>Dick Roy, SRA / Mark Hamilton, Ruckus Wireless</a:t>
            </a:r>
          </a:p>
        </p:txBody>
      </p:sp>
      <p:sp>
        <p:nvSpPr>
          <p:cNvPr id="2" name="Title 1"/>
          <p:cNvSpPr>
            <a:spLocks noGrp="1"/>
          </p:cNvSpPr>
          <p:nvPr>
            <p:ph type="title"/>
          </p:nvPr>
        </p:nvSpPr>
        <p:spPr>
          <a:xfrm>
            <a:off x="250825" y="620713"/>
            <a:ext cx="8589963" cy="647700"/>
          </a:xfrm>
        </p:spPr>
        <p:txBody>
          <a:bodyPr/>
          <a:lstStyle/>
          <a:p>
            <a:pPr algn="l" defTabSz="914400">
              <a:lnSpc>
                <a:spcPct val="80000"/>
              </a:lnSpc>
              <a:buFont typeface="Times New Roman" pitchFamily="16" charset="0"/>
              <a:buNone/>
              <a:defRPr/>
            </a:pPr>
            <a:r>
              <a:rPr lang="en-US" sz="3600" b="0" kern="1200" dirty="0" smtClean="0">
                <a:solidFill>
                  <a:srgbClr val="435153"/>
                </a:solidFill>
              </a:rPr>
              <a:t>Layering</a:t>
            </a:r>
            <a:endParaRPr lang="en-US" sz="3600" b="0" kern="1200" dirty="0">
              <a:solidFill>
                <a:srgbClr val="435153"/>
              </a:solidFill>
            </a:endParaRPr>
          </a:p>
        </p:txBody>
      </p:sp>
      <p:sp>
        <p:nvSpPr>
          <p:cNvPr id="3" name="Text Placeholder 2"/>
          <p:cNvSpPr>
            <a:spLocks noGrp="1"/>
          </p:cNvSpPr>
          <p:nvPr>
            <p:ph type="body" sz="quarter" idx="4294967295"/>
          </p:nvPr>
        </p:nvSpPr>
        <p:spPr>
          <a:xfrm>
            <a:off x="239713" y="1344613"/>
            <a:ext cx="8578850" cy="4964112"/>
          </a:xfrm>
        </p:spPr>
        <p:txBody>
          <a:bodyPr>
            <a:normAutofit/>
          </a:bodyPr>
          <a:lstStyle/>
          <a:p>
            <a:pPr marL="0" indent="0">
              <a:lnSpc>
                <a:spcPct val="95000"/>
              </a:lnSpc>
              <a:spcBef>
                <a:spcPts val="1475"/>
              </a:spcBef>
            </a:pPr>
            <a:r>
              <a:rPr lang="en-US" sz="3200" smtClean="0">
                <a:solidFill>
                  <a:srgbClr val="435153"/>
                </a:solidFill>
                <a:latin typeface="Times New Roman" pitchFamily="18" charset="0"/>
                <a:ea typeface="MS Gothic" pitchFamily="49" charset="-128"/>
              </a:rPr>
              <a:t>In the ISO layering model, a DATA.request is presented by a higher layer to a lower layer, and a DATA.indication is presented by a lower layer to a higher layer.</a:t>
            </a:r>
          </a:p>
          <a:p>
            <a:pPr marL="0" indent="0">
              <a:lnSpc>
                <a:spcPct val="95000"/>
              </a:lnSpc>
              <a:spcBef>
                <a:spcPts val="1475"/>
              </a:spcBef>
            </a:pPr>
            <a:r>
              <a:rPr lang="en-US" sz="3200" smtClean="0">
                <a:solidFill>
                  <a:srgbClr val="435153"/>
                </a:solidFill>
                <a:latin typeface="Times New Roman" pitchFamily="18" charset="0"/>
                <a:ea typeface="MS Gothic" pitchFamily="49" charset="-128"/>
              </a:rPr>
              <a:t>In all further diagrams in this deck, the “higher” layer is closer to the top of the slide, and the “lower” layer closer to the bottom.</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p:txBody>
          <a:bodyPr/>
          <a:lstStyle/>
          <a:p>
            <a:pPr>
              <a:defRPr/>
            </a:pPr>
            <a:r>
              <a:rPr lang="en-GB"/>
              <a:t>Slide </a:t>
            </a:r>
            <a:fld id="{1C2B32AF-A0A6-420E-BC00-B7B1B3A82339}" type="slidenum">
              <a:rPr lang="en-GB"/>
              <a:pPr>
                <a:defRPr/>
              </a:pPr>
              <a:t>6</a:t>
            </a:fld>
            <a:endParaRPr lang="en-GB"/>
          </a:p>
        </p:txBody>
      </p:sp>
      <p:sp>
        <p:nvSpPr>
          <p:cNvPr id="34" name="Rectangle 4"/>
          <p:cNvSpPr>
            <a:spLocks noGrp="1" noChangeArrowheads="1"/>
          </p:cNvSpPr>
          <p:nvPr>
            <p:ph type="ftr" idx="11"/>
          </p:nvPr>
        </p:nvSpPr>
        <p:spPr/>
        <p:txBody>
          <a:bodyPr/>
          <a:lstStyle/>
          <a:p>
            <a:r>
              <a:rPr lang="en-GB"/>
              <a:t>Dick Roy, SRA / Mark Hamilton, Ruckus Wireless</a:t>
            </a:r>
          </a:p>
        </p:txBody>
      </p:sp>
      <p:sp>
        <p:nvSpPr>
          <p:cNvPr id="72" name="Rectangle 71"/>
          <p:cNvSpPr/>
          <p:nvPr/>
        </p:nvSpPr>
        <p:spPr>
          <a:xfrm>
            <a:off x="3505200" y="2255838"/>
            <a:ext cx="4533900" cy="360362"/>
          </a:xfrm>
          <a:prstGeom prst="rect">
            <a:avLst/>
          </a:prstGeom>
          <a:solidFill>
            <a:schemeClr val="accent5">
              <a:lumMod val="40000"/>
              <a:lumOff val="6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l">
              <a:buFont typeface="Times New Roman" pitchFamily="16" charset="0"/>
              <a:buNone/>
              <a:defRPr/>
            </a:pPr>
            <a:r>
              <a:rPr lang="en-US" dirty="0">
                <a:solidFill>
                  <a:srgbClr val="000000"/>
                </a:solidFill>
              </a:rPr>
              <a:t>Distribution System (DS)</a:t>
            </a:r>
          </a:p>
        </p:txBody>
      </p:sp>
      <p:sp>
        <p:nvSpPr>
          <p:cNvPr id="2" name="Title 1"/>
          <p:cNvSpPr>
            <a:spLocks noGrp="1"/>
          </p:cNvSpPr>
          <p:nvPr>
            <p:ph type="title"/>
          </p:nvPr>
        </p:nvSpPr>
        <p:spPr>
          <a:xfrm>
            <a:off x="250825" y="692150"/>
            <a:ext cx="8589963" cy="838200"/>
          </a:xfrm>
        </p:spPr>
        <p:txBody>
          <a:bodyPr/>
          <a:lstStyle/>
          <a:p>
            <a:pPr algn="l" defTabSz="914400">
              <a:lnSpc>
                <a:spcPct val="80000"/>
              </a:lnSpc>
              <a:buFont typeface="Times New Roman" pitchFamily="16" charset="0"/>
              <a:buNone/>
              <a:defRPr/>
            </a:pPr>
            <a:r>
              <a:rPr lang="en-US" sz="3600" b="0" kern="1200" dirty="0" smtClean="0">
                <a:solidFill>
                  <a:srgbClr val="435153"/>
                </a:solidFill>
              </a:rPr>
              <a:t>A standard view of that same network</a:t>
            </a:r>
            <a:r>
              <a:rPr lang="en-US" sz="3600" b="0" kern="1200" dirty="0">
                <a:solidFill>
                  <a:srgbClr val="435153"/>
                </a:solidFill>
              </a:rPr>
              <a:t> </a:t>
            </a:r>
            <a:r>
              <a:rPr lang="en-US" sz="3600" b="0" kern="1200" dirty="0" smtClean="0">
                <a:solidFill>
                  <a:srgbClr val="435153"/>
                </a:solidFill>
              </a:rPr>
              <a:t>in </a:t>
            </a:r>
            <a:r>
              <a:rPr lang="en-US" sz="3600" b="0" kern="1200" dirty="0" smtClean="0">
                <a:solidFill>
                  <a:schemeClr val="accent6"/>
                </a:solidFill>
              </a:rPr>
              <a:t>802.11 today</a:t>
            </a:r>
            <a:endParaRPr lang="en-US" sz="3600" b="0" kern="1200" dirty="0">
              <a:solidFill>
                <a:schemeClr val="accent6"/>
              </a:solidFill>
            </a:endParaRPr>
          </a:p>
        </p:txBody>
      </p:sp>
      <p:sp>
        <p:nvSpPr>
          <p:cNvPr id="42" name="Rectangle 41"/>
          <p:cNvSpPr/>
          <p:nvPr/>
        </p:nvSpPr>
        <p:spPr>
          <a:xfrm>
            <a:off x="152400" y="1893888"/>
            <a:ext cx="838200" cy="723900"/>
          </a:xfrm>
          <a:prstGeom prst="rect">
            <a:avLst/>
          </a:prstGeom>
          <a:solidFill>
            <a:schemeClr val="bg1">
              <a:lumMod val="85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44" name="Rectangle 43"/>
          <p:cNvSpPr/>
          <p:nvPr/>
        </p:nvSpPr>
        <p:spPr>
          <a:xfrm>
            <a:off x="152400" y="2606675"/>
            <a:ext cx="838200" cy="363538"/>
          </a:xfrm>
          <a:prstGeom prst="rect">
            <a:avLst/>
          </a:prstGeom>
          <a:solidFill>
            <a:schemeClr val="bg1">
              <a:lumMod val="85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sp>
        <p:nvSpPr>
          <p:cNvPr id="45" name="Rectangle 44"/>
          <p:cNvSpPr/>
          <p:nvPr/>
        </p:nvSpPr>
        <p:spPr>
          <a:xfrm>
            <a:off x="1143000" y="1893888"/>
            <a:ext cx="838200" cy="723900"/>
          </a:xfrm>
          <a:prstGeom prst="rect">
            <a:avLst/>
          </a:prstGeom>
          <a:solidFill>
            <a:schemeClr val="bg1">
              <a:lumMod val="85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55" name="Rectangle 54"/>
          <p:cNvSpPr/>
          <p:nvPr/>
        </p:nvSpPr>
        <p:spPr>
          <a:xfrm>
            <a:off x="1143000" y="2606675"/>
            <a:ext cx="838200" cy="363538"/>
          </a:xfrm>
          <a:prstGeom prst="rect">
            <a:avLst/>
          </a:prstGeom>
          <a:solidFill>
            <a:schemeClr val="bg1">
              <a:lumMod val="85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sp>
        <p:nvSpPr>
          <p:cNvPr id="56" name="Rectangle 55"/>
          <p:cNvSpPr/>
          <p:nvPr/>
        </p:nvSpPr>
        <p:spPr>
          <a:xfrm>
            <a:off x="2247900" y="2255838"/>
            <a:ext cx="838200" cy="361950"/>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57" name="Rectangle 56"/>
          <p:cNvSpPr/>
          <p:nvPr/>
        </p:nvSpPr>
        <p:spPr>
          <a:xfrm>
            <a:off x="2247900" y="2606675"/>
            <a:ext cx="838200" cy="363538"/>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sp>
        <p:nvSpPr>
          <p:cNvPr id="109" name="Rectangle 108"/>
          <p:cNvSpPr/>
          <p:nvPr/>
        </p:nvSpPr>
        <p:spPr>
          <a:xfrm>
            <a:off x="2133600" y="3259138"/>
            <a:ext cx="1219200" cy="36353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chemeClr val="accent6"/>
                </a:solidFill>
              </a:rPr>
              <a:t>AP STA 1</a:t>
            </a:r>
          </a:p>
        </p:txBody>
      </p:sp>
      <p:sp>
        <p:nvSpPr>
          <p:cNvPr id="110" name="Rectangle 109"/>
          <p:cNvSpPr/>
          <p:nvPr/>
        </p:nvSpPr>
        <p:spPr>
          <a:xfrm>
            <a:off x="304800" y="3259138"/>
            <a:ext cx="1676400" cy="36353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rgbClr val="FF6600"/>
                </a:solidFill>
              </a:rPr>
              <a:t>Non-AP STAs</a:t>
            </a:r>
          </a:p>
        </p:txBody>
      </p:sp>
      <p:sp>
        <p:nvSpPr>
          <p:cNvPr id="89" name="Rectangle 88"/>
          <p:cNvSpPr/>
          <p:nvPr/>
        </p:nvSpPr>
        <p:spPr>
          <a:xfrm>
            <a:off x="6477000" y="2255838"/>
            <a:ext cx="838200" cy="361950"/>
          </a:xfrm>
          <a:prstGeom prst="rect">
            <a:avLst/>
          </a:prstGeom>
          <a:solidFill>
            <a:srgbClr val="69697B">
              <a:alpha val="30000"/>
            </a:srgb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90" name="Rectangle 89"/>
          <p:cNvSpPr/>
          <p:nvPr/>
        </p:nvSpPr>
        <p:spPr>
          <a:xfrm>
            <a:off x="6477000" y="2606675"/>
            <a:ext cx="838200" cy="363538"/>
          </a:xfrm>
          <a:prstGeom prst="rect">
            <a:avLst/>
          </a:prstGeom>
          <a:solidFill>
            <a:srgbClr val="D2D2F4"/>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sp>
        <p:nvSpPr>
          <p:cNvPr id="111" name="Rectangle 110"/>
          <p:cNvSpPr/>
          <p:nvPr/>
        </p:nvSpPr>
        <p:spPr>
          <a:xfrm>
            <a:off x="6248400" y="3259138"/>
            <a:ext cx="1295400" cy="36353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chemeClr val="accent6"/>
                </a:solidFill>
              </a:rPr>
              <a:t>AP STA 2</a:t>
            </a:r>
          </a:p>
        </p:txBody>
      </p:sp>
      <p:cxnSp>
        <p:nvCxnSpPr>
          <p:cNvPr id="36" name="Straight Connector 35"/>
          <p:cNvCxnSpPr/>
          <p:nvPr/>
        </p:nvCxnSpPr>
        <p:spPr>
          <a:xfrm>
            <a:off x="495300" y="3170238"/>
            <a:ext cx="2286000" cy="0"/>
          </a:xfrm>
          <a:prstGeom prst="line">
            <a:avLst/>
          </a:prstGeom>
          <a:ln w="57150" cmpd="sng">
            <a:solidFill>
              <a:srgbClr val="00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7" name="Straight Connector 126"/>
          <p:cNvCxnSpPr/>
          <p:nvPr/>
        </p:nvCxnSpPr>
        <p:spPr>
          <a:xfrm>
            <a:off x="3962400" y="3170238"/>
            <a:ext cx="1676400" cy="0"/>
          </a:xfrm>
          <a:prstGeom prst="line">
            <a:avLst/>
          </a:prstGeom>
          <a:ln w="57150" cmpd="sng">
            <a:solidFill>
              <a:srgbClr val="000000"/>
            </a:solidFill>
            <a:prstDash val="dot"/>
          </a:ln>
          <a:effectLst/>
        </p:spPr>
        <p:style>
          <a:lnRef idx="2">
            <a:schemeClr val="accent1"/>
          </a:lnRef>
          <a:fillRef idx="0">
            <a:schemeClr val="accent1"/>
          </a:fillRef>
          <a:effectRef idx="1">
            <a:schemeClr val="accent1"/>
          </a:effectRef>
          <a:fontRef idx="minor">
            <a:schemeClr val="tx1"/>
          </a:fontRef>
        </p:style>
      </p:cxnSp>
      <p:sp>
        <p:nvSpPr>
          <p:cNvPr id="128" name="Rectangle 127"/>
          <p:cNvSpPr/>
          <p:nvPr/>
        </p:nvSpPr>
        <p:spPr>
          <a:xfrm>
            <a:off x="3505200" y="3263900"/>
            <a:ext cx="2667000" cy="363538"/>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unspecified</a:t>
            </a:r>
          </a:p>
        </p:txBody>
      </p:sp>
      <p:cxnSp>
        <p:nvCxnSpPr>
          <p:cNvPr id="129" name="Straight Connector 128"/>
          <p:cNvCxnSpPr>
            <a:stCxn id="44" idx="2"/>
          </p:cNvCxnSpPr>
          <p:nvPr/>
        </p:nvCxnSpPr>
        <p:spPr>
          <a:xfrm>
            <a:off x="571500" y="2970213"/>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0" name="Straight Connector 129"/>
          <p:cNvCxnSpPr/>
          <p:nvPr/>
        </p:nvCxnSpPr>
        <p:spPr>
          <a:xfrm>
            <a:off x="1524000" y="2970213"/>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1" name="Straight Connector 130"/>
          <p:cNvCxnSpPr/>
          <p:nvPr/>
        </p:nvCxnSpPr>
        <p:spPr>
          <a:xfrm>
            <a:off x="2667000" y="2970213"/>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4" name="Straight Connector 133"/>
          <p:cNvCxnSpPr/>
          <p:nvPr/>
        </p:nvCxnSpPr>
        <p:spPr>
          <a:xfrm>
            <a:off x="6400800" y="3170238"/>
            <a:ext cx="1066800" cy="0"/>
          </a:xfrm>
          <a:prstGeom prst="line">
            <a:avLst/>
          </a:prstGeom>
          <a:ln w="57150" cmpd="sng">
            <a:solidFill>
              <a:srgbClr val="00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35" name="Straight Connector 134"/>
          <p:cNvCxnSpPr/>
          <p:nvPr/>
        </p:nvCxnSpPr>
        <p:spPr>
          <a:xfrm>
            <a:off x="6896100" y="2970213"/>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sp>
        <p:nvSpPr>
          <p:cNvPr id="73" name="Rectangle 72"/>
          <p:cNvSpPr/>
          <p:nvPr/>
        </p:nvSpPr>
        <p:spPr>
          <a:xfrm>
            <a:off x="7620000" y="1893888"/>
            <a:ext cx="1371600" cy="361950"/>
          </a:xfrm>
          <a:prstGeom prst="rect">
            <a:avLst/>
          </a:prstGeom>
          <a:solidFill>
            <a:srgbClr val="FFE1DE"/>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a:t>
            </a:r>
            <a:r>
              <a:rPr lang="en-US" dirty="0">
                <a:solidFill>
                  <a:srgbClr val="000000"/>
                </a:solidFill>
              </a:rPr>
              <a:t>ortal</a:t>
            </a:r>
          </a:p>
        </p:txBody>
      </p:sp>
      <p:sp>
        <p:nvSpPr>
          <p:cNvPr id="74" name="Rectangle 73"/>
          <p:cNvSpPr/>
          <p:nvPr/>
        </p:nvSpPr>
        <p:spPr>
          <a:xfrm>
            <a:off x="2249488" y="1893888"/>
            <a:ext cx="1941512" cy="360362"/>
          </a:xfrm>
          <a:prstGeom prst="rect">
            <a:avLst/>
          </a:prstGeom>
          <a:solidFill>
            <a:srgbClr val="C4EDF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AP</a:t>
            </a:r>
          </a:p>
        </p:txBody>
      </p:sp>
      <p:sp>
        <p:nvSpPr>
          <p:cNvPr id="75" name="Rectangle 74"/>
          <p:cNvSpPr/>
          <p:nvPr/>
        </p:nvSpPr>
        <p:spPr>
          <a:xfrm>
            <a:off x="5562600" y="1893888"/>
            <a:ext cx="1752600" cy="361950"/>
          </a:xfrm>
          <a:prstGeom prst="rect">
            <a:avLst/>
          </a:prstGeom>
          <a:solidFill>
            <a:srgbClr val="C4EDF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AP</a:t>
            </a:r>
          </a:p>
        </p:txBody>
      </p:sp>
      <p:sp>
        <p:nvSpPr>
          <p:cNvPr id="76" name="Rectangle 75"/>
          <p:cNvSpPr/>
          <p:nvPr/>
        </p:nvSpPr>
        <p:spPr>
          <a:xfrm>
            <a:off x="8153400" y="2255838"/>
            <a:ext cx="838200" cy="361950"/>
          </a:xfrm>
          <a:prstGeom prst="rect">
            <a:avLst/>
          </a:prstGeom>
          <a:solidFill>
            <a:schemeClr val="bg1"/>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77" name="Rectangle 76"/>
          <p:cNvSpPr/>
          <p:nvPr/>
        </p:nvSpPr>
        <p:spPr>
          <a:xfrm>
            <a:off x="8153400" y="2606675"/>
            <a:ext cx="838200" cy="363538"/>
          </a:xfrm>
          <a:prstGeom prst="rect">
            <a:avLst/>
          </a:prstGeom>
          <a:solidFill>
            <a:schemeClr val="bg1"/>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5" name="Straight Arrow Connector 4"/>
          <p:cNvCxnSpPr/>
          <p:nvPr/>
        </p:nvCxnSpPr>
        <p:spPr>
          <a:xfrm flipH="1">
            <a:off x="7162800" y="1676400"/>
            <a:ext cx="457200" cy="655638"/>
          </a:xfrm>
          <a:prstGeom prst="straightConnector1">
            <a:avLst/>
          </a:prstGeom>
          <a:ln w="57150" cmpd="sng">
            <a:solidFill>
              <a:srgbClr val="00CC99"/>
            </a:solidFill>
            <a:tailEnd type="arrow"/>
          </a:ln>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a:off x="8305800" y="3170238"/>
            <a:ext cx="571500" cy="0"/>
          </a:xfrm>
          <a:prstGeom prst="line">
            <a:avLst/>
          </a:prstGeom>
          <a:ln w="57150"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a:off x="8458200" y="2970213"/>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sp>
        <p:nvSpPr>
          <p:cNvPr id="80" name="Rectangle 79"/>
          <p:cNvSpPr/>
          <p:nvPr/>
        </p:nvSpPr>
        <p:spPr>
          <a:xfrm>
            <a:off x="7848600" y="3263900"/>
            <a:ext cx="1219200" cy="363538"/>
          </a:xfrm>
          <a:prstGeom prst="rect">
            <a:avLst/>
          </a:prstGeom>
          <a:solidFill>
            <a:schemeClr val="bg1"/>
          </a:solidFill>
          <a:ln>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802.3</a:t>
            </a:r>
          </a:p>
        </p:txBody>
      </p:sp>
      <p:sp>
        <p:nvSpPr>
          <p:cNvPr id="163" name="Text Placeholder 2"/>
          <p:cNvSpPr>
            <a:spLocks noGrp="1"/>
          </p:cNvSpPr>
          <p:nvPr>
            <p:ph type="body" sz="quarter" idx="4294967295"/>
          </p:nvPr>
        </p:nvSpPr>
        <p:spPr>
          <a:xfrm>
            <a:off x="239713" y="3886200"/>
            <a:ext cx="8578850" cy="2422525"/>
          </a:xfrm>
        </p:spPr>
        <p:txBody>
          <a:bodyPr>
            <a:normAutofit/>
          </a:bodyPr>
          <a:lstStyle/>
          <a:p>
            <a:pPr marL="0" indent="0">
              <a:lnSpc>
                <a:spcPct val="85000"/>
              </a:lnSpc>
              <a:spcBef>
                <a:spcPts val="1475"/>
              </a:spcBef>
            </a:pPr>
            <a:r>
              <a:rPr lang="en-US" sz="3200" smtClean="0">
                <a:solidFill>
                  <a:srgbClr val="435153"/>
                </a:solidFill>
                <a:latin typeface="Times New Roman" pitchFamily="18" charset="0"/>
                <a:ea typeface="MS Gothic" pitchFamily="49" charset="-128"/>
              </a:rPr>
              <a:t>This is similar to IEEE 802.11-2012, Figure R-1, but drawn with “request down indication up” rigorously applied.</a:t>
            </a:r>
          </a:p>
          <a:p>
            <a:pPr marL="0" indent="0">
              <a:lnSpc>
                <a:spcPct val="85000"/>
              </a:lnSpc>
              <a:spcBef>
                <a:spcPts val="1475"/>
              </a:spcBef>
            </a:pPr>
            <a:r>
              <a:rPr lang="en-US" sz="3200" smtClean="0">
                <a:solidFill>
                  <a:srgbClr val="435153"/>
                </a:solidFill>
                <a:latin typeface="Times New Roman" pitchFamily="18" charset="0"/>
                <a:ea typeface="MS Gothic" pitchFamily="49" charset="-128"/>
              </a:rPr>
              <a:t>The DS has three users, two APs and a portal, so is shown </a:t>
            </a:r>
            <a:r>
              <a:rPr lang="en-US" sz="3200" smtClean="0">
                <a:solidFill>
                  <a:srgbClr val="00CC99"/>
                </a:solidFill>
                <a:latin typeface="Times New Roman" pitchFamily="18" charset="0"/>
                <a:ea typeface="MS Gothic" pitchFamily="49" charset="-128"/>
              </a:rPr>
              <a:t>passing behind </a:t>
            </a:r>
            <a:r>
              <a:rPr lang="en-US" sz="3200" smtClean="0">
                <a:solidFill>
                  <a:srgbClr val="435153"/>
                </a:solidFill>
                <a:latin typeface="Times New Roman" pitchFamily="18" charset="0"/>
                <a:ea typeface="MS Gothic" pitchFamily="49" charset="-128"/>
              </a:rPr>
              <a:t>a MAC.</a:t>
            </a:r>
          </a:p>
          <a:p>
            <a:pPr marL="0" indent="0">
              <a:lnSpc>
                <a:spcPct val="85000"/>
              </a:lnSpc>
              <a:spcBef>
                <a:spcPts val="1475"/>
              </a:spcBef>
            </a:pPr>
            <a:endParaRPr lang="en-US" sz="3200" smtClean="0">
              <a:solidFill>
                <a:srgbClr val="435153"/>
              </a:solidFill>
              <a:latin typeface="Times New Roman" pitchFamily="18" charset="0"/>
              <a:ea typeface="MS Gothic" pitchFamily="49" charset="-128"/>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5"/>
          <p:cNvSpPr>
            <a:spLocks noGrp="1"/>
          </p:cNvSpPr>
          <p:nvPr>
            <p:ph type="sldNum" idx="10"/>
          </p:nvPr>
        </p:nvSpPr>
        <p:spPr/>
        <p:txBody>
          <a:bodyPr/>
          <a:lstStyle/>
          <a:p>
            <a:pPr>
              <a:defRPr/>
            </a:pPr>
            <a:r>
              <a:rPr lang="en-GB"/>
              <a:t>Slide </a:t>
            </a:r>
            <a:fld id="{87DB6F69-BAEE-42B0-AF1B-FD0DF534D7D3}" type="slidenum">
              <a:rPr lang="en-GB"/>
              <a:pPr>
                <a:defRPr/>
              </a:pPr>
              <a:t>7</a:t>
            </a:fld>
            <a:endParaRPr lang="en-GB"/>
          </a:p>
        </p:txBody>
      </p:sp>
      <p:sp>
        <p:nvSpPr>
          <p:cNvPr id="41" name="Rectangle 4"/>
          <p:cNvSpPr>
            <a:spLocks noGrp="1" noChangeArrowheads="1"/>
          </p:cNvSpPr>
          <p:nvPr>
            <p:ph type="ftr" idx="11"/>
          </p:nvPr>
        </p:nvSpPr>
        <p:spPr/>
        <p:txBody>
          <a:bodyPr/>
          <a:lstStyle/>
          <a:p>
            <a:r>
              <a:rPr lang="en-GB"/>
              <a:t>Dick Roy, SRA / Mark Hamilton, Ruckus Wireless</a:t>
            </a:r>
          </a:p>
        </p:txBody>
      </p:sp>
      <p:sp>
        <p:nvSpPr>
          <p:cNvPr id="45" name="Title 1"/>
          <p:cNvSpPr>
            <a:spLocks noGrp="1"/>
          </p:cNvSpPr>
          <p:nvPr>
            <p:ph type="title"/>
          </p:nvPr>
        </p:nvSpPr>
        <p:spPr>
          <a:xfrm>
            <a:off x="250825" y="620713"/>
            <a:ext cx="8589963" cy="838200"/>
          </a:xfrm>
        </p:spPr>
        <p:txBody>
          <a:bodyPr/>
          <a:lstStyle/>
          <a:p>
            <a:pPr algn="l" defTabSz="914400">
              <a:lnSpc>
                <a:spcPct val="80000"/>
              </a:lnSpc>
              <a:buFont typeface="Times New Roman" pitchFamily="16" charset="0"/>
              <a:buNone/>
              <a:defRPr/>
            </a:pPr>
            <a:r>
              <a:rPr lang="en-US" sz="3600" b="0" kern="1200" dirty="0" smtClean="0">
                <a:solidFill>
                  <a:srgbClr val="435153"/>
                </a:solidFill>
              </a:rPr>
              <a:t>One possible</a:t>
            </a:r>
            <a:br>
              <a:rPr lang="en-US" sz="3600" b="0" kern="1200" dirty="0" smtClean="0">
                <a:solidFill>
                  <a:srgbClr val="435153"/>
                </a:solidFill>
              </a:rPr>
            </a:br>
            <a:r>
              <a:rPr lang="en-US" sz="3600" b="0" kern="1200" dirty="0" smtClean="0">
                <a:solidFill>
                  <a:srgbClr val="435153"/>
                </a:solidFill>
              </a:rPr>
              <a:t>802.1AC-to-portal architecture</a:t>
            </a:r>
            <a:endParaRPr lang="en-US" sz="3600" b="0" kern="1200" dirty="0">
              <a:solidFill>
                <a:srgbClr val="435153"/>
              </a:solidFill>
            </a:endParaRPr>
          </a:p>
        </p:txBody>
      </p:sp>
      <p:sp>
        <p:nvSpPr>
          <p:cNvPr id="46" name="Text Placeholder 2"/>
          <p:cNvSpPr>
            <a:spLocks noGrp="1"/>
          </p:cNvSpPr>
          <p:nvPr>
            <p:ph type="body" sz="quarter" idx="4294967295"/>
          </p:nvPr>
        </p:nvSpPr>
        <p:spPr>
          <a:xfrm>
            <a:off x="239713" y="3886200"/>
            <a:ext cx="8578850" cy="2422525"/>
          </a:xfrm>
        </p:spPr>
        <p:txBody>
          <a:bodyPr>
            <a:normAutofit/>
          </a:bodyPr>
          <a:lstStyle/>
          <a:p>
            <a:pPr marL="0" indent="0">
              <a:lnSpc>
                <a:spcPct val="95000"/>
              </a:lnSpc>
              <a:spcBef>
                <a:spcPts val="1475"/>
              </a:spcBef>
            </a:pPr>
            <a:r>
              <a:rPr lang="en-US" sz="3200" smtClean="0">
                <a:solidFill>
                  <a:srgbClr val="435153"/>
                </a:solidFill>
                <a:latin typeface="Times New Roman" pitchFamily="18" charset="0"/>
                <a:ea typeface="MS Gothic" pitchFamily="49" charset="-128"/>
              </a:rPr>
              <a:t>A </a:t>
            </a:r>
            <a:r>
              <a:rPr lang="en-US" sz="3200" smtClean="0">
                <a:solidFill>
                  <a:srgbClr val="FF6600"/>
                </a:solidFill>
                <a:latin typeface="Times New Roman" pitchFamily="18" charset="0"/>
                <a:ea typeface="MS Gothic" pitchFamily="49" charset="-128"/>
              </a:rPr>
              <a:t>connecting link </a:t>
            </a:r>
            <a:r>
              <a:rPr lang="en-US" sz="3200" smtClean="0">
                <a:solidFill>
                  <a:srgbClr val="435153"/>
                </a:solidFill>
                <a:latin typeface="Times New Roman" pitchFamily="18" charset="0"/>
                <a:ea typeface="MS Gothic" pitchFamily="49" charset="-128"/>
              </a:rPr>
              <a:t>is required, because the portal </a:t>
            </a:r>
            <a:r>
              <a:rPr lang="en-US" sz="3200" smtClean="0">
                <a:solidFill>
                  <a:srgbClr val="2D2DB9"/>
                </a:solidFill>
                <a:latin typeface="Times New Roman" pitchFamily="18" charset="0"/>
                <a:ea typeface="MS Gothic" pitchFamily="49" charset="-128"/>
              </a:rPr>
              <a:t>uses </a:t>
            </a:r>
            <a:r>
              <a:rPr lang="en-US" sz="3200" smtClean="0">
                <a:solidFill>
                  <a:srgbClr val="435153"/>
                </a:solidFill>
                <a:latin typeface="Times New Roman" pitchFamily="18" charset="0"/>
                <a:ea typeface="MS Gothic" pitchFamily="49" charset="-128"/>
              </a:rPr>
              <a:t>a SAP; it does not </a:t>
            </a:r>
            <a:r>
              <a:rPr lang="en-US" sz="3200" smtClean="0">
                <a:solidFill>
                  <a:srgbClr val="2D2DB9"/>
                </a:solidFill>
                <a:latin typeface="Times New Roman" pitchFamily="18" charset="0"/>
                <a:ea typeface="MS Gothic" pitchFamily="49" charset="-128"/>
              </a:rPr>
              <a:t>provide</a:t>
            </a:r>
            <a:r>
              <a:rPr lang="en-US" sz="3200" smtClean="0">
                <a:solidFill>
                  <a:srgbClr val="435153"/>
                </a:solidFill>
                <a:latin typeface="Times New Roman" pitchFamily="18" charset="0"/>
                <a:ea typeface="MS Gothic" pitchFamily="49" charset="-128"/>
              </a:rPr>
              <a:t> one.</a:t>
            </a:r>
          </a:p>
          <a:p>
            <a:pPr marL="0" indent="0">
              <a:lnSpc>
                <a:spcPct val="95000"/>
              </a:lnSpc>
              <a:spcBef>
                <a:spcPts val="1475"/>
              </a:spcBef>
            </a:pPr>
            <a:r>
              <a:rPr lang="en-US" sz="3200" smtClean="0">
                <a:solidFill>
                  <a:srgbClr val="435153"/>
                </a:solidFill>
                <a:latin typeface="Times New Roman" pitchFamily="18" charset="0"/>
                <a:ea typeface="MS Gothic" pitchFamily="49" charset="-128"/>
              </a:rPr>
              <a:t>Therefore an 802.1AC convergence layer specific to 802.11 is not necessary.</a:t>
            </a:r>
          </a:p>
        </p:txBody>
      </p:sp>
      <p:sp>
        <p:nvSpPr>
          <p:cNvPr id="42" name="Rectangle 41"/>
          <p:cNvSpPr/>
          <p:nvPr/>
        </p:nvSpPr>
        <p:spPr>
          <a:xfrm>
            <a:off x="2152650" y="2105025"/>
            <a:ext cx="2286000" cy="360363"/>
          </a:xfrm>
          <a:prstGeom prst="rect">
            <a:avLst/>
          </a:prstGeom>
          <a:solidFill>
            <a:srgbClr val="E2EDAD"/>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err="1">
                <a:solidFill>
                  <a:srgbClr val="000000"/>
                </a:solidFill>
              </a:rPr>
              <a:t>Distrib</a:t>
            </a:r>
            <a:r>
              <a:rPr lang="en-US" sz="1800" dirty="0">
                <a:solidFill>
                  <a:srgbClr val="000000"/>
                </a:solidFill>
              </a:rPr>
              <a:t>. System (DS)</a:t>
            </a:r>
          </a:p>
        </p:txBody>
      </p:sp>
      <p:sp>
        <p:nvSpPr>
          <p:cNvPr id="50" name="Rectangle 49"/>
          <p:cNvSpPr/>
          <p:nvPr/>
        </p:nvSpPr>
        <p:spPr>
          <a:xfrm>
            <a:off x="1123950" y="2105025"/>
            <a:ext cx="838200" cy="361950"/>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51" name="Rectangle 50"/>
          <p:cNvSpPr/>
          <p:nvPr/>
        </p:nvSpPr>
        <p:spPr>
          <a:xfrm>
            <a:off x="1123950" y="2457450"/>
            <a:ext cx="838200" cy="361950"/>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sp>
        <p:nvSpPr>
          <p:cNvPr id="52" name="Rectangle 51"/>
          <p:cNvSpPr/>
          <p:nvPr/>
        </p:nvSpPr>
        <p:spPr>
          <a:xfrm>
            <a:off x="1009650" y="3109913"/>
            <a:ext cx="1219200" cy="36195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chemeClr val="accent6"/>
                </a:solidFill>
              </a:rPr>
              <a:t>AP STA</a:t>
            </a:r>
          </a:p>
        </p:txBody>
      </p:sp>
      <p:cxnSp>
        <p:nvCxnSpPr>
          <p:cNvPr id="57" name="Straight Connector 56"/>
          <p:cNvCxnSpPr/>
          <p:nvPr/>
        </p:nvCxnSpPr>
        <p:spPr>
          <a:xfrm flipV="1">
            <a:off x="361950" y="3019425"/>
            <a:ext cx="1485900" cy="9525"/>
          </a:xfrm>
          <a:prstGeom prst="line">
            <a:avLst/>
          </a:prstGeom>
          <a:ln w="57150" cmpd="sng">
            <a:solidFill>
              <a:srgbClr val="00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a:off x="2533650" y="3019425"/>
            <a:ext cx="1676400" cy="0"/>
          </a:xfrm>
          <a:prstGeom prst="line">
            <a:avLst/>
          </a:prstGeom>
          <a:ln w="57150" cmpd="sng">
            <a:solidFill>
              <a:srgbClr val="000000"/>
            </a:solidFill>
            <a:prstDash val="dot"/>
          </a:ln>
          <a:effectLst/>
        </p:spPr>
        <p:style>
          <a:lnRef idx="2">
            <a:schemeClr val="accent1"/>
          </a:lnRef>
          <a:fillRef idx="0">
            <a:schemeClr val="accent1"/>
          </a:fillRef>
          <a:effectRef idx="1">
            <a:schemeClr val="accent1"/>
          </a:effectRef>
          <a:fontRef idx="minor">
            <a:schemeClr val="tx1"/>
          </a:fontRef>
        </p:style>
      </p:cxnSp>
      <p:sp>
        <p:nvSpPr>
          <p:cNvPr id="59" name="Rectangle 58"/>
          <p:cNvSpPr/>
          <p:nvPr/>
        </p:nvSpPr>
        <p:spPr>
          <a:xfrm>
            <a:off x="2457450" y="3113088"/>
            <a:ext cx="1828800" cy="36353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unspecified</a:t>
            </a:r>
          </a:p>
        </p:txBody>
      </p:sp>
      <p:cxnSp>
        <p:nvCxnSpPr>
          <p:cNvPr id="62" name="Straight Connector 61"/>
          <p:cNvCxnSpPr/>
          <p:nvPr/>
        </p:nvCxnSpPr>
        <p:spPr>
          <a:xfrm>
            <a:off x="1543050" y="2819400"/>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sp>
        <p:nvSpPr>
          <p:cNvPr id="65" name="Rectangle 64"/>
          <p:cNvSpPr/>
          <p:nvPr/>
        </p:nvSpPr>
        <p:spPr>
          <a:xfrm>
            <a:off x="3829050" y="1743075"/>
            <a:ext cx="1600200" cy="361950"/>
          </a:xfrm>
          <a:prstGeom prst="rect">
            <a:avLst/>
          </a:prstGeom>
          <a:solidFill>
            <a:srgbClr val="FFE1DE"/>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a:t>
            </a:r>
            <a:r>
              <a:rPr lang="en-US" dirty="0">
                <a:solidFill>
                  <a:srgbClr val="000000"/>
                </a:solidFill>
              </a:rPr>
              <a:t>ortal</a:t>
            </a:r>
          </a:p>
        </p:txBody>
      </p:sp>
      <p:sp>
        <p:nvSpPr>
          <p:cNvPr id="67" name="Rectangle 66"/>
          <p:cNvSpPr/>
          <p:nvPr/>
        </p:nvSpPr>
        <p:spPr>
          <a:xfrm>
            <a:off x="1125538" y="1743075"/>
            <a:ext cx="1560512" cy="360363"/>
          </a:xfrm>
          <a:prstGeom prst="rect">
            <a:avLst/>
          </a:prstGeom>
          <a:solidFill>
            <a:srgbClr val="C4EDF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AP</a:t>
            </a:r>
          </a:p>
        </p:txBody>
      </p:sp>
      <p:grpSp>
        <p:nvGrpSpPr>
          <p:cNvPr id="71" name="Group 70"/>
          <p:cNvGrpSpPr/>
          <p:nvPr/>
        </p:nvGrpSpPr>
        <p:grpSpPr>
          <a:xfrm>
            <a:off x="4590908" y="2098725"/>
            <a:ext cx="838200" cy="714776"/>
            <a:chOff x="6255969" y="3933424"/>
            <a:chExt cx="838200" cy="714776"/>
          </a:xfrm>
          <a:solidFill>
            <a:srgbClr val="FFFF00"/>
          </a:solidFill>
        </p:grpSpPr>
        <p:sp>
          <p:nvSpPr>
            <p:cNvPr id="72" name="Rectangle 71"/>
            <p:cNvSpPr/>
            <p:nvPr/>
          </p:nvSpPr>
          <p:spPr>
            <a:xfrm>
              <a:off x="6255969" y="3933424"/>
              <a:ext cx="838200" cy="362752"/>
            </a:xfrm>
            <a:prstGeom prst="rect">
              <a:avLst/>
            </a:prstGeom>
            <a:grp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73" name="Rectangle 72"/>
            <p:cNvSpPr/>
            <p:nvPr/>
          </p:nvSpPr>
          <p:spPr>
            <a:xfrm>
              <a:off x="6255969" y="4285448"/>
              <a:ext cx="838200" cy="362752"/>
            </a:xfrm>
            <a:prstGeom prst="rect">
              <a:avLst/>
            </a:prstGeom>
            <a:grp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grpSp>
      <p:grpSp>
        <p:nvGrpSpPr>
          <p:cNvPr id="91" name="Group 90"/>
          <p:cNvGrpSpPr/>
          <p:nvPr/>
        </p:nvGrpSpPr>
        <p:grpSpPr>
          <a:xfrm>
            <a:off x="5657708" y="2098725"/>
            <a:ext cx="838200" cy="714776"/>
            <a:chOff x="6255969" y="3933424"/>
            <a:chExt cx="838200" cy="714776"/>
          </a:xfrm>
          <a:solidFill>
            <a:srgbClr val="FFFF00"/>
          </a:solidFill>
        </p:grpSpPr>
        <p:sp>
          <p:nvSpPr>
            <p:cNvPr id="92" name="Rectangle 91"/>
            <p:cNvSpPr/>
            <p:nvPr/>
          </p:nvSpPr>
          <p:spPr>
            <a:xfrm>
              <a:off x="6255969" y="3933424"/>
              <a:ext cx="838200" cy="362752"/>
            </a:xfrm>
            <a:prstGeom prst="rect">
              <a:avLst/>
            </a:prstGeom>
            <a:grp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93" name="Rectangle 92"/>
            <p:cNvSpPr/>
            <p:nvPr/>
          </p:nvSpPr>
          <p:spPr>
            <a:xfrm>
              <a:off x="6255969" y="4285448"/>
              <a:ext cx="838200" cy="362752"/>
            </a:xfrm>
            <a:prstGeom prst="rect">
              <a:avLst/>
            </a:prstGeom>
            <a:grp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grpSp>
      <p:sp>
        <p:nvSpPr>
          <p:cNvPr id="94" name="Rectangle 93"/>
          <p:cNvSpPr/>
          <p:nvPr/>
        </p:nvSpPr>
        <p:spPr>
          <a:xfrm>
            <a:off x="4591050" y="3195638"/>
            <a:ext cx="1905000" cy="519112"/>
          </a:xfrm>
          <a:prstGeom prst="rect">
            <a:avLst/>
          </a:prstGeom>
          <a:solidFill>
            <a:schemeClr val="bg1"/>
          </a:solidFill>
          <a:ln>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anything,</a:t>
            </a:r>
            <a:br>
              <a:rPr lang="en-US" dirty="0">
                <a:solidFill>
                  <a:srgbClr val="000000"/>
                </a:solidFill>
              </a:rPr>
            </a:br>
            <a:r>
              <a:rPr lang="en-US" dirty="0">
                <a:solidFill>
                  <a:srgbClr val="000000"/>
                </a:solidFill>
              </a:rPr>
              <a:t>e.g. 802.3</a:t>
            </a:r>
          </a:p>
        </p:txBody>
      </p:sp>
      <p:sp>
        <p:nvSpPr>
          <p:cNvPr id="95" name="Rectangle 94"/>
          <p:cNvSpPr/>
          <p:nvPr/>
        </p:nvSpPr>
        <p:spPr>
          <a:xfrm>
            <a:off x="6838950" y="3195638"/>
            <a:ext cx="1219200" cy="361950"/>
          </a:xfrm>
          <a:prstGeom prst="rect">
            <a:avLst/>
          </a:prstGeom>
          <a:solidFill>
            <a:schemeClr val="bg1"/>
          </a:solidFill>
          <a:ln>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802.3</a:t>
            </a:r>
          </a:p>
        </p:txBody>
      </p:sp>
      <p:cxnSp>
        <p:nvCxnSpPr>
          <p:cNvPr id="106" name="Straight Connector 105"/>
          <p:cNvCxnSpPr/>
          <p:nvPr/>
        </p:nvCxnSpPr>
        <p:spPr>
          <a:xfrm>
            <a:off x="4857750" y="3028950"/>
            <a:ext cx="1333500" cy="0"/>
          </a:xfrm>
          <a:prstGeom prst="line">
            <a:avLst/>
          </a:prstGeom>
          <a:ln w="57150"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p:nvCxnSpPr>
        <p:spPr>
          <a:xfrm>
            <a:off x="5048250" y="2828925"/>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8" name="Straight Connector 107"/>
          <p:cNvCxnSpPr/>
          <p:nvPr/>
        </p:nvCxnSpPr>
        <p:spPr>
          <a:xfrm>
            <a:off x="5886450" y="2828925"/>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9" name="Straight Connector 108"/>
          <p:cNvCxnSpPr/>
          <p:nvPr/>
        </p:nvCxnSpPr>
        <p:spPr>
          <a:xfrm>
            <a:off x="7296150" y="3028950"/>
            <a:ext cx="1295400" cy="0"/>
          </a:xfrm>
          <a:prstGeom prst="line">
            <a:avLst/>
          </a:prstGeom>
          <a:ln w="57150"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a:off x="7448550" y="2828925"/>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grpSp>
        <p:nvGrpSpPr>
          <p:cNvPr id="24598" name="Group 110"/>
          <p:cNvGrpSpPr>
            <a:grpSpLocks/>
          </p:cNvGrpSpPr>
          <p:nvPr/>
        </p:nvGrpSpPr>
        <p:grpSpPr bwMode="auto">
          <a:xfrm>
            <a:off x="7029450" y="2098675"/>
            <a:ext cx="838200" cy="714375"/>
            <a:chOff x="6255969" y="3933424"/>
            <a:chExt cx="838200" cy="714776"/>
          </a:xfrm>
        </p:grpSpPr>
        <p:sp>
          <p:nvSpPr>
            <p:cNvPr id="112" name="Rectangle 111"/>
            <p:cNvSpPr/>
            <p:nvPr/>
          </p:nvSpPr>
          <p:spPr>
            <a:xfrm>
              <a:off x="6255969" y="3933424"/>
              <a:ext cx="838200" cy="362153"/>
            </a:xfrm>
            <a:prstGeom prst="rect">
              <a:avLst/>
            </a:prstGeom>
            <a:solidFill>
              <a:schemeClr val="bg1"/>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113" name="Rectangle 112"/>
            <p:cNvSpPr/>
            <p:nvPr/>
          </p:nvSpPr>
          <p:spPr>
            <a:xfrm>
              <a:off x="6255969" y="4286047"/>
              <a:ext cx="838200" cy="362153"/>
            </a:xfrm>
            <a:prstGeom prst="rect">
              <a:avLst/>
            </a:prstGeom>
            <a:solidFill>
              <a:schemeClr val="bg1"/>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grpSp>
      <p:sp>
        <p:nvSpPr>
          <p:cNvPr id="114" name="Rectangle 113"/>
          <p:cNvSpPr/>
          <p:nvPr/>
        </p:nvSpPr>
        <p:spPr>
          <a:xfrm>
            <a:off x="5657850" y="1733550"/>
            <a:ext cx="2209800" cy="361950"/>
          </a:xfrm>
          <a:prstGeom prst="rect">
            <a:avLst/>
          </a:prstGeom>
          <a:solidFill>
            <a:schemeClr val="accent4">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802.1Q bridge relay</a:t>
            </a:r>
          </a:p>
        </p:txBody>
      </p:sp>
      <p:sp>
        <p:nvSpPr>
          <p:cNvPr id="115" name="Rectangle 114"/>
          <p:cNvSpPr/>
          <p:nvPr/>
        </p:nvSpPr>
        <p:spPr>
          <a:xfrm>
            <a:off x="133350" y="1743075"/>
            <a:ext cx="838200" cy="723900"/>
          </a:xfrm>
          <a:prstGeom prst="rect">
            <a:avLst/>
          </a:prstGeom>
          <a:solidFill>
            <a:schemeClr val="bg1">
              <a:lumMod val="85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118" name="Rectangle 117"/>
          <p:cNvSpPr/>
          <p:nvPr/>
        </p:nvSpPr>
        <p:spPr>
          <a:xfrm>
            <a:off x="133350" y="2457450"/>
            <a:ext cx="838200" cy="361950"/>
          </a:xfrm>
          <a:prstGeom prst="rect">
            <a:avLst/>
          </a:prstGeom>
          <a:solidFill>
            <a:schemeClr val="bg1">
              <a:lumMod val="85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119" name="Straight Connector 118"/>
          <p:cNvCxnSpPr>
            <a:stCxn id="118" idx="2"/>
          </p:cNvCxnSpPr>
          <p:nvPr/>
        </p:nvCxnSpPr>
        <p:spPr>
          <a:xfrm>
            <a:off x="552450" y="2819400"/>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sp>
        <p:nvSpPr>
          <p:cNvPr id="120" name="Rectangle 119"/>
          <p:cNvSpPr/>
          <p:nvPr/>
        </p:nvSpPr>
        <p:spPr>
          <a:xfrm>
            <a:off x="8058150" y="1743075"/>
            <a:ext cx="838200" cy="723900"/>
          </a:xfrm>
          <a:prstGeom prst="rect">
            <a:avLst/>
          </a:prstGeom>
          <a:solidFill>
            <a:schemeClr val="accent5">
              <a:lumMod val="40000"/>
              <a:lumOff val="6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122" name="Rectangle 121"/>
          <p:cNvSpPr/>
          <p:nvPr/>
        </p:nvSpPr>
        <p:spPr>
          <a:xfrm>
            <a:off x="8058150" y="2455863"/>
            <a:ext cx="838200" cy="363537"/>
          </a:xfrm>
          <a:prstGeom prst="rect">
            <a:avLst/>
          </a:prstGeom>
          <a:solidFill>
            <a:schemeClr val="accent5">
              <a:lumMod val="40000"/>
              <a:lumOff val="6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125" name="Straight Connector 124"/>
          <p:cNvCxnSpPr>
            <a:stCxn id="122" idx="2"/>
          </p:cNvCxnSpPr>
          <p:nvPr/>
        </p:nvCxnSpPr>
        <p:spPr>
          <a:xfrm>
            <a:off x="8477250" y="2819400"/>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sp>
        <p:nvSpPr>
          <p:cNvPr id="127" name="Rectangle 126"/>
          <p:cNvSpPr/>
          <p:nvPr/>
        </p:nvSpPr>
        <p:spPr>
          <a:xfrm>
            <a:off x="0" y="3217863"/>
            <a:ext cx="1028700" cy="36353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Non-AP</a:t>
            </a:r>
            <a:br>
              <a:rPr lang="en-US" dirty="0">
                <a:solidFill>
                  <a:srgbClr val="000000"/>
                </a:solidFill>
              </a:rPr>
            </a:br>
            <a:r>
              <a:rPr lang="en-US" dirty="0">
                <a:solidFill>
                  <a:srgbClr val="000000"/>
                </a:solidFill>
              </a:rPr>
              <a:t>station</a:t>
            </a:r>
          </a:p>
        </p:txBody>
      </p:sp>
      <p:sp>
        <p:nvSpPr>
          <p:cNvPr id="128" name="Rectangle 127"/>
          <p:cNvSpPr/>
          <p:nvPr/>
        </p:nvSpPr>
        <p:spPr>
          <a:xfrm>
            <a:off x="8096250" y="3209925"/>
            <a:ext cx="1028700" cy="36195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end station</a:t>
            </a:r>
          </a:p>
        </p:txBody>
      </p:sp>
      <p:sp>
        <p:nvSpPr>
          <p:cNvPr id="2" name="Oval 1"/>
          <p:cNvSpPr/>
          <p:nvPr/>
        </p:nvSpPr>
        <p:spPr>
          <a:xfrm>
            <a:off x="4438650" y="1962150"/>
            <a:ext cx="2190750" cy="1828800"/>
          </a:xfrm>
          <a:prstGeom prst="ellipse">
            <a:avLst/>
          </a:prstGeom>
          <a:noFill/>
          <a:ln w="57150" cmpd="sng">
            <a:solidFill>
              <a:srgbClr val="FF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lide Number Placeholder 5"/>
          <p:cNvSpPr>
            <a:spLocks noGrp="1"/>
          </p:cNvSpPr>
          <p:nvPr>
            <p:ph type="sldNum" idx="10"/>
          </p:nvPr>
        </p:nvSpPr>
        <p:spPr/>
        <p:txBody>
          <a:bodyPr/>
          <a:lstStyle/>
          <a:p>
            <a:pPr>
              <a:defRPr/>
            </a:pPr>
            <a:r>
              <a:rPr lang="en-GB"/>
              <a:t>Slide </a:t>
            </a:r>
            <a:fld id="{DC7AC9E0-18DF-4049-A4FF-E3168621CD5A}" type="slidenum">
              <a:rPr lang="en-GB"/>
              <a:pPr>
                <a:defRPr/>
              </a:pPr>
              <a:t>8</a:t>
            </a:fld>
            <a:endParaRPr lang="en-GB"/>
          </a:p>
        </p:txBody>
      </p:sp>
      <p:sp>
        <p:nvSpPr>
          <p:cNvPr id="47" name="Rectangle 4"/>
          <p:cNvSpPr>
            <a:spLocks noGrp="1" noChangeArrowheads="1"/>
          </p:cNvSpPr>
          <p:nvPr>
            <p:ph type="ftr" idx="11"/>
          </p:nvPr>
        </p:nvSpPr>
        <p:spPr/>
        <p:txBody>
          <a:bodyPr/>
          <a:lstStyle/>
          <a:p>
            <a:r>
              <a:rPr lang="en-GB"/>
              <a:t>Dick Roy, SRA / Mark Hamilton, Ruckus Wireless</a:t>
            </a:r>
          </a:p>
        </p:txBody>
      </p:sp>
      <p:sp>
        <p:nvSpPr>
          <p:cNvPr id="45" name="Title 1"/>
          <p:cNvSpPr>
            <a:spLocks noGrp="1"/>
          </p:cNvSpPr>
          <p:nvPr>
            <p:ph type="title"/>
          </p:nvPr>
        </p:nvSpPr>
        <p:spPr>
          <a:xfrm>
            <a:off x="250825" y="549275"/>
            <a:ext cx="8589963" cy="838200"/>
          </a:xfrm>
        </p:spPr>
        <p:txBody>
          <a:bodyPr/>
          <a:lstStyle/>
          <a:p>
            <a:pPr algn="l" defTabSz="914400">
              <a:lnSpc>
                <a:spcPct val="80000"/>
              </a:lnSpc>
              <a:buFont typeface="Times New Roman" pitchFamily="16" charset="0"/>
              <a:buNone/>
              <a:defRPr/>
            </a:pPr>
            <a:r>
              <a:rPr lang="en-US" sz="3600" b="0" kern="1200" dirty="0" smtClean="0">
                <a:solidFill>
                  <a:srgbClr val="435153"/>
                </a:solidFill>
              </a:rPr>
              <a:t>But, there is an alternate approach.</a:t>
            </a:r>
            <a:endParaRPr lang="en-US" sz="3600" b="0" kern="1200" dirty="0">
              <a:solidFill>
                <a:srgbClr val="435153"/>
              </a:solidFill>
            </a:endParaRPr>
          </a:p>
        </p:txBody>
      </p:sp>
      <p:sp>
        <p:nvSpPr>
          <p:cNvPr id="46" name="Text Placeholder 2"/>
          <p:cNvSpPr>
            <a:spLocks noGrp="1"/>
          </p:cNvSpPr>
          <p:nvPr>
            <p:ph type="body" sz="quarter" idx="4294967295"/>
          </p:nvPr>
        </p:nvSpPr>
        <p:spPr>
          <a:xfrm>
            <a:off x="239713" y="3714750"/>
            <a:ext cx="8578850" cy="2593975"/>
          </a:xfrm>
        </p:spPr>
        <p:txBody>
          <a:bodyPr>
            <a:normAutofit/>
          </a:bodyPr>
          <a:lstStyle/>
          <a:p>
            <a:pPr marL="0" indent="0">
              <a:lnSpc>
                <a:spcPct val="95000"/>
              </a:lnSpc>
              <a:spcBef>
                <a:spcPts val="1475"/>
              </a:spcBef>
            </a:pPr>
            <a:r>
              <a:rPr lang="en-US" sz="3200" smtClean="0">
                <a:solidFill>
                  <a:srgbClr val="435153"/>
                </a:solidFill>
                <a:latin typeface="Times New Roman" pitchFamily="18" charset="0"/>
                <a:ea typeface="MS Gothic" pitchFamily="49" charset="-128"/>
              </a:rPr>
              <a:t>This interface is defined.</a:t>
            </a:r>
          </a:p>
          <a:p>
            <a:pPr marL="0" indent="0">
              <a:lnSpc>
                <a:spcPct val="95000"/>
              </a:lnSpc>
              <a:spcBef>
                <a:spcPts val="1475"/>
              </a:spcBef>
            </a:pPr>
            <a:r>
              <a:rPr lang="en-US" sz="3200" smtClean="0">
                <a:solidFill>
                  <a:srgbClr val="435153"/>
                </a:solidFill>
                <a:latin typeface="Times New Roman" pitchFamily="18" charset="0"/>
                <a:ea typeface="MS Gothic" pitchFamily="49" charset="-128"/>
              </a:rPr>
              <a:t>It is the </a:t>
            </a:r>
            <a:r>
              <a:rPr lang="en-US" sz="3200" smtClean="0">
                <a:solidFill>
                  <a:srgbClr val="2D2DB9"/>
                </a:solidFill>
                <a:latin typeface="Times New Roman" pitchFamily="18" charset="0"/>
                <a:ea typeface="MS Gothic" pitchFamily="49" charset="-128"/>
              </a:rPr>
              <a:t>DS_SAP</a:t>
            </a:r>
            <a:r>
              <a:rPr lang="en-US" sz="3200" smtClean="0">
                <a:solidFill>
                  <a:srgbClr val="435153"/>
                </a:solidFill>
                <a:latin typeface="Times New Roman" pitchFamily="18" charset="0"/>
                <a:ea typeface="MS Gothic" pitchFamily="49" charset="-128"/>
              </a:rPr>
              <a:t>, illustrated in IEEE Std 802.11-2011 Figure R-1.</a:t>
            </a:r>
          </a:p>
        </p:txBody>
      </p:sp>
      <p:sp>
        <p:nvSpPr>
          <p:cNvPr id="42" name="Rectangle 41"/>
          <p:cNvSpPr/>
          <p:nvPr/>
        </p:nvSpPr>
        <p:spPr>
          <a:xfrm>
            <a:off x="2152650" y="2105025"/>
            <a:ext cx="2286000" cy="361950"/>
          </a:xfrm>
          <a:prstGeom prst="rect">
            <a:avLst/>
          </a:prstGeom>
          <a:solidFill>
            <a:srgbClr val="E2EDAD"/>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err="1">
                <a:solidFill>
                  <a:srgbClr val="000000"/>
                </a:solidFill>
              </a:rPr>
              <a:t>Distrib</a:t>
            </a:r>
            <a:r>
              <a:rPr lang="en-US" sz="1800" dirty="0">
                <a:solidFill>
                  <a:srgbClr val="000000"/>
                </a:solidFill>
              </a:rPr>
              <a:t>. System (DS)</a:t>
            </a:r>
          </a:p>
        </p:txBody>
      </p:sp>
      <p:sp>
        <p:nvSpPr>
          <p:cNvPr id="50" name="Rectangle 49"/>
          <p:cNvSpPr/>
          <p:nvPr/>
        </p:nvSpPr>
        <p:spPr>
          <a:xfrm>
            <a:off x="1123950" y="2105025"/>
            <a:ext cx="838200" cy="363538"/>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51" name="Rectangle 50"/>
          <p:cNvSpPr/>
          <p:nvPr/>
        </p:nvSpPr>
        <p:spPr>
          <a:xfrm>
            <a:off x="1123950" y="2457450"/>
            <a:ext cx="838200" cy="361950"/>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sp>
        <p:nvSpPr>
          <p:cNvPr id="52" name="Rectangle 51"/>
          <p:cNvSpPr/>
          <p:nvPr/>
        </p:nvSpPr>
        <p:spPr>
          <a:xfrm>
            <a:off x="1009650" y="3109913"/>
            <a:ext cx="1219200" cy="36195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chemeClr val="accent6"/>
                </a:solidFill>
              </a:rPr>
              <a:t>AP STA</a:t>
            </a:r>
          </a:p>
        </p:txBody>
      </p:sp>
      <p:cxnSp>
        <p:nvCxnSpPr>
          <p:cNvPr id="57" name="Straight Connector 56"/>
          <p:cNvCxnSpPr/>
          <p:nvPr/>
        </p:nvCxnSpPr>
        <p:spPr>
          <a:xfrm flipV="1">
            <a:off x="361950" y="3019425"/>
            <a:ext cx="1485900" cy="9525"/>
          </a:xfrm>
          <a:prstGeom prst="line">
            <a:avLst/>
          </a:prstGeom>
          <a:ln w="57150" cmpd="sng">
            <a:solidFill>
              <a:srgbClr val="00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a:off x="2533650" y="3019425"/>
            <a:ext cx="1676400" cy="0"/>
          </a:xfrm>
          <a:prstGeom prst="line">
            <a:avLst/>
          </a:prstGeom>
          <a:ln w="57150" cmpd="sng">
            <a:solidFill>
              <a:srgbClr val="000000"/>
            </a:solidFill>
            <a:prstDash val="dot"/>
          </a:ln>
          <a:effectLst/>
        </p:spPr>
        <p:style>
          <a:lnRef idx="2">
            <a:schemeClr val="accent1"/>
          </a:lnRef>
          <a:fillRef idx="0">
            <a:schemeClr val="accent1"/>
          </a:fillRef>
          <a:effectRef idx="1">
            <a:schemeClr val="accent1"/>
          </a:effectRef>
          <a:fontRef idx="minor">
            <a:schemeClr val="tx1"/>
          </a:fontRef>
        </p:style>
      </p:cxnSp>
      <p:sp>
        <p:nvSpPr>
          <p:cNvPr id="59" name="Rectangle 58"/>
          <p:cNvSpPr/>
          <p:nvPr/>
        </p:nvSpPr>
        <p:spPr>
          <a:xfrm>
            <a:off x="2457450" y="3114675"/>
            <a:ext cx="1828800" cy="36195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unspecified</a:t>
            </a:r>
          </a:p>
        </p:txBody>
      </p:sp>
      <p:cxnSp>
        <p:nvCxnSpPr>
          <p:cNvPr id="62" name="Straight Connector 61"/>
          <p:cNvCxnSpPr/>
          <p:nvPr/>
        </p:nvCxnSpPr>
        <p:spPr>
          <a:xfrm>
            <a:off x="1543050" y="2819400"/>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sp>
        <p:nvSpPr>
          <p:cNvPr id="65" name="Rectangle 64"/>
          <p:cNvSpPr/>
          <p:nvPr/>
        </p:nvSpPr>
        <p:spPr>
          <a:xfrm>
            <a:off x="3829050" y="1743075"/>
            <a:ext cx="1600200" cy="361950"/>
          </a:xfrm>
          <a:prstGeom prst="rect">
            <a:avLst/>
          </a:prstGeom>
          <a:solidFill>
            <a:srgbClr val="FFE1DE"/>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a:t>
            </a:r>
            <a:r>
              <a:rPr lang="en-US" dirty="0">
                <a:solidFill>
                  <a:srgbClr val="000000"/>
                </a:solidFill>
              </a:rPr>
              <a:t>ortal</a:t>
            </a:r>
          </a:p>
        </p:txBody>
      </p:sp>
      <p:sp>
        <p:nvSpPr>
          <p:cNvPr id="67" name="Rectangle 66"/>
          <p:cNvSpPr/>
          <p:nvPr/>
        </p:nvSpPr>
        <p:spPr>
          <a:xfrm>
            <a:off x="1125538" y="1743075"/>
            <a:ext cx="1560512" cy="361950"/>
          </a:xfrm>
          <a:prstGeom prst="rect">
            <a:avLst/>
          </a:prstGeom>
          <a:solidFill>
            <a:srgbClr val="C4EDF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AP</a:t>
            </a:r>
          </a:p>
        </p:txBody>
      </p:sp>
      <p:grpSp>
        <p:nvGrpSpPr>
          <p:cNvPr id="71" name="Group 70"/>
          <p:cNvGrpSpPr/>
          <p:nvPr/>
        </p:nvGrpSpPr>
        <p:grpSpPr>
          <a:xfrm>
            <a:off x="4590908" y="2098909"/>
            <a:ext cx="838200" cy="714776"/>
            <a:chOff x="6255969" y="3933424"/>
            <a:chExt cx="838200" cy="714776"/>
          </a:xfrm>
          <a:solidFill>
            <a:srgbClr val="FFFF00"/>
          </a:solidFill>
        </p:grpSpPr>
        <p:sp>
          <p:nvSpPr>
            <p:cNvPr id="72" name="Rectangle 71"/>
            <p:cNvSpPr/>
            <p:nvPr/>
          </p:nvSpPr>
          <p:spPr>
            <a:xfrm>
              <a:off x="6255969" y="3933424"/>
              <a:ext cx="838200" cy="362752"/>
            </a:xfrm>
            <a:prstGeom prst="rect">
              <a:avLst/>
            </a:prstGeom>
            <a:grp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73" name="Rectangle 72"/>
            <p:cNvSpPr/>
            <p:nvPr/>
          </p:nvSpPr>
          <p:spPr>
            <a:xfrm>
              <a:off x="6255969" y="4285448"/>
              <a:ext cx="838200" cy="362752"/>
            </a:xfrm>
            <a:prstGeom prst="rect">
              <a:avLst/>
            </a:prstGeom>
            <a:grp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grpSp>
      <p:grpSp>
        <p:nvGrpSpPr>
          <p:cNvPr id="91" name="Group 90"/>
          <p:cNvGrpSpPr/>
          <p:nvPr/>
        </p:nvGrpSpPr>
        <p:grpSpPr>
          <a:xfrm>
            <a:off x="5657708" y="2098909"/>
            <a:ext cx="838200" cy="714776"/>
            <a:chOff x="6255969" y="3933424"/>
            <a:chExt cx="838200" cy="714776"/>
          </a:xfrm>
          <a:solidFill>
            <a:srgbClr val="FFFF00"/>
          </a:solidFill>
        </p:grpSpPr>
        <p:sp>
          <p:nvSpPr>
            <p:cNvPr id="92" name="Rectangle 91"/>
            <p:cNvSpPr/>
            <p:nvPr/>
          </p:nvSpPr>
          <p:spPr>
            <a:xfrm>
              <a:off x="6255969" y="3933424"/>
              <a:ext cx="838200" cy="362752"/>
            </a:xfrm>
            <a:prstGeom prst="rect">
              <a:avLst/>
            </a:prstGeom>
            <a:grp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93" name="Rectangle 92"/>
            <p:cNvSpPr/>
            <p:nvPr/>
          </p:nvSpPr>
          <p:spPr>
            <a:xfrm>
              <a:off x="6255969" y="4285448"/>
              <a:ext cx="838200" cy="362752"/>
            </a:xfrm>
            <a:prstGeom prst="rect">
              <a:avLst/>
            </a:prstGeom>
            <a:grp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grpSp>
      <p:sp>
        <p:nvSpPr>
          <p:cNvPr id="94" name="Rectangle 93"/>
          <p:cNvSpPr/>
          <p:nvPr/>
        </p:nvSpPr>
        <p:spPr>
          <a:xfrm>
            <a:off x="4591050" y="3195638"/>
            <a:ext cx="1905000" cy="519112"/>
          </a:xfrm>
          <a:prstGeom prst="rect">
            <a:avLst/>
          </a:prstGeom>
          <a:solidFill>
            <a:schemeClr val="bg1"/>
          </a:solidFill>
          <a:ln>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anything,</a:t>
            </a:r>
            <a:br>
              <a:rPr lang="en-US" dirty="0">
                <a:solidFill>
                  <a:srgbClr val="000000"/>
                </a:solidFill>
              </a:rPr>
            </a:br>
            <a:r>
              <a:rPr lang="en-US" dirty="0">
                <a:solidFill>
                  <a:srgbClr val="000000"/>
                </a:solidFill>
              </a:rPr>
              <a:t>e.g. 802.3</a:t>
            </a:r>
          </a:p>
        </p:txBody>
      </p:sp>
      <p:sp>
        <p:nvSpPr>
          <p:cNvPr id="95" name="Rectangle 94"/>
          <p:cNvSpPr/>
          <p:nvPr/>
        </p:nvSpPr>
        <p:spPr>
          <a:xfrm>
            <a:off x="6838950" y="3195638"/>
            <a:ext cx="1219200" cy="361950"/>
          </a:xfrm>
          <a:prstGeom prst="rect">
            <a:avLst/>
          </a:prstGeom>
          <a:solidFill>
            <a:schemeClr val="bg1"/>
          </a:solidFill>
          <a:ln>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802.3</a:t>
            </a:r>
          </a:p>
        </p:txBody>
      </p:sp>
      <p:cxnSp>
        <p:nvCxnSpPr>
          <p:cNvPr id="106" name="Straight Connector 105"/>
          <p:cNvCxnSpPr/>
          <p:nvPr/>
        </p:nvCxnSpPr>
        <p:spPr>
          <a:xfrm>
            <a:off x="4857750" y="3028950"/>
            <a:ext cx="1333500" cy="0"/>
          </a:xfrm>
          <a:prstGeom prst="line">
            <a:avLst/>
          </a:prstGeom>
          <a:ln w="57150"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p:nvCxnSpPr>
        <p:spPr>
          <a:xfrm>
            <a:off x="5048250" y="2828925"/>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8" name="Straight Connector 107"/>
          <p:cNvCxnSpPr/>
          <p:nvPr/>
        </p:nvCxnSpPr>
        <p:spPr>
          <a:xfrm>
            <a:off x="5886450" y="2828925"/>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9" name="Straight Connector 108"/>
          <p:cNvCxnSpPr/>
          <p:nvPr/>
        </p:nvCxnSpPr>
        <p:spPr>
          <a:xfrm>
            <a:off x="7296150" y="3028950"/>
            <a:ext cx="1295400" cy="0"/>
          </a:xfrm>
          <a:prstGeom prst="line">
            <a:avLst/>
          </a:prstGeom>
          <a:ln w="57150"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a:off x="7448550" y="2828925"/>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grpSp>
        <p:nvGrpSpPr>
          <p:cNvPr id="25622" name="Group 110"/>
          <p:cNvGrpSpPr>
            <a:grpSpLocks/>
          </p:cNvGrpSpPr>
          <p:nvPr/>
        </p:nvGrpSpPr>
        <p:grpSpPr bwMode="auto">
          <a:xfrm>
            <a:off x="7029450" y="2098675"/>
            <a:ext cx="838200" cy="714375"/>
            <a:chOff x="6255969" y="3933424"/>
            <a:chExt cx="838200" cy="714776"/>
          </a:xfrm>
        </p:grpSpPr>
        <p:sp>
          <p:nvSpPr>
            <p:cNvPr id="112" name="Rectangle 111"/>
            <p:cNvSpPr/>
            <p:nvPr/>
          </p:nvSpPr>
          <p:spPr>
            <a:xfrm>
              <a:off x="6255969" y="3933424"/>
              <a:ext cx="838200" cy="362153"/>
            </a:xfrm>
            <a:prstGeom prst="rect">
              <a:avLst/>
            </a:prstGeom>
            <a:solidFill>
              <a:schemeClr val="bg1"/>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113" name="Rectangle 112"/>
            <p:cNvSpPr/>
            <p:nvPr/>
          </p:nvSpPr>
          <p:spPr>
            <a:xfrm>
              <a:off x="6255969" y="4286047"/>
              <a:ext cx="838200" cy="362153"/>
            </a:xfrm>
            <a:prstGeom prst="rect">
              <a:avLst/>
            </a:prstGeom>
            <a:solidFill>
              <a:schemeClr val="bg1"/>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grpSp>
      <p:sp>
        <p:nvSpPr>
          <p:cNvPr id="114" name="Rectangle 113"/>
          <p:cNvSpPr/>
          <p:nvPr/>
        </p:nvSpPr>
        <p:spPr>
          <a:xfrm>
            <a:off x="5657850" y="1733550"/>
            <a:ext cx="2209800" cy="363538"/>
          </a:xfrm>
          <a:prstGeom prst="rect">
            <a:avLst/>
          </a:prstGeom>
          <a:solidFill>
            <a:schemeClr val="accent4">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802.1Q bridge relay</a:t>
            </a:r>
          </a:p>
        </p:txBody>
      </p:sp>
      <p:sp>
        <p:nvSpPr>
          <p:cNvPr id="115" name="Rectangle 114"/>
          <p:cNvSpPr/>
          <p:nvPr/>
        </p:nvSpPr>
        <p:spPr>
          <a:xfrm>
            <a:off x="133350" y="1743075"/>
            <a:ext cx="838200" cy="725488"/>
          </a:xfrm>
          <a:prstGeom prst="rect">
            <a:avLst/>
          </a:prstGeom>
          <a:solidFill>
            <a:schemeClr val="bg1">
              <a:lumMod val="85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118" name="Rectangle 117"/>
          <p:cNvSpPr/>
          <p:nvPr/>
        </p:nvSpPr>
        <p:spPr>
          <a:xfrm>
            <a:off x="133350" y="2457450"/>
            <a:ext cx="838200" cy="361950"/>
          </a:xfrm>
          <a:prstGeom prst="rect">
            <a:avLst/>
          </a:prstGeom>
          <a:solidFill>
            <a:schemeClr val="bg1">
              <a:lumMod val="85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119" name="Straight Connector 118"/>
          <p:cNvCxnSpPr>
            <a:stCxn id="118" idx="2"/>
          </p:cNvCxnSpPr>
          <p:nvPr/>
        </p:nvCxnSpPr>
        <p:spPr>
          <a:xfrm>
            <a:off x="552450" y="2819400"/>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sp>
        <p:nvSpPr>
          <p:cNvPr id="120" name="Rectangle 119"/>
          <p:cNvSpPr/>
          <p:nvPr/>
        </p:nvSpPr>
        <p:spPr>
          <a:xfrm>
            <a:off x="8058150" y="1743075"/>
            <a:ext cx="838200" cy="723900"/>
          </a:xfrm>
          <a:prstGeom prst="rect">
            <a:avLst/>
          </a:prstGeom>
          <a:solidFill>
            <a:schemeClr val="accent5">
              <a:lumMod val="40000"/>
              <a:lumOff val="6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122" name="Rectangle 121"/>
          <p:cNvSpPr/>
          <p:nvPr/>
        </p:nvSpPr>
        <p:spPr>
          <a:xfrm>
            <a:off x="8058150" y="2457450"/>
            <a:ext cx="838200" cy="361950"/>
          </a:xfrm>
          <a:prstGeom prst="rect">
            <a:avLst/>
          </a:prstGeom>
          <a:solidFill>
            <a:schemeClr val="accent5">
              <a:lumMod val="40000"/>
              <a:lumOff val="6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125" name="Straight Connector 124"/>
          <p:cNvCxnSpPr>
            <a:stCxn id="122" idx="2"/>
          </p:cNvCxnSpPr>
          <p:nvPr/>
        </p:nvCxnSpPr>
        <p:spPr>
          <a:xfrm>
            <a:off x="8477250" y="2819400"/>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sp>
        <p:nvSpPr>
          <p:cNvPr id="127" name="Rectangle 126"/>
          <p:cNvSpPr/>
          <p:nvPr/>
        </p:nvSpPr>
        <p:spPr>
          <a:xfrm>
            <a:off x="0" y="3217863"/>
            <a:ext cx="1028700" cy="36353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Non-AP</a:t>
            </a:r>
            <a:br>
              <a:rPr lang="en-US" dirty="0">
                <a:solidFill>
                  <a:srgbClr val="000000"/>
                </a:solidFill>
              </a:rPr>
            </a:br>
            <a:r>
              <a:rPr lang="en-US" dirty="0">
                <a:solidFill>
                  <a:srgbClr val="000000"/>
                </a:solidFill>
              </a:rPr>
              <a:t>station</a:t>
            </a:r>
          </a:p>
        </p:txBody>
      </p:sp>
      <p:sp>
        <p:nvSpPr>
          <p:cNvPr id="128" name="Rectangle 127"/>
          <p:cNvSpPr/>
          <p:nvPr/>
        </p:nvSpPr>
        <p:spPr>
          <a:xfrm>
            <a:off x="8096250" y="3209925"/>
            <a:ext cx="1028700" cy="363538"/>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end station</a:t>
            </a:r>
          </a:p>
        </p:txBody>
      </p:sp>
      <p:sp>
        <p:nvSpPr>
          <p:cNvPr id="2" name="Oval 1"/>
          <p:cNvSpPr/>
          <p:nvPr/>
        </p:nvSpPr>
        <p:spPr>
          <a:xfrm>
            <a:off x="3810000" y="1885950"/>
            <a:ext cx="609600" cy="488950"/>
          </a:xfrm>
          <a:prstGeom prst="ellipse">
            <a:avLst/>
          </a:prstGeom>
          <a:noFill/>
          <a:ln w="57150" cmpd="sng">
            <a:solidFill>
              <a:srgbClr val="FF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endParaRPr lang="en-US" dirty="0"/>
          </a:p>
        </p:txBody>
      </p:sp>
      <p:cxnSp>
        <p:nvCxnSpPr>
          <p:cNvPr id="4" name="Straight Arrow Connector 3"/>
          <p:cNvCxnSpPr/>
          <p:nvPr/>
        </p:nvCxnSpPr>
        <p:spPr>
          <a:xfrm>
            <a:off x="323850" y="4267200"/>
            <a:ext cx="2343150" cy="0"/>
          </a:xfrm>
          <a:prstGeom prst="straightConnector1">
            <a:avLst/>
          </a:prstGeom>
          <a:ln w="57150" cmpd="sng">
            <a:solidFill>
              <a:srgbClr val="FF0000"/>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a:endCxn id="2" idx="3"/>
          </p:cNvCxnSpPr>
          <p:nvPr/>
        </p:nvCxnSpPr>
        <p:spPr>
          <a:xfrm flipV="1">
            <a:off x="2627313" y="2303463"/>
            <a:ext cx="1271587" cy="1989137"/>
          </a:xfrm>
          <a:prstGeom prst="straightConnector1">
            <a:avLst/>
          </a:prstGeom>
          <a:ln w="57150" cmpd="sng">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5"/>
          <p:cNvSpPr>
            <a:spLocks noGrp="1"/>
          </p:cNvSpPr>
          <p:nvPr>
            <p:ph type="sldNum" idx="10"/>
          </p:nvPr>
        </p:nvSpPr>
        <p:spPr/>
        <p:txBody>
          <a:bodyPr/>
          <a:lstStyle/>
          <a:p>
            <a:pPr>
              <a:defRPr/>
            </a:pPr>
            <a:r>
              <a:rPr lang="en-GB"/>
              <a:t>Slide </a:t>
            </a:r>
            <a:fld id="{2BFCB99B-25E0-4E91-9CC6-FF68EC275512}" type="slidenum">
              <a:rPr lang="en-GB"/>
              <a:pPr>
                <a:defRPr/>
              </a:pPr>
              <a:t>9</a:t>
            </a:fld>
            <a:endParaRPr lang="en-GB"/>
          </a:p>
        </p:txBody>
      </p:sp>
      <p:sp>
        <p:nvSpPr>
          <p:cNvPr id="31" name="Rectangle 4"/>
          <p:cNvSpPr>
            <a:spLocks noGrp="1" noChangeArrowheads="1"/>
          </p:cNvSpPr>
          <p:nvPr>
            <p:ph type="ftr" idx="11"/>
          </p:nvPr>
        </p:nvSpPr>
        <p:spPr/>
        <p:txBody>
          <a:bodyPr/>
          <a:lstStyle/>
          <a:p>
            <a:r>
              <a:rPr lang="en-GB"/>
              <a:t>Dick Roy, SRA / Mark Hamilton, Ruckus Wireless</a:t>
            </a:r>
          </a:p>
        </p:txBody>
      </p:sp>
      <p:sp>
        <p:nvSpPr>
          <p:cNvPr id="45" name="Title 1"/>
          <p:cNvSpPr>
            <a:spLocks noGrp="1"/>
          </p:cNvSpPr>
          <p:nvPr>
            <p:ph type="title"/>
          </p:nvPr>
        </p:nvSpPr>
        <p:spPr>
          <a:xfrm>
            <a:off x="230188" y="646113"/>
            <a:ext cx="8588375" cy="838200"/>
          </a:xfrm>
        </p:spPr>
        <p:txBody>
          <a:bodyPr/>
          <a:lstStyle/>
          <a:p>
            <a:pPr algn="l" defTabSz="914400">
              <a:lnSpc>
                <a:spcPct val="80000"/>
              </a:lnSpc>
              <a:buFont typeface="Times New Roman" pitchFamily="16" charset="0"/>
              <a:buNone/>
              <a:defRPr/>
            </a:pPr>
            <a:r>
              <a:rPr lang="en-US" sz="3600" b="0" kern="1200" dirty="0" smtClean="0">
                <a:solidFill>
                  <a:srgbClr val="435153"/>
                </a:solidFill>
              </a:rPr>
              <a:t>So, another representation </a:t>
            </a:r>
            <a:r>
              <a:rPr lang="en-US" sz="3600" b="0" kern="1200" dirty="0">
                <a:solidFill>
                  <a:srgbClr val="435153"/>
                </a:solidFill>
              </a:rPr>
              <a:t>c</a:t>
            </a:r>
            <a:r>
              <a:rPr lang="en-US" sz="3600" b="0" kern="1200" dirty="0" smtClean="0">
                <a:solidFill>
                  <a:srgbClr val="435153"/>
                </a:solidFill>
              </a:rPr>
              <a:t>ould be …</a:t>
            </a:r>
            <a:br>
              <a:rPr lang="en-US" sz="3600" b="0" kern="1200" dirty="0" smtClean="0">
                <a:solidFill>
                  <a:srgbClr val="435153"/>
                </a:solidFill>
              </a:rPr>
            </a:br>
            <a:endParaRPr lang="en-US" sz="3600" b="0" kern="1200" dirty="0">
              <a:solidFill>
                <a:srgbClr val="435153"/>
              </a:solidFill>
            </a:endParaRPr>
          </a:p>
        </p:txBody>
      </p:sp>
      <p:sp>
        <p:nvSpPr>
          <p:cNvPr id="46" name="Text Placeholder 2"/>
          <p:cNvSpPr>
            <a:spLocks noGrp="1"/>
          </p:cNvSpPr>
          <p:nvPr>
            <p:ph type="body" sz="quarter" idx="4294967295"/>
          </p:nvPr>
        </p:nvSpPr>
        <p:spPr>
          <a:xfrm>
            <a:off x="239713" y="3886200"/>
            <a:ext cx="8578850" cy="2422525"/>
          </a:xfrm>
        </p:spPr>
        <p:txBody>
          <a:bodyPr>
            <a:normAutofit/>
          </a:bodyPr>
          <a:lstStyle/>
          <a:p>
            <a:pPr marL="0" indent="0">
              <a:lnSpc>
                <a:spcPct val="85000"/>
              </a:lnSpc>
              <a:spcBef>
                <a:spcPts val="1475"/>
              </a:spcBef>
            </a:pPr>
            <a:r>
              <a:rPr lang="en-US" sz="3000" smtClean="0">
                <a:solidFill>
                  <a:srgbClr val="435153"/>
                </a:solidFill>
                <a:latin typeface="Times New Roman" pitchFamily="18" charset="0"/>
                <a:ea typeface="MS Gothic" pitchFamily="49" charset="-128"/>
              </a:rPr>
              <a:t>That is, the 802.1AC Clause 12.2.1 “portal convergence function” is </a:t>
            </a:r>
            <a:r>
              <a:rPr lang="en-US" sz="3000" smtClean="0">
                <a:solidFill>
                  <a:srgbClr val="2D2DB9"/>
                </a:solidFill>
                <a:latin typeface="Times New Roman" pitchFamily="18" charset="0"/>
                <a:ea typeface="MS Gothic" pitchFamily="49" charset="-128"/>
              </a:rPr>
              <a:t>not an interface to </a:t>
            </a:r>
            <a:r>
              <a:rPr lang="en-US" sz="3000" smtClean="0">
                <a:solidFill>
                  <a:srgbClr val="435153"/>
                </a:solidFill>
                <a:latin typeface="Times New Roman" pitchFamily="18" charset="0"/>
                <a:ea typeface="MS Gothic" pitchFamily="49" charset="-128"/>
              </a:rPr>
              <a:t>a portal; .1AC 12.2.1, plus a bridge relay function, is an </a:t>
            </a:r>
            <a:r>
              <a:rPr lang="en-US" sz="3000" smtClean="0">
                <a:solidFill>
                  <a:srgbClr val="2D2DB9"/>
                </a:solidFill>
                <a:latin typeface="Times New Roman" pitchFamily="18" charset="0"/>
                <a:ea typeface="MS Gothic" pitchFamily="49" charset="-128"/>
              </a:rPr>
              <a:t>example of </a:t>
            </a:r>
            <a:r>
              <a:rPr lang="en-US" sz="3000" smtClean="0">
                <a:solidFill>
                  <a:srgbClr val="435153"/>
                </a:solidFill>
                <a:latin typeface="Times New Roman" pitchFamily="18" charset="0"/>
                <a:ea typeface="MS Gothic" pitchFamily="49" charset="-128"/>
              </a:rPr>
              <a:t>a portal.</a:t>
            </a:r>
          </a:p>
          <a:p>
            <a:pPr marL="0" indent="0">
              <a:lnSpc>
                <a:spcPct val="85000"/>
              </a:lnSpc>
              <a:spcBef>
                <a:spcPts val="1475"/>
              </a:spcBef>
            </a:pPr>
            <a:r>
              <a:rPr lang="en-US" sz="3000" smtClean="0">
                <a:solidFill>
                  <a:srgbClr val="435153"/>
                </a:solidFill>
                <a:latin typeface="Times New Roman" pitchFamily="18" charset="0"/>
                <a:ea typeface="MS Gothic" pitchFamily="49" charset="-128"/>
              </a:rPr>
              <a:t>.1AC 12.2.1 connects the </a:t>
            </a:r>
            <a:r>
              <a:rPr lang="en-US" sz="3000" smtClean="0">
                <a:solidFill>
                  <a:srgbClr val="2D2DB9"/>
                </a:solidFill>
                <a:latin typeface="Times New Roman" pitchFamily="18" charset="0"/>
                <a:ea typeface="MS Gothic" pitchFamily="49" charset="-128"/>
              </a:rPr>
              <a:t>ISS </a:t>
            </a:r>
            <a:r>
              <a:rPr lang="en-US" sz="3000" smtClean="0">
                <a:solidFill>
                  <a:srgbClr val="435153"/>
                </a:solidFill>
                <a:latin typeface="Times New Roman" pitchFamily="18" charset="0"/>
                <a:ea typeface="MS Gothic" pitchFamily="49" charset="-128"/>
              </a:rPr>
              <a:t>to the </a:t>
            </a:r>
            <a:r>
              <a:rPr lang="en-US" sz="3000" smtClean="0">
                <a:solidFill>
                  <a:srgbClr val="2D2DB9"/>
                </a:solidFill>
                <a:latin typeface="Times New Roman" pitchFamily="18" charset="0"/>
                <a:ea typeface="MS Gothic" pitchFamily="49" charset="-128"/>
              </a:rPr>
              <a:t>DS_SAP</a:t>
            </a:r>
            <a:r>
              <a:rPr lang="en-US" sz="3000" smtClean="0">
                <a:solidFill>
                  <a:srgbClr val="435153"/>
                </a:solidFill>
                <a:latin typeface="Times New Roman" pitchFamily="18" charset="0"/>
                <a:ea typeface="MS Gothic" pitchFamily="49" charset="-128"/>
              </a:rPr>
              <a:t>.</a:t>
            </a:r>
          </a:p>
        </p:txBody>
      </p:sp>
      <p:sp>
        <p:nvSpPr>
          <p:cNvPr id="42" name="Rectangle 41"/>
          <p:cNvSpPr/>
          <p:nvPr/>
        </p:nvSpPr>
        <p:spPr>
          <a:xfrm>
            <a:off x="2152650" y="2105025"/>
            <a:ext cx="2286000" cy="361950"/>
          </a:xfrm>
          <a:prstGeom prst="rect">
            <a:avLst/>
          </a:prstGeom>
          <a:solidFill>
            <a:srgbClr val="E2EDAD"/>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err="1">
                <a:solidFill>
                  <a:srgbClr val="000000"/>
                </a:solidFill>
              </a:rPr>
              <a:t>Distrib</a:t>
            </a:r>
            <a:r>
              <a:rPr lang="en-US" sz="1800" dirty="0">
                <a:solidFill>
                  <a:srgbClr val="000000"/>
                </a:solidFill>
              </a:rPr>
              <a:t>. System (DS)</a:t>
            </a:r>
          </a:p>
        </p:txBody>
      </p:sp>
      <p:sp>
        <p:nvSpPr>
          <p:cNvPr id="50" name="Rectangle 49"/>
          <p:cNvSpPr/>
          <p:nvPr/>
        </p:nvSpPr>
        <p:spPr>
          <a:xfrm>
            <a:off x="1123950" y="2105025"/>
            <a:ext cx="838200" cy="363538"/>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51" name="Rectangle 50"/>
          <p:cNvSpPr/>
          <p:nvPr/>
        </p:nvSpPr>
        <p:spPr>
          <a:xfrm>
            <a:off x="1123950" y="2457450"/>
            <a:ext cx="838200" cy="361950"/>
          </a:xfrm>
          <a:prstGeom prst="rect">
            <a:avLst/>
          </a:prstGeom>
          <a:solidFill>
            <a:schemeClr val="accent6">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sp>
        <p:nvSpPr>
          <p:cNvPr id="52" name="Rectangle 51"/>
          <p:cNvSpPr/>
          <p:nvPr/>
        </p:nvSpPr>
        <p:spPr>
          <a:xfrm>
            <a:off x="1009650" y="3109913"/>
            <a:ext cx="1219200" cy="36195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b="1" dirty="0">
                <a:solidFill>
                  <a:schemeClr val="accent6"/>
                </a:solidFill>
              </a:rPr>
              <a:t>AP STA</a:t>
            </a:r>
          </a:p>
        </p:txBody>
      </p:sp>
      <p:cxnSp>
        <p:nvCxnSpPr>
          <p:cNvPr id="57" name="Straight Connector 56"/>
          <p:cNvCxnSpPr/>
          <p:nvPr/>
        </p:nvCxnSpPr>
        <p:spPr>
          <a:xfrm flipV="1">
            <a:off x="361950" y="3019425"/>
            <a:ext cx="1485900" cy="9525"/>
          </a:xfrm>
          <a:prstGeom prst="line">
            <a:avLst/>
          </a:prstGeom>
          <a:ln w="57150" cmpd="sng">
            <a:solidFill>
              <a:srgbClr val="00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a:off x="2533650" y="3019425"/>
            <a:ext cx="1676400" cy="0"/>
          </a:xfrm>
          <a:prstGeom prst="line">
            <a:avLst/>
          </a:prstGeom>
          <a:ln w="57150" cmpd="sng">
            <a:solidFill>
              <a:srgbClr val="000000"/>
            </a:solidFill>
            <a:prstDash val="dot"/>
          </a:ln>
          <a:effectLst/>
        </p:spPr>
        <p:style>
          <a:lnRef idx="2">
            <a:schemeClr val="accent1"/>
          </a:lnRef>
          <a:fillRef idx="0">
            <a:schemeClr val="accent1"/>
          </a:fillRef>
          <a:effectRef idx="1">
            <a:schemeClr val="accent1"/>
          </a:effectRef>
          <a:fontRef idx="minor">
            <a:schemeClr val="tx1"/>
          </a:fontRef>
        </p:style>
      </p:cxnSp>
      <p:sp>
        <p:nvSpPr>
          <p:cNvPr id="59" name="Rectangle 58"/>
          <p:cNvSpPr/>
          <p:nvPr/>
        </p:nvSpPr>
        <p:spPr>
          <a:xfrm>
            <a:off x="2457450" y="3114675"/>
            <a:ext cx="1828800" cy="36195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unspecified</a:t>
            </a:r>
          </a:p>
        </p:txBody>
      </p:sp>
      <p:cxnSp>
        <p:nvCxnSpPr>
          <p:cNvPr id="62" name="Straight Connector 61"/>
          <p:cNvCxnSpPr/>
          <p:nvPr/>
        </p:nvCxnSpPr>
        <p:spPr>
          <a:xfrm>
            <a:off x="1543050" y="2819400"/>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sp>
        <p:nvSpPr>
          <p:cNvPr id="67" name="Rectangle 66"/>
          <p:cNvSpPr/>
          <p:nvPr/>
        </p:nvSpPr>
        <p:spPr>
          <a:xfrm>
            <a:off x="1125538" y="1743075"/>
            <a:ext cx="1560512" cy="361950"/>
          </a:xfrm>
          <a:prstGeom prst="rect">
            <a:avLst/>
          </a:prstGeom>
          <a:solidFill>
            <a:srgbClr val="C4EDF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AP</a:t>
            </a:r>
          </a:p>
        </p:txBody>
      </p:sp>
      <p:sp>
        <p:nvSpPr>
          <p:cNvPr id="114" name="Rectangle 113"/>
          <p:cNvSpPr/>
          <p:nvPr/>
        </p:nvSpPr>
        <p:spPr>
          <a:xfrm>
            <a:off x="3600450" y="1381125"/>
            <a:ext cx="2209800" cy="363538"/>
          </a:xfrm>
          <a:prstGeom prst="rect">
            <a:avLst/>
          </a:prstGeom>
          <a:solidFill>
            <a:schemeClr val="accent4">
              <a:lumMod val="20000"/>
              <a:lumOff val="8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sz="1800" dirty="0">
                <a:solidFill>
                  <a:srgbClr val="000000"/>
                </a:solidFill>
              </a:rPr>
              <a:t>802.1Q bridge relay</a:t>
            </a:r>
          </a:p>
        </p:txBody>
      </p:sp>
      <p:sp>
        <p:nvSpPr>
          <p:cNvPr id="115" name="Rectangle 114"/>
          <p:cNvSpPr/>
          <p:nvPr/>
        </p:nvSpPr>
        <p:spPr>
          <a:xfrm>
            <a:off x="133350" y="1743075"/>
            <a:ext cx="838200" cy="725488"/>
          </a:xfrm>
          <a:prstGeom prst="rect">
            <a:avLst/>
          </a:prstGeom>
          <a:solidFill>
            <a:schemeClr val="bg1">
              <a:lumMod val="85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118" name="Rectangle 117"/>
          <p:cNvSpPr/>
          <p:nvPr/>
        </p:nvSpPr>
        <p:spPr>
          <a:xfrm>
            <a:off x="133350" y="2457450"/>
            <a:ext cx="838200" cy="361950"/>
          </a:xfrm>
          <a:prstGeom prst="rect">
            <a:avLst/>
          </a:prstGeom>
          <a:solidFill>
            <a:schemeClr val="bg1">
              <a:lumMod val="85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119" name="Straight Connector 118"/>
          <p:cNvCxnSpPr>
            <a:stCxn id="118" idx="2"/>
          </p:cNvCxnSpPr>
          <p:nvPr/>
        </p:nvCxnSpPr>
        <p:spPr>
          <a:xfrm>
            <a:off x="552450" y="2819400"/>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sp>
        <p:nvSpPr>
          <p:cNvPr id="127" name="Rectangle 126"/>
          <p:cNvSpPr/>
          <p:nvPr/>
        </p:nvSpPr>
        <p:spPr>
          <a:xfrm>
            <a:off x="0" y="3217863"/>
            <a:ext cx="1028700" cy="36353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Non-AP</a:t>
            </a:r>
            <a:br>
              <a:rPr lang="en-US" dirty="0">
                <a:solidFill>
                  <a:srgbClr val="000000"/>
                </a:solidFill>
              </a:rPr>
            </a:br>
            <a:r>
              <a:rPr lang="en-US" dirty="0">
                <a:solidFill>
                  <a:srgbClr val="000000"/>
                </a:solidFill>
              </a:rPr>
              <a:t>station</a:t>
            </a:r>
          </a:p>
        </p:txBody>
      </p:sp>
      <p:sp>
        <p:nvSpPr>
          <p:cNvPr id="112" name="Rectangle 111"/>
          <p:cNvSpPr/>
          <p:nvPr/>
        </p:nvSpPr>
        <p:spPr>
          <a:xfrm>
            <a:off x="4972050" y="1760538"/>
            <a:ext cx="838200" cy="604837"/>
          </a:xfrm>
          <a:prstGeom prst="rect">
            <a:avLst/>
          </a:prstGeom>
          <a:solidFill>
            <a:schemeClr val="bg1"/>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120" name="Rectangle 119"/>
          <p:cNvSpPr/>
          <p:nvPr/>
        </p:nvSpPr>
        <p:spPr>
          <a:xfrm>
            <a:off x="6000750" y="1365250"/>
            <a:ext cx="838200" cy="1000125"/>
          </a:xfrm>
          <a:prstGeom prst="rect">
            <a:avLst/>
          </a:prstGeom>
          <a:solidFill>
            <a:schemeClr val="accent5">
              <a:lumMod val="40000"/>
              <a:lumOff val="6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MAC</a:t>
            </a:r>
          </a:p>
        </p:txBody>
      </p:sp>
      <p:sp>
        <p:nvSpPr>
          <p:cNvPr id="95" name="Rectangle 94"/>
          <p:cNvSpPr/>
          <p:nvPr/>
        </p:nvSpPr>
        <p:spPr>
          <a:xfrm>
            <a:off x="4781550" y="3109913"/>
            <a:ext cx="1219200" cy="361950"/>
          </a:xfrm>
          <a:prstGeom prst="rect">
            <a:avLst/>
          </a:prstGeom>
          <a:solidFill>
            <a:schemeClr val="bg1"/>
          </a:solidFill>
          <a:ln>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802.3</a:t>
            </a:r>
          </a:p>
        </p:txBody>
      </p:sp>
      <p:cxnSp>
        <p:nvCxnSpPr>
          <p:cNvPr id="109" name="Straight Connector 108"/>
          <p:cNvCxnSpPr/>
          <p:nvPr/>
        </p:nvCxnSpPr>
        <p:spPr>
          <a:xfrm>
            <a:off x="5238750" y="2943225"/>
            <a:ext cx="1295400" cy="0"/>
          </a:xfrm>
          <a:prstGeom prst="line">
            <a:avLst/>
          </a:prstGeom>
          <a:ln w="57150"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a:off x="5391150" y="2743200"/>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sp>
        <p:nvSpPr>
          <p:cNvPr id="113" name="Rectangle 112"/>
          <p:cNvSpPr/>
          <p:nvPr/>
        </p:nvSpPr>
        <p:spPr>
          <a:xfrm>
            <a:off x="4972050" y="2365375"/>
            <a:ext cx="838200" cy="361950"/>
          </a:xfrm>
          <a:prstGeom prst="rect">
            <a:avLst/>
          </a:prstGeom>
          <a:solidFill>
            <a:schemeClr val="bg1"/>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sp>
        <p:nvSpPr>
          <p:cNvPr id="122" name="Rectangle 121"/>
          <p:cNvSpPr/>
          <p:nvPr/>
        </p:nvSpPr>
        <p:spPr>
          <a:xfrm>
            <a:off x="6000750" y="2371725"/>
            <a:ext cx="838200" cy="361950"/>
          </a:xfrm>
          <a:prstGeom prst="rect">
            <a:avLst/>
          </a:prstGeom>
          <a:solidFill>
            <a:schemeClr val="accent5">
              <a:lumMod val="40000"/>
              <a:lumOff val="60000"/>
            </a:schemeClr>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PHY</a:t>
            </a:r>
          </a:p>
        </p:txBody>
      </p:sp>
      <p:cxnSp>
        <p:nvCxnSpPr>
          <p:cNvPr id="125" name="Straight Connector 124"/>
          <p:cNvCxnSpPr>
            <a:stCxn id="122" idx="2"/>
          </p:cNvCxnSpPr>
          <p:nvPr/>
        </p:nvCxnSpPr>
        <p:spPr>
          <a:xfrm>
            <a:off x="6419850" y="2733675"/>
            <a:ext cx="0" cy="200025"/>
          </a:xfrm>
          <a:prstGeom prst="line">
            <a:avLst/>
          </a:prstGeom>
          <a:ln w="28575" cmpd="sng">
            <a:solidFill>
              <a:srgbClr val="000000"/>
            </a:solidFill>
            <a:prstDash val="solid"/>
          </a:ln>
          <a:effectLst/>
        </p:spPr>
        <p:style>
          <a:lnRef idx="2">
            <a:schemeClr val="accent1"/>
          </a:lnRef>
          <a:fillRef idx="0">
            <a:schemeClr val="accent1"/>
          </a:fillRef>
          <a:effectRef idx="1">
            <a:schemeClr val="accent1"/>
          </a:effectRef>
          <a:fontRef idx="minor">
            <a:schemeClr val="tx1"/>
          </a:fontRef>
        </p:style>
      </p:cxnSp>
      <p:sp>
        <p:nvSpPr>
          <p:cNvPr id="128" name="Rectangle 127"/>
          <p:cNvSpPr/>
          <p:nvPr/>
        </p:nvSpPr>
        <p:spPr>
          <a:xfrm>
            <a:off x="6038850" y="3217863"/>
            <a:ext cx="1028700" cy="36353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end station</a:t>
            </a:r>
          </a:p>
        </p:txBody>
      </p:sp>
      <p:sp>
        <p:nvSpPr>
          <p:cNvPr id="44" name="Rectangle 43"/>
          <p:cNvSpPr/>
          <p:nvPr/>
        </p:nvSpPr>
        <p:spPr>
          <a:xfrm>
            <a:off x="3600450" y="1743075"/>
            <a:ext cx="838200" cy="363538"/>
          </a:xfrm>
          <a:prstGeom prst="rect">
            <a:avLst/>
          </a:prstGeom>
          <a:solidFill>
            <a:srgbClr val="FFFF00"/>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r>
              <a:rPr lang="en-US" dirty="0">
                <a:solidFill>
                  <a:srgbClr val="000000"/>
                </a:solidFill>
              </a:rPr>
              <a:t>.1AC</a:t>
            </a:r>
          </a:p>
        </p:txBody>
      </p:sp>
      <p:sp>
        <p:nvSpPr>
          <p:cNvPr id="5" name="Freeform 4"/>
          <p:cNvSpPr/>
          <p:nvPr/>
        </p:nvSpPr>
        <p:spPr>
          <a:xfrm>
            <a:off x="3590925" y="1365250"/>
            <a:ext cx="2214563" cy="744538"/>
          </a:xfrm>
          <a:custGeom>
            <a:avLst/>
            <a:gdLst>
              <a:gd name="connsiteX0" fmla="*/ 19097 w 2234378"/>
              <a:gd name="connsiteY0" fmla="*/ 744760 h 744760"/>
              <a:gd name="connsiteX1" fmla="*/ 868925 w 2234378"/>
              <a:gd name="connsiteY1" fmla="*/ 735212 h 744760"/>
              <a:gd name="connsiteX2" fmla="*/ 868925 w 2234378"/>
              <a:gd name="connsiteY2" fmla="*/ 391476 h 744760"/>
              <a:gd name="connsiteX3" fmla="*/ 2224829 w 2234378"/>
              <a:gd name="connsiteY3" fmla="*/ 381928 h 744760"/>
              <a:gd name="connsiteX4" fmla="*/ 2234378 w 2234378"/>
              <a:gd name="connsiteY4" fmla="*/ 0 h 744760"/>
              <a:gd name="connsiteX5" fmla="*/ 0 w 2234378"/>
              <a:gd name="connsiteY5" fmla="*/ 19096 h 744760"/>
              <a:gd name="connsiteX6" fmla="*/ 19097 w 2234378"/>
              <a:gd name="connsiteY6" fmla="*/ 744760 h 744760"/>
              <a:gd name="connsiteX0" fmla="*/ 0 w 2215281"/>
              <a:gd name="connsiteY0" fmla="*/ 744760 h 744760"/>
              <a:gd name="connsiteX1" fmla="*/ 849828 w 2215281"/>
              <a:gd name="connsiteY1" fmla="*/ 735212 h 744760"/>
              <a:gd name="connsiteX2" fmla="*/ 849828 w 2215281"/>
              <a:gd name="connsiteY2" fmla="*/ 391476 h 744760"/>
              <a:gd name="connsiteX3" fmla="*/ 2205732 w 2215281"/>
              <a:gd name="connsiteY3" fmla="*/ 381928 h 744760"/>
              <a:gd name="connsiteX4" fmla="*/ 2215281 w 2215281"/>
              <a:gd name="connsiteY4" fmla="*/ 0 h 744760"/>
              <a:gd name="connsiteX5" fmla="*/ 0 w 2215281"/>
              <a:gd name="connsiteY5" fmla="*/ 9548 h 744760"/>
              <a:gd name="connsiteX6" fmla="*/ 0 w 2215281"/>
              <a:gd name="connsiteY6" fmla="*/ 744760 h 744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15281" h="744760">
                <a:moveTo>
                  <a:pt x="0" y="744760"/>
                </a:moveTo>
                <a:lnTo>
                  <a:pt x="849828" y="735212"/>
                </a:lnTo>
                <a:lnTo>
                  <a:pt x="849828" y="391476"/>
                </a:lnTo>
                <a:lnTo>
                  <a:pt x="2205732" y="381928"/>
                </a:lnTo>
                <a:lnTo>
                  <a:pt x="2215281" y="0"/>
                </a:lnTo>
                <a:lnTo>
                  <a:pt x="0" y="9548"/>
                </a:lnTo>
                <a:lnTo>
                  <a:pt x="0" y="744760"/>
                </a:lnTo>
                <a:close/>
              </a:path>
            </a:pathLst>
          </a:custGeom>
          <a:noFill/>
          <a:ln w="57150" cmpd="sng">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Times New Roman" pitchFamily="16" charset="0"/>
              <a:buNone/>
              <a:defRPr/>
            </a:pPr>
            <a:endParaRPr lang="en-US" dirty="0"/>
          </a:p>
        </p:txBody>
      </p:sp>
      <p:sp>
        <p:nvSpPr>
          <p:cNvPr id="26652" name="TextBox 5"/>
          <p:cNvSpPr txBox="1">
            <a:spLocks noChangeArrowheads="1"/>
          </p:cNvSpPr>
          <p:nvPr/>
        </p:nvSpPr>
        <p:spPr bwMode="auto">
          <a:xfrm>
            <a:off x="2982913" y="971550"/>
            <a:ext cx="3389312" cy="369888"/>
          </a:xfrm>
          <a:prstGeom prst="rect">
            <a:avLst/>
          </a:prstGeom>
          <a:noFill/>
          <a:ln w="9525">
            <a:noFill/>
            <a:miter lim="800000"/>
            <a:headEnd/>
            <a:tailEnd/>
          </a:ln>
        </p:spPr>
        <p:txBody>
          <a:bodyPr wrap="none">
            <a:spAutoFit/>
          </a:bodyPr>
          <a:lstStyle/>
          <a:p>
            <a:pPr algn="l"/>
            <a:r>
              <a:rPr lang="en-US" sz="1800">
                <a:solidFill>
                  <a:srgbClr val="FF0000"/>
                </a:solidFill>
              </a:rPr>
              <a:t>One example (of many) of a portal</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templat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28685</TotalTime>
  <Words>3337</Words>
  <Application>Microsoft Office PowerPoint</Application>
  <PresentationFormat>On-screen Show (4:3)</PresentationFormat>
  <Paragraphs>575</Paragraphs>
  <Slides>47</Slides>
  <Notes>3</Notes>
  <HiddenSlides>0</HiddenSlides>
  <MMClips>0</MMClips>
  <ScaleCrop>false</ScaleCrop>
  <HeadingPairs>
    <vt:vector size="8" baseType="variant">
      <vt:variant>
        <vt:lpstr>Fonts Used</vt:lpstr>
      </vt:variant>
      <vt:variant>
        <vt:i4>5</vt:i4>
      </vt:variant>
      <vt:variant>
        <vt:lpstr>Design Template</vt:lpstr>
      </vt:variant>
      <vt:variant>
        <vt:i4>1</vt:i4>
      </vt:variant>
      <vt:variant>
        <vt:lpstr>Embedded OLE Servers</vt:lpstr>
      </vt:variant>
      <vt:variant>
        <vt:i4>1</vt:i4>
      </vt:variant>
      <vt:variant>
        <vt:lpstr>Slide Titles</vt:lpstr>
      </vt:variant>
      <vt:variant>
        <vt:i4>47</vt:i4>
      </vt:variant>
    </vt:vector>
  </HeadingPairs>
  <TitlesOfParts>
    <vt:vector size="54" baseType="lpstr">
      <vt:lpstr>Times New Roman</vt:lpstr>
      <vt:lpstr>MS Gothic</vt:lpstr>
      <vt:lpstr>Arial</vt:lpstr>
      <vt:lpstr>Arial Unicode MS</vt:lpstr>
      <vt:lpstr>Wingdings</vt:lpstr>
      <vt:lpstr>802-11-template</vt:lpstr>
      <vt:lpstr>Microsoft Word Document</vt:lpstr>
      <vt:lpstr>802.11ak/802.1AC/STAs/APs/DSes and Convergence Functions</vt:lpstr>
      <vt:lpstr>Abstract</vt:lpstr>
      <vt:lpstr>Slide 3</vt:lpstr>
      <vt:lpstr>This is an example of a physical network</vt:lpstr>
      <vt:lpstr>Layering</vt:lpstr>
      <vt:lpstr>A standard view of that same network in 802.11 today</vt:lpstr>
      <vt:lpstr>One possible 802.1AC-to-portal architecture</vt:lpstr>
      <vt:lpstr>But, there is an alternate approach.</vt:lpstr>
      <vt:lpstr>So, another representation could be … </vt:lpstr>
      <vt:lpstr>Slide 10</vt:lpstr>
      <vt:lpstr>Slide 11</vt:lpstr>
      <vt:lpstr>P802.11ak and non-11ak STNs on one AP.</vt:lpstr>
      <vt:lpstr>P802.11ak and non-11ak STNs on two APs.</vt:lpstr>
      <vt:lpstr>P802.11ak and non-11ak STNs on two APs.</vt:lpstr>
      <vt:lpstr>P802.11ak and non-11ak STNs on two APs.</vt:lpstr>
      <vt:lpstr>P802.11ak and non-11ak STNs on two APs.</vt:lpstr>
      <vt:lpstr>Tasks for 802.1AC</vt:lpstr>
      <vt:lpstr>Tasks for 802.11ak</vt:lpstr>
      <vt:lpstr>P802.11ak and non-11ak STNs on one AP.</vt:lpstr>
      <vt:lpstr>P802.11ak and non-11ak STNs on one AP.</vt:lpstr>
      <vt:lpstr>P802.11ak and non-11ak STNs on one AP.</vt:lpstr>
      <vt:lpstr>There is an obvious problem!</vt:lpstr>
      <vt:lpstr>The (approximate) conclusions … just in case you want to skip the details!</vt:lpstr>
      <vt:lpstr>The (approximate) conclusions (cont)!</vt:lpstr>
      <vt:lpstr>Some Definitions (largely from The Switch Book, R. Seifert [TSB])</vt:lpstr>
      <vt:lpstr>Some More Definitions</vt:lpstr>
      <vt:lpstr>Some More Definitions</vt:lpstr>
      <vt:lpstr>Some More Definitions</vt:lpstr>
      <vt:lpstr>Some More Definitions</vt:lpstr>
      <vt:lpstr>Baggy Pants Visted Anew</vt:lpstr>
      <vt:lpstr>Some More Definitions</vt:lpstr>
      <vt:lpstr>IEEE 802.11 STAs and the LLC sublayer</vt:lpstr>
      <vt:lpstr>An aside: Some New Developments</vt:lpstr>
      <vt:lpstr>Some AP Observations</vt:lpstr>
      <vt:lpstr>On .11 APs</vt:lpstr>
      <vt:lpstr>Some More Definitions</vt:lpstr>
      <vt:lpstr>Some More DS Fundamentals</vt:lpstr>
      <vt:lpstr>Some More Definitions</vt:lpstr>
      <vt:lpstr>An aside: What is an “infrastructure” really?</vt:lpstr>
      <vt:lpstr>Some More DS Observations</vt:lpstr>
      <vt:lpstr>What is a DS really?</vt:lpstr>
      <vt:lpstr>The (approximate) conclusions!</vt:lpstr>
      <vt:lpstr>The (approximate) conclusions (cont)!</vt:lpstr>
      <vt:lpstr>The “Illustrative” Impact</vt:lpstr>
      <vt:lpstr>Legend</vt:lpstr>
      <vt:lpstr>APs, STAs, a DS and an ESS</vt:lpstr>
      <vt:lpstr>REFERENCES</vt:lpstr>
    </vt:vector>
  </TitlesOfParts>
  <Company>Cisco Systems, Spctralink</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Portal and 802.1AC Convergence Function</dc:title>
  <dc:creator>Norman Finn, Mark Hamilton</dc:creator>
  <cp:lastModifiedBy>Dick</cp:lastModifiedBy>
  <cp:revision>100</cp:revision>
  <cp:lastPrinted>1601-01-01T00:00:00Z</cp:lastPrinted>
  <dcterms:created xsi:type="dcterms:W3CDTF">2010-02-15T12:38:41Z</dcterms:created>
  <dcterms:modified xsi:type="dcterms:W3CDTF">2016-03-30T15:56:40Z</dcterms:modified>
</cp:coreProperties>
</file>