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75" r:id="rId4"/>
    <p:sldId id="265" r:id="rId5"/>
    <p:sldId id="266" r:id="rId6"/>
    <p:sldId id="267" r:id="rId7"/>
    <p:sldId id="268" r:id="rId8"/>
    <p:sldId id="269" r:id="rId9"/>
    <p:sldId id="270" r:id="rId10"/>
    <p:sldId id="274" r:id="rId11"/>
    <p:sldId id="273" r:id="rId12"/>
    <p:sldId id="276" r:id="rId13"/>
    <p:sldId id="287" r:id="rId14"/>
    <p:sldId id="283" r:id="rId15"/>
    <p:sldId id="285" r:id="rId16"/>
    <p:sldId id="286" r:id="rId17"/>
    <p:sldId id="271" r:id="rId18"/>
    <p:sldId id="272" r:id="rId19"/>
    <p:sldId id="279" r:id="rId20"/>
    <p:sldId id="280" r:id="rId21"/>
    <p:sldId id="282" r:id="rId22"/>
    <p:sldId id="288" r:id="rId23"/>
    <p:sldId id="289" r:id="rId24"/>
    <p:sldId id="291" r:id="rId25"/>
    <p:sldId id="292" r:id="rId26"/>
    <p:sldId id="297" r:id="rId27"/>
    <p:sldId id="294" r:id="rId28"/>
    <p:sldId id="293" r:id="rId29"/>
    <p:sldId id="295" r:id="rId30"/>
    <p:sldId id="296" r:id="rId31"/>
    <p:sldId id="298" r:id="rId32"/>
    <p:sldId id="299" r:id="rId33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  <a:srgbClr val="963B01"/>
    <a:srgbClr val="FF7C80"/>
    <a:srgbClr val="00CC99"/>
    <a:srgbClr val="69697B"/>
    <a:srgbClr val="D2D2F4"/>
    <a:srgbClr val="43515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>
      <p:cViewPr varScale="1">
        <p:scale>
          <a:sx n="63" d="100"/>
          <a:sy n="63" d="100"/>
        </p:scale>
        <p:origin x="-998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 dirty="0" smtClean="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 smtClean="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 smtClean="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 smtClean="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965B3A63-7F07-4054-8F11-EB8B2F4242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  <a:endParaRPr lang="en-US"/>
          </a:p>
        </p:txBody>
      </p:sp>
      <p:sp>
        <p:nvSpPr>
          <p:cNvPr id="1229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A0CE790-C420-4D61-B79D-258CE598D2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7AFF9F93-AF60-43F6-B724-3FD8918C29C0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9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639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7F2E0779-FA68-4370-B98A-46CFAD21C386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8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84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835B72FF-8BD9-4682-9D52-E08205F492AD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048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doc.: IEEE 11-16/0457-00-0arc</a:t>
            </a: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84213" y="333375"/>
            <a:ext cx="20875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>
                <a:solidFill>
                  <a:schemeClr val="tx1"/>
                </a:solidFill>
              </a:rPr>
              <a:t>March 2016</a:t>
            </a:r>
            <a:endParaRPr lang="en-GB" sz="1800" b="1">
              <a:solidFill>
                <a:schemeClr val="tx1"/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684213" y="6453188"/>
            <a:ext cx="719137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  <a:endParaRPr lang="en-GB" sz="12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4140200" y="6453188"/>
            <a:ext cx="647700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rPr>
              <a:t>Slide </a:t>
            </a:r>
            <a:fld id="{E8BEDFD0-7275-4441-8D27-D3C0C1ECE28D}" type="slidenum">
              <a:rPr lang="en-GB" sz="120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rPr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t>‹#›</a:t>
            </a:fld>
            <a:endParaRPr lang="en-GB" sz="1200" dirty="0" smtClean="0">
              <a:solidFill>
                <a:schemeClr val="tx1"/>
              </a:solidFill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GB"/>
              <a:t>Slide </a:t>
            </a:r>
            <a:fld id="{15277CB3-9CC6-4D6A-A14E-116C2D6F7D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Dick Roy, SRA / Mark Hamilton, Ruckus Wireless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409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0812" cy="4113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idx="4"/>
          </p:nvPr>
        </p:nvSpPr>
        <p:spPr>
          <a:xfrm>
            <a:off x="4356100" y="4868863"/>
            <a:ext cx="528638" cy="363537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dirty="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1EDEC580-C360-421C-9E09-377844F34B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716463" y="6475413"/>
            <a:ext cx="3825875" cy="193675"/>
          </a:xfrm>
          <a:prstGeom prst="rect">
            <a:avLst/>
          </a:prstGeom>
          <a:ln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Dick Roy, SRA / Mark Hamilton, Ruckus Wireless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/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>
                <a:latin typeface="Times New Roman" pitchFamily="18" charset="0"/>
                <a:ea typeface="MS Gothic" pitchFamily="49" charset="-128"/>
              </a:rPr>
              <a:t>802.11ak/802.1AC/STAs/APs/DSes and Convergence Functions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</p:spPr>
        <p:txBody>
          <a:bodyPr>
            <a:normAutofit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smtClean="0">
                <a:latin typeface="Times New Roman" pitchFamily="18" charset="0"/>
                <a:ea typeface="MS Gothic" pitchFamily="49" charset="-128"/>
              </a:rPr>
              <a:t>Date:</a:t>
            </a:r>
            <a:r>
              <a:rPr lang="en-GB" sz="2000" b="0" smtClean="0">
                <a:latin typeface="Times New Roman" pitchFamily="18" charset="0"/>
                <a:ea typeface="MS Gothic" pitchFamily="49" charset="-128"/>
              </a:rPr>
              <a:t> 2016-03-15</a:t>
            </a:r>
          </a:p>
        </p:txBody>
      </p:sp>
      <p:graphicFrame>
        <p:nvGraphicFramePr>
          <p:cNvPr id="3119" name="Object 47"/>
          <p:cNvGraphicFramePr>
            <a:graphicFrameLocks noChangeAspect="1"/>
          </p:cNvGraphicFramePr>
          <p:nvPr/>
        </p:nvGraphicFramePr>
        <p:xfrm>
          <a:off x="544513" y="2351088"/>
          <a:ext cx="8131175" cy="2482850"/>
        </p:xfrm>
        <a:graphic>
          <a:graphicData uri="http://schemas.openxmlformats.org/presentationml/2006/ole">
            <p:oleObj spid="_x0000_s3119" name="Document" r:id="rId4" imgW="8261083" imgH="2515959" progId="Word.Document.8">
              <p:embed/>
            </p:oleObj>
          </a:graphicData>
        </a:graphic>
      </p:graphicFrame>
      <p:sp>
        <p:nvSpPr>
          <p:cNvPr id="312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239713" y="2349500"/>
            <a:ext cx="8578850" cy="395922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5000"/>
              </a:lnSpc>
              <a:spcBef>
                <a:spcPts val="1475"/>
              </a:spcBef>
            </a:pPr>
            <a:r>
              <a:rPr lang="en-US" sz="32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New for 802.11ak consideration…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/>
          <p:cNvSpPr/>
          <p:nvPr/>
        </p:nvSpPr>
        <p:spPr>
          <a:xfrm>
            <a:off x="211138" y="1747838"/>
            <a:ext cx="838200" cy="14620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11138" y="3198813"/>
            <a:ext cx="838200" cy="36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201738" y="1747838"/>
            <a:ext cx="838200" cy="14620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1" name="Rectangle 70"/>
          <p:cNvSpPr/>
          <p:nvPr/>
        </p:nvSpPr>
        <p:spPr>
          <a:xfrm>
            <a:off x="1201738" y="3198813"/>
            <a:ext cx="838200" cy="36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7" name="Rectangle 96"/>
          <p:cNvSpPr/>
          <p:nvPr/>
        </p:nvSpPr>
        <p:spPr>
          <a:xfrm>
            <a:off x="6230938" y="3198813"/>
            <a:ext cx="1676400" cy="363537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230938" y="2846388"/>
            <a:ext cx="1681162" cy="363537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6235700" y="3943350"/>
            <a:ext cx="1676400" cy="361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b="1" dirty="0">
                <a:solidFill>
                  <a:srgbClr val="652D89"/>
                </a:solidFill>
              </a:rPr>
              <a:t>AP STA 2</a:t>
            </a:r>
          </a:p>
        </p:txBody>
      </p:sp>
      <p:sp>
        <p:nvSpPr>
          <p:cNvPr id="93" name="Rectangle 92"/>
          <p:cNvSpPr/>
          <p:nvPr/>
        </p:nvSpPr>
        <p:spPr>
          <a:xfrm>
            <a:off x="2306638" y="3198813"/>
            <a:ext cx="1676400" cy="363537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6" name="Rectangle 95"/>
          <p:cNvSpPr/>
          <p:nvPr/>
        </p:nvSpPr>
        <p:spPr>
          <a:xfrm>
            <a:off x="2308225" y="2846388"/>
            <a:ext cx="1674813" cy="363537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2306638" y="3943350"/>
            <a:ext cx="1676400" cy="361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b="1" dirty="0">
                <a:solidFill>
                  <a:srgbClr val="652D89"/>
                </a:solidFill>
              </a:rPr>
              <a:t>AP STA 1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79388" y="4044950"/>
            <a:ext cx="2016125" cy="392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7907338" y="3943350"/>
            <a:ext cx="1219200" cy="36195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28685" name="Title 1"/>
          <p:cNvSpPr txBox="1">
            <a:spLocks/>
          </p:cNvSpPr>
          <p:nvPr/>
        </p:nvSpPr>
        <p:spPr bwMode="auto">
          <a:xfrm>
            <a:off x="250825" y="765175"/>
            <a:ext cx="85899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6" rIns="82296" anchor="b"/>
          <a:lstStyle/>
          <a:p>
            <a:pPr defTabSz="914400">
              <a:lnSpc>
                <a:spcPct val="8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3600">
                <a:solidFill>
                  <a:srgbClr val="652D89"/>
                </a:solidFill>
              </a:rPr>
              <a:t>Extending this to P802.11ak + P802.1Qbz</a:t>
            </a:r>
          </a:p>
        </p:txBody>
      </p:sp>
      <p:cxnSp>
        <p:nvCxnSpPr>
          <p:cNvPr id="145" name="Straight Connector 144"/>
          <p:cNvCxnSpPr/>
          <p:nvPr/>
        </p:nvCxnSpPr>
        <p:spPr>
          <a:xfrm>
            <a:off x="1430338" y="3776663"/>
            <a:ext cx="15621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782638" y="3576638"/>
            <a:ext cx="0" cy="366712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1658938" y="3576638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2725738" y="3576638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592138" y="3929063"/>
            <a:ext cx="33909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563938" y="3576638"/>
            <a:ext cx="0" cy="3524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6307138" y="3776663"/>
            <a:ext cx="6858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6726238" y="3576638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6307138" y="3929063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7564438" y="3576638"/>
            <a:ext cx="0" cy="3524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8364538" y="3776663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8516938" y="3576638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9" name="Rectangle 178"/>
          <p:cNvSpPr/>
          <p:nvPr/>
        </p:nvSpPr>
        <p:spPr>
          <a:xfrm>
            <a:off x="8097838" y="2846388"/>
            <a:ext cx="838200" cy="363537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8097838" y="3198813"/>
            <a:ext cx="838200" cy="36195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2295525" y="1773238"/>
            <a:ext cx="6640513" cy="3619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295525" y="2497138"/>
            <a:ext cx="1687513" cy="360362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83" name="Rectangle 82"/>
          <p:cNvSpPr/>
          <p:nvPr/>
        </p:nvSpPr>
        <p:spPr>
          <a:xfrm>
            <a:off x="6219825" y="2486025"/>
            <a:ext cx="1687513" cy="360363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85" name="Rectangle 84"/>
          <p:cNvSpPr/>
          <p:nvPr/>
        </p:nvSpPr>
        <p:spPr>
          <a:xfrm>
            <a:off x="8097838" y="2135188"/>
            <a:ext cx="838200" cy="712787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Conv.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 err="1">
                <a:solidFill>
                  <a:srgbClr val="000000"/>
                </a:solidFill>
              </a:rPr>
              <a:t>Funct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295525" y="2135188"/>
            <a:ext cx="1682750" cy="36195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.1AC CF</a:t>
            </a:r>
          </a:p>
        </p:txBody>
      </p:sp>
      <p:sp>
        <p:nvSpPr>
          <p:cNvPr id="4" name="Oval 3"/>
          <p:cNvSpPr/>
          <p:nvPr/>
        </p:nvSpPr>
        <p:spPr>
          <a:xfrm>
            <a:off x="2740025" y="2430463"/>
            <a:ext cx="762000" cy="131762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900" dirty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88" name="Oval 87"/>
          <p:cNvSpPr/>
          <p:nvPr/>
        </p:nvSpPr>
        <p:spPr>
          <a:xfrm>
            <a:off x="2382838" y="2073275"/>
            <a:ext cx="609600" cy="12223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9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91" name="Oval 90"/>
          <p:cNvSpPr/>
          <p:nvPr/>
        </p:nvSpPr>
        <p:spPr>
          <a:xfrm>
            <a:off x="3259138" y="2074863"/>
            <a:ext cx="609600" cy="12223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9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94" name="Rectangle 93"/>
          <p:cNvSpPr/>
          <p:nvPr/>
        </p:nvSpPr>
        <p:spPr>
          <a:xfrm>
            <a:off x="6227763" y="2125663"/>
            <a:ext cx="1679575" cy="36036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.1AC CF</a:t>
            </a:r>
          </a:p>
        </p:txBody>
      </p:sp>
      <p:sp>
        <p:nvSpPr>
          <p:cNvPr id="100" name="Oval 99"/>
          <p:cNvSpPr/>
          <p:nvPr/>
        </p:nvSpPr>
        <p:spPr>
          <a:xfrm>
            <a:off x="6664325" y="2420938"/>
            <a:ext cx="762000" cy="131762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900" dirty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104" name="Oval 103"/>
          <p:cNvSpPr/>
          <p:nvPr/>
        </p:nvSpPr>
        <p:spPr>
          <a:xfrm>
            <a:off x="6307138" y="2063750"/>
            <a:ext cx="609600" cy="12223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9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105" name="Oval 104"/>
          <p:cNvSpPr/>
          <p:nvPr/>
        </p:nvSpPr>
        <p:spPr>
          <a:xfrm>
            <a:off x="7183438" y="2065338"/>
            <a:ext cx="609600" cy="12065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9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81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250825" y="4508500"/>
            <a:ext cx="8578850" cy="1873250"/>
          </a:xfrm>
        </p:spPr>
        <p:txBody>
          <a:bodyPr>
            <a:normAutofit/>
          </a:bodyPr>
          <a:lstStyle/>
          <a:p>
            <a:pPr marL="0" indent="0">
              <a:lnSpc>
                <a:spcPct val="85000"/>
              </a:lnSpc>
              <a:spcBef>
                <a:spcPts val="1475"/>
              </a:spcBef>
            </a:pPr>
            <a:r>
              <a:rPr lang="en-US" sz="32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That is, 802.1AC/802.11ak  are defining a SAP and a convergence function that supports multiple, logical links as seen by the Bridge, to each of the 11ak-aware non-AP endpoints.</a:t>
            </a:r>
          </a:p>
        </p:txBody>
      </p:sp>
      <p:sp>
        <p:nvSpPr>
          <p:cNvPr id="28713" name="TextBox 1"/>
          <p:cNvSpPr txBox="1">
            <a:spLocks noChangeArrowheads="1"/>
          </p:cNvSpPr>
          <p:nvPr/>
        </p:nvSpPr>
        <p:spPr bwMode="auto">
          <a:xfrm>
            <a:off x="3492500" y="115888"/>
            <a:ext cx="1689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FF0000"/>
                </a:solidFill>
              </a:rPr>
              <a:t>CHANGED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6516688" y="4238625"/>
            <a:ext cx="1511300" cy="45243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692150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 smtClean="0">
                <a:solidFill>
                  <a:srgbClr val="435153"/>
                </a:solidFill>
              </a:rPr>
              <a:t>P802.11ak and non-11ak STNs on one AP.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932363" y="1844675"/>
            <a:ext cx="3024187" cy="650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AP w/Bridge and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2916238" y="2133600"/>
            <a:ext cx="1676400" cy="361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11ak STAs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38175" y="3873500"/>
            <a:ext cx="838200" cy="7254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38175" y="4587875"/>
            <a:ext cx="838200" cy="363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646238" y="3873500"/>
            <a:ext cx="838200" cy="7254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646238" y="4587875"/>
            <a:ext cx="838200" cy="363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1057275" y="4951413"/>
            <a:ext cx="0" cy="460375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027238" y="4951413"/>
            <a:ext cx="0" cy="531812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11188" y="2133600"/>
            <a:ext cx="1873250" cy="361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Non-11ak STAs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827088" y="5483225"/>
            <a:ext cx="5400675" cy="33338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771775" y="3876675"/>
            <a:ext cx="838200" cy="723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771775" y="4589463"/>
            <a:ext cx="838200" cy="3635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932363" y="4238625"/>
            <a:ext cx="1295400" cy="36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932363" y="4589463"/>
            <a:ext cx="1295400" cy="3635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3995738" y="5195888"/>
            <a:ext cx="1296987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6796088" y="4906963"/>
            <a:ext cx="1185862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3152775" y="4953000"/>
            <a:ext cx="0" cy="38735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4932363" y="3876675"/>
            <a:ext cx="2087562" cy="360363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6011863" y="4043363"/>
            <a:ext cx="0" cy="1439862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804025" y="4043363"/>
            <a:ext cx="0" cy="360362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011863" y="4043363"/>
            <a:ext cx="792162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720" name="TextBox 22"/>
          <p:cNvSpPr txBox="1">
            <a:spLocks noChangeArrowheads="1"/>
          </p:cNvSpPr>
          <p:nvPr/>
        </p:nvSpPr>
        <p:spPr bwMode="auto">
          <a:xfrm>
            <a:off x="5267325" y="3827463"/>
            <a:ext cx="5826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435153"/>
                </a:solidFill>
              </a:rPr>
              <a:t>AP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932363" y="2986088"/>
            <a:ext cx="3095625" cy="509587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7235825" y="3500438"/>
            <a:ext cx="792163" cy="74136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7667625" y="3284538"/>
            <a:ext cx="0" cy="1119187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3851275" y="3873500"/>
            <a:ext cx="838200" cy="7254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851275" y="4587875"/>
            <a:ext cx="838200" cy="3635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4232275" y="4951413"/>
            <a:ext cx="0" cy="242887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2987675" y="5340350"/>
            <a:ext cx="2663825" cy="7938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728" name="Left Brace 4"/>
          <p:cNvSpPr>
            <a:spLocks/>
          </p:cNvSpPr>
          <p:nvPr/>
        </p:nvSpPr>
        <p:spPr bwMode="auto">
          <a:xfrm rot="5400000">
            <a:off x="1356519" y="1747044"/>
            <a:ext cx="288925" cy="1779587"/>
          </a:xfrm>
          <a:prstGeom prst="leftBrace">
            <a:avLst>
              <a:gd name="adj1" fmla="val 8327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9729" name="Left Brace 40"/>
          <p:cNvSpPr>
            <a:spLocks/>
          </p:cNvSpPr>
          <p:nvPr/>
        </p:nvSpPr>
        <p:spPr bwMode="auto">
          <a:xfrm rot="5400000">
            <a:off x="3516312" y="1747838"/>
            <a:ext cx="288925" cy="1778000"/>
          </a:xfrm>
          <a:prstGeom prst="leftBrace">
            <a:avLst>
              <a:gd name="adj1" fmla="val 8319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9730" name="Left Brace 41"/>
          <p:cNvSpPr>
            <a:spLocks/>
          </p:cNvSpPr>
          <p:nvPr/>
        </p:nvSpPr>
        <p:spPr bwMode="auto">
          <a:xfrm rot="5400000">
            <a:off x="6288881" y="1135857"/>
            <a:ext cx="288925" cy="3001962"/>
          </a:xfrm>
          <a:prstGeom prst="leftBrace">
            <a:avLst>
              <a:gd name="adj1" fmla="val 8322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932363" y="3509963"/>
            <a:ext cx="792162" cy="36195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131" name="Straight Connector 130"/>
          <p:cNvCxnSpPr/>
          <p:nvPr/>
        </p:nvCxnSpPr>
        <p:spPr>
          <a:xfrm>
            <a:off x="5167313" y="3284538"/>
            <a:ext cx="0" cy="191135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435600" y="3284538"/>
            <a:ext cx="0" cy="206375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734" name="TextBox 45"/>
          <p:cNvSpPr txBox="1">
            <a:spLocks noChangeArrowheads="1"/>
          </p:cNvSpPr>
          <p:nvPr/>
        </p:nvSpPr>
        <p:spPr bwMode="auto">
          <a:xfrm>
            <a:off x="3492500" y="115888"/>
            <a:ext cx="1689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FF0000"/>
                </a:solidFill>
              </a:rPr>
              <a:t>CHANGED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/>
          <p:cNvSpPr/>
          <p:nvPr/>
        </p:nvSpPr>
        <p:spPr>
          <a:xfrm>
            <a:off x="34925" y="1412875"/>
            <a:ext cx="1081088" cy="866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Non-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11ak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30722" name="Left Brace 77"/>
          <p:cNvSpPr>
            <a:spLocks/>
          </p:cNvSpPr>
          <p:nvPr/>
        </p:nvSpPr>
        <p:spPr bwMode="auto">
          <a:xfrm rot="5400000">
            <a:off x="431800" y="2168526"/>
            <a:ext cx="287337" cy="792162"/>
          </a:xfrm>
          <a:prstGeom prst="leftBrace">
            <a:avLst>
              <a:gd name="adj1" fmla="val 836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1042988" y="1773238"/>
            <a:ext cx="936625" cy="506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11ak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30724" name="Left Brace 79"/>
          <p:cNvSpPr>
            <a:spLocks/>
          </p:cNvSpPr>
          <p:nvPr/>
        </p:nvSpPr>
        <p:spPr bwMode="auto">
          <a:xfrm rot="5400000">
            <a:off x="1368425" y="2168526"/>
            <a:ext cx="287337" cy="792162"/>
          </a:xfrm>
          <a:prstGeom prst="leftBrace">
            <a:avLst>
              <a:gd name="adj1" fmla="val 836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8101013" y="1412875"/>
            <a:ext cx="935037" cy="866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Non-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11ak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30726" name="Left Brace 81"/>
          <p:cNvSpPr>
            <a:spLocks/>
          </p:cNvSpPr>
          <p:nvPr/>
        </p:nvSpPr>
        <p:spPr bwMode="auto">
          <a:xfrm rot="5400000">
            <a:off x="8424863" y="2168525"/>
            <a:ext cx="287337" cy="792163"/>
          </a:xfrm>
          <a:prstGeom prst="leftBrace">
            <a:avLst>
              <a:gd name="adj1" fmla="val 836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7235825" y="1773238"/>
            <a:ext cx="936625" cy="506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11ak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30728" name="Left Brace 84"/>
          <p:cNvSpPr>
            <a:spLocks/>
          </p:cNvSpPr>
          <p:nvPr/>
        </p:nvSpPr>
        <p:spPr bwMode="auto">
          <a:xfrm rot="5400000">
            <a:off x="7561263" y="2168525"/>
            <a:ext cx="287337" cy="792163"/>
          </a:xfrm>
          <a:prstGeom prst="leftBrace">
            <a:avLst>
              <a:gd name="adj1" fmla="val 836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1692275" y="1557338"/>
            <a:ext cx="2682875" cy="65087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11ak AP w/Bridge and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30730" name="Left Brace 88"/>
          <p:cNvSpPr>
            <a:spLocks/>
          </p:cNvSpPr>
          <p:nvPr/>
        </p:nvSpPr>
        <p:spPr bwMode="auto">
          <a:xfrm rot="5400000">
            <a:off x="2771775" y="1628776"/>
            <a:ext cx="287337" cy="1871662"/>
          </a:xfrm>
          <a:prstGeom prst="leftBrace">
            <a:avLst>
              <a:gd name="adj1" fmla="val 8353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5003800" y="1338263"/>
            <a:ext cx="2305050" cy="1227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11ak AP w/Bridge,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u</a:t>
            </a:r>
            <a:r>
              <a:rPr lang="en-US" sz="2000" b="1" dirty="0">
                <a:solidFill>
                  <a:schemeClr val="accent6"/>
                </a:solidFill>
              </a:rPr>
              <a:t>ses DS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for non-11ak access</a:t>
            </a:r>
          </a:p>
        </p:txBody>
      </p:sp>
      <p:sp>
        <p:nvSpPr>
          <p:cNvPr id="30732" name="Left Brace 93"/>
          <p:cNvSpPr>
            <a:spLocks/>
          </p:cNvSpPr>
          <p:nvPr/>
        </p:nvSpPr>
        <p:spPr bwMode="auto">
          <a:xfrm rot="5400000">
            <a:off x="6048375" y="1520826"/>
            <a:ext cx="287337" cy="2087562"/>
          </a:xfrm>
          <a:prstGeom prst="leftBrace">
            <a:avLst>
              <a:gd name="adj1" fmla="val 8342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5219700" y="3357563"/>
            <a:ext cx="1611313" cy="35877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268538" y="3357563"/>
            <a:ext cx="1511300" cy="35877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327400" y="4094163"/>
            <a:ext cx="2376488" cy="4540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692150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 smtClean="0">
                <a:solidFill>
                  <a:srgbClr val="435153"/>
                </a:solidFill>
              </a:rPr>
              <a:t>P802.11ak and non-11ak STNs on two APs.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9388" y="3730625"/>
            <a:ext cx="838200" cy="723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388" y="4443413"/>
            <a:ext cx="838200" cy="3635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598488" y="4806950"/>
            <a:ext cx="0" cy="38893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740" name="Group 83"/>
          <p:cNvGrpSpPr>
            <a:grpSpLocks/>
          </p:cNvGrpSpPr>
          <p:nvPr/>
        </p:nvGrpSpPr>
        <p:grpSpPr bwMode="auto">
          <a:xfrm>
            <a:off x="8101013" y="3730625"/>
            <a:ext cx="838200" cy="1465263"/>
            <a:chOff x="8172400" y="2539504"/>
            <a:chExt cx="838200" cy="1465560"/>
          </a:xfrm>
        </p:grpSpPr>
        <p:sp>
          <p:nvSpPr>
            <p:cNvPr id="34" name="Rectangle 33"/>
            <p:cNvSpPr/>
            <p:nvPr/>
          </p:nvSpPr>
          <p:spPr>
            <a:xfrm>
              <a:off x="8172400" y="2539504"/>
              <a:ext cx="838200" cy="72404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F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2000" dirty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8172400" y="3254024"/>
              <a:ext cx="838200" cy="3620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F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2000" dirty="0">
                  <a:solidFill>
                    <a:srgbClr val="000000"/>
                  </a:solidFill>
                </a:rPr>
                <a:t>PHY</a:t>
              </a:r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8553400" y="3616047"/>
              <a:ext cx="0" cy="389017"/>
            </a:xfrm>
            <a:prstGeom prst="line">
              <a:avLst/>
            </a:prstGeom>
            <a:ln w="28575" cmpd="sng">
              <a:solidFill>
                <a:srgbClr val="0000FF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Connector 39"/>
          <p:cNvCxnSpPr/>
          <p:nvPr/>
        </p:nvCxnSpPr>
        <p:spPr>
          <a:xfrm>
            <a:off x="323850" y="5195888"/>
            <a:ext cx="2879725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168400" y="3730625"/>
            <a:ext cx="838200" cy="723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68400" y="4446588"/>
            <a:ext cx="838200" cy="361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73300" y="4094163"/>
            <a:ext cx="911225" cy="36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73300" y="4446588"/>
            <a:ext cx="911225" cy="36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212850" y="5051425"/>
            <a:ext cx="1439863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90963" y="4764088"/>
            <a:ext cx="1185862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49400" y="4808538"/>
            <a:ext cx="0" cy="242887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273300" y="3732213"/>
            <a:ext cx="1506538" cy="360362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2987675" y="3898900"/>
            <a:ext cx="0" cy="12969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582988" y="3898900"/>
            <a:ext cx="0" cy="360363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987675" y="3898900"/>
            <a:ext cx="595313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53" name="TextBox 22"/>
          <p:cNvSpPr txBox="1">
            <a:spLocks noChangeArrowheads="1"/>
          </p:cNvSpPr>
          <p:nvPr/>
        </p:nvSpPr>
        <p:spPr bwMode="auto">
          <a:xfrm>
            <a:off x="2608263" y="3683000"/>
            <a:ext cx="582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435153"/>
                </a:solidFill>
              </a:rPr>
              <a:t>AP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268538" y="2852738"/>
            <a:ext cx="2643187" cy="509587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119563" y="3357563"/>
            <a:ext cx="792162" cy="73977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4552950" y="3213100"/>
            <a:ext cx="0" cy="1046163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508250" y="3213100"/>
            <a:ext cx="0" cy="1838325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 flipH="1">
            <a:off x="7097713" y="3732213"/>
            <a:ext cx="838200" cy="723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88" name="Rectangle 87"/>
          <p:cNvSpPr/>
          <p:nvPr/>
        </p:nvSpPr>
        <p:spPr>
          <a:xfrm flipH="1">
            <a:off x="7097713" y="4446588"/>
            <a:ext cx="838200" cy="361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1" name="Rectangle 90"/>
          <p:cNvSpPr/>
          <p:nvPr/>
        </p:nvSpPr>
        <p:spPr>
          <a:xfrm flipH="1">
            <a:off x="5919788" y="4094163"/>
            <a:ext cx="911225" cy="36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5919788" y="4446588"/>
            <a:ext cx="911225" cy="36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6451600" y="5051425"/>
            <a:ext cx="1439863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7554913" y="4808538"/>
            <a:ext cx="0" cy="242887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5219700" y="3732213"/>
            <a:ext cx="1611313" cy="360362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064250" y="3898900"/>
            <a:ext cx="0" cy="12969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5416550" y="3898900"/>
            <a:ext cx="0" cy="360363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5416550" y="3898900"/>
            <a:ext cx="647700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68" name="TextBox 99"/>
          <p:cNvSpPr txBox="1">
            <a:spLocks noChangeArrowheads="1"/>
          </p:cNvSpPr>
          <p:nvPr/>
        </p:nvSpPr>
        <p:spPr bwMode="auto">
          <a:xfrm flipH="1">
            <a:off x="5915025" y="3683000"/>
            <a:ext cx="581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435153"/>
                </a:solidFill>
              </a:rPr>
              <a:t>AP</a:t>
            </a:r>
          </a:p>
        </p:txBody>
      </p:sp>
      <p:sp>
        <p:nvSpPr>
          <p:cNvPr id="101" name="Rectangle 100"/>
          <p:cNvSpPr/>
          <p:nvPr/>
        </p:nvSpPr>
        <p:spPr>
          <a:xfrm flipH="1">
            <a:off x="5219700" y="2852738"/>
            <a:ext cx="1611313" cy="509587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6596063" y="3213100"/>
            <a:ext cx="0" cy="1838325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940425" y="5195888"/>
            <a:ext cx="2735263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772" name="Straight Arrow Connector 74"/>
          <p:cNvCxnSpPr>
            <a:cxnSpLocks noChangeShapeType="1"/>
          </p:cNvCxnSpPr>
          <p:nvPr/>
        </p:nvCxnSpPr>
        <p:spPr bwMode="auto">
          <a:xfrm flipV="1">
            <a:off x="7667625" y="5589588"/>
            <a:ext cx="0" cy="360362"/>
          </a:xfrm>
          <a:prstGeom prst="straightConnector1">
            <a:avLst/>
          </a:prstGeom>
          <a:noFill/>
          <a:ln w="38100" algn="ctr">
            <a:solidFill>
              <a:srgbClr val="000090"/>
            </a:solidFill>
            <a:round/>
            <a:headEnd/>
            <a:tailEnd type="arrow" w="med" len="med"/>
          </a:ln>
        </p:spPr>
      </p:cxnSp>
      <p:sp>
        <p:nvSpPr>
          <p:cNvPr id="7" name="TextBox 6"/>
          <p:cNvSpPr txBox="1"/>
          <p:nvPr/>
        </p:nvSpPr>
        <p:spPr>
          <a:xfrm>
            <a:off x="46038" y="5478463"/>
            <a:ext cx="9028112" cy="8302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  <a:t>Note that connectivity between this 11ak STN and the other</a:t>
            </a:r>
            <a:b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</a:b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  <a:t>stations depends on some connection between the Bridges </a:t>
            </a:r>
            <a:r>
              <a:rPr lang="en-US" b="1" dirty="0">
                <a:solidFill>
                  <a:srgbClr val="963B01"/>
                </a:solidFill>
                <a:latin typeface="Times New Roman" pitchFamily="16" charset="0"/>
                <a:ea typeface="MS Gothic" charset="-128"/>
                <a:cs typeface="+mn-cs"/>
              </a:rPr>
              <a:t>not shown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  <a:t>.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30774" name="TextBox 5"/>
          <p:cNvSpPr txBox="1">
            <a:spLocks noChangeArrowheads="1"/>
          </p:cNvSpPr>
          <p:nvPr/>
        </p:nvSpPr>
        <p:spPr bwMode="auto">
          <a:xfrm>
            <a:off x="6948488" y="3284538"/>
            <a:ext cx="1146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FF0000"/>
                </a:solidFill>
              </a:rPr>
              <a:t>isolated</a:t>
            </a:r>
          </a:p>
        </p:txBody>
      </p:sp>
      <p:sp>
        <p:nvSpPr>
          <p:cNvPr id="30775" name="TextBox 60"/>
          <p:cNvSpPr txBox="1">
            <a:spLocks noChangeArrowheads="1"/>
          </p:cNvSpPr>
          <p:nvPr/>
        </p:nvSpPr>
        <p:spPr bwMode="auto">
          <a:xfrm>
            <a:off x="3492500" y="115888"/>
            <a:ext cx="1689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FF0000"/>
                </a:solidFill>
              </a:rPr>
              <a:t>CHANGED</a:t>
            </a:r>
          </a:p>
        </p:txBody>
      </p:sp>
      <p:sp>
        <p:nvSpPr>
          <p:cNvPr id="30776" name="Left Brace 62"/>
          <p:cNvSpPr>
            <a:spLocks/>
          </p:cNvSpPr>
          <p:nvPr/>
        </p:nvSpPr>
        <p:spPr bwMode="auto">
          <a:xfrm rot="5400000">
            <a:off x="4356894" y="1988344"/>
            <a:ext cx="287337" cy="1152525"/>
          </a:xfrm>
          <a:prstGeom prst="leftBrace">
            <a:avLst>
              <a:gd name="adj1" fmla="val 8356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85"/>
          <p:cNvSpPr/>
          <p:nvPr/>
        </p:nvSpPr>
        <p:spPr>
          <a:xfrm>
            <a:off x="34925" y="1412875"/>
            <a:ext cx="1081088" cy="866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Non-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11ak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31746" name="Left Brace 88"/>
          <p:cNvSpPr>
            <a:spLocks/>
          </p:cNvSpPr>
          <p:nvPr/>
        </p:nvSpPr>
        <p:spPr bwMode="auto">
          <a:xfrm rot="5400000">
            <a:off x="431800" y="2168526"/>
            <a:ext cx="287337" cy="792162"/>
          </a:xfrm>
          <a:prstGeom prst="leftBrace">
            <a:avLst>
              <a:gd name="adj1" fmla="val 836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1042988" y="1773238"/>
            <a:ext cx="936625" cy="506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11ak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31748" name="Left Brace 93"/>
          <p:cNvSpPr>
            <a:spLocks/>
          </p:cNvSpPr>
          <p:nvPr/>
        </p:nvSpPr>
        <p:spPr bwMode="auto">
          <a:xfrm rot="5400000">
            <a:off x="1368425" y="2168526"/>
            <a:ext cx="287337" cy="792162"/>
          </a:xfrm>
          <a:prstGeom prst="leftBrace">
            <a:avLst>
              <a:gd name="adj1" fmla="val 836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8101013" y="1412875"/>
            <a:ext cx="935037" cy="866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Non-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11ak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31750" name="Left Brace 102"/>
          <p:cNvSpPr>
            <a:spLocks/>
          </p:cNvSpPr>
          <p:nvPr/>
        </p:nvSpPr>
        <p:spPr bwMode="auto">
          <a:xfrm rot="5400000">
            <a:off x="8424863" y="2168525"/>
            <a:ext cx="287337" cy="792163"/>
          </a:xfrm>
          <a:prstGeom prst="leftBrace">
            <a:avLst>
              <a:gd name="adj1" fmla="val 836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7235825" y="1773238"/>
            <a:ext cx="936625" cy="506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11ak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31752" name="Left Brace 105"/>
          <p:cNvSpPr>
            <a:spLocks/>
          </p:cNvSpPr>
          <p:nvPr/>
        </p:nvSpPr>
        <p:spPr bwMode="auto">
          <a:xfrm rot="5400000">
            <a:off x="7561263" y="2168525"/>
            <a:ext cx="287337" cy="792163"/>
          </a:xfrm>
          <a:prstGeom prst="leftBrace">
            <a:avLst>
              <a:gd name="adj1" fmla="val 836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1908175" y="1773238"/>
            <a:ext cx="2682875" cy="650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AP w/Bridge and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31754" name="Left Brace 108"/>
          <p:cNvSpPr>
            <a:spLocks/>
          </p:cNvSpPr>
          <p:nvPr/>
        </p:nvSpPr>
        <p:spPr bwMode="auto">
          <a:xfrm rot="5400000">
            <a:off x="3059907" y="1340644"/>
            <a:ext cx="287337" cy="2447925"/>
          </a:xfrm>
          <a:prstGeom prst="leftBrace">
            <a:avLst>
              <a:gd name="adj1" fmla="val 8362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5148263" y="1196975"/>
            <a:ext cx="1674812" cy="1227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AP w/Bridge,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u</a:t>
            </a:r>
            <a:r>
              <a:rPr lang="en-US" sz="2000" b="1" dirty="0">
                <a:solidFill>
                  <a:schemeClr val="accent6"/>
                </a:solidFill>
              </a:rPr>
              <a:t>ses DS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for non-11ak access</a:t>
            </a:r>
          </a:p>
        </p:txBody>
      </p:sp>
      <p:sp>
        <p:nvSpPr>
          <p:cNvPr id="31756" name="Left Brace 110"/>
          <p:cNvSpPr>
            <a:spLocks/>
          </p:cNvSpPr>
          <p:nvPr/>
        </p:nvSpPr>
        <p:spPr bwMode="auto">
          <a:xfrm rot="5400000">
            <a:off x="5795963" y="1268413"/>
            <a:ext cx="287337" cy="2592387"/>
          </a:xfrm>
          <a:prstGeom prst="leftBrace">
            <a:avLst>
              <a:gd name="adj1" fmla="val 8354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5867400" y="3357563"/>
            <a:ext cx="1368425" cy="35877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77" name="Rectangle 76"/>
          <p:cNvSpPr/>
          <p:nvPr/>
        </p:nvSpPr>
        <p:spPr>
          <a:xfrm flipH="1">
            <a:off x="5148263" y="4094163"/>
            <a:ext cx="1027112" cy="4540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DS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979613" y="3357563"/>
            <a:ext cx="1152525" cy="35877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843213" y="4094163"/>
            <a:ext cx="1152525" cy="4540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692150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 smtClean="0">
                <a:solidFill>
                  <a:srgbClr val="435153"/>
                </a:solidFill>
              </a:rPr>
              <a:t>P802.11ak and non-11ak STNs on two APs.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9388" y="3730625"/>
            <a:ext cx="811212" cy="723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388" y="4443413"/>
            <a:ext cx="811212" cy="3635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585788" y="4806950"/>
            <a:ext cx="12700" cy="38893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172450" y="3730625"/>
            <a:ext cx="766763" cy="723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172450" y="4443413"/>
            <a:ext cx="766763" cy="3635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8482013" y="4806950"/>
            <a:ext cx="0" cy="38893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23850" y="5195888"/>
            <a:ext cx="2519363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095375" y="3730625"/>
            <a:ext cx="812800" cy="723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095375" y="4446588"/>
            <a:ext cx="812800" cy="361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984375" y="4094163"/>
            <a:ext cx="787400" cy="36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984375" y="4446588"/>
            <a:ext cx="787400" cy="36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357313" y="5051425"/>
            <a:ext cx="1127125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49400" y="4808538"/>
            <a:ext cx="0" cy="242887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984375" y="3732213"/>
            <a:ext cx="1147763" cy="360362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2700338" y="3898900"/>
            <a:ext cx="0" cy="12969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008313" y="3906838"/>
            <a:ext cx="0" cy="360362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700338" y="3898900"/>
            <a:ext cx="287337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779" name="TextBox 22"/>
          <p:cNvSpPr txBox="1">
            <a:spLocks noChangeArrowheads="1"/>
          </p:cNvSpPr>
          <p:nvPr/>
        </p:nvSpPr>
        <p:spPr bwMode="auto">
          <a:xfrm>
            <a:off x="2319338" y="3683000"/>
            <a:ext cx="582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435153"/>
                </a:solidFill>
              </a:rPr>
              <a:t>AP</a:t>
            </a:r>
          </a:p>
        </p:txBody>
      </p:sp>
      <p:sp>
        <p:nvSpPr>
          <p:cNvPr id="68" name="Rectangle 67"/>
          <p:cNvSpPr/>
          <p:nvPr/>
        </p:nvSpPr>
        <p:spPr>
          <a:xfrm>
            <a:off x="1979613" y="2852738"/>
            <a:ext cx="2447925" cy="509587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295650" y="3357563"/>
            <a:ext cx="700088" cy="73977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600" dirty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3511550" y="3284538"/>
            <a:ext cx="0" cy="974725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220913" y="3284538"/>
            <a:ext cx="0" cy="1766887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 flipH="1">
            <a:off x="7308850" y="3732213"/>
            <a:ext cx="771525" cy="723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88" name="Rectangle 87"/>
          <p:cNvSpPr/>
          <p:nvPr/>
        </p:nvSpPr>
        <p:spPr>
          <a:xfrm flipH="1">
            <a:off x="7308850" y="4446588"/>
            <a:ext cx="771525" cy="361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1" name="Rectangle 90"/>
          <p:cNvSpPr/>
          <p:nvPr/>
        </p:nvSpPr>
        <p:spPr>
          <a:xfrm flipH="1">
            <a:off x="6443663" y="4094163"/>
            <a:ext cx="792162" cy="36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6443663" y="4446588"/>
            <a:ext cx="792162" cy="36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6804025" y="5051425"/>
            <a:ext cx="1087438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7699375" y="4808538"/>
            <a:ext cx="0" cy="242887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5867400" y="3732213"/>
            <a:ext cx="1366838" cy="360362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588125" y="3898900"/>
            <a:ext cx="0" cy="12969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6011863" y="3898900"/>
            <a:ext cx="0" cy="360363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6011863" y="3898900"/>
            <a:ext cx="576262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794" name="TextBox 99"/>
          <p:cNvSpPr txBox="1">
            <a:spLocks noChangeArrowheads="1"/>
          </p:cNvSpPr>
          <p:nvPr/>
        </p:nvSpPr>
        <p:spPr bwMode="auto">
          <a:xfrm flipH="1">
            <a:off x="6318250" y="3683000"/>
            <a:ext cx="58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435153"/>
                </a:solidFill>
              </a:rPr>
              <a:t>AP</a:t>
            </a:r>
          </a:p>
        </p:txBody>
      </p:sp>
      <p:sp>
        <p:nvSpPr>
          <p:cNvPr id="101" name="Rectangle 100"/>
          <p:cNvSpPr/>
          <p:nvPr/>
        </p:nvSpPr>
        <p:spPr>
          <a:xfrm flipH="1">
            <a:off x="4643438" y="2852738"/>
            <a:ext cx="2590800" cy="509587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7000875" y="3213100"/>
            <a:ext cx="0" cy="1838325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940425" y="5195888"/>
            <a:ext cx="2735263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5288" y="5703888"/>
            <a:ext cx="8631237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  <a:t>Now, all stations are </a:t>
            </a:r>
            <a:r>
              <a:rPr lang="en-US" b="1" dirty="0">
                <a:solidFill>
                  <a:srgbClr val="008000"/>
                </a:solidFill>
                <a:latin typeface="Times New Roman" pitchFamily="16" charset="0"/>
                <a:ea typeface="MS Gothic" charset="-128"/>
                <a:cs typeface="+mn-cs"/>
              </a:rPr>
              <a:t>fully connected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  <a:t>, but the DS </a:t>
            </a:r>
            <a:r>
              <a:rPr lang="en-US" dirty="0">
                <a:solidFill>
                  <a:srgbClr val="000090"/>
                </a:solidFill>
                <a:latin typeface="Times New Roman" pitchFamily="16" charset="0"/>
                <a:ea typeface="MS Gothic" charset="-128"/>
                <a:cs typeface="+mn-cs"/>
              </a:rPr>
              <a:t>appears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  <a:t> to be split.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148263" y="3357563"/>
            <a:ext cx="647700" cy="73977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600" dirty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79" name="Straight Connector 78"/>
          <p:cNvCxnSpPr/>
          <p:nvPr/>
        </p:nvCxnSpPr>
        <p:spPr>
          <a:xfrm>
            <a:off x="3995738" y="5195888"/>
            <a:ext cx="1081087" cy="0"/>
          </a:xfrm>
          <a:prstGeom prst="line">
            <a:avLst/>
          </a:prstGeom>
          <a:ln w="57150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859338" y="3365500"/>
            <a:ext cx="0" cy="1838325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211638" y="3357563"/>
            <a:ext cx="0" cy="1838325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5580063" y="3284538"/>
            <a:ext cx="0" cy="974725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804" name="Freeform 112"/>
          <p:cNvSpPr>
            <a:spLocks/>
          </p:cNvSpPr>
          <p:nvPr/>
        </p:nvSpPr>
        <p:spPr bwMode="auto">
          <a:xfrm>
            <a:off x="3563938" y="2936875"/>
            <a:ext cx="1957387" cy="2220913"/>
          </a:xfrm>
          <a:custGeom>
            <a:avLst/>
            <a:gdLst>
              <a:gd name="T0" fmla="*/ 0 w 1958011"/>
              <a:gd name="T1" fmla="*/ 33325 h 2220477"/>
              <a:gd name="T2" fmla="*/ 599751 w 1958011"/>
              <a:gd name="T3" fmla="*/ 306718 h 2220477"/>
              <a:gd name="T4" fmla="*/ 987825 w 1958011"/>
              <a:gd name="T5" fmla="*/ 2220477 h 2220477"/>
              <a:gd name="T6" fmla="*/ 1270061 w 1958011"/>
              <a:gd name="T7" fmla="*/ 297899 h 2220477"/>
              <a:gd name="T8" fmla="*/ 1958011 w 1958011"/>
              <a:gd name="T9" fmla="*/ 6868 h 22204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8011" h="2220477">
                <a:moveTo>
                  <a:pt x="0" y="33325"/>
                </a:moveTo>
                <a:cubicBezTo>
                  <a:pt x="260921" y="51698"/>
                  <a:pt x="435114" y="-57807"/>
                  <a:pt x="599751" y="306718"/>
                </a:cubicBezTo>
                <a:cubicBezTo>
                  <a:pt x="764388" y="671243"/>
                  <a:pt x="876107" y="2221946"/>
                  <a:pt x="987825" y="2220476"/>
                </a:cubicBezTo>
                <a:cubicBezTo>
                  <a:pt x="1099543" y="2219006"/>
                  <a:pt x="1108363" y="666834"/>
                  <a:pt x="1270061" y="297899"/>
                </a:cubicBezTo>
                <a:cubicBezTo>
                  <a:pt x="1431759" y="-71036"/>
                  <a:pt x="1958011" y="6868"/>
                  <a:pt x="1958011" y="6868"/>
                </a:cubicBezTo>
              </a:path>
            </a:pathLst>
          </a:custGeom>
          <a:noFill/>
          <a:ln w="28575" cmpd="sng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05" name="TextBox 113"/>
          <p:cNvSpPr txBox="1">
            <a:spLocks noChangeArrowheads="1"/>
          </p:cNvSpPr>
          <p:nvPr/>
        </p:nvSpPr>
        <p:spPr bwMode="auto">
          <a:xfrm>
            <a:off x="3492500" y="115888"/>
            <a:ext cx="1689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FF0000"/>
                </a:solidFill>
              </a:rPr>
              <a:t>CHANGED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/>
          <p:cNvSpPr/>
          <p:nvPr/>
        </p:nvSpPr>
        <p:spPr>
          <a:xfrm flipH="1">
            <a:off x="3924300" y="4094163"/>
            <a:ext cx="1368425" cy="4540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>
            <a:off x="4067175" y="3284538"/>
            <a:ext cx="0" cy="1839912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3708400" y="5195888"/>
            <a:ext cx="358775" cy="0"/>
          </a:xfrm>
          <a:prstGeom prst="line">
            <a:avLst/>
          </a:prstGeom>
          <a:ln w="57150" cmpd="sng">
            <a:solidFill>
              <a:srgbClr val="435153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708400" y="3357563"/>
            <a:ext cx="0" cy="1838325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364163" y="3365500"/>
            <a:ext cx="0" cy="1838325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4925" y="1412875"/>
            <a:ext cx="1081088" cy="866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Non-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11ak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32775" name="Left Brace 49"/>
          <p:cNvSpPr>
            <a:spLocks/>
          </p:cNvSpPr>
          <p:nvPr/>
        </p:nvSpPr>
        <p:spPr bwMode="auto">
          <a:xfrm rot="5400000">
            <a:off x="431800" y="2168526"/>
            <a:ext cx="287337" cy="792162"/>
          </a:xfrm>
          <a:prstGeom prst="leftBrace">
            <a:avLst>
              <a:gd name="adj1" fmla="val 836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042988" y="1773238"/>
            <a:ext cx="936625" cy="506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11ak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32777" name="Left Brace 51"/>
          <p:cNvSpPr>
            <a:spLocks/>
          </p:cNvSpPr>
          <p:nvPr/>
        </p:nvSpPr>
        <p:spPr bwMode="auto">
          <a:xfrm rot="5400000">
            <a:off x="1368425" y="2168526"/>
            <a:ext cx="287337" cy="792162"/>
          </a:xfrm>
          <a:prstGeom prst="leftBrace">
            <a:avLst>
              <a:gd name="adj1" fmla="val 836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8101013" y="1412875"/>
            <a:ext cx="935037" cy="866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Non-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11ak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32779" name="Left Brace 60"/>
          <p:cNvSpPr>
            <a:spLocks/>
          </p:cNvSpPr>
          <p:nvPr/>
        </p:nvSpPr>
        <p:spPr bwMode="auto">
          <a:xfrm rot="5400000">
            <a:off x="8424863" y="2168525"/>
            <a:ext cx="287337" cy="792163"/>
          </a:xfrm>
          <a:prstGeom prst="leftBrace">
            <a:avLst>
              <a:gd name="adj1" fmla="val 836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7235825" y="1773238"/>
            <a:ext cx="936625" cy="506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11ak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32781" name="Left Brace 63"/>
          <p:cNvSpPr>
            <a:spLocks/>
          </p:cNvSpPr>
          <p:nvPr/>
        </p:nvSpPr>
        <p:spPr bwMode="auto">
          <a:xfrm rot="5400000">
            <a:off x="7561263" y="2168525"/>
            <a:ext cx="287337" cy="792163"/>
          </a:xfrm>
          <a:prstGeom prst="leftBrace">
            <a:avLst>
              <a:gd name="adj1" fmla="val 836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1908175" y="1773238"/>
            <a:ext cx="2682875" cy="650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AP w/Bridge and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32783" name="Left Brace 65"/>
          <p:cNvSpPr>
            <a:spLocks/>
          </p:cNvSpPr>
          <p:nvPr/>
        </p:nvSpPr>
        <p:spPr bwMode="auto">
          <a:xfrm rot="5400000">
            <a:off x="3059907" y="1340644"/>
            <a:ext cx="287337" cy="2447925"/>
          </a:xfrm>
          <a:prstGeom prst="leftBrace">
            <a:avLst>
              <a:gd name="adj1" fmla="val 8362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5148263" y="1196975"/>
            <a:ext cx="1674812" cy="1227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AP w/Bridge,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u</a:t>
            </a:r>
            <a:r>
              <a:rPr lang="en-US" sz="2000" b="1" dirty="0">
                <a:solidFill>
                  <a:schemeClr val="accent6"/>
                </a:solidFill>
              </a:rPr>
              <a:t>ses DS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for non-11ak access</a:t>
            </a:r>
          </a:p>
        </p:txBody>
      </p:sp>
      <p:sp>
        <p:nvSpPr>
          <p:cNvPr id="32785" name="Left Brace 69"/>
          <p:cNvSpPr>
            <a:spLocks/>
          </p:cNvSpPr>
          <p:nvPr/>
        </p:nvSpPr>
        <p:spPr bwMode="auto">
          <a:xfrm rot="5400000">
            <a:off x="5795963" y="1268413"/>
            <a:ext cx="287337" cy="2592387"/>
          </a:xfrm>
          <a:prstGeom prst="leftBrace">
            <a:avLst>
              <a:gd name="adj1" fmla="val 8354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5867400" y="3357563"/>
            <a:ext cx="1368425" cy="35877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77" name="Rectangle 76"/>
          <p:cNvSpPr/>
          <p:nvPr/>
        </p:nvSpPr>
        <p:spPr>
          <a:xfrm flipH="1">
            <a:off x="5148263" y="4094163"/>
            <a:ext cx="1027112" cy="4540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DS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979613" y="3357563"/>
            <a:ext cx="1152525" cy="35877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843213" y="4094163"/>
            <a:ext cx="1152525" cy="4540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692150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 smtClean="0">
                <a:solidFill>
                  <a:srgbClr val="435153"/>
                </a:solidFill>
              </a:rPr>
              <a:t>P802.11ak and non-11ak STNs on two APs.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9388" y="3730625"/>
            <a:ext cx="811212" cy="723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388" y="4443413"/>
            <a:ext cx="811212" cy="3635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585788" y="4806950"/>
            <a:ext cx="12700" cy="38893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172450" y="3730625"/>
            <a:ext cx="766763" cy="723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172450" y="4443413"/>
            <a:ext cx="766763" cy="3635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8482013" y="4806950"/>
            <a:ext cx="0" cy="38893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23850" y="5195888"/>
            <a:ext cx="2519363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095375" y="3730625"/>
            <a:ext cx="812800" cy="723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095375" y="4446588"/>
            <a:ext cx="812800" cy="361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984375" y="4094163"/>
            <a:ext cx="787400" cy="36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984375" y="4446588"/>
            <a:ext cx="787400" cy="36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357313" y="5051425"/>
            <a:ext cx="1127125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49400" y="4808538"/>
            <a:ext cx="0" cy="242887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984375" y="3732213"/>
            <a:ext cx="1147763" cy="360362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2700338" y="3898900"/>
            <a:ext cx="0" cy="12969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008313" y="3906838"/>
            <a:ext cx="0" cy="360362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700338" y="3898900"/>
            <a:ext cx="287337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808" name="TextBox 22"/>
          <p:cNvSpPr txBox="1">
            <a:spLocks noChangeArrowheads="1"/>
          </p:cNvSpPr>
          <p:nvPr/>
        </p:nvSpPr>
        <p:spPr bwMode="auto">
          <a:xfrm>
            <a:off x="2319338" y="3683000"/>
            <a:ext cx="582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435153"/>
                </a:solidFill>
              </a:rPr>
              <a:t>AP</a:t>
            </a:r>
          </a:p>
        </p:txBody>
      </p:sp>
      <p:sp>
        <p:nvSpPr>
          <p:cNvPr id="68" name="Rectangle 67"/>
          <p:cNvSpPr/>
          <p:nvPr/>
        </p:nvSpPr>
        <p:spPr>
          <a:xfrm>
            <a:off x="1979613" y="2852738"/>
            <a:ext cx="2447925" cy="509587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295650" y="3357563"/>
            <a:ext cx="700088" cy="73977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600" dirty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3511550" y="3284538"/>
            <a:ext cx="0" cy="974725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220913" y="3284538"/>
            <a:ext cx="0" cy="1766887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 flipH="1">
            <a:off x="7308850" y="3732213"/>
            <a:ext cx="771525" cy="723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88" name="Rectangle 87"/>
          <p:cNvSpPr/>
          <p:nvPr/>
        </p:nvSpPr>
        <p:spPr>
          <a:xfrm flipH="1">
            <a:off x="7308850" y="4446588"/>
            <a:ext cx="771525" cy="361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1" name="Rectangle 90"/>
          <p:cNvSpPr/>
          <p:nvPr/>
        </p:nvSpPr>
        <p:spPr>
          <a:xfrm flipH="1">
            <a:off x="6443663" y="4094163"/>
            <a:ext cx="792162" cy="36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6443663" y="4446588"/>
            <a:ext cx="792162" cy="36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6804025" y="5051425"/>
            <a:ext cx="1087438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7699375" y="4808538"/>
            <a:ext cx="0" cy="242887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5867400" y="3732213"/>
            <a:ext cx="1366838" cy="360362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588125" y="3898900"/>
            <a:ext cx="0" cy="12969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6011863" y="3898900"/>
            <a:ext cx="0" cy="360363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6011863" y="3898900"/>
            <a:ext cx="576262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823" name="TextBox 99"/>
          <p:cNvSpPr txBox="1">
            <a:spLocks noChangeArrowheads="1"/>
          </p:cNvSpPr>
          <p:nvPr/>
        </p:nvSpPr>
        <p:spPr bwMode="auto">
          <a:xfrm flipH="1">
            <a:off x="6318250" y="3683000"/>
            <a:ext cx="58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435153"/>
                </a:solidFill>
              </a:rPr>
              <a:t>AP</a:t>
            </a:r>
          </a:p>
        </p:txBody>
      </p:sp>
      <p:sp>
        <p:nvSpPr>
          <p:cNvPr id="101" name="Rectangle 100"/>
          <p:cNvSpPr/>
          <p:nvPr/>
        </p:nvSpPr>
        <p:spPr>
          <a:xfrm flipH="1">
            <a:off x="4643438" y="2852738"/>
            <a:ext cx="2590800" cy="509587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7000875" y="3213100"/>
            <a:ext cx="0" cy="1838325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940425" y="5195888"/>
            <a:ext cx="2735263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0038" y="5516563"/>
            <a:ext cx="8664575" cy="8318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  <a:t>In fact, the DS is not split; it is perfectly free to use the link provided</a:t>
            </a:r>
            <a:b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</a:b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  <a:t>by the bridges in order to accomplish its purposes.  </a:t>
            </a:r>
            <a:r>
              <a:rPr lang="en-US" dirty="0">
                <a:solidFill>
                  <a:srgbClr val="000090"/>
                </a:solidFill>
                <a:latin typeface="Times New Roman" pitchFamily="16" charset="0"/>
                <a:ea typeface="MS Gothic" charset="-128"/>
                <a:cs typeface="+mn-cs"/>
              </a:rPr>
              <a:t>PROVIDED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  <a:t> </a:t>
            </a:r>
            <a:r>
              <a:rPr lang="en-US" dirty="0">
                <a:solidFill>
                  <a:srgbClr val="000090"/>
                </a:solidFill>
                <a:latin typeface="Times New Roman" pitchFamily="16" charset="0"/>
                <a:ea typeface="MS Gothic" charset="-128"/>
                <a:cs typeface="+mn-cs"/>
              </a:rPr>
              <a:t>…</a:t>
            </a:r>
            <a:endParaRPr lang="en-US" dirty="0">
              <a:solidFill>
                <a:srgbClr val="000090"/>
              </a:solidFill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148263" y="3357563"/>
            <a:ext cx="647700" cy="73977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600" dirty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79" name="Straight Connector 78"/>
          <p:cNvCxnSpPr/>
          <p:nvPr/>
        </p:nvCxnSpPr>
        <p:spPr>
          <a:xfrm>
            <a:off x="4284663" y="5195888"/>
            <a:ext cx="503237" cy="0"/>
          </a:xfrm>
          <a:prstGeom prst="line">
            <a:avLst/>
          </a:prstGeom>
          <a:ln w="57150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716463" y="3365500"/>
            <a:ext cx="0" cy="1838325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356100" y="3357563"/>
            <a:ext cx="0" cy="1838325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5580063" y="3284538"/>
            <a:ext cx="0" cy="974725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003800" y="5195888"/>
            <a:ext cx="360363" cy="0"/>
          </a:xfrm>
          <a:prstGeom prst="line">
            <a:avLst/>
          </a:prstGeom>
          <a:ln w="57150" cmpd="sng">
            <a:solidFill>
              <a:srgbClr val="435153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5003800" y="3357563"/>
            <a:ext cx="0" cy="1838325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835" name="Freeform 93"/>
          <p:cNvSpPr>
            <a:spLocks/>
          </p:cNvSpPr>
          <p:nvPr/>
        </p:nvSpPr>
        <p:spPr bwMode="auto">
          <a:xfrm>
            <a:off x="3563938" y="2936875"/>
            <a:ext cx="1957387" cy="2220913"/>
          </a:xfrm>
          <a:custGeom>
            <a:avLst/>
            <a:gdLst>
              <a:gd name="T0" fmla="*/ 0 w 1958011"/>
              <a:gd name="T1" fmla="*/ 33325 h 2220477"/>
              <a:gd name="T2" fmla="*/ 599751 w 1958011"/>
              <a:gd name="T3" fmla="*/ 306718 h 2220477"/>
              <a:gd name="T4" fmla="*/ 987825 w 1958011"/>
              <a:gd name="T5" fmla="*/ 2220477 h 2220477"/>
              <a:gd name="T6" fmla="*/ 1270061 w 1958011"/>
              <a:gd name="T7" fmla="*/ 297899 h 2220477"/>
              <a:gd name="T8" fmla="*/ 1958011 w 1958011"/>
              <a:gd name="T9" fmla="*/ 6868 h 22204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8011" h="2220477">
                <a:moveTo>
                  <a:pt x="0" y="33325"/>
                </a:moveTo>
                <a:cubicBezTo>
                  <a:pt x="260921" y="51698"/>
                  <a:pt x="435114" y="-57807"/>
                  <a:pt x="599751" y="306718"/>
                </a:cubicBezTo>
                <a:cubicBezTo>
                  <a:pt x="764388" y="671243"/>
                  <a:pt x="876107" y="2221946"/>
                  <a:pt x="987825" y="2220476"/>
                </a:cubicBezTo>
                <a:cubicBezTo>
                  <a:pt x="1099543" y="2219006"/>
                  <a:pt x="1108363" y="666834"/>
                  <a:pt x="1270061" y="297899"/>
                </a:cubicBezTo>
                <a:cubicBezTo>
                  <a:pt x="1431759" y="-71036"/>
                  <a:pt x="1958011" y="6868"/>
                  <a:pt x="1958011" y="6868"/>
                </a:cubicBezTo>
              </a:path>
            </a:pathLst>
          </a:custGeom>
          <a:noFill/>
          <a:ln w="28575" cmpd="sng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36" name="TextBox 101"/>
          <p:cNvSpPr txBox="1">
            <a:spLocks noChangeArrowheads="1"/>
          </p:cNvSpPr>
          <p:nvPr/>
        </p:nvSpPr>
        <p:spPr bwMode="auto">
          <a:xfrm>
            <a:off x="3492500" y="115888"/>
            <a:ext cx="1689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FF0000"/>
                </a:solidFill>
              </a:rPr>
              <a:t>CHANGED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/>
          <p:cNvSpPr/>
          <p:nvPr/>
        </p:nvSpPr>
        <p:spPr>
          <a:xfrm flipH="1">
            <a:off x="3924300" y="4094163"/>
            <a:ext cx="1368425" cy="4540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>
            <a:off x="4067175" y="3365500"/>
            <a:ext cx="0" cy="1838325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3708400" y="5195888"/>
            <a:ext cx="358775" cy="0"/>
          </a:xfrm>
          <a:prstGeom prst="line">
            <a:avLst/>
          </a:prstGeom>
          <a:ln w="57150" cmpd="sng">
            <a:solidFill>
              <a:srgbClr val="435153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708400" y="3357563"/>
            <a:ext cx="0" cy="1838325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364163" y="3365500"/>
            <a:ext cx="0" cy="1838325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4925" y="1412875"/>
            <a:ext cx="1081088" cy="866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Non-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11ak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33799" name="Left Brace 49"/>
          <p:cNvSpPr>
            <a:spLocks/>
          </p:cNvSpPr>
          <p:nvPr/>
        </p:nvSpPr>
        <p:spPr bwMode="auto">
          <a:xfrm rot="5400000">
            <a:off x="431800" y="2168526"/>
            <a:ext cx="287337" cy="792162"/>
          </a:xfrm>
          <a:prstGeom prst="leftBrace">
            <a:avLst>
              <a:gd name="adj1" fmla="val 836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042988" y="1773238"/>
            <a:ext cx="936625" cy="506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11ak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33801" name="Left Brace 51"/>
          <p:cNvSpPr>
            <a:spLocks/>
          </p:cNvSpPr>
          <p:nvPr/>
        </p:nvSpPr>
        <p:spPr bwMode="auto">
          <a:xfrm rot="5400000">
            <a:off x="1368425" y="2168526"/>
            <a:ext cx="287337" cy="792162"/>
          </a:xfrm>
          <a:prstGeom prst="leftBrace">
            <a:avLst>
              <a:gd name="adj1" fmla="val 836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8101013" y="1412875"/>
            <a:ext cx="935037" cy="866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Non-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11ak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33803" name="Left Brace 60"/>
          <p:cNvSpPr>
            <a:spLocks/>
          </p:cNvSpPr>
          <p:nvPr/>
        </p:nvSpPr>
        <p:spPr bwMode="auto">
          <a:xfrm rot="5400000">
            <a:off x="8424863" y="2168525"/>
            <a:ext cx="287337" cy="792163"/>
          </a:xfrm>
          <a:prstGeom prst="leftBrace">
            <a:avLst>
              <a:gd name="adj1" fmla="val 836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7235825" y="1773238"/>
            <a:ext cx="936625" cy="506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11ak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33805" name="Left Brace 63"/>
          <p:cNvSpPr>
            <a:spLocks/>
          </p:cNvSpPr>
          <p:nvPr/>
        </p:nvSpPr>
        <p:spPr bwMode="auto">
          <a:xfrm rot="5400000">
            <a:off x="7561263" y="2168525"/>
            <a:ext cx="287337" cy="792163"/>
          </a:xfrm>
          <a:prstGeom prst="leftBrace">
            <a:avLst>
              <a:gd name="adj1" fmla="val 836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1908175" y="1773238"/>
            <a:ext cx="2682875" cy="650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AP w/Bridge and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33807" name="Left Brace 65"/>
          <p:cNvSpPr>
            <a:spLocks/>
          </p:cNvSpPr>
          <p:nvPr/>
        </p:nvSpPr>
        <p:spPr bwMode="auto">
          <a:xfrm rot="5400000">
            <a:off x="3059907" y="1340644"/>
            <a:ext cx="287337" cy="2447925"/>
          </a:xfrm>
          <a:prstGeom prst="leftBrace">
            <a:avLst>
              <a:gd name="adj1" fmla="val 8362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5148263" y="1196975"/>
            <a:ext cx="1674812" cy="1227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AP w/Bridge,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u</a:t>
            </a:r>
            <a:r>
              <a:rPr lang="en-US" sz="2000" b="1" dirty="0">
                <a:solidFill>
                  <a:schemeClr val="accent6"/>
                </a:solidFill>
              </a:rPr>
              <a:t>ses DS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for non-11ak access</a:t>
            </a:r>
          </a:p>
        </p:txBody>
      </p:sp>
      <p:sp>
        <p:nvSpPr>
          <p:cNvPr id="33809" name="Left Brace 69"/>
          <p:cNvSpPr>
            <a:spLocks/>
          </p:cNvSpPr>
          <p:nvPr/>
        </p:nvSpPr>
        <p:spPr bwMode="auto">
          <a:xfrm rot="5400000">
            <a:off x="5795963" y="1268413"/>
            <a:ext cx="287337" cy="2592387"/>
          </a:xfrm>
          <a:prstGeom prst="leftBrace">
            <a:avLst>
              <a:gd name="adj1" fmla="val 8354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5867400" y="3357563"/>
            <a:ext cx="1368425" cy="35877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77" name="Rectangle 76"/>
          <p:cNvSpPr/>
          <p:nvPr/>
        </p:nvSpPr>
        <p:spPr>
          <a:xfrm flipH="1">
            <a:off x="5148263" y="4094163"/>
            <a:ext cx="1027112" cy="4540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DS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979613" y="3357563"/>
            <a:ext cx="1152525" cy="35877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843213" y="4094163"/>
            <a:ext cx="1152525" cy="4540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692150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 smtClean="0">
                <a:solidFill>
                  <a:srgbClr val="435153"/>
                </a:solidFill>
              </a:rPr>
              <a:t>P802.11ak and non-11ak STNs on two APs.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9388" y="3730625"/>
            <a:ext cx="811212" cy="723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388" y="4443413"/>
            <a:ext cx="811212" cy="3635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585788" y="4806950"/>
            <a:ext cx="12700" cy="38893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172450" y="3730625"/>
            <a:ext cx="766763" cy="723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172450" y="4443413"/>
            <a:ext cx="766763" cy="3635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8482013" y="4806950"/>
            <a:ext cx="0" cy="38893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23850" y="5195888"/>
            <a:ext cx="2519363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095375" y="3730625"/>
            <a:ext cx="812800" cy="723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095375" y="4446588"/>
            <a:ext cx="812800" cy="361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984375" y="4094163"/>
            <a:ext cx="787400" cy="36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984375" y="4446588"/>
            <a:ext cx="787400" cy="36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357313" y="5051425"/>
            <a:ext cx="1127125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49400" y="4808538"/>
            <a:ext cx="0" cy="242887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984375" y="3732213"/>
            <a:ext cx="1147763" cy="360362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2700338" y="3898900"/>
            <a:ext cx="0" cy="12969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008313" y="3906838"/>
            <a:ext cx="0" cy="360362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700338" y="3898900"/>
            <a:ext cx="287337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832" name="TextBox 22"/>
          <p:cNvSpPr txBox="1">
            <a:spLocks noChangeArrowheads="1"/>
          </p:cNvSpPr>
          <p:nvPr/>
        </p:nvSpPr>
        <p:spPr bwMode="auto">
          <a:xfrm>
            <a:off x="2319338" y="3683000"/>
            <a:ext cx="582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435153"/>
                </a:solidFill>
              </a:rPr>
              <a:t>AP</a:t>
            </a:r>
          </a:p>
        </p:txBody>
      </p:sp>
      <p:sp>
        <p:nvSpPr>
          <p:cNvPr id="68" name="Rectangle 67"/>
          <p:cNvSpPr/>
          <p:nvPr/>
        </p:nvSpPr>
        <p:spPr>
          <a:xfrm>
            <a:off x="1979613" y="2852738"/>
            <a:ext cx="2447925" cy="509587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295650" y="3357563"/>
            <a:ext cx="700088" cy="73977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600" dirty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3511550" y="3284538"/>
            <a:ext cx="0" cy="974725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220913" y="3284538"/>
            <a:ext cx="0" cy="1766887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 flipH="1">
            <a:off x="7308850" y="3732213"/>
            <a:ext cx="771525" cy="723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88" name="Rectangle 87"/>
          <p:cNvSpPr/>
          <p:nvPr/>
        </p:nvSpPr>
        <p:spPr>
          <a:xfrm flipH="1">
            <a:off x="7308850" y="4446588"/>
            <a:ext cx="771525" cy="361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1" name="Rectangle 90"/>
          <p:cNvSpPr/>
          <p:nvPr/>
        </p:nvSpPr>
        <p:spPr>
          <a:xfrm flipH="1">
            <a:off x="6443663" y="4094163"/>
            <a:ext cx="792162" cy="36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6443663" y="4446588"/>
            <a:ext cx="792162" cy="36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6804025" y="5051425"/>
            <a:ext cx="1087438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7699375" y="4808538"/>
            <a:ext cx="0" cy="242887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5867400" y="3732213"/>
            <a:ext cx="1366838" cy="360362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588125" y="3898900"/>
            <a:ext cx="0" cy="12969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6011863" y="3898900"/>
            <a:ext cx="0" cy="360363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6011863" y="3898900"/>
            <a:ext cx="576262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847" name="TextBox 99"/>
          <p:cNvSpPr txBox="1">
            <a:spLocks noChangeArrowheads="1"/>
          </p:cNvSpPr>
          <p:nvPr/>
        </p:nvSpPr>
        <p:spPr bwMode="auto">
          <a:xfrm flipH="1">
            <a:off x="6318250" y="3683000"/>
            <a:ext cx="58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435153"/>
                </a:solidFill>
              </a:rPr>
              <a:t>AP</a:t>
            </a:r>
          </a:p>
        </p:txBody>
      </p:sp>
      <p:sp>
        <p:nvSpPr>
          <p:cNvPr id="101" name="Rectangle 100"/>
          <p:cNvSpPr/>
          <p:nvPr/>
        </p:nvSpPr>
        <p:spPr>
          <a:xfrm flipH="1">
            <a:off x="4643438" y="2852738"/>
            <a:ext cx="2590800" cy="509587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7000875" y="3213100"/>
            <a:ext cx="0" cy="1838325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940425" y="5195888"/>
            <a:ext cx="2735263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0038" y="5229225"/>
            <a:ext cx="8766175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  <a:t>The DS </a:t>
            </a:r>
            <a:r>
              <a:rPr lang="en-US" dirty="0">
                <a:solidFill>
                  <a:srgbClr val="963B01"/>
                </a:solidFill>
                <a:latin typeface="Times New Roman" pitchFamily="16" charset="0"/>
                <a:ea typeface="MS Gothic" charset="-128"/>
                <a:cs typeface="+mn-cs"/>
              </a:rPr>
              <a:t>must </a:t>
            </a:r>
            <a:r>
              <a:rPr lang="en-US" b="1" dirty="0">
                <a:solidFill>
                  <a:srgbClr val="963B01"/>
                </a:solidFill>
                <a:latin typeface="Times New Roman" pitchFamily="16" charset="0"/>
                <a:ea typeface="MS Gothic" charset="-128"/>
                <a:cs typeface="+mn-cs"/>
              </a:rPr>
              <a:t>not</a:t>
            </a:r>
            <a:r>
              <a:rPr lang="en-US" dirty="0">
                <a:solidFill>
                  <a:srgbClr val="963B01"/>
                </a:solidFill>
                <a:latin typeface="Times New Roman" pitchFamily="16" charset="0"/>
                <a:ea typeface="MS Gothic" charset="-128"/>
                <a:cs typeface="+mn-cs"/>
              </a:rPr>
              <a:t> pass </a:t>
            </a:r>
            <a:r>
              <a:rPr lang="en-US" b="1" dirty="0">
                <a:solidFill>
                  <a:srgbClr val="963B01"/>
                </a:solidFill>
                <a:latin typeface="Times New Roman" pitchFamily="16" charset="0"/>
                <a:ea typeface="MS Gothic" charset="-128"/>
                <a:cs typeface="+mn-cs"/>
              </a:rPr>
              <a:t>user data </a:t>
            </a:r>
            <a:r>
              <a:rPr lang="en-US" dirty="0">
                <a:solidFill>
                  <a:srgbClr val="963B01"/>
                </a:solidFill>
                <a:latin typeface="Times New Roman" pitchFamily="16" charset="0"/>
                <a:ea typeface="MS Gothic" charset="-128"/>
                <a:cs typeface="+mn-cs"/>
              </a:rPr>
              <a:t>in </a:t>
            </a:r>
            <a:r>
              <a:rPr lang="en-US" b="1" dirty="0">
                <a:solidFill>
                  <a:srgbClr val="963B01"/>
                </a:solidFill>
                <a:latin typeface="Times New Roman" pitchFamily="16" charset="0"/>
                <a:ea typeface="MS Gothic" charset="-128"/>
                <a:cs typeface="+mn-cs"/>
              </a:rPr>
              <a:t>parallel</a:t>
            </a:r>
            <a:r>
              <a:rPr lang="en-US" dirty="0">
                <a:solidFill>
                  <a:srgbClr val="963B01"/>
                </a:solidFill>
                <a:latin typeface="Times New Roman" pitchFamily="16" charset="0"/>
                <a:ea typeface="MS Gothic" charset="-128"/>
                <a:cs typeface="+mn-cs"/>
              </a:rPr>
              <a:t> to the </a:t>
            </a:r>
            <a:r>
              <a:rPr lang="en-US" dirty="0">
                <a:solidFill>
                  <a:srgbClr val="008000"/>
                </a:solidFill>
                <a:latin typeface="Times New Roman" pitchFamily="16" charset="0"/>
                <a:ea typeface="MS Gothic" charset="-128"/>
                <a:cs typeface="+mn-cs"/>
              </a:rPr>
              <a:t>bridges’ data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  <a:t>.  (DS</a:t>
            </a:r>
            <a:b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</a:b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  <a:t>“control” data is fine.  This is nothing new: hence the “one portal”</a:t>
            </a:r>
            <a:b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</a:b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  <a:t>rule, which we are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  <a:t>purposely violating, here for optimal connectivity.</a:t>
            </a:r>
            <a:endParaRPr lang="en-US" dirty="0">
              <a:solidFill>
                <a:srgbClr val="000090"/>
              </a:solidFill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148263" y="3357563"/>
            <a:ext cx="647700" cy="73977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600" dirty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79" name="Straight Connector 78"/>
          <p:cNvCxnSpPr/>
          <p:nvPr/>
        </p:nvCxnSpPr>
        <p:spPr>
          <a:xfrm>
            <a:off x="4284663" y="5195888"/>
            <a:ext cx="503237" cy="0"/>
          </a:xfrm>
          <a:prstGeom prst="line">
            <a:avLst/>
          </a:prstGeom>
          <a:ln w="57150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716463" y="3365500"/>
            <a:ext cx="0" cy="1838325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356100" y="3357563"/>
            <a:ext cx="0" cy="1838325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5580063" y="3284538"/>
            <a:ext cx="0" cy="974725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003800" y="5195888"/>
            <a:ext cx="360363" cy="0"/>
          </a:xfrm>
          <a:prstGeom prst="line">
            <a:avLst/>
          </a:prstGeom>
          <a:ln w="57150" cmpd="sng">
            <a:solidFill>
              <a:srgbClr val="435153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5003800" y="3357563"/>
            <a:ext cx="0" cy="1838325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3635375" y="4437063"/>
            <a:ext cx="1800225" cy="0"/>
          </a:xfrm>
          <a:prstGeom prst="line">
            <a:avLst/>
          </a:prstGeom>
          <a:ln w="57150" cmpd="sng">
            <a:solidFill>
              <a:srgbClr val="FF66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860" name="Freeform 101"/>
          <p:cNvSpPr>
            <a:spLocks/>
          </p:cNvSpPr>
          <p:nvPr/>
        </p:nvSpPr>
        <p:spPr bwMode="auto">
          <a:xfrm>
            <a:off x="3563938" y="2936875"/>
            <a:ext cx="1957387" cy="2220913"/>
          </a:xfrm>
          <a:custGeom>
            <a:avLst/>
            <a:gdLst>
              <a:gd name="T0" fmla="*/ 0 w 1958011"/>
              <a:gd name="T1" fmla="*/ 33325 h 2220477"/>
              <a:gd name="T2" fmla="*/ 599751 w 1958011"/>
              <a:gd name="T3" fmla="*/ 306718 h 2220477"/>
              <a:gd name="T4" fmla="*/ 987825 w 1958011"/>
              <a:gd name="T5" fmla="*/ 2220477 h 2220477"/>
              <a:gd name="T6" fmla="*/ 1270061 w 1958011"/>
              <a:gd name="T7" fmla="*/ 297899 h 2220477"/>
              <a:gd name="T8" fmla="*/ 1958011 w 1958011"/>
              <a:gd name="T9" fmla="*/ 6868 h 22204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8011" h="2220477">
                <a:moveTo>
                  <a:pt x="0" y="33325"/>
                </a:moveTo>
                <a:cubicBezTo>
                  <a:pt x="260921" y="51698"/>
                  <a:pt x="435114" y="-57807"/>
                  <a:pt x="599751" y="306718"/>
                </a:cubicBezTo>
                <a:cubicBezTo>
                  <a:pt x="764388" y="671243"/>
                  <a:pt x="876107" y="2221946"/>
                  <a:pt x="987825" y="2220476"/>
                </a:cubicBezTo>
                <a:cubicBezTo>
                  <a:pt x="1099543" y="2219006"/>
                  <a:pt x="1108363" y="666834"/>
                  <a:pt x="1270061" y="297899"/>
                </a:cubicBezTo>
                <a:cubicBezTo>
                  <a:pt x="1431759" y="-71036"/>
                  <a:pt x="1958011" y="6868"/>
                  <a:pt x="1958011" y="6868"/>
                </a:cubicBezTo>
              </a:path>
            </a:pathLst>
          </a:custGeom>
          <a:noFill/>
          <a:ln w="28575" cmpd="sng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33861" name="Straight Arrow Connector 9"/>
          <p:cNvCxnSpPr>
            <a:cxnSpLocks noChangeShapeType="1"/>
          </p:cNvCxnSpPr>
          <p:nvPr/>
        </p:nvCxnSpPr>
        <p:spPr bwMode="auto">
          <a:xfrm flipV="1">
            <a:off x="2843213" y="4581525"/>
            <a:ext cx="720725" cy="792163"/>
          </a:xfrm>
          <a:prstGeom prst="straightConnector1">
            <a:avLst/>
          </a:prstGeom>
          <a:noFill/>
          <a:ln w="57150" algn="ctr">
            <a:solidFill>
              <a:srgbClr val="FF6600"/>
            </a:solidFill>
            <a:round/>
            <a:headEnd/>
            <a:tailEnd type="arrow" w="med" len="med"/>
          </a:ln>
        </p:spPr>
      </p:cxnSp>
      <p:sp>
        <p:nvSpPr>
          <p:cNvPr id="33862" name="TextBox 102"/>
          <p:cNvSpPr txBox="1">
            <a:spLocks noChangeArrowheads="1"/>
          </p:cNvSpPr>
          <p:nvPr/>
        </p:nvSpPr>
        <p:spPr bwMode="auto">
          <a:xfrm>
            <a:off x="3492500" y="115888"/>
            <a:ext cx="1689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FF0000"/>
                </a:solidFill>
              </a:rPr>
              <a:t>CHANGED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549275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 smtClean="0">
                <a:solidFill>
                  <a:srgbClr val="435153"/>
                </a:solidFill>
              </a:rPr>
              <a:t>Tasks for 802.1AC</a:t>
            </a:r>
            <a:endParaRPr lang="en-US" sz="3600" b="0" kern="1200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239713" y="1484313"/>
            <a:ext cx="8578850" cy="4824412"/>
          </a:xfrm>
        </p:spPr>
        <p:txBody>
          <a:bodyPr>
            <a:normAutofit/>
          </a:bodyPr>
          <a:lstStyle/>
          <a:p>
            <a:pPr marL="0" indent="0">
              <a:lnSpc>
                <a:spcPct val="95000"/>
              </a:lnSpc>
              <a:spcBef>
                <a:spcPts val="1475"/>
              </a:spcBef>
            </a:pPr>
            <a:r>
              <a:rPr lang="en-US" sz="32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Rewrite 802.1AC Draft 0.2 Clause 12.2.1 to provide a convergence function that maps multiple, logical ports visible to the bridge, to the vector-of-endpoints SAP provided by an 11ak AP.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549275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 smtClean="0">
                <a:solidFill>
                  <a:srgbClr val="435153"/>
                </a:solidFill>
              </a:rPr>
              <a:t>Tasks for 802.11ak</a:t>
            </a:r>
            <a:endParaRPr lang="en-US" sz="3600" b="0" kern="1200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239713" y="1484313"/>
            <a:ext cx="8578850" cy="4824412"/>
          </a:xfrm>
        </p:spPr>
        <p:txBody>
          <a:bodyPr>
            <a:normAutofit/>
          </a:bodyPr>
          <a:lstStyle/>
          <a:p>
            <a:pPr marL="0" indent="0">
              <a:lnSpc>
                <a:spcPct val="95000"/>
              </a:lnSpc>
              <a:spcBef>
                <a:spcPts val="1475"/>
              </a:spcBef>
            </a:pPr>
            <a:r>
              <a:rPr lang="en-US" sz="32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Define the SAP presented by an 11ak AP to include the vector-of-endpoints parameter, which identifies links to each of the 11ak-aware non-AP STAs.</a:t>
            </a:r>
            <a:endParaRPr lang="en-US" sz="2600" smtClean="0">
              <a:solidFill>
                <a:srgbClr val="435153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4284663" y="3500438"/>
            <a:ext cx="1727200" cy="36353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84663" y="3860800"/>
            <a:ext cx="2519362" cy="360363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372225" y="4221163"/>
            <a:ext cx="1512888" cy="4699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692150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 smtClean="0">
                <a:solidFill>
                  <a:srgbClr val="435153"/>
                </a:solidFill>
              </a:rPr>
              <a:t>P802.11ak and non-11ak STNs on one AP.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067175" y="1844675"/>
            <a:ext cx="3025775" cy="650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AP w/Bridge and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2268538" y="1989138"/>
            <a:ext cx="1676400" cy="361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11ak Non-AP STAs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49250" y="3873500"/>
            <a:ext cx="766763" cy="7254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49250" y="4587875"/>
            <a:ext cx="766763" cy="363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187450" y="3873500"/>
            <a:ext cx="792163" cy="7254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187450" y="4587875"/>
            <a:ext cx="792163" cy="363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684213" y="4941888"/>
            <a:ext cx="0" cy="503237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738313" y="4951413"/>
            <a:ext cx="0" cy="531812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23850" y="1628775"/>
            <a:ext cx="1584325" cy="7223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Non-11ak Non-AP STAs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539750" y="5516563"/>
            <a:ext cx="5688013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268538" y="3876675"/>
            <a:ext cx="790575" cy="723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268538" y="4589463"/>
            <a:ext cx="790575" cy="3635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284663" y="4221163"/>
            <a:ext cx="1800225" cy="3794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284663" y="4589463"/>
            <a:ext cx="1800225" cy="3635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7" name="Straight Connector 126"/>
          <p:cNvCxnSpPr>
            <a:stCxn id="72" idx="3"/>
          </p:cNvCxnSpPr>
          <p:nvPr/>
        </p:nvCxnSpPr>
        <p:spPr>
          <a:xfrm flipV="1">
            <a:off x="7885113" y="4437063"/>
            <a:ext cx="896937" cy="1905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700338" y="4953000"/>
            <a:ext cx="0" cy="563563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659563" y="4005263"/>
            <a:ext cx="0" cy="398462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219700" y="4005263"/>
            <a:ext cx="1439863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284663" y="2997200"/>
            <a:ext cx="2374900" cy="508000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7092950" y="3878263"/>
            <a:ext cx="792163" cy="34290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132138" y="3873500"/>
            <a:ext cx="792162" cy="7254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132138" y="4587875"/>
            <a:ext cx="792162" cy="3635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3563938" y="4951413"/>
            <a:ext cx="0" cy="56515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411413" y="5516563"/>
            <a:ext cx="3240087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893" name="Left Brace 4"/>
          <p:cNvSpPr>
            <a:spLocks/>
          </p:cNvSpPr>
          <p:nvPr/>
        </p:nvSpPr>
        <p:spPr bwMode="auto">
          <a:xfrm rot="5400000">
            <a:off x="960437" y="1855788"/>
            <a:ext cx="288925" cy="1562100"/>
          </a:xfrm>
          <a:prstGeom prst="leftBrace">
            <a:avLst>
              <a:gd name="adj1" fmla="val 831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6894" name="Left Brace 40"/>
          <p:cNvSpPr>
            <a:spLocks/>
          </p:cNvSpPr>
          <p:nvPr/>
        </p:nvSpPr>
        <p:spPr bwMode="auto">
          <a:xfrm rot="5400000">
            <a:off x="2925762" y="1855788"/>
            <a:ext cx="288925" cy="1562100"/>
          </a:xfrm>
          <a:prstGeom prst="leftBrace">
            <a:avLst>
              <a:gd name="adj1" fmla="val 831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6895" name="Left Brace 41"/>
          <p:cNvSpPr>
            <a:spLocks/>
          </p:cNvSpPr>
          <p:nvPr/>
        </p:nvSpPr>
        <p:spPr bwMode="auto">
          <a:xfrm rot="5400000">
            <a:off x="5399881" y="1377157"/>
            <a:ext cx="288925" cy="2519362"/>
          </a:xfrm>
          <a:prstGeom prst="leftBrace">
            <a:avLst>
              <a:gd name="adj1" fmla="val 8316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572000" y="3789363"/>
            <a:ext cx="720725" cy="13970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47" name="Oval 46"/>
          <p:cNvSpPr/>
          <p:nvPr/>
        </p:nvSpPr>
        <p:spPr>
          <a:xfrm>
            <a:off x="4395788" y="3438525"/>
            <a:ext cx="609600" cy="12223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8" name="Oval 47"/>
          <p:cNvSpPr/>
          <p:nvPr/>
        </p:nvSpPr>
        <p:spPr>
          <a:xfrm>
            <a:off x="5272088" y="3440113"/>
            <a:ext cx="609600" cy="12223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092950" y="3357563"/>
            <a:ext cx="1582738" cy="508000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5" name="Oval 64"/>
          <p:cNvSpPr/>
          <p:nvPr/>
        </p:nvSpPr>
        <p:spPr>
          <a:xfrm>
            <a:off x="4859338" y="4149725"/>
            <a:ext cx="609600" cy="12065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36901" name="TextBox 66"/>
          <p:cNvSpPr txBox="1">
            <a:spLocks noChangeArrowheads="1"/>
          </p:cNvSpPr>
          <p:nvPr/>
        </p:nvSpPr>
        <p:spPr bwMode="auto">
          <a:xfrm>
            <a:off x="5337175" y="3860800"/>
            <a:ext cx="1395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435153"/>
                </a:solidFill>
              </a:rPr>
              <a:t>11ak DSAF</a:t>
            </a:r>
          </a:p>
        </p:txBody>
      </p:sp>
      <p:sp>
        <p:nvSpPr>
          <p:cNvPr id="36902" name="Left Brace 69"/>
          <p:cNvSpPr>
            <a:spLocks/>
          </p:cNvSpPr>
          <p:nvPr/>
        </p:nvSpPr>
        <p:spPr bwMode="auto">
          <a:xfrm rot="5400000">
            <a:off x="7739856" y="1845469"/>
            <a:ext cx="288925" cy="1582738"/>
          </a:xfrm>
          <a:prstGeom prst="leftBrace">
            <a:avLst>
              <a:gd name="adj1" fmla="val 8293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999288" y="2133600"/>
            <a:ext cx="1676400" cy="361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Portal</a:t>
            </a:r>
          </a:p>
        </p:txBody>
      </p:sp>
      <p:cxnSp>
        <p:nvCxnSpPr>
          <p:cNvPr id="89" name="Straight Connector 88"/>
          <p:cNvCxnSpPr>
            <a:stCxn id="46" idx="0"/>
          </p:cNvCxnSpPr>
          <p:nvPr/>
        </p:nvCxnSpPr>
        <p:spPr>
          <a:xfrm>
            <a:off x="4932363" y="3789363"/>
            <a:ext cx="215900" cy="21590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148263" y="4076700"/>
            <a:ext cx="0" cy="1439863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36907" idx="0"/>
          </p:cNvCxnSpPr>
          <p:nvPr/>
        </p:nvCxnSpPr>
        <p:spPr>
          <a:xfrm>
            <a:off x="5148263" y="3933825"/>
            <a:ext cx="0" cy="1582738"/>
          </a:xfrm>
          <a:prstGeom prst="line">
            <a:avLst/>
          </a:prstGeom>
          <a:ln w="28575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907" name="Oval 86"/>
          <p:cNvSpPr>
            <a:spLocks noChangeArrowheads="1"/>
          </p:cNvSpPr>
          <p:nvPr/>
        </p:nvSpPr>
        <p:spPr bwMode="auto">
          <a:xfrm>
            <a:off x="5076825" y="3933825"/>
            <a:ext cx="142875" cy="1428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6908" name="Oval 99"/>
          <p:cNvSpPr>
            <a:spLocks noChangeArrowheads="1"/>
          </p:cNvSpPr>
          <p:nvPr/>
        </p:nvSpPr>
        <p:spPr bwMode="auto">
          <a:xfrm>
            <a:off x="4859338" y="3573463"/>
            <a:ext cx="144462" cy="1428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cxnSp>
        <p:nvCxnSpPr>
          <p:cNvPr id="101" name="Straight Connector 100"/>
          <p:cNvCxnSpPr>
            <a:stCxn id="36908" idx="4"/>
            <a:endCxn id="46" idx="0"/>
          </p:cNvCxnSpPr>
          <p:nvPr/>
        </p:nvCxnSpPr>
        <p:spPr>
          <a:xfrm>
            <a:off x="4932363" y="3716338"/>
            <a:ext cx="0" cy="73025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36908" idx="6"/>
            <a:endCxn id="48" idx="0"/>
          </p:cNvCxnSpPr>
          <p:nvPr/>
        </p:nvCxnSpPr>
        <p:spPr>
          <a:xfrm flipV="1">
            <a:off x="5003800" y="3440113"/>
            <a:ext cx="573088" cy="204787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47" idx="0"/>
            <a:endCxn id="36908" idx="1"/>
          </p:cNvCxnSpPr>
          <p:nvPr/>
        </p:nvCxnSpPr>
        <p:spPr>
          <a:xfrm>
            <a:off x="4700588" y="3438525"/>
            <a:ext cx="180975" cy="155575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912" name="TextBox 110"/>
          <p:cNvSpPr txBox="1">
            <a:spLocks noChangeArrowheads="1"/>
          </p:cNvSpPr>
          <p:nvPr/>
        </p:nvSpPr>
        <p:spPr bwMode="auto">
          <a:xfrm>
            <a:off x="4211638" y="3500438"/>
            <a:ext cx="7350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435153"/>
                </a:solidFill>
              </a:rPr>
              <a:t>.1AC</a:t>
            </a:r>
          </a:p>
        </p:txBody>
      </p:sp>
      <p:sp>
        <p:nvSpPr>
          <p:cNvPr id="36913" name="TextBox 104"/>
          <p:cNvSpPr txBox="1">
            <a:spLocks noChangeArrowheads="1"/>
          </p:cNvSpPr>
          <p:nvPr/>
        </p:nvSpPr>
        <p:spPr bwMode="auto">
          <a:xfrm>
            <a:off x="2484438" y="2781300"/>
            <a:ext cx="1244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400">
                <a:solidFill>
                  <a:schemeClr val="tx1"/>
                </a:solidFill>
              </a:rPr>
              <a:t>One-to-one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400">
                <a:solidFill>
                  <a:schemeClr val="tx1"/>
                </a:solidFill>
              </a:rPr>
              <a:t>mapping, 11ak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400">
                <a:solidFill>
                  <a:schemeClr val="tx1"/>
                </a:solidFill>
              </a:rPr>
              <a:t>non-AP STA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400">
                <a:solidFill>
                  <a:schemeClr val="tx1"/>
                </a:solidFill>
              </a:rPr>
              <a:t>to SAP</a:t>
            </a:r>
          </a:p>
        </p:txBody>
      </p:sp>
      <p:cxnSp>
        <p:nvCxnSpPr>
          <p:cNvPr id="36914" name="Straight Arrow Connector 107"/>
          <p:cNvCxnSpPr>
            <a:cxnSpLocks noChangeShapeType="1"/>
            <a:endCxn id="47" idx="1"/>
          </p:cNvCxnSpPr>
          <p:nvPr/>
        </p:nvCxnSpPr>
        <p:spPr bwMode="auto">
          <a:xfrm>
            <a:off x="3563938" y="3357563"/>
            <a:ext cx="922337" cy="1000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15" name="Straight Arrow Connector 112"/>
          <p:cNvCxnSpPr>
            <a:cxnSpLocks noChangeShapeType="1"/>
            <a:endCxn id="50" idx="0"/>
          </p:cNvCxnSpPr>
          <p:nvPr/>
        </p:nvCxnSpPr>
        <p:spPr bwMode="auto">
          <a:xfrm>
            <a:off x="3419475" y="3500438"/>
            <a:ext cx="107950" cy="3730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4" name="Oval 53"/>
          <p:cNvSpPr/>
          <p:nvPr/>
        </p:nvSpPr>
        <p:spPr>
          <a:xfrm>
            <a:off x="6338888" y="4149725"/>
            <a:ext cx="609600" cy="12065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3" name="Oval 62"/>
          <p:cNvSpPr/>
          <p:nvPr/>
        </p:nvSpPr>
        <p:spPr>
          <a:xfrm>
            <a:off x="7164388" y="4149725"/>
            <a:ext cx="609600" cy="12065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>
                <a:latin typeface="Times New Roman" pitchFamily="18" charset="0"/>
                <a:ea typeface="MS Gothic" pitchFamily="49" charset="-128"/>
              </a:rPr>
              <a:t>Abstract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mtClean="0">
                <a:latin typeface="Times New Roman" pitchFamily="18" charset="0"/>
                <a:ea typeface="MS Gothic" pitchFamily="49" charset="-128"/>
              </a:rPr>
              <a:t>	Building upon a model being proposed for the IEEE 802.11 Portal Convergence Function, this presentation carries that concept into the 802.11ak concepts, and 802.1AC considerations for these extended concepts.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4284663" y="3500438"/>
            <a:ext cx="1727200" cy="36353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84663" y="3860800"/>
            <a:ext cx="2519362" cy="360363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372225" y="4221163"/>
            <a:ext cx="1512888" cy="4699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692150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 smtClean="0">
                <a:solidFill>
                  <a:srgbClr val="435153"/>
                </a:solidFill>
              </a:rPr>
              <a:t>P802.11ak and non-11ak STNs on one AP.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067175" y="1844675"/>
            <a:ext cx="3025775" cy="650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AP w/Bridge and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2268538" y="1989138"/>
            <a:ext cx="1676400" cy="361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11ak Non-AP STAs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49250" y="2997200"/>
            <a:ext cx="766763" cy="16017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49250" y="4587875"/>
            <a:ext cx="766763" cy="363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187450" y="2997200"/>
            <a:ext cx="792163" cy="16017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187450" y="4587875"/>
            <a:ext cx="792163" cy="363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684213" y="4941888"/>
            <a:ext cx="0" cy="503237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738313" y="4951413"/>
            <a:ext cx="0" cy="531812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23850" y="1628775"/>
            <a:ext cx="1584325" cy="7223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Non-11ak Non-AP STAs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539750" y="5516563"/>
            <a:ext cx="5688013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268538" y="3500438"/>
            <a:ext cx="790575" cy="11001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268538" y="4589463"/>
            <a:ext cx="790575" cy="3635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284663" y="4221163"/>
            <a:ext cx="1800225" cy="3794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284663" y="4589463"/>
            <a:ext cx="1800225" cy="3635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7" name="Straight Connector 126"/>
          <p:cNvCxnSpPr>
            <a:stCxn id="72" idx="3"/>
          </p:cNvCxnSpPr>
          <p:nvPr/>
        </p:nvCxnSpPr>
        <p:spPr>
          <a:xfrm flipV="1">
            <a:off x="7885113" y="4437063"/>
            <a:ext cx="896937" cy="1905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700338" y="4953000"/>
            <a:ext cx="0" cy="563563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659563" y="4005263"/>
            <a:ext cx="0" cy="398462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219700" y="4005263"/>
            <a:ext cx="1439863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284663" y="2997200"/>
            <a:ext cx="2374900" cy="508000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132138" y="3500438"/>
            <a:ext cx="792162" cy="1098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132138" y="4587875"/>
            <a:ext cx="792162" cy="3635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3563938" y="4951413"/>
            <a:ext cx="0" cy="56515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411413" y="5516563"/>
            <a:ext cx="3240087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916" name="Left Brace 4"/>
          <p:cNvSpPr>
            <a:spLocks/>
          </p:cNvSpPr>
          <p:nvPr/>
        </p:nvSpPr>
        <p:spPr bwMode="auto">
          <a:xfrm rot="5400000">
            <a:off x="960437" y="1855788"/>
            <a:ext cx="288925" cy="1562100"/>
          </a:xfrm>
          <a:prstGeom prst="leftBrace">
            <a:avLst>
              <a:gd name="adj1" fmla="val 831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7917" name="Left Brace 40"/>
          <p:cNvSpPr>
            <a:spLocks/>
          </p:cNvSpPr>
          <p:nvPr/>
        </p:nvSpPr>
        <p:spPr bwMode="auto">
          <a:xfrm rot="5400000">
            <a:off x="2925762" y="1855788"/>
            <a:ext cx="288925" cy="1562100"/>
          </a:xfrm>
          <a:prstGeom prst="leftBrace">
            <a:avLst>
              <a:gd name="adj1" fmla="val 831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7918" name="Left Brace 41"/>
          <p:cNvSpPr>
            <a:spLocks/>
          </p:cNvSpPr>
          <p:nvPr/>
        </p:nvSpPr>
        <p:spPr bwMode="auto">
          <a:xfrm rot="5400000">
            <a:off x="5399881" y="1377157"/>
            <a:ext cx="288925" cy="2519362"/>
          </a:xfrm>
          <a:prstGeom prst="leftBrace">
            <a:avLst>
              <a:gd name="adj1" fmla="val 8316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572000" y="3789363"/>
            <a:ext cx="720725" cy="13970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47" name="Oval 46"/>
          <p:cNvSpPr/>
          <p:nvPr/>
        </p:nvSpPr>
        <p:spPr>
          <a:xfrm>
            <a:off x="4395788" y="3438525"/>
            <a:ext cx="609600" cy="12223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8" name="Oval 47"/>
          <p:cNvSpPr/>
          <p:nvPr/>
        </p:nvSpPr>
        <p:spPr>
          <a:xfrm>
            <a:off x="5272088" y="3440113"/>
            <a:ext cx="609600" cy="12223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092950" y="2997200"/>
            <a:ext cx="1582738" cy="1223963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Portal</a:t>
            </a:r>
          </a:p>
        </p:txBody>
      </p:sp>
      <p:sp>
        <p:nvSpPr>
          <p:cNvPr id="65" name="Oval 64"/>
          <p:cNvSpPr/>
          <p:nvPr/>
        </p:nvSpPr>
        <p:spPr>
          <a:xfrm>
            <a:off x="4859338" y="4149725"/>
            <a:ext cx="609600" cy="12065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37924" name="TextBox 66"/>
          <p:cNvSpPr txBox="1">
            <a:spLocks noChangeArrowheads="1"/>
          </p:cNvSpPr>
          <p:nvPr/>
        </p:nvSpPr>
        <p:spPr bwMode="auto">
          <a:xfrm>
            <a:off x="5337175" y="3860800"/>
            <a:ext cx="1395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435153"/>
                </a:solidFill>
              </a:rPr>
              <a:t>11ak DSAF</a:t>
            </a:r>
          </a:p>
        </p:txBody>
      </p:sp>
      <p:sp>
        <p:nvSpPr>
          <p:cNvPr id="37925" name="Left Brace 69"/>
          <p:cNvSpPr>
            <a:spLocks/>
          </p:cNvSpPr>
          <p:nvPr/>
        </p:nvSpPr>
        <p:spPr bwMode="auto">
          <a:xfrm rot="5400000">
            <a:off x="7739856" y="1845469"/>
            <a:ext cx="288925" cy="1582738"/>
          </a:xfrm>
          <a:prstGeom prst="leftBrace">
            <a:avLst>
              <a:gd name="adj1" fmla="val 8293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999288" y="2133600"/>
            <a:ext cx="1676400" cy="361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Portal</a:t>
            </a:r>
          </a:p>
        </p:txBody>
      </p:sp>
      <p:cxnSp>
        <p:nvCxnSpPr>
          <p:cNvPr id="89" name="Straight Connector 88"/>
          <p:cNvCxnSpPr>
            <a:stCxn id="46" idx="0"/>
          </p:cNvCxnSpPr>
          <p:nvPr/>
        </p:nvCxnSpPr>
        <p:spPr>
          <a:xfrm>
            <a:off x="4932363" y="3789363"/>
            <a:ext cx="215900" cy="21590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148263" y="4076700"/>
            <a:ext cx="0" cy="1439863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37930" idx="0"/>
          </p:cNvCxnSpPr>
          <p:nvPr/>
        </p:nvCxnSpPr>
        <p:spPr>
          <a:xfrm>
            <a:off x="5148263" y="3933825"/>
            <a:ext cx="0" cy="1582738"/>
          </a:xfrm>
          <a:prstGeom prst="line">
            <a:avLst/>
          </a:prstGeom>
          <a:ln w="28575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930" name="Oval 86"/>
          <p:cNvSpPr>
            <a:spLocks noChangeArrowheads="1"/>
          </p:cNvSpPr>
          <p:nvPr/>
        </p:nvSpPr>
        <p:spPr bwMode="auto">
          <a:xfrm>
            <a:off x="5076825" y="3933825"/>
            <a:ext cx="142875" cy="1428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7931" name="Oval 99"/>
          <p:cNvSpPr>
            <a:spLocks noChangeArrowheads="1"/>
          </p:cNvSpPr>
          <p:nvPr/>
        </p:nvSpPr>
        <p:spPr bwMode="auto">
          <a:xfrm>
            <a:off x="4859338" y="3573463"/>
            <a:ext cx="144462" cy="1428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cxnSp>
        <p:nvCxnSpPr>
          <p:cNvPr id="101" name="Straight Connector 100"/>
          <p:cNvCxnSpPr>
            <a:stCxn id="37931" idx="4"/>
            <a:endCxn id="46" idx="0"/>
          </p:cNvCxnSpPr>
          <p:nvPr/>
        </p:nvCxnSpPr>
        <p:spPr>
          <a:xfrm>
            <a:off x="4932363" y="3716338"/>
            <a:ext cx="0" cy="73025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37931" idx="6"/>
            <a:endCxn id="48" idx="0"/>
          </p:cNvCxnSpPr>
          <p:nvPr/>
        </p:nvCxnSpPr>
        <p:spPr>
          <a:xfrm flipV="1">
            <a:off x="5003800" y="3440113"/>
            <a:ext cx="573088" cy="204787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47" idx="0"/>
            <a:endCxn id="37931" idx="1"/>
          </p:cNvCxnSpPr>
          <p:nvPr/>
        </p:nvCxnSpPr>
        <p:spPr>
          <a:xfrm>
            <a:off x="4700588" y="3438525"/>
            <a:ext cx="180975" cy="155575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935" name="TextBox 110"/>
          <p:cNvSpPr txBox="1">
            <a:spLocks noChangeArrowheads="1"/>
          </p:cNvSpPr>
          <p:nvPr/>
        </p:nvSpPr>
        <p:spPr bwMode="auto">
          <a:xfrm>
            <a:off x="4211638" y="3500438"/>
            <a:ext cx="7350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435153"/>
                </a:solidFill>
              </a:rPr>
              <a:t>.1AC</a:t>
            </a:r>
          </a:p>
        </p:txBody>
      </p:sp>
      <p:sp>
        <p:nvSpPr>
          <p:cNvPr id="37936" name="TextBox 104"/>
          <p:cNvSpPr txBox="1">
            <a:spLocks noChangeArrowheads="1"/>
          </p:cNvSpPr>
          <p:nvPr/>
        </p:nvSpPr>
        <p:spPr bwMode="auto">
          <a:xfrm>
            <a:off x="2484438" y="2781300"/>
            <a:ext cx="1244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400">
                <a:solidFill>
                  <a:schemeClr val="tx1"/>
                </a:solidFill>
              </a:rPr>
              <a:t>One-to-one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400">
                <a:solidFill>
                  <a:schemeClr val="tx1"/>
                </a:solidFill>
              </a:rPr>
              <a:t>mapping, 11ak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400">
                <a:solidFill>
                  <a:schemeClr val="tx1"/>
                </a:solidFill>
              </a:rPr>
              <a:t>non-AP STA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400">
                <a:solidFill>
                  <a:schemeClr val="tx1"/>
                </a:solidFill>
              </a:rPr>
              <a:t>to SAP</a:t>
            </a:r>
          </a:p>
        </p:txBody>
      </p:sp>
      <p:cxnSp>
        <p:nvCxnSpPr>
          <p:cNvPr id="37937" name="Straight Arrow Connector 107"/>
          <p:cNvCxnSpPr>
            <a:cxnSpLocks noChangeShapeType="1"/>
            <a:endCxn id="47" idx="1"/>
          </p:cNvCxnSpPr>
          <p:nvPr/>
        </p:nvCxnSpPr>
        <p:spPr bwMode="auto">
          <a:xfrm>
            <a:off x="3563938" y="3357563"/>
            <a:ext cx="922337" cy="1000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7938" name="Straight Arrow Connector 112"/>
          <p:cNvCxnSpPr>
            <a:cxnSpLocks noChangeShapeType="1"/>
            <a:endCxn id="50" idx="0"/>
          </p:cNvCxnSpPr>
          <p:nvPr/>
        </p:nvCxnSpPr>
        <p:spPr bwMode="auto">
          <a:xfrm>
            <a:off x="3419475" y="3500438"/>
            <a:ext cx="10795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4" name="Oval 53"/>
          <p:cNvSpPr/>
          <p:nvPr/>
        </p:nvSpPr>
        <p:spPr>
          <a:xfrm>
            <a:off x="6338888" y="4149725"/>
            <a:ext cx="609600" cy="12065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132138" y="2997200"/>
            <a:ext cx="1008062" cy="508000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124075" y="2997200"/>
            <a:ext cx="935038" cy="508000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37942" name="TextBox 3"/>
          <p:cNvSpPr txBox="1">
            <a:spLocks noChangeArrowheads="1"/>
          </p:cNvSpPr>
          <p:nvPr/>
        </p:nvSpPr>
        <p:spPr bwMode="auto">
          <a:xfrm>
            <a:off x="900113" y="5589588"/>
            <a:ext cx="7256462" cy="83026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FF0000"/>
                </a:solidFill>
              </a:rPr>
              <a:t>With Portal still generic (not necessarily a bridge)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FF0000"/>
                </a:solidFill>
              </a:rPr>
              <a:t>And, MACs, Portal, Bridges height aligned to LLC layer </a:t>
            </a:r>
          </a:p>
        </p:txBody>
      </p:sp>
      <p:sp>
        <p:nvSpPr>
          <p:cNvPr id="69" name="Oval 68"/>
          <p:cNvSpPr/>
          <p:nvPr/>
        </p:nvSpPr>
        <p:spPr>
          <a:xfrm>
            <a:off x="7164388" y="4149725"/>
            <a:ext cx="609600" cy="12065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4284663" y="3500438"/>
            <a:ext cx="2519362" cy="36353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84663" y="3860800"/>
            <a:ext cx="2519362" cy="360363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372225" y="4221163"/>
            <a:ext cx="1512888" cy="4699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692150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smtClean="0">
                <a:solidFill>
                  <a:srgbClr val="435153"/>
                </a:solidFill>
              </a:rPr>
              <a:t>P802.11ak and non-11ak STNs on one AP.</a:t>
            </a:r>
            <a:endParaRPr lang="en-US" sz="3600" b="0" kern="1200">
              <a:solidFill>
                <a:schemeClr val="accent6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067175" y="1844675"/>
            <a:ext cx="3025775" cy="650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AP w/Bridge and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2268538" y="1989138"/>
            <a:ext cx="1676400" cy="361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11ak Non-AP STAs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49250" y="2997200"/>
            <a:ext cx="766763" cy="16017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49250" y="4587875"/>
            <a:ext cx="766763" cy="363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187450" y="2997200"/>
            <a:ext cx="792163" cy="16017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187450" y="4587875"/>
            <a:ext cx="792163" cy="363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684213" y="4941888"/>
            <a:ext cx="0" cy="503237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738313" y="4951413"/>
            <a:ext cx="0" cy="531812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23850" y="1628775"/>
            <a:ext cx="1584325" cy="7223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Non-11ak Non-AP STAs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539750" y="5516563"/>
            <a:ext cx="5688013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268538" y="3500438"/>
            <a:ext cx="790575" cy="11001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268538" y="4589463"/>
            <a:ext cx="790575" cy="3635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284663" y="4221163"/>
            <a:ext cx="1800225" cy="3794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284663" y="4589463"/>
            <a:ext cx="1800225" cy="3635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7" name="Straight Connector 126"/>
          <p:cNvCxnSpPr>
            <a:stCxn id="72" idx="3"/>
          </p:cNvCxnSpPr>
          <p:nvPr/>
        </p:nvCxnSpPr>
        <p:spPr>
          <a:xfrm flipV="1">
            <a:off x="7885113" y="4437063"/>
            <a:ext cx="896937" cy="1905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700338" y="4953000"/>
            <a:ext cx="0" cy="563563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659563" y="4005263"/>
            <a:ext cx="0" cy="398462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219700" y="4005263"/>
            <a:ext cx="1439863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284663" y="2997200"/>
            <a:ext cx="2519362" cy="508000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132138" y="3500438"/>
            <a:ext cx="792162" cy="1098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132138" y="4587875"/>
            <a:ext cx="792162" cy="3635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3563938" y="4951413"/>
            <a:ext cx="0" cy="56515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411413" y="5516563"/>
            <a:ext cx="3240087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940" name="Left Brace 4"/>
          <p:cNvSpPr>
            <a:spLocks/>
          </p:cNvSpPr>
          <p:nvPr/>
        </p:nvSpPr>
        <p:spPr bwMode="auto">
          <a:xfrm rot="5400000">
            <a:off x="960437" y="1855788"/>
            <a:ext cx="288925" cy="1562100"/>
          </a:xfrm>
          <a:prstGeom prst="leftBrace">
            <a:avLst>
              <a:gd name="adj1" fmla="val 831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8941" name="Left Brace 40"/>
          <p:cNvSpPr>
            <a:spLocks/>
          </p:cNvSpPr>
          <p:nvPr/>
        </p:nvSpPr>
        <p:spPr bwMode="auto">
          <a:xfrm rot="5400000">
            <a:off x="2925762" y="1855788"/>
            <a:ext cx="288925" cy="1562100"/>
          </a:xfrm>
          <a:prstGeom prst="leftBrace">
            <a:avLst>
              <a:gd name="adj1" fmla="val 831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8942" name="Left Brace 41"/>
          <p:cNvSpPr>
            <a:spLocks/>
          </p:cNvSpPr>
          <p:nvPr/>
        </p:nvSpPr>
        <p:spPr bwMode="auto">
          <a:xfrm rot="5400000">
            <a:off x="5399881" y="1377157"/>
            <a:ext cx="288925" cy="2519362"/>
          </a:xfrm>
          <a:prstGeom prst="leftBrace">
            <a:avLst>
              <a:gd name="adj1" fmla="val 8316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572000" y="3789363"/>
            <a:ext cx="720725" cy="13970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47" name="Oval 46"/>
          <p:cNvSpPr/>
          <p:nvPr/>
        </p:nvSpPr>
        <p:spPr>
          <a:xfrm>
            <a:off x="4395788" y="3438525"/>
            <a:ext cx="609600" cy="12223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8" name="Oval 47"/>
          <p:cNvSpPr/>
          <p:nvPr/>
        </p:nvSpPr>
        <p:spPr>
          <a:xfrm>
            <a:off x="5272088" y="3440113"/>
            <a:ext cx="609600" cy="12223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092950" y="2997200"/>
            <a:ext cx="1582738" cy="1223963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Portal</a:t>
            </a:r>
          </a:p>
        </p:txBody>
      </p:sp>
      <p:sp>
        <p:nvSpPr>
          <p:cNvPr id="65" name="Oval 64"/>
          <p:cNvSpPr/>
          <p:nvPr/>
        </p:nvSpPr>
        <p:spPr>
          <a:xfrm>
            <a:off x="4859338" y="4149725"/>
            <a:ext cx="609600" cy="12065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38948" name="TextBox 66"/>
          <p:cNvSpPr txBox="1">
            <a:spLocks noChangeArrowheads="1"/>
          </p:cNvSpPr>
          <p:nvPr/>
        </p:nvSpPr>
        <p:spPr bwMode="auto">
          <a:xfrm>
            <a:off x="5337175" y="3860800"/>
            <a:ext cx="1395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435153"/>
                </a:solidFill>
              </a:rPr>
              <a:t>11ak DSAF</a:t>
            </a:r>
          </a:p>
        </p:txBody>
      </p:sp>
      <p:sp>
        <p:nvSpPr>
          <p:cNvPr id="38949" name="Left Brace 69"/>
          <p:cNvSpPr>
            <a:spLocks/>
          </p:cNvSpPr>
          <p:nvPr/>
        </p:nvSpPr>
        <p:spPr bwMode="auto">
          <a:xfrm rot="5400000">
            <a:off x="7739856" y="1845469"/>
            <a:ext cx="288925" cy="1582738"/>
          </a:xfrm>
          <a:prstGeom prst="leftBrace">
            <a:avLst>
              <a:gd name="adj1" fmla="val 8293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999288" y="2133600"/>
            <a:ext cx="1676400" cy="361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Portal</a:t>
            </a:r>
          </a:p>
        </p:txBody>
      </p:sp>
      <p:cxnSp>
        <p:nvCxnSpPr>
          <p:cNvPr id="89" name="Straight Connector 88"/>
          <p:cNvCxnSpPr>
            <a:stCxn id="46" idx="0"/>
          </p:cNvCxnSpPr>
          <p:nvPr/>
        </p:nvCxnSpPr>
        <p:spPr>
          <a:xfrm>
            <a:off x="4932363" y="3789363"/>
            <a:ext cx="215900" cy="21590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148263" y="4076700"/>
            <a:ext cx="0" cy="1439863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38954" idx="0"/>
          </p:cNvCxnSpPr>
          <p:nvPr/>
        </p:nvCxnSpPr>
        <p:spPr>
          <a:xfrm>
            <a:off x="5148263" y="3933825"/>
            <a:ext cx="0" cy="1582738"/>
          </a:xfrm>
          <a:prstGeom prst="line">
            <a:avLst/>
          </a:prstGeom>
          <a:ln w="28575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954" name="Oval 86"/>
          <p:cNvSpPr>
            <a:spLocks noChangeArrowheads="1"/>
          </p:cNvSpPr>
          <p:nvPr/>
        </p:nvSpPr>
        <p:spPr bwMode="auto">
          <a:xfrm>
            <a:off x="5076825" y="3933825"/>
            <a:ext cx="142875" cy="1428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8955" name="Oval 99"/>
          <p:cNvSpPr>
            <a:spLocks noChangeArrowheads="1"/>
          </p:cNvSpPr>
          <p:nvPr/>
        </p:nvSpPr>
        <p:spPr bwMode="auto">
          <a:xfrm>
            <a:off x="4859338" y="3573463"/>
            <a:ext cx="144462" cy="1428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cxnSp>
        <p:nvCxnSpPr>
          <p:cNvPr id="101" name="Straight Connector 100"/>
          <p:cNvCxnSpPr>
            <a:stCxn id="38955" idx="4"/>
            <a:endCxn id="46" idx="0"/>
          </p:cNvCxnSpPr>
          <p:nvPr/>
        </p:nvCxnSpPr>
        <p:spPr>
          <a:xfrm>
            <a:off x="4932363" y="3716338"/>
            <a:ext cx="0" cy="73025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38955" idx="6"/>
            <a:endCxn id="48" idx="0"/>
          </p:cNvCxnSpPr>
          <p:nvPr/>
        </p:nvCxnSpPr>
        <p:spPr>
          <a:xfrm flipV="1">
            <a:off x="5003800" y="3440113"/>
            <a:ext cx="573088" cy="204787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47" idx="0"/>
            <a:endCxn id="38955" idx="1"/>
          </p:cNvCxnSpPr>
          <p:nvPr/>
        </p:nvCxnSpPr>
        <p:spPr>
          <a:xfrm>
            <a:off x="4700588" y="3438525"/>
            <a:ext cx="180975" cy="155575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959" name="TextBox 110"/>
          <p:cNvSpPr txBox="1">
            <a:spLocks noChangeArrowheads="1"/>
          </p:cNvSpPr>
          <p:nvPr/>
        </p:nvSpPr>
        <p:spPr bwMode="auto">
          <a:xfrm>
            <a:off x="4211638" y="3500438"/>
            <a:ext cx="7350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435153"/>
                </a:solidFill>
              </a:rPr>
              <a:t>.1AC</a:t>
            </a:r>
          </a:p>
        </p:txBody>
      </p:sp>
      <p:sp>
        <p:nvSpPr>
          <p:cNvPr id="38960" name="TextBox 104"/>
          <p:cNvSpPr txBox="1">
            <a:spLocks noChangeArrowheads="1"/>
          </p:cNvSpPr>
          <p:nvPr/>
        </p:nvSpPr>
        <p:spPr bwMode="auto">
          <a:xfrm>
            <a:off x="2484438" y="2781300"/>
            <a:ext cx="1244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400">
                <a:solidFill>
                  <a:schemeClr val="tx1"/>
                </a:solidFill>
              </a:rPr>
              <a:t>One-to-one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400">
                <a:solidFill>
                  <a:schemeClr val="tx1"/>
                </a:solidFill>
              </a:rPr>
              <a:t>mapping, 11ak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400">
                <a:solidFill>
                  <a:schemeClr val="tx1"/>
                </a:solidFill>
              </a:rPr>
              <a:t>non-AP STA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400">
                <a:solidFill>
                  <a:schemeClr val="tx1"/>
                </a:solidFill>
              </a:rPr>
              <a:t>to SAP</a:t>
            </a:r>
          </a:p>
        </p:txBody>
      </p:sp>
      <p:cxnSp>
        <p:nvCxnSpPr>
          <p:cNvPr id="38961" name="Straight Arrow Connector 107"/>
          <p:cNvCxnSpPr>
            <a:cxnSpLocks noChangeShapeType="1"/>
            <a:endCxn id="47" idx="1"/>
          </p:cNvCxnSpPr>
          <p:nvPr/>
        </p:nvCxnSpPr>
        <p:spPr bwMode="auto">
          <a:xfrm>
            <a:off x="3563938" y="3357563"/>
            <a:ext cx="922337" cy="1000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962" name="Straight Arrow Connector 112"/>
          <p:cNvCxnSpPr>
            <a:cxnSpLocks noChangeShapeType="1"/>
            <a:endCxn id="50" idx="0"/>
          </p:cNvCxnSpPr>
          <p:nvPr/>
        </p:nvCxnSpPr>
        <p:spPr bwMode="auto">
          <a:xfrm>
            <a:off x="3419475" y="3500438"/>
            <a:ext cx="10795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4" name="Oval 53"/>
          <p:cNvSpPr/>
          <p:nvPr/>
        </p:nvSpPr>
        <p:spPr>
          <a:xfrm>
            <a:off x="6338888" y="4149725"/>
            <a:ext cx="609600" cy="12065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132138" y="2997200"/>
            <a:ext cx="1008062" cy="508000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124075" y="2997200"/>
            <a:ext cx="935038" cy="508000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Oval 68"/>
          <p:cNvSpPr/>
          <p:nvPr/>
        </p:nvSpPr>
        <p:spPr>
          <a:xfrm>
            <a:off x="6049963" y="3429000"/>
            <a:ext cx="609600" cy="12223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cxnSp>
        <p:nvCxnSpPr>
          <p:cNvPr id="71" name="Straight Connector 70"/>
          <p:cNvCxnSpPr>
            <a:endCxn id="69" idx="4"/>
          </p:cNvCxnSpPr>
          <p:nvPr/>
        </p:nvCxnSpPr>
        <p:spPr>
          <a:xfrm flipV="1">
            <a:off x="5003800" y="3551238"/>
            <a:ext cx="1350963" cy="93662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968" name="Freeform 9"/>
          <p:cNvSpPr>
            <a:spLocks/>
          </p:cNvSpPr>
          <p:nvPr/>
        </p:nvSpPr>
        <p:spPr bwMode="auto">
          <a:xfrm>
            <a:off x="2695575" y="3524250"/>
            <a:ext cx="2886075" cy="666750"/>
          </a:xfrm>
          <a:custGeom>
            <a:avLst/>
            <a:gdLst>
              <a:gd name="T0" fmla="*/ 2886075 w 2886075"/>
              <a:gd name="T1" fmla="*/ 0 h 667528"/>
              <a:gd name="T2" fmla="*/ 2762251 w 2886075"/>
              <a:gd name="T3" fmla="*/ 190278 h 667528"/>
              <a:gd name="T4" fmla="*/ 2657475 w 2886075"/>
              <a:gd name="T5" fmla="*/ 294931 h 667528"/>
              <a:gd name="T6" fmla="*/ 2543175 w 2886075"/>
              <a:gd name="T7" fmla="*/ 399584 h 667528"/>
              <a:gd name="T8" fmla="*/ 2438401 w 2886075"/>
              <a:gd name="T9" fmla="*/ 456667 h 667528"/>
              <a:gd name="T10" fmla="*/ 2390775 w 2886075"/>
              <a:gd name="T11" fmla="*/ 485209 h 667528"/>
              <a:gd name="T12" fmla="*/ 2352675 w 2886075"/>
              <a:gd name="T13" fmla="*/ 494723 h 667528"/>
              <a:gd name="T14" fmla="*/ 2305051 w 2886075"/>
              <a:gd name="T15" fmla="*/ 513750 h 667528"/>
              <a:gd name="T16" fmla="*/ 2228851 w 2886075"/>
              <a:gd name="T17" fmla="*/ 532778 h 667528"/>
              <a:gd name="T18" fmla="*/ 2181225 w 2886075"/>
              <a:gd name="T19" fmla="*/ 551806 h 667528"/>
              <a:gd name="T20" fmla="*/ 2143125 w 2886075"/>
              <a:gd name="T21" fmla="*/ 570834 h 667528"/>
              <a:gd name="T22" fmla="*/ 2105025 w 2886075"/>
              <a:gd name="T23" fmla="*/ 580348 h 667528"/>
              <a:gd name="T24" fmla="*/ 1981202 w 2886075"/>
              <a:gd name="T25" fmla="*/ 618403 h 667528"/>
              <a:gd name="T26" fmla="*/ 1857377 w 2886075"/>
              <a:gd name="T27" fmla="*/ 627917 h 667528"/>
              <a:gd name="T28" fmla="*/ 1524002 w 2886075"/>
              <a:gd name="T29" fmla="*/ 646945 h 667528"/>
              <a:gd name="T30" fmla="*/ 1428752 w 2886075"/>
              <a:gd name="T31" fmla="*/ 656459 h 667528"/>
              <a:gd name="T32" fmla="*/ 647700 w 2886075"/>
              <a:gd name="T33" fmla="*/ 656459 h 667528"/>
              <a:gd name="T34" fmla="*/ 561975 w 2886075"/>
              <a:gd name="T35" fmla="*/ 618403 h 667528"/>
              <a:gd name="T36" fmla="*/ 419100 w 2886075"/>
              <a:gd name="T37" fmla="*/ 532778 h 667528"/>
              <a:gd name="T38" fmla="*/ 352425 w 2886075"/>
              <a:gd name="T39" fmla="*/ 494723 h 667528"/>
              <a:gd name="T40" fmla="*/ 304800 w 2886075"/>
              <a:gd name="T41" fmla="*/ 475695 h 667528"/>
              <a:gd name="T42" fmla="*/ 228600 w 2886075"/>
              <a:gd name="T43" fmla="*/ 437639 h 667528"/>
              <a:gd name="T44" fmla="*/ 209550 w 2886075"/>
              <a:gd name="T45" fmla="*/ 399584 h 667528"/>
              <a:gd name="T46" fmla="*/ 190500 w 2886075"/>
              <a:gd name="T47" fmla="*/ 352014 h 667528"/>
              <a:gd name="T48" fmla="*/ 142875 w 2886075"/>
              <a:gd name="T49" fmla="*/ 275903 h 667528"/>
              <a:gd name="T50" fmla="*/ 133350 w 2886075"/>
              <a:gd name="T51" fmla="*/ 237847 h 667528"/>
              <a:gd name="T52" fmla="*/ 114300 w 2886075"/>
              <a:gd name="T53" fmla="*/ 199792 h 667528"/>
              <a:gd name="T54" fmla="*/ 95250 w 2886075"/>
              <a:gd name="T55" fmla="*/ 142708 h 667528"/>
              <a:gd name="T56" fmla="*/ 85725 w 2886075"/>
              <a:gd name="T57" fmla="*/ 114167 h 667528"/>
              <a:gd name="T58" fmla="*/ 57150 w 2886075"/>
              <a:gd name="T59" fmla="*/ 95139 h 667528"/>
              <a:gd name="T60" fmla="*/ 9525 w 2886075"/>
              <a:gd name="T61" fmla="*/ 47569 h 667528"/>
              <a:gd name="T62" fmla="*/ 0 w 2886075"/>
              <a:gd name="T63" fmla="*/ 47569 h 66752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886075"/>
              <a:gd name="T97" fmla="*/ 0 h 667528"/>
              <a:gd name="T98" fmla="*/ 2886075 w 2886075"/>
              <a:gd name="T99" fmla="*/ 667528 h 66752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886075" h="667528">
                <a:moveTo>
                  <a:pt x="2886075" y="0"/>
                </a:moveTo>
                <a:cubicBezTo>
                  <a:pt x="2841901" y="79514"/>
                  <a:pt x="2825411" y="117366"/>
                  <a:pt x="2762250" y="190500"/>
                </a:cubicBezTo>
                <a:cubicBezTo>
                  <a:pt x="2729967" y="227881"/>
                  <a:pt x="2692400" y="260350"/>
                  <a:pt x="2657475" y="295275"/>
                </a:cubicBezTo>
                <a:cubicBezTo>
                  <a:pt x="2615681" y="337069"/>
                  <a:pt x="2590748" y="365452"/>
                  <a:pt x="2543175" y="400050"/>
                </a:cubicBezTo>
                <a:cubicBezTo>
                  <a:pt x="2507391" y="426075"/>
                  <a:pt x="2477475" y="435886"/>
                  <a:pt x="2438400" y="457200"/>
                </a:cubicBezTo>
                <a:cubicBezTo>
                  <a:pt x="2422147" y="466065"/>
                  <a:pt x="2407693" y="478256"/>
                  <a:pt x="2390775" y="485775"/>
                </a:cubicBezTo>
                <a:cubicBezTo>
                  <a:pt x="2378812" y="491092"/>
                  <a:pt x="2365094" y="491160"/>
                  <a:pt x="2352675" y="495300"/>
                </a:cubicBezTo>
                <a:cubicBezTo>
                  <a:pt x="2336455" y="500707"/>
                  <a:pt x="2321392" y="509322"/>
                  <a:pt x="2305050" y="514350"/>
                </a:cubicBezTo>
                <a:cubicBezTo>
                  <a:pt x="2280026" y="522050"/>
                  <a:pt x="2253159" y="523676"/>
                  <a:pt x="2228850" y="533400"/>
                </a:cubicBezTo>
                <a:cubicBezTo>
                  <a:pt x="2212975" y="539750"/>
                  <a:pt x="2196849" y="545506"/>
                  <a:pt x="2181225" y="552450"/>
                </a:cubicBezTo>
                <a:cubicBezTo>
                  <a:pt x="2168250" y="558217"/>
                  <a:pt x="2156420" y="566514"/>
                  <a:pt x="2143125" y="571500"/>
                </a:cubicBezTo>
                <a:cubicBezTo>
                  <a:pt x="2130868" y="576097"/>
                  <a:pt x="2117537" y="577175"/>
                  <a:pt x="2105025" y="581025"/>
                </a:cubicBezTo>
                <a:cubicBezTo>
                  <a:pt x="2101516" y="582105"/>
                  <a:pt x="2007392" y="616044"/>
                  <a:pt x="1981200" y="619125"/>
                </a:cubicBezTo>
                <a:cubicBezTo>
                  <a:pt x="1940087" y="623962"/>
                  <a:pt x="1898602" y="624902"/>
                  <a:pt x="1857375" y="628650"/>
                </a:cubicBezTo>
                <a:cubicBezTo>
                  <a:pt x="1624898" y="649784"/>
                  <a:pt x="1986129" y="629926"/>
                  <a:pt x="1524000" y="647700"/>
                </a:cubicBezTo>
                <a:cubicBezTo>
                  <a:pt x="1492250" y="650875"/>
                  <a:pt x="1460641" y="656162"/>
                  <a:pt x="1428750" y="657225"/>
                </a:cubicBezTo>
                <a:cubicBezTo>
                  <a:pt x="970175" y="672511"/>
                  <a:pt x="1034828" y="669323"/>
                  <a:pt x="647700" y="657225"/>
                </a:cubicBezTo>
                <a:cubicBezTo>
                  <a:pt x="619125" y="644525"/>
                  <a:pt x="589471" y="634018"/>
                  <a:pt x="561975" y="619125"/>
                </a:cubicBezTo>
                <a:cubicBezTo>
                  <a:pt x="513139" y="592672"/>
                  <a:pt x="466916" y="561655"/>
                  <a:pt x="419100" y="533400"/>
                </a:cubicBezTo>
                <a:cubicBezTo>
                  <a:pt x="397062" y="520378"/>
                  <a:pt x="376192" y="504807"/>
                  <a:pt x="352425" y="495300"/>
                </a:cubicBezTo>
                <a:cubicBezTo>
                  <a:pt x="336550" y="488950"/>
                  <a:pt x="319746" y="484553"/>
                  <a:pt x="304800" y="476250"/>
                </a:cubicBezTo>
                <a:cubicBezTo>
                  <a:pt x="225317" y="432093"/>
                  <a:pt x="307590" y="457897"/>
                  <a:pt x="228600" y="438150"/>
                </a:cubicBezTo>
                <a:cubicBezTo>
                  <a:pt x="222250" y="425450"/>
                  <a:pt x="215317" y="413025"/>
                  <a:pt x="209550" y="400050"/>
                </a:cubicBezTo>
                <a:cubicBezTo>
                  <a:pt x="202606" y="384426"/>
                  <a:pt x="198803" y="367371"/>
                  <a:pt x="190500" y="352425"/>
                </a:cubicBezTo>
                <a:cubicBezTo>
                  <a:pt x="155921" y="290183"/>
                  <a:pt x="166775" y="339958"/>
                  <a:pt x="142875" y="276225"/>
                </a:cubicBezTo>
                <a:cubicBezTo>
                  <a:pt x="138278" y="263968"/>
                  <a:pt x="137947" y="250382"/>
                  <a:pt x="133350" y="238125"/>
                </a:cubicBezTo>
                <a:cubicBezTo>
                  <a:pt x="128364" y="224830"/>
                  <a:pt x="119573" y="213208"/>
                  <a:pt x="114300" y="200025"/>
                </a:cubicBezTo>
                <a:cubicBezTo>
                  <a:pt x="106842" y="181381"/>
                  <a:pt x="101600" y="161925"/>
                  <a:pt x="95250" y="142875"/>
                </a:cubicBezTo>
                <a:cubicBezTo>
                  <a:pt x="92075" y="133350"/>
                  <a:pt x="94079" y="119869"/>
                  <a:pt x="85725" y="114300"/>
                </a:cubicBezTo>
                <a:lnTo>
                  <a:pt x="57150" y="95250"/>
                </a:lnTo>
                <a:cubicBezTo>
                  <a:pt x="38100" y="66675"/>
                  <a:pt x="41275" y="63500"/>
                  <a:pt x="9525" y="47625"/>
                </a:cubicBezTo>
                <a:cubicBezTo>
                  <a:pt x="6685" y="46205"/>
                  <a:pt x="3175" y="47625"/>
                  <a:pt x="0" y="47625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69" name="Freeform 75"/>
          <p:cNvSpPr>
            <a:spLocks/>
          </p:cNvSpPr>
          <p:nvPr/>
        </p:nvSpPr>
        <p:spPr bwMode="auto">
          <a:xfrm>
            <a:off x="3492500" y="3500438"/>
            <a:ext cx="1150938" cy="360362"/>
          </a:xfrm>
          <a:custGeom>
            <a:avLst/>
            <a:gdLst>
              <a:gd name="T0" fmla="*/ 459457 w 2886075"/>
              <a:gd name="T1" fmla="*/ 0 h 667528"/>
              <a:gd name="T2" fmla="*/ 439745 w 2886075"/>
              <a:gd name="T3" fmla="*/ 55469 h 667528"/>
              <a:gd name="T4" fmla="*/ 423065 w 2886075"/>
              <a:gd name="T5" fmla="*/ 85976 h 667528"/>
              <a:gd name="T6" fmla="*/ 404869 w 2886075"/>
              <a:gd name="T7" fmla="*/ 116484 h 667528"/>
              <a:gd name="T8" fmla="*/ 388188 w 2886075"/>
              <a:gd name="T9" fmla="*/ 133124 h 667528"/>
              <a:gd name="T10" fmla="*/ 380607 w 2886075"/>
              <a:gd name="T11" fmla="*/ 141444 h 667528"/>
              <a:gd name="T12" fmla="*/ 374541 w 2886075"/>
              <a:gd name="T13" fmla="*/ 144218 h 667528"/>
              <a:gd name="T14" fmla="*/ 366960 w 2886075"/>
              <a:gd name="T15" fmla="*/ 149764 h 667528"/>
              <a:gd name="T16" fmla="*/ 354829 w 2886075"/>
              <a:gd name="T17" fmla="*/ 155311 h 667528"/>
              <a:gd name="T18" fmla="*/ 347247 w 2886075"/>
              <a:gd name="T19" fmla="*/ 160858 h 667528"/>
              <a:gd name="T20" fmla="*/ 341181 w 2886075"/>
              <a:gd name="T21" fmla="*/ 166405 h 667528"/>
              <a:gd name="T22" fmla="*/ 335116 w 2886075"/>
              <a:gd name="T23" fmla="*/ 169178 h 667528"/>
              <a:gd name="T24" fmla="*/ 315403 w 2886075"/>
              <a:gd name="T25" fmla="*/ 180272 h 667528"/>
              <a:gd name="T26" fmla="*/ 295691 w 2886075"/>
              <a:gd name="T27" fmla="*/ 183046 h 667528"/>
              <a:gd name="T28" fmla="*/ 242618 w 2886075"/>
              <a:gd name="T29" fmla="*/ 188593 h 667528"/>
              <a:gd name="T30" fmla="*/ 227454 w 2886075"/>
              <a:gd name="T31" fmla="*/ 191366 h 667528"/>
              <a:gd name="T32" fmla="*/ 103112 w 2886075"/>
              <a:gd name="T33" fmla="*/ 191366 h 667528"/>
              <a:gd name="T34" fmla="*/ 89465 w 2886075"/>
              <a:gd name="T35" fmla="*/ 180272 h 667528"/>
              <a:gd name="T36" fmla="*/ 66720 w 2886075"/>
              <a:gd name="T37" fmla="*/ 155311 h 667528"/>
              <a:gd name="T38" fmla="*/ 56105 w 2886075"/>
              <a:gd name="T39" fmla="*/ 144218 h 667528"/>
              <a:gd name="T40" fmla="*/ 48524 w 2886075"/>
              <a:gd name="T41" fmla="*/ 138671 h 667528"/>
              <a:gd name="T42" fmla="*/ 36393 w 2886075"/>
              <a:gd name="T43" fmla="*/ 127577 h 667528"/>
              <a:gd name="T44" fmla="*/ 33360 w 2886075"/>
              <a:gd name="T45" fmla="*/ 116484 h 667528"/>
              <a:gd name="T46" fmla="*/ 30327 w 2886075"/>
              <a:gd name="T47" fmla="*/ 102617 h 667528"/>
              <a:gd name="T48" fmla="*/ 22745 w 2886075"/>
              <a:gd name="T49" fmla="*/ 80429 h 667528"/>
              <a:gd name="T50" fmla="*/ 21229 w 2886075"/>
              <a:gd name="T51" fmla="*/ 69336 h 667528"/>
              <a:gd name="T52" fmla="*/ 18196 w 2886075"/>
              <a:gd name="T53" fmla="*/ 58242 h 667528"/>
              <a:gd name="T54" fmla="*/ 15164 w 2886075"/>
              <a:gd name="T55" fmla="*/ 41602 h 667528"/>
              <a:gd name="T56" fmla="*/ 13647 w 2886075"/>
              <a:gd name="T57" fmla="*/ 33281 h 667528"/>
              <a:gd name="T58" fmla="*/ 9098 w 2886075"/>
              <a:gd name="T59" fmla="*/ 27734 h 667528"/>
              <a:gd name="T60" fmla="*/ 1516 w 2886075"/>
              <a:gd name="T61" fmla="*/ 13867 h 667528"/>
              <a:gd name="T62" fmla="*/ 0 w 2886075"/>
              <a:gd name="T63" fmla="*/ 13867 h 66752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886075"/>
              <a:gd name="T97" fmla="*/ 0 h 667528"/>
              <a:gd name="T98" fmla="*/ 2886075 w 2886075"/>
              <a:gd name="T99" fmla="*/ 667528 h 66752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886075" h="667528">
                <a:moveTo>
                  <a:pt x="2886075" y="0"/>
                </a:moveTo>
                <a:cubicBezTo>
                  <a:pt x="2841901" y="79514"/>
                  <a:pt x="2825411" y="117366"/>
                  <a:pt x="2762250" y="190500"/>
                </a:cubicBezTo>
                <a:cubicBezTo>
                  <a:pt x="2729967" y="227881"/>
                  <a:pt x="2692400" y="260350"/>
                  <a:pt x="2657475" y="295275"/>
                </a:cubicBezTo>
                <a:cubicBezTo>
                  <a:pt x="2615681" y="337069"/>
                  <a:pt x="2590748" y="365452"/>
                  <a:pt x="2543175" y="400050"/>
                </a:cubicBezTo>
                <a:cubicBezTo>
                  <a:pt x="2507391" y="426075"/>
                  <a:pt x="2477475" y="435886"/>
                  <a:pt x="2438400" y="457200"/>
                </a:cubicBezTo>
                <a:cubicBezTo>
                  <a:pt x="2422147" y="466065"/>
                  <a:pt x="2407693" y="478256"/>
                  <a:pt x="2390775" y="485775"/>
                </a:cubicBezTo>
                <a:cubicBezTo>
                  <a:pt x="2378812" y="491092"/>
                  <a:pt x="2365094" y="491160"/>
                  <a:pt x="2352675" y="495300"/>
                </a:cubicBezTo>
                <a:cubicBezTo>
                  <a:pt x="2336455" y="500707"/>
                  <a:pt x="2321392" y="509322"/>
                  <a:pt x="2305050" y="514350"/>
                </a:cubicBezTo>
                <a:cubicBezTo>
                  <a:pt x="2280026" y="522050"/>
                  <a:pt x="2253159" y="523676"/>
                  <a:pt x="2228850" y="533400"/>
                </a:cubicBezTo>
                <a:cubicBezTo>
                  <a:pt x="2212975" y="539750"/>
                  <a:pt x="2196849" y="545506"/>
                  <a:pt x="2181225" y="552450"/>
                </a:cubicBezTo>
                <a:cubicBezTo>
                  <a:pt x="2168250" y="558217"/>
                  <a:pt x="2156420" y="566514"/>
                  <a:pt x="2143125" y="571500"/>
                </a:cubicBezTo>
                <a:cubicBezTo>
                  <a:pt x="2130868" y="576097"/>
                  <a:pt x="2117537" y="577175"/>
                  <a:pt x="2105025" y="581025"/>
                </a:cubicBezTo>
                <a:cubicBezTo>
                  <a:pt x="2101516" y="582105"/>
                  <a:pt x="2007392" y="616044"/>
                  <a:pt x="1981200" y="619125"/>
                </a:cubicBezTo>
                <a:cubicBezTo>
                  <a:pt x="1940087" y="623962"/>
                  <a:pt x="1898602" y="624902"/>
                  <a:pt x="1857375" y="628650"/>
                </a:cubicBezTo>
                <a:cubicBezTo>
                  <a:pt x="1624898" y="649784"/>
                  <a:pt x="1986129" y="629926"/>
                  <a:pt x="1524000" y="647700"/>
                </a:cubicBezTo>
                <a:cubicBezTo>
                  <a:pt x="1492250" y="650875"/>
                  <a:pt x="1460641" y="656162"/>
                  <a:pt x="1428750" y="657225"/>
                </a:cubicBezTo>
                <a:cubicBezTo>
                  <a:pt x="970175" y="672511"/>
                  <a:pt x="1034828" y="669323"/>
                  <a:pt x="647700" y="657225"/>
                </a:cubicBezTo>
                <a:cubicBezTo>
                  <a:pt x="619125" y="644525"/>
                  <a:pt x="589471" y="634018"/>
                  <a:pt x="561975" y="619125"/>
                </a:cubicBezTo>
                <a:cubicBezTo>
                  <a:pt x="513139" y="592672"/>
                  <a:pt x="466916" y="561655"/>
                  <a:pt x="419100" y="533400"/>
                </a:cubicBezTo>
                <a:cubicBezTo>
                  <a:pt x="397062" y="520378"/>
                  <a:pt x="376192" y="504807"/>
                  <a:pt x="352425" y="495300"/>
                </a:cubicBezTo>
                <a:cubicBezTo>
                  <a:pt x="336550" y="488950"/>
                  <a:pt x="319746" y="484553"/>
                  <a:pt x="304800" y="476250"/>
                </a:cubicBezTo>
                <a:cubicBezTo>
                  <a:pt x="225317" y="432093"/>
                  <a:pt x="307590" y="457897"/>
                  <a:pt x="228600" y="438150"/>
                </a:cubicBezTo>
                <a:cubicBezTo>
                  <a:pt x="222250" y="425450"/>
                  <a:pt x="215317" y="413025"/>
                  <a:pt x="209550" y="400050"/>
                </a:cubicBezTo>
                <a:cubicBezTo>
                  <a:pt x="202606" y="384426"/>
                  <a:pt x="198803" y="367371"/>
                  <a:pt x="190500" y="352425"/>
                </a:cubicBezTo>
                <a:cubicBezTo>
                  <a:pt x="155921" y="290183"/>
                  <a:pt x="166775" y="339958"/>
                  <a:pt x="142875" y="276225"/>
                </a:cubicBezTo>
                <a:cubicBezTo>
                  <a:pt x="138278" y="263968"/>
                  <a:pt x="137947" y="250382"/>
                  <a:pt x="133350" y="238125"/>
                </a:cubicBezTo>
                <a:cubicBezTo>
                  <a:pt x="128364" y="224830"/>
                  <a:pt x="119573" y="213208"/>
                  <a:pt x="114300" y="200025"/>
                </a:cubicBezTo>
                <a:cubicBezTo>
                  <a:pt x="106842" y="181381"/>
                  <a:pt x="101600" y="161925"/>
                  <a:pt x="95250" y="142875"/>
                </a:cubicBezTo>
                <a:cubicBezTo>
                  <a:pt x="92075" y="133350"/>
                  <a:pt x="94079" y="119869"/>
                  <a:pt x="85725" y="114300"/>
                </a:cubicBezTo>
                <a:lnTo>
                  <a:pt x="57150" y="95250"/>
                </a:lnTo>
                <a:cubicBezTo>
                  <a:pt x="38100" y="66675"/>
                  <a:pt x="41275" y="63500"/>
                  <a:pt x="9525" y="47625"/>
                </a:cubicBezTo>
                <a:cubicBezTo>
                  <a:pt x="6685" y="46205"/>
                  <a:pt x="3175" y="47625"/>
                  <a:pt x="0" y="47625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70" name="Freeform 10"/>
          <p:cNvSpPr>
            <a:spLocks/>
          </p:cNvSpPr>
          <p:nvPr/>
        </p:nvSpPr>
        <p:spPr bwMode="auto">
          <a:xfrm>
            <a:off x="6391275" y="3505200"/>
            <a:ext cx="1181100" cy="931863"/>
          </a:xfrm>
          <a:custGeom>
            <a:avLst/>
            <a:gdLst>
              <a:gd name="T0" fmla="*/ 0 w 1181100"/>
              <a:gd name="T1" fmla="*/ 0 h 991192"/>
              <a:gd name="T2" fmla="*/ 38100 w 1181100"/>
              <a:gd name="T3" fmla="*/ 143128 h 991192"/>
              <a:gd name="T4" fmla="*/ 76200 w 1181100"/>
              <a:gd name="T5" fmla="*/ 202063 h 991192"/>
              <a:gd name="T6" fmla="*/ 114300 w 1181100"/>
              <a:gd name="T7" fmla="*/ 269418 h 991192"/>
              <a:gd name="T8" fmla="*/ 142875 w 1181100"/>
              <a:gd name="T9" fmla="*/ 311515 h 991192"/>
              <a:gd name="T10" fmla="*/ 171450 w 1181100"/>
              <a:gd name="T11" fmla="*/ 328353 h 991192"/>
              <a:gd name="T12" fmla="*/ 228600 w 1181100"/>
              <a:gd name="T13" fmla="*/ 404126 h 991192"/>
              <a:gd name="T14" fmla="*/ 247650 w 1181100"/>
              <a:gd name="T15" fmla="*/ 429384 h 991192"/>
              <a:gd name="T16" fmla="*/ 285750 w 1181100"/>
              <a:gd name="T17" fmla="*/ 446223 h 991192"/>
              <a:gd name="T18" fmla="*/ 314325 w 1181100"/>
              <a:gd name="T19" fmla="*/ 479901 h 991192"/>
              <a:gd name="T20" fmla="*/ 371475 w 1181100"/>
              <a:gd name="T21" fmla="*/ 530417 h 991192"/>
              <a:gd name="T22" fmla="*/ 409575 w 1181100"/>
              <a:gd name="T23" fmla="*/ 614610 h 991192"/>
              <a:gd name="T24" fmla="*/ 428625 w 1181100"/>
              <a:gd name="T25" fmla="*/ 681964 h 991192"/>
              <a:gd name="T26" fmla="*/ 485775 w 1181100"/>
              <a:gd name="T27" fmla="*/ 715641 h 991192"/>
              <a:gd name="T28" fmla="*/ 571500 w 1181100"/>
              <a:gd name="T29" fmla="*/ 774576 h 991192"/>
              <a:gd name="T30" fmla="*/ 628650 w 1181100"/>
              <a:gd name="T31" fmla="*/ 799834 h 991192"/>
              <a:gd name="T32" fmla="*/ 657225 w 1181100"/>
              <a:gd name="T33" fmla="*/ 816673 h 991192"/>
              <a:gd name="T34" fmla="*/ 704850 w 1181100"/>
              <a:gd name="T35" fmla="*/ 833512 h 991192"/>
              <a:gd name="T36" fmla="*/ 723900 w 1181100"/>
              <a:gd name="T37" fmla="*/ 858770 h 991192"/>
              <a:gd name="T38" fmla="*/ 762000 w 1181100"/>
              <a:gd name="T39" fmla="*/ 875608 h 991192"/>
              <a:gd name="T40" fmla="*/ 847725 w 1181100"/>
              <a:gd name="T41" fmla="*/ 858770 h 991192"/>
              <a:gd name="T42" fmla="*/ 895350 w 1181100"/>
              <a:gd name="T43" fmla="*/ 850350 h 991192"/>
              <a:gd name="T44" fmla="*/ 971550 w 1181100"/>
              <a:gd name="T45" fmla="*/ 816673 h 991192"/>
              <a:gd name="T46" fmla="*/ 1009650 w 1181100"/>
              <a:gd name="T47" fmla="*/ 808254 h 991192"/>
              <a:gd name="T48" fmla="*/ 1104900 w 1181100"/>
              <a:gd name="T49" fmla="*/ 782996 h 991192"/>
              <a:gd name="T50" fmla="*/ 1152525 w 1181100"/>
              <a:gd name="T51" fmla="*/ 732480 h 991192"/>
              <a:gd name="T52" fmla="*/ 1181100 w 1181100"/>
              <a:gd name="T53" fmla="*/ 673544 h 9911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181100"/>
              <a:gd name="T82" fmla="*/ 0 h 991192"/>
              <a:gd name="T83" fmla="*/ 1181100 w 1181100"/>
              <a:gd name="T84" fmla="*/ 991192 h 991192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181100" h="991192">
                <a:moveTo>
                  <a:pt x="0" y="0"/>
                </a:moveTo>
                <a:cubicBezTo>
                  <a:pt x="7657" y="38284"/>
                  <a:pt x="28814" y="147996"/>
                  <a:pt x="38100" y="161925"/>
                </a:cubicBezTo>
                <a:cubicBezTo>
                  <a:pt x="58531" y="192571"/>
                  <a:pt x="60087" y="192346"/>
                  <a:pt x="76200" y="228600"/>
                </a:cubicBezTo>
                <a:cubicBezTo>
                  <a:pt x="115020" y="315946"/>
                  <a:pt x="75375" y="242521"/>
                  <a:pt x="114300" y="304800"/>
                </a:cubicBezTo>
                <a:cubicBezTo>
                  <a:pt x="124112" y="320499"/>
                  <a:pt x="130827" y="338369"/>
                  <a:pt x="142875" y="352425"/>
                </a:cubicBezTo>
                <a:cubicBezTo>
                  <a:pt x="150325" y="361117"/>
                  <a:pt x="161925" y="365125"/>
                  <a:pt x="171450" y="371475"/>
                </a:cubicBezTo>
                <a:lnTo>
                  <a:pt x="228600" y="457200"/>
                </a:lnTo>
                <a:cubicBezTo>
                  <a:pt x="234950" y="466725"/>
                  <a:pt x="237411" y="480655"/>
                  <a:pt x="247650" y="485775"/>
                </a:cubicBezTo>
                <a:lnTo>
                  <a:pt x="285750" y="504825"/>
                </a:lnTo>
                <a:cubicBezTo>
                  <a:pt x="295275" y="517525"/>
                  <a:pt x="303705" y="531125"/>
                  <a:pt x="314325" y="542925"/>
                </a:cubicBezTo>
                <a:cubicBezTo>
                  <a:pt x="332347" y="562950"/>
                  <a:pt x="371475" y="600075"/>
                  <a:pt x="371475" y="600075"/>
                </a:cubicBezTo>
                <a:cubicBezTo>
                  <a:pt x="384175" y="631825"/>
                  <a:pt x="401281" y="662150"/>
                  <a:pt x="409575" y="695325"/>
                </a:cubicBezTo>
                <a:cubicBezTo>
                  <a:pt x="415925" y="720725"/>
                  <a:pt x="406840" y="757002"/>
                  <a:pt x="428625" y="771525"/>
                </a:cubicBezTo>
                <a:cubicBezTo>
                  <a:pt x="447675" y="784225"/>
                  <a:pt x="467703" y="795569"/>
                  <a:pt x="485775" y="809625"/>
                </a:cubicBezTo>
                <a:cubicBezTo>
                  <a:pt x="514350" y="831850"/>
                  <a:pt x="539121" y="860111"/>
                  <a:pt x="571500" y="876300"/>
                </a:cubicBezTo>
                <a:cubicBezTo>
                  <a:pt x="590550" y="885825"/>
                  <a:pt x="610032" y="894532"/>
                  <a:pt x="628650" y="904875"/>
                </a:cubicBezTo>
                <a:cubicBezTo>
                  <a:pt x="638657" y="910434"/>
                  <a:pt x="646986" y="918805"/>
                  <a:pt x="657225" y="923925"/>
                </a:cubicBezTo>
                <a:cubicBezTo>
                  <a:pt x="672518" y="931571"/>
                  <a:pt x="688975" y="936625"/>
                  <a:pt x="704850" y="942975"/>
                </a:cubicBezTo>
                <a:cubicBezTo>
                  <a:pt x="711200" y="952500"/>
                  <a:pt x="715106" y="964221"/>
                  <a:pt x="723900" y="971550"/>
                </a:cubicBezTo>
                <a:cubicBezTo>
                  <a:pt x="734808" y="980640"/>
                  <a:pt x="747871" y="989187"/>
                  <a:pt x="762000" y="990600"/>
                </a:cubicBezTo>
                <a:cubicBezTo>
                  <a:pt x="799443" y="994344"/>
                  <a:pt x="816222" y="979426"/>
                  <a:pt x="847725" y="971550"/>
                </a:cubicBezTo>
                <a:cubicBezTo>
                  <a:pt x="863431" y="967623"/>
                  <a:pt x="879475" y="965200"/>
                  <a:pt x="895350" y="962025"/>
                </a:cubicBezTo>
                <a:cubicBezTo>
                  <a:pt x="920750" y="949325"/>
                  <a:pt x="944000" y="930813"/>
                  <a:pt x="971550" y="923925"/>
                </a:cubicBezTo>
                <a:cubicBezTo>
                  <a:pt x="984250" y="920750"/>
                  <a:pt x="997111" y="918162"/>
                  <a:pt x="1009650" y="914400"/>
                </a:cubicBezTo>
                <a:cubicBezTo>
                  <a:pt x="1125598" y="879615"/>
                  <a:pt x="1017083" y="907779"/>
                  <a:pt x="1104900" y="885825"/>
                </a:cubicBezTo>
                <a:cubicBezTo>
                  <a:pt x="1122845" y="867880"/>
                  <a:pt x="1141916" y="852545"/>
                  <a:pt x="1152525" y="828675"/>
                </a:cubicBezTo>
                <a:cubicBezTo>
                  <a:pt x="1185277" y="754983"/>
                  <a:pt x="1154630" y="788470"/>
                  <a:pt x="1181100" y="762000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7164388" y="4149725"/>
            <a:ext cx="609600" cy="12065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38972" name="TextBox 78"/>
          <p:cNvSpPr txBox="1">
            <a:spLocks noChangeArrowheads="1"/>
          </p:cNvSpPr>
          <p:nvPr/>
        </p:nvSpPr>
        <p:spPr bwMode="auto">
          <a:xfrm>
            <a:off x="684213" y="5589588"/>
            <a:ext cx="7775575" cy="8604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FF0000"/>
                </a:solidFill>
              </a:rPr>
              <a:t>TBC: add a SAP to the AP bridge that allows MSDUs to get from the Bridge to the DS via the 11ak switching function.</a:t>
            </a:r>
          </a:p>
        </p:txBody>
      </p:sp>
      <p:sp>
        <p:nvSpPr>
          <p:cNvPr id="38973" name="Line 62"/>
          <p:cNvSpPr>
            <a:spLocks noChangeShapeType="1"/>
          </p:cNvSpPr>
          <p:nvPr/>
        </p:nvSpPr>
        <p:spPr bwMode="auto">
          <a:xfrm flipV="1">
            <a:off x="2843213" y="3573463"/>
            <a:ext cx="3457575" cy="2087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98613" y="836613"/>
            <a:ext cx="5781675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</a:pPr>
            <a:r>
              <a:rPr lang="en-US" sz="3600" b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There is an obvious problem!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755650" y="1916113"/>
            <a:ext cx="7704138" cy="3384550"/>
          </a:xfrm>
        </p:spPr>
        <p:txBody>
          <a:bodyPr>
            <a:normAutofit/>
          </a:bodyPr>
          <a:lstStyle/>
          <a:p>
            <a:pPr marL="0" indent="0">
              <a:lnSpc>
                <a:spcPct val="95000"/>
              </a:lnSpc>
              <a:spcBef>
                <a:spcPts val="1475"/>
              </a:spcBef>
            </a:pPr>
            <a:r>
              <a:rPr lang="en-US" sz="28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Q: </a:t>
            </a:r>
            <a:r>
              <a:rPr lang="en-US" sz="2800" b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How can such a simple idea (a layer 2 distribution service) require such complicated architectural diagrams, especially when the implementations are simple?</a:t>
            </a:r>
          </a:p>
          <a:p>
            <a:pPr marL="0" indent="0">
              <a:lnSpc>
                <a:spcPct val="95000"/>
              </a:lnSpc>
              <a:spcBef>
                <a:spcPts val="1475"/>
              </a:spcBef>
            </a:pPr>
            <a:r>
              <a:rPr lang="en-US" sz="28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A: </a:t>
            </a:r>
            <a:r>
              <a:rPr lang="en-US" sz="2800" b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It could be that the thinking about the architecture behind what constitutes an AP, a portal, and a DS is not correct!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66950" y="836613"/>
            <a:ext cx="62658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</a:pPr>
            <a:r>
              <a:rPr lang="en-US" sz="3600" b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Some Fundamentals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539750" y="1628775"/>
            <a:ext cx="8064500" cy="4392613"/>
          </a:xfrm>
        </p:spPr>
        <p:txBody>
          <a:bodyPr>
            <a:normAutofit/>
          </a:bodyPr>
          <a:lstStyle/>
          <a:p>
            <a:pPr marL="0" indent="0" fontAlgn="t"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§"/>
            </a:pPr>
            <a:r>
              <a:rPr lang="en-US" b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 A STA is an IEEE 802.11 two-layer (one and a sublayer) entity that (to date) has a single</a:t>
            </a:r>
            <a:r>
              <a:rPr lang="en-US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 wireless interface</a:t>
            </a:r>
            <a:r>
              <a:rPr lang="en-US" b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 “on the bottom” and a single MAC-SAP “on the top” (a MAC-to-LLC-sublayer-SAP, or ML-SAP for short). (.11ak is changing this!)</a:t>
            </a:r>
          </a:p>
          <a:p>
            <a:pPr marL="0" indent="0" fontAlgn="t"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§"/>
            </a:pPr>
            <a:r>
              <a:rPr lang="en-US" b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 Currently, from the IEEE 802 (and 802.11) perspective, the LLC sublayer (“above” the MAC sublayer) consists of either:</a:t>
            </a:r>
          </a:p>
          <a:p>
            <a:pPr marL="457200" lvl="1" indent="0" fontAlgn="t"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§"/>
            </a:pPr>
            <a:r>
              <a:rPr lang="en-US" b="1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 </a:t>
            </a:r>
            <a:r>
              <a:rPr lang="en-US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legacy (and disappearing) IEEE 802.2 LLC sublayer services (LPD) in a sublayer with NO addressing, or </a:t>
            </a:r>
          </a:p>
          <a:p>
            <a:pPr marL="457200" lvl="1" indent="0" fontAlgn="t"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§"/>
            </a:pPr>
            <a:r>
              <a:rPr lang="en-US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 no addressing AND no services (EPD – the ONLY content of the LPDU header is the two-octet ethertype (aka network layer address)).</a:t>
            </a:r>
            <a:r>
              <a:rPr lang="en-US" b="1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 </a:t>
            </a:r>
            <a:r>
              <a:rPr lang="en-US" sz="24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  </a:t>
            </a:r>
          </a:p>
          <a:p>
            <a:pPr marL="0" indent="0">
              <a:lnSpc>
                <a:spcPct val="95000"/>
              </a:lnSpc>
              <a:spcBef>
                <a:spcPts val="1475"/>
              </a:spcBef>
            </a:pPr>
            <a:endParaRPr lang="en-US" sz="2800" b="0" smtClean="0">
              <a:solidFill>
                <a:srgbClr val="435153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08175" y="836613"/>
            <a:ext cx="5400675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</a:pPr>
            <a:r>
              <a:rPr lang="en-US" sz="3600" b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Some More Fundamentals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539750" y="1773238"/>
            <a:ext cx="8064500" cy="4392612"/>
          </a:xfrm>
        </p:spPr>
        <p:txBody>
          <a:bodyPr>
            <a:normAutofit/>
          </a:bodyPr>
          <a:lstStyle/>
          <a:p>
            <a:pPr marL="0" indent="0" fontAlgn="t"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§"/>
            </a:pPr>
            <a:r>
              <a:rPr lang="en-US" b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 An AP is (currently) a STA with:</a:t>
            </a:r>
          </a:p>
          <a:p>
            <a:pPr marL="457200" lvl="1" indent="0" fontAlgn="t"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§"/>
            </a:pPr>
            <a:r>
              <a:rPr lang="en-US" b="1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 </a:t>
            </a:r>
            <a:r>
              <a:rPr lang="en-US" sz="24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NO ML-SAP (why not???)</a:t>
            </a:r>
          </a:p>
          <a:p>
            <a:pPr marL="457200" lvl="1" indent="0" fontAlgn="t"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§"/>
            </a:pPr>
            <a:r>
              <a:rPr lang="en-US" sz="24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 OPTIONAL access to a layer 2 (MAC sublayer) distribution service (DS)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ea typeface="MS Gothic" pitchFamily="49" charset="-128"/>
              </a:rPr>
              <a:t>which implies a second egress interface!</a:t>
            </a:r>
          </a:p>
          <a:p>
            <a:pPr marL="457200" lvl="1" indent="0" fontAlgn="t"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§"/>
            </a:pPr>
            <a:r>
              <a:rPr lang="en-US" sz="24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 additional functionality (beacons, point-coordination, authentication/association, etc.), and it is (or soon will be) this functionality that ultimately distinguishes an AP from a STA!</a:t>
            </a:r>
          </a:p>
          <a:p>
            <a:pPr marL="0" indent="0">
              <a:lnSpc>
                <a:spcPct val="95000"/>
              </a:lnSpc>
              <a:spcBef>
                <a:spcPts val="1475"/>
              </a:spcBef>
            </a:pPr>
            <a:endParaRPr lang="en-US" sz="2800" b="0" smtClean="0">
              <a:solidFill>
                <a:srgbClr val="435153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79613" y="790575"/>
            <a:ext cx="5400675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</a:pPr>
            <a:r>
              <a:rPr lang="en-US" sz="3600" b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Some More Fundamentals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539750" y="1628775"/>
            <a:ext cx="8064500" cy="4392613"/>
          </a:xfrm>
        </p:spPr>
        <p:txBody>
          <a:bodyPr>
            <a:normAutofit/>
          </a:bodyPr>
          <a:lstStyle/>
          <a:p>
            <a:pPr marL="0" indent="0" fontAlgn="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§"/>
            </a:pPr>
            <a:endParaRPr lang="en-US" sz="3200" b="0" smtClean="0">
              <a:solidFill>
                <a:srgbClr val="435153"/>
              </a:solidFill>
              <a:latin typeface="Times New Roman" pitchFamily="18" charset="0"/>
              <a:ea typeface="MS Gothic" pitchFamily="49" charset="-128"/>
            </a:endParaRPr>
          </a:p>
          <a:p>
            <a:pPr marL="0" indent="0" fontAlgn="t"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§"/>
            </a:pPr>
            <a:endParaRPr lang="en-US" sz="3200" b="0" smtClean="0">
              <a:solidFill>
                <a:srgbClr val="435153"/>
              </a:solidFill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4" name="Text Placeholder 2"/>
          <p:cNvSpPr>
            <a:spLocks/>
          </p:cNvSpPr>
          <p:nvPr/>
        </p:nvSpPr>
        <p:spPr bwMode="auto">
          <a:xfrm>
            <a:off x="539750" y="1628775"/>
            <a:ext cx="8064500" cy="4392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endParaRPr lang="en-US" sz="3200">
              <a:solidFill>
                <a:srgbClr val="435153"/>
              </a:solidFill>
            </a:endParaRP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755650" y="1730375"/>
            <a:ext cx="7704138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 sz="2800">
                <a:solidFill>
                  <a:srgbClr val="435153"/>
                </a:solidFill>
              </a:rPr>
              <a:t> An IEEE 802.11 DS is a </a:t>
            </a:r>
            <a:r>
              <a:rPr lang="en-US" sz="2800">
                <a:solidFill>
                  <a:srgbClr val="FF0000"/>
                </a:solidFill>
              </a:rPr>
              <a:t>layer 2 service</a:t>
            </a:r>
            <a:r>
              <a:rPr lang="en-US" sz="2800">
                <a:solidFill>
                  <a:srgbClr val="435153"/>
                </a:solidFill>
              </a:rPr>
              <a:t> that uses layer 2 (MAC) addresses to exchange MPDUs between peer layer 2 entities in STAs as well as other nodes in the local area network (LAN) </a:t>
            </a:r>
          </a:p>
          <a:p>
            <a:pPr lvl="1"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 b="1">
                <a:solidFill>
                  <a:srgbClr val="435153"/>
                </a:solidFill>
              </a:rPr>
              <a:t> </a:t>
            </a:r>
            <a:r>
              <a:rPr lang="en-US">
                <a:solidFill>
                  <a:srgbClr val="435153"/>
                </a:solidFill>
              </a:rPr>
              <a:t>The service offered by an IEEE 802.1Q bridged LAN is an example of such a service (NF)!</a:t>
            </a:r>
          </a:p>
          <a:p>
            <a:pPr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 sz="2800">
                <a:solidFill>
                  <a:srgbClr val="435153"/>
                </a:solidFill>
              </a:rPr>
              <a:t> A DS is analogous to (</a:t>
            </a:r>
            <a:r>
              <a:rPr lang="en-US" sz="2800">
                <a:solidFill>
                  <a:srgbClr val="FF0000"/>
                </a:solidFill>
              </a:rPr>
              <a:t>BUT NOT THE SAME AS</a:t>
            </a:r>
            <a:r>
              <a:rPr lang="en-US" sz="2800">
                <a:solidFill>
                  <a:srgbClr val="435153"/>
                </a:solidFill>
              </a:rPr>
              <a:t>) a layer 3 IPv6 forwarding service, where NPDUs not addressed to the receiving entity are forwarded (if possible).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79613" y="790575"/>
            <a:ext cx="5400675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</a:pPr>
            <a:r>
              <a:rPr lang="en-US" sz="3600" b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Some More Fundamentals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539750" y="1628775"/>
            <a:ext cx="8064500" cy="4392613"/>
          </a:xfrm>
        </p:spPr>
        <p:txBody>
          <a:bodyPr>
            <a:normAutofit/>
          </a:bodyPr>
          <a:lstStyle/>
          <a:p>
            <a:pPr marL="0" indent="0" fontAlgn="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§"/>
            </a:pPr>
            <a:endParaRPr lang="en-US" sz="3200" b="0" smtClean="0">
              <a:solidFill>
                <a:srgbClr val="435153"/>
              </a:solidFill>
              <a:latin typeface="Times New Roman" pitchFamily="18" charset="0"/>
              <a:ea typeface="MS Gothic" pitchFamily="49" charset="-128"/>
            </a:endParaRPr>
          </a:p>
          <a:p>
            <a:pPr marL="0" indent="0" fontAlgn="t"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§"/>
            </a:pPr>
            <a:endParaRPr lang="en-US" sz="3200" b="0" smtClean="0">
              <a:solidFill>
                <a:srgbClr val="435153"/>
              </a:solidFill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4" name="Text Placeholder 2"/>
          <p:cNvSpPr>
            <a:spLocks/>
          </p:cNvSpPr>
          <p:nvPr/>
        </p:nvSpPr>
        <p:spPr bwMode="auto">
          <a:xfrm>
            <a:off x="539750" y="1628775"/>
            <a:ext cx="8064500" cy="4392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endParaRPr lang="en-US" sz="3200">
              <a:solidFill>
                <a:srgbClr val="435153"/>
              </a:solidFill>
            </a:endParaRP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755650" y="1730375"/>
            <a:ext cx="7704138" cy="474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 sz="2800">
                <a:solidFill>
                  <a:srgbClr val="435153"/>
                </a:solidFill>
              </a:rPr>
              <a:t> Nodes connected at layer 2 use layer 2 addressing and services to form Local Area Networks (LANs) which are in turn connected at layer 2 using switches in special layer 2 nodes called bridges.</a:t>
            </a:r>
            <a:endParaRPr lang="en-US">
              <a:solidFill>
                <a:srgbClr val="435153"/>
              </a:solidFill>
            </a:endParaRPr>
          </a:p>
          <a:p>
            <a:pPr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 sz="2800">
                <a:solidFill>
                  <a:srgbClr val="435153"/>
                </a:solidFill>
              </a:rPr>
              <a:t> Nodes connected at layer 3 use layer 3 addressing and services to form (inter-)networks which use special layer 3 functionality in routers to create and maintain connectivity between peer layer 3 entities.</a:t>
            </a:r>
          </a:p>
          <a:p>
            <a:pPr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 sz="2800">
                <a:solidFill>
                  <a:srgbClr val="435153"/>
                </a:solidFill>
              </a:rPr>
              <a:t> All layer 3 functionality is unobservable to and unreachable by any layer 2 entity.  Thus, layer 3 functionality is invisible to IEEE 802.11 STAs/APs.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79613" y="620713"/>
            <a:ext cx="5400675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</a:pPr>
            <a:r>
              <a:rPr lang="en-US" sz="3600" b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Some More Fundamentals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539750" y="1628775"/>
            <a:ext cx="8064500" cy="4392613"/>
          </a:xfrm>
        </p:spPr>
        <p:txBody>
          <a:bodyPr>
            <a:normAutofit/>
          </a:bodyPr>
          <a:lstStyle/>
          <a:p>
            <a:pPr marL="0" indent="0" fontAlgn="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§"/>
            </a:pPr>
            <a:endParaRPr lang="en-US" sz="3200" b="0" smtClean="0">
              <a:solidFill>
                <a:srgbClr val="435153"/>
              </a:solidFill>
              <a:latin typeface="Times New Roman" pitchFamily="18" charset="0"/>
              <a:ea typeface="MS Gothic" pitchFamily="49" charset="-128"/>
            </a:endParaRPr>
          </a:p>
          <a:p>
            <a:pPr marL="0" indent="0" fontAlgn="t"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§"/>
            </a:pPr>
            <a:endParaRPr lang="en-US" sz="3200" b="0" smtClean="0">
              <a:solidFill>
                <a:srgbClr val="435153"/>
              </a:solidFill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4" name="Text Placeholder 2"/>
          <p:cNvSpPr>
            <a:spLocks/>
          </p:cNvSpPr>
          <p:nvPr/>
        </p:nvSpPr>
        <p:spPr bwMode="auto">
          <a:xfrm>
            <a:off x="539750" y="1628775"/>
            <a:ext cx="8064500" cy="4392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endParaRPr lang="en-US" sz="3200">
              <a:solidFill>
                <a:srgbClr val="435153"/>
              </a:solidFill>
            </a:endParaRP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395288" y="1412875"/>
            <a:ext cx="8424862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 sz="2800">
                <a:solidFill>
                  <a:srgbClr val="435153"/>
                </a:solidFill>
              </a:rPr>
              <a:t> The IEEE 802.11 DS was purposefully left “unspecified” so vendors could implement AP connectivity however they chose.</a:t>
            </a:r>
          </a:p>
          <a:p>
            <a:pPr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 sz="2800">
                <a:solidFill>
                  <a:srgbClr val="435153"/>
                </a:solidFill>
              </a:rPr>
              <a:t> This does NOT imply that ANY means for connecting APs qualifies as an IEEE 802.11 DS.  </a:t>
            </a:r>
          </a:p>
          <a:p>
            <a:pPr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 sz="2800">
                <a:solidFill>
                  <a:srgbClr val="435153"/>
                </a:solidFill>
              </a:rPr>
              <a:t> It would be, and still is, out-of-scope for IEEE 802.11 to specify ANYTHING above the MAC sublayer, so to state that a DS could include functionality above the MAC sublayer is out-of-scope.</a:t>
            </a:r>
          </a:p>
          <a:p>
            <a:pPr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 sz="2800">
                <a:solidFill>
                  <a:srgbClr val="435153"/>
                </a:solidFill>
              </a:rPr>
              <a:t> Can devices that have layer 2 APs communicate above the MAC sublayer to form ESSes? … YES!  Is that communication “through an IEEE 802.11 DS”? … NO!</a:t>
            </a:r>
          </a:p>
          <a:p>
            <a:pPr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endParaRPr lang="en-US" sz="2800">
              <a:solidFill>
                <a:srgbClr val="43515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79613" y="549275"/>
            <a:ext cx="5400675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</a:pPr>
            <a:r>
              <a:rPr lang="en-US" sz="3600" b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Some More Fundamentals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539750" y="1628775"/>
            <a:ext cx="8064500" cy="4392613"/>
          </a:xfrm>
        </p:spPr>
        <p:txBody>
          <a:bodyPr>
            <a:normAutofit/>
          </a:bodyPr>
          <a:lstStyle/>
          <a:p>
            <a:pPr marL="0" indent="0" fontAlgn="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§"/>
            </a:pPr>
            <a:endParaRPr lang="en-US" sz="3200" b="0" smtClean="0">
              <a:solidFill>
                <a:srgbClr val="435153"/>
              </a:solidFill>
              <a:latin typeface="Times New Roman" pitchFamily="18" charset="0"/>
              <a:ea typeface="MS Gothic" pitchFamily="49" charset="-128"/>
            </a:endParaRPr>
          </a:p>
          <a:p>
            <a:pPr marL="0" indent="0" fontAlgn="t"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§"/>
            </a:pPr>
            <a:endParaRPr lang="en-US" sz="3200" b="0" smtClean="0">
              <a:solidFill>
                <a:srgbClr val="435153"/>
              </a:solidFill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4" name="Text Placeholder 2"/>
          <p:cNvSpPr>
            <a:spLocks/>
          </p:cNvSpPr>
          <p:nvPr/>
        </p:nvSpPr>
        <p:spPr bwMode="auto">
          <a:xfrm>
            <a:off x="539750" y="1628775"/>
            <a:ext cx="8064500" cy="4392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endParaRPr lang="en-US" sz="3200">
              <a:solidFill>
                <a:srgbClr val="435153"/>
              </a:solidFill>
            </a:endParaRP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755650" y="1196975"/>
            <a:ext cx="7704138" cy="512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 sz="2800">
                <a:solidFill>
                  <a:srgbClr val="435153"/>
                </a:solidFill>
              </a:rPr>
              <a:t> To form ESSes, devices that have IEEE 802.11 APs can be connected (and communicate)  using:</a:t>
            </a:r>
          </a:p>
          <a:p>
            <a:pPr lvl="1"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 sz="2800">
                <a:solidFill>
                  <a:srgbClr val="435153"/>
                </a:solidFill>
              </a:rPr>
              <a:t> </a:t>
            </a:r>
            <a:r>
              <a:rPr lang="en-US">
                <a:solidFill>
                  <a:srgbClr val="435153"/>
                </a:solidFill>
              </a:rPr>
              <a:t>IEEE 802.11 DS services (layer 2 (MAC sublayer)),</a:t>
            </a:r>
          </a:p>
          <a:p>
            <a:pPr lvl="1"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>
                <a:solidFill>
                  <a:srgbClr val="435153"/>
                </a:solidFill>
              </a:rPr>
              <a:t> network layer services (layer 3),</a:t>
            </a:r>
          </a:p>
          <a:p>
            <a:pPr lvl="1"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>
                <a:solidFill>
                  <a:srgbClr val="435153"/>
                </a:solidFill>
              </a:rPr>
              <a:t>“gateway” services (above layer 4), and</a:t>
            </a:r>
          </a:p>
          <a:p>
            <a:pPr lvl="1"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>
                <a:solidFill>
                  <a:srgbClr val="435153"/>
                </a:solidFill>
              </a:rPr>
              <a:t> any combination of the above.</a:t>
            </a:r>
          </a:p>
          <a:p>
            <a:pPr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 sz="2800">
                <a:solidFill>
                  <a:srgbClr val="435153"/>
                </a:solidFill>
              </a:rPr>
              <a:t> How devices with APs communicate to form ESSes is outside the scope of IEEE 802.11, UNLESS the “first-hop” of such communication involves only MAC sublayer services, access to which through the MD-SAP is “in scope”.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843213" y="790575"/>
            <a:ext cx="2520950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</a:pPr>
            <a:r>
              <a:rPr lang="en-US" sz="3600" b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The Impact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539750" y="1628775"/>
            <a:ext cx="8064500" cy="4392613"/>
          </a:xfrm>
        </p:spPr>
        <p:txBody>
          <a:bodyPr>
            <a:normAutofit/>
          </a:bodyPr>
          <a:lstStyle/>
          <a:p>
            <a:pPr marL="0" indent="0" fontAlgn="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§"/>
            </a:pPr>
            <a:endParaRPr lang="en-US" sz="3200" b="0" smtClean="0">
              <a:solidFill>
                <a:srgbClr val="435153"/>
              </a:solidFill>
              <a:latin typeface="Times New Roman" pitchFamily="18" charset="0"/>
              <a:ea typeface="MS Gothic" pitchFamily="49" charset="-128"/>
            </a:endParaRPr>
          </a:p>
          <a:p>
            <a:pPr marL="0" indent="0" fontAlgn="t"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§"/>
            </a:pPr>
            <a:endParaRPr lang="en-US" sz="3200" b="0" smtClean="0">
              <a:solidFill>
                <a:srgbClr val="435153"/>
              </a:solidFill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4" name="Text Placeholder 2"/>
          <p:cNvSpPr>
            <a:spLocks/>
          </p:cNvSpPr>
          <p:nvPr/>
        </p:nvSpPr>
        <p:spPr bwMode="auto">
          <a:xfrm>
            <a:off x="539750" y="1628775"/>
            <a:ext cx="8064500" cy="4392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endParaRPr lang="en-US" sz="3200">
              <a:solidFill>
                <a:srgbClr val="435153"/>
              </a:solidFill>
            </a:endParaRP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755650" y="1682750"/>
            <a:ext cx="7704138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 sz="2800">
                <a:solidFill>
                  <a:srgbClr val="435153"/>
                </a:solidFill>
              </a:rPr>
              <a:t> The “AP box” in all these .11ak/.1AC diagrams disappears.  </a:t>
            </a:r>
          </a:p>
          <a:p>
            <a:pPr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 sz="2800">
                <a:solidFill>
                  <a:srgbClr val="435153"/>
                </a:solidFill>
              </a:rPr>
              <a:t> It is “replaced” by:</a:t>
            </a:r>
          </a:p>
          <a:p>
            <a:pPr lvl="1"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 sz="2800">
                <a:solidFill>
                  <a:srgbClr val="435153"/>
                </a:solidFill>
              </a:rPr>
              <a:t>the “normal” functionality in any layered communication architecture which at each layer inspects addresses in received PDUs to ascertain what to do with those PDUs, and</a:t>
            </a:r>
          </a:p>
          <a:p>
            <a:pPr lvl="1"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 sz="2800">
                <a:solidFill>
                  <a:srgbClr val="435153"/>
                </a:solidFill>
              </a:rPr>
              <a:t> a label put on a STA with the added “AP functionality”.  </a:t>
            </a:r>
          </a:p>
          <a:p>
            <a:pPr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endParaRPr lang="en-US" sz="2800">
              <a:solidFill>
                <a:srgbClr val="43515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2500313"/>
            <a:ext cx="7772400" cy="3603625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mtClean="0">
                <a:latin typeface="Times New Roman" pitchFamily="18" charset="0"/>
                <a:ea typeface="MS Gothic" pitchFamily="49" charset="-128"/>
              </a:rPr>
              <a:t>	Following are several slides from the 802.11 portal presentation (being considered in ARC, and 802.1AC) – 11-14/497 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843213" y="790575"/>
            <a:ext cx="2520950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</a:pPr>
            <a:r>
              <a:rPr lang="en-US" sz="3600" b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The Impact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539750" y="1628775"/>
            <a:ext cx="8064500" cy="4392613"/>
          </a:xfrm>
        </p:spPr>
        <p:txBody>
          <a:bodyPr>
            <a:normAutofit/>
          </a:bodyPr>
          <a:lstStyle/>
          <a:p>
            <a:pPr marL="0" indent="0" fontAlgn="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§"/>
            </a:pPr>
            <a:endParaRPr lang="en-US" sz="3200" b="0" smtClean="0">
              <a:solidFill>
                <a:srgbClr val="435153"/>
              </a:solidFill>
              <a:latin typeface="Times New Roman" pitchFamily="18" charset="0"/>
              <a:ea typeface="MS Gothic" pitchFamily="49" charset="-128"/>
            </a:endParaRPr>
          </a:p>
          <a:p>
            <a:pPr marL="0" indent="0" fontAlgn="t"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§"/>
            </a:pPr>
            <a:endParaRPr lang="en-US" sz="3200" b="0" smtClean="0">
              <a:solidFill>
                <a:srgbClr val="435153"/>
              </a:solidFill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4" name="Text Placeholder 2"/>
          <p:cNvSpPr>
            <a:spLocks/>
          </p:cNvSpPr>
          <p:nvPr/>
        </p:nvSpPr>
        <p:spPr bwMode="auto">
          <a:xfrm>
            <a:off x="539750" y="1628775"/>
            <a:ext cx="8064500" cy="4392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endParaRPr lang="en-US" sz="3200">
              <a:solidFill>
                <a:srgbClr val="435153"/>
              </a:solidFill>
            </a:endParaRP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755650" y="1682750"/>
            <a:ext cx="7704138" cy="496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 sz="2800">
                <a:solidFill>
                  <a:srgbClr val="435153"/>
                </a:solidFill>
              </a:rPr>
              <a:t>A DS and a STA’s MAC sublayer entity are connected using a “DS convergence function”, the details of which depend on the DS.  </a:t>
            </a:r>
          </a:p>
          <a:p>
            <a:pPr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 sz="2800">
                <a:solidFill>
                  <a:srgbClr val="435153"/>
                </a:solidFill>
              </a:rPr>
              <a:t> A DS implemented using .1Q bridging is connected to STAs using the “.1AC convergence function”.  </a:t>
            </a:r>
          </a:p>
          <a:p>
            <a:pPr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 sz="2800">
                <a:solidFill>
                  <a:srgbClr val="435153"/>
                </a:solidFill>
              </a:rPr>
              <a:t> A DS convergence function communicates with the DS using a SAP between the DS convergence function in the MAC sublayer and the DS (the “MD-SAP”) and it’s “sideways”! </a:t>
            </a:r>
          </a:p>
          <a:p>
            <a:pPr defTabSz="914400" fontAlgn="t">
              <a:lnSpc>
                <a:spcPct val="90000"/>
              </a:lnSpc>
              <a:spcAft>
                <a:spcPct val="500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endParaRPr lang="en-US" sz="2800">
              <a:solidFill>
                <a:srgbClr val="43515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708400" y="620713"/>
            <a:ext cx="1944688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</a:pPr>
            <a:r>
              <a:rPr lang="en-US" sz="3600" b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Legend</a:t>
            </a:r>
            <a:endParaRPr lang="en-US" sz="3600" b="0" smtClean="0">
              <a:solidFill>
                <a:srgbClr val="2D2DB9"/>
              </a:solidFill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996950" y="1125538"/>
            <a:ext cx="838200" cy="723900"/>
          </a:xfrm>
          <a:prstGeom prst="rect">
            <a:avLst/>
          </a:prstGeom>
          <a:solidFill>
            <a:srgbClr val="FF0000">
              <a:alpha val="50000"/>
            </a:srgbClr>
          </a:solidFill>
          <a:ln w="25400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MAC</a:t>
            </a:r>
          </a:p>
        </p:txBody>
      </p:sp>
      <p:sp>
        <p:nvSpPr>
          <p:cNvPr id="44" name="Rectangle 43"/>
          <p:cNvSpPr/>
          <p:nvPr/>
        </p:nvSpPr>
        <p:spPr>
          <a:xfrm>
            <a:off x="996950" y="1838325"/>
            <a:ext cx="838200" cy="363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1979613" y="1474788"/>
            <a:ext cx="5832475" cy="3635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b="1">
                <a:solidFill>
                  <a:srgbClr val="FF6600"/>
                </a:solidFill>
                <a:latin typeface="Times New Roman" pitchFamily="18" charset="0"/>
                <a:ea typeface="MS Gothic" pitchFamily="49" charset="-128"/>
              </a:rPr>
              <a:t>STA with no AP functionality and no access to a DS</a:t>
            </a:r>
          </a:p>
        </p:txBody>
      </p:sp>
      <p:cxnSp>
        <p:nvCxnSpPr>
          <p:cNvPr id="129" name="Straight Connector 128"/>
          <p:cNvCxnSpPr>
            <a:stCxn id="44" idx="2"/>
          </p:cNvCxnSpPr>
          <p:nvPr/>
        </p:nvCxnSpPr>
        <p:spPr>
          <a:xfrm>
            <a:off x="1416050" y="2214563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3995738" y="4652963"/>
            <a:ext cx="8578850" cy="935037"/>
          </a:xfrm>
        </p:spPr>
        <p:txBody>
          <a:bodyPr>
            <a:normAutofit/>
          </a:bodyPr>
          <a:lstStyle/>
          <a:p>
            <a:pPr marL="0" indent="0">
              <a:lnSpc>
                <a:spcPct val="85000"/>
              </a:lnSpc>
              <a:spcBef>
                <a:spcPts val="1475"/>
              </a:spcBef>
            </a:pPr>
            <a:r>
              <a:rPr lang="en-US" sz="32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 </a:t>
            </a:r>
          </a:p>
          <a:p>
            <a:pPr marL="0" indent="0">
              <a:lnSpc>
                <a:spcPct val="85000"/>
              </a:lnSpc>
              <a:spcBef>
                <a:spcPts val="1475"/>
              </a:spcBef>
            </a:pPr>
            <a:endParaRPr lang="en-US" sz="3200" smtClean="0">
              <a:solidFill>
                <a:srgbClr val="435153"/>
              </a:solidFill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3" name="Rectangle 41"/>
          <p:cNvSpPr>
            <a:spLocks noChangeArrowheads="1"/>
          </p:cNvSpPr>
          <p:nvPr/>
        </p:nvSpPr>
        <p:spPr bwMode="auto">
          <a:xfrm>
            <a:off x="998538" y="3933825"/>
            <a:ext cx="838200" cy="723900"/>
          </a:xfrm>
          <a:prstGeom prst="rect">
            <a:avLst/>
          </a:prstGeom>
          <a:solidFill>
            <a:srgbClr val="0000FF">
              <a:alpha val="50000"/>
            </a:srgbClr>
          </a:solidFill>
          <a:ln w="25400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MAC</a:t>
            </a:r>
          </a:p>
        </p:txBody>
      </p:sp>
      <p:sp>
        <p:nvSpPr>
          <p:cNvPr id="4" name="Rectangle 43"/>
          <p:cNvSpPr/>
          <p:nvPr/>
        </p:nvSpPr>
        <p:spPr>
          <a:xfrm>
            <a:off x="998538" y="4646613"/>
            <a:ext cx="838200" cy="3635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" name="Straight Connector 128"/>
          <p:cNvCxnSpPr>
            <a:stCxn id="44" idx="2"/>
          </p:cNvCxnSpPr>
          <p:nvPr/>
        </p:nvCxnSpPr>
        <p:spPr>
          <a:xfrm>
            <a:off x="1417638" y="5022850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41"/>
          <p:cNvSpPr>
            <a:spLocks noChangeArrowheads="1"/>
          </p:cNvSpPr>
          <p:nvPr/>
        </p:nvSpPr>
        <p:spPr bwMode="auto">
          <a:xfrm>
            <a:off x="998538" y="2565400"/>
            <a:ext cx="838200" cy="723900"/>
          </a:xfrm>
          <a:prstGeom prst="rect">
            <a:avLst/>
          </a:prstGeom>
          <a:solidFill>
            <a:srgbClr val="008000">
              <a:alpha val="50000"/>
            </a:srgbClr>
          </a:solidFill>
          <a:ln w="25400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MAC</a:t>
            </a:r>
          </a:p>
        </p:txBody>
      </p:sp>
      <p:sp>
        <p:nvSpPr>
          <p:cNvPr id="7" name="Rectangle 43"/>
          <p:cNvSpPr/>
          <p:nvPr/>
        </p:nvSpPr>
        <p:spPr>
          <a:xfrm>
            <a:off x="998538" y="3278188"/>
            <a:ext cx="838200" cy="3635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8" name="Straight Connector 128"/>
          <p:cNvCxnSpPr>
            <a:stCxn id="44" idx="2"/>
          </p:cNvCxnSpPr>
          <p:nvPr/>
        </p:nvCxnSpPr>
        <p:spPr>
          <a:xfrm>
            <a:off x="1417638" y="3654425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109"/>
          <p:cNvSpPr/>
          <p:nvPr/>
        </p:nvSpPr>
        <p:spPr>
          <a:xfrm>
            <a:off x="1979613" y="2990850"/>
            <a:ext cx="7129462" cy="3635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b="1">
                <a:solidFill>
                  <a:srgbClr val="FF6600"/>
                </a:solidFill>
                <a:latin typeface="Times New Roman" pitchFamily="18" charset="0"/>
                <a:ea typeface="MS Gothic" pitchFamily="49" charset="-128"/>
              </a:rPr>
              <a:t>STA with no AP functionality and access to one or more DSes</a:t>
            </a:r>
          </a:p>
        </p:txBody>
      </p:sp>
      <p:sp>
        <p:nvSpPr>
          <p:cNvPr id="10" name="Rectangle 109"/>
          <p:cNvSpPr/>
          <p:nvPr/>
        </p:nvSpPr>
        <p:spPr>
          <a:xfrm>
            <a:off x="1979613" y="4211638"/>
            <a:ext cx="7129462" cy="3635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b="1">
                <a:solidFill>
                  <a:srgbClr val="FF6600"/>
                </a:solidFill>
                <a:latin typeface="Times New Roman" pitchFamily="18" charset="0"/>
                <a:ea typeface="MS Gothic" pitchFamily="49" charset="-128"/>
              </a:rPr>
              <a:t>STA with AP functionality and access to one or more DSes</a:t>
            </a:r>
          </a:p>
        </p:txBody>
      </p:sp>
      <p:sp>
        <p:nvSpPr>
          <p:cNvPr id="60463" name="Text Box 47"/>
          <p:cNvSpPr txBox="1">
            <a:spLocks noChangeArrowheads="1"/>
          </p:cNvSpPr>
          <p:nvPr/>
        </p:nvSpPr>
        <p:spPr bwMode="auto">
          <a:xfrm flipH="1">
            <a:off x="1190625" y="5445125"/>
            <a:ext cx="428625" cy="719138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sz="1600"/>
              <a:t>DSCF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492500" y="1916113"/>
            <a:ext cx="4533900" cy="71913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Distribution System (DS)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411413" y="908050"/>
            <a:ext cx="4537075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</a:pPr>
            <a:r>
              <a:rPr lang="en-US" sz="3600" b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APs STAs and a DS</a:t>
            </a:r>
            <a:endParaRPr lang="en-US" sz="3600" b="0" smtClean="0">
              <a:solidFill>
                <a:srgbClr val="2D2DB9"/>
              </a:solidFill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304800" y="3352800"/>
            <a:ext cx="1676400" cy="3635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Non-AP STAs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95300" y="3263900"/>
            <a:ext cx="22860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962400" y="3170238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3505200" y="3263900"/>
            <a:ext cx="2667000" cy="3635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unspecified</a:t>
            </a:r>
          </a:p>
        </p:txBody>
      </p:sp>
      <p:sp>
        <p:nvSpPr>
          <p:cNvPr id="76" name="Rectangle 75"/>
          <p:cNvSpPr/>
          <p:nvPr/>
        </p:nvSpPr>
        <p:spPr>
          <a:xfrm>
            <a:off x="8153400" y="1916113"/>
            <a:ext cx="838200" cy="701675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7" name="Rectangle 76"/>
          <p:cNvSpPr/>
          <p:nvPr/>
        </p:nvSpPr>
        <p:spPr>
          <a:xfrm>
            <a:off x="8153400" y="2606675"/>
            <a:ext cx="838200" cy="363538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78" name="Straight Connector 77"/>
          <p:cNvCxnSpPr/>
          <p:nvPr/>
        </p:nvCxnSpPr>
        <p:spPr>
          <a:xfrm>
            <a:off x="8305800" y="3170238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8458200" y="2970213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7848600" y="3263900"/>
            <a:ext cx="1219200" cy="363538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2220913" y="1938338"/>
            <a:ext cx="838200" cy="723900"/>
          </a:xfrm>
          <a:prstGeom prst="rect">
            <a:avLst/>
          </a:prstGeom>
          <a:solidFill>
            <a:srgbClr val="0000FF">
              <a:alpha val="50000"/>
            </a:srgbClr>
          </a:solidFill>
          <a:ln w="25400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MAC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220913" y="2651125"/>
            <a:ext cx="838200" cy="363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9" name="Straight Connector 128"/>
          <p:cNvCxnSpPr>
            <a:stCxn id="44" idx="2"/>
          </p:cNvCxnSpPr>
          <p:nvPr/>
        </p:nvCxnSpPr>
        <p:spPr>
          <a:xfrm>
            <a:off x="2640013" y="3027363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41"/>
          <p:cNvSpPr>
            <a:spLocks noChangeArrowheads="1"/>
          </p:cNvSpPr>
          <p:nvPr/>
        </p:nvSpPr>
        <p:spPr bwMode="auto">
          <a:xfrm>
            <a:off x="179388" y="1946275"/>
            <a:ext cx="838200" cy="723900"/>
          </a:xfrm>
          <a:prstGeom prst="rect">
            <a:avLst/>
          </a:prstGeom>
          <a:solidFill>
            <a:srgbClr val="FF0000">
              <a:alpha val="50000"/>
            </a:srgbClr>
          </a:solidFill>
          <a:ln w="25400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MAC</a:t>
            </a:r>
          </a:p>
        </p:txBody>
      </p:sp>
      <p:sp>
        <p:nvSpPr>
          <p:cNvPr id="4" name="Rectangle 43"/>
          <p:cNvSpPr/>
          <p:nvPr/>
        </p:nvSpPr>
        <p:spPr>
          <a:xfrm>
            <a:off x="179388" y="2659063"/>
            <a:ext cx="838200" cy="3635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" name="Straight Connector 128"/>
          <p:cNvCxnSpPr>
            <a:stCxn id="0" idx="2"/>
          </p:cNvCxnSpPr>
          <p:nvPr/>
        </p:nvCxnSpPr>
        <p:spPr>
          <a:xfrm>
            <a:off x="598488" y="3035300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41"/>
          <p:cNvSpPr>
            <a:spLocks noChangeArrowheads="1"/>
          </p:cNvSpPr>
          <p:nvPr/>
        </p:nvSpPr>
        <p:spPr bwMode="auto">
          <a:xfrm>
            <a:off x="1187450" y="1946275"/>
            <a:ext cx="838200" cy="723900"/>
          </a:xfrm>
          <a:prstGeom prst="rect">
            <a:avLst/>
          </a:prstGeom>
          <a:solidFill>
            <a:srgbClr val="FF0000">
              <a:alpha val="50000"/>
            </a:srgbClr>
          </a:solidFill>
          <a:ln w="25400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MAC</a:t>
            </a:r>
          </a:p>
        </p:txBody>
      </p:sp>
      <p:sp>
        <p:nvSpPr>
          <p:cNvPr id="7" name="Rectangle 43"/>
          <p:cNvSpPr/>
          <p:nvPr/>
        </p:nvSpPr>
        <p:spPr>
          <a:xfrm>
            <a:off x="1187450" y="2659063"/>
            <a:ext cx="838200" cy="3635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8" name="Straight Connector 128"/>
          <p:cNvCxnSpPr>
            <a:stCxn id="0" idx="2"/>
          </p:cNvCxnSpPr>
          <p:nvPr/>
        </p:nvCxnSpPr>
        <p:spPr>
          <a:xfrm>
            <a:off x="1606550" y="3035300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486" name="Rectangle 46"/>
          <p:cNvSpPr>
            <a:spLocks noChangeArrowheads="1"/>
          </p:cNvSpPr>
          <p:nvPr/>
        </p:nvSpPr>
        <p:spPr bwMode="auto">
          <a:xfrm>
            <a:off x="4479925" y="3260725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>
              <a:spcBef>
                <a:spcPct val="50000"/>
              </a:spcBef>
            </a:pPr>
            <a:endParaRPr lang="en-US" sz="1600"/>
          </a:p>
        </p:txBody>
      </p:sp>
      <p:sp>
        <p:nvSpPr>
          <p:cNvPr id="61487" name="Text Box 47"/>
          <p:cNvSpPr txBox="1">
            <a:spLocks noChangeArrowheads="1"/>
          </p:cNvSpPr>
          <p:nvPr/>
        </p:nvSpPr>
        <p:spPr bwMode="auto">
          <a:xfrm flipH="1">
            <a:off x="3059113" y="1916113"/>
            <a:ext cx="428625" cy="719137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sz="1600"/>
              <a:t>DSCF</a:t>
            </a:r>
          </a:p>
        </p:txBody>
      </p:sp>
      <p:sp>
        <p:nvSpPr>
          <p:cNvPr id="61488" name="Text Box 48"/>
          <p:cNvSpPr txBox="1">
            <a:spLocks noChangeArrowheads="1"/>
          </p:cNvSpPr>
          <p:nvPr/>
        </p:nvSpPr>
        <p:spPr bwMode="auto">
          <a:xfrm flipH="1">
            <a:off x="7743825" y="1916113"/>
            <a:ext cx="428625" cy="719137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sz="1600"/>
              <a:t>DSCF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3170238" y="1493838"/>
            <a:ext cx="2673350" cy="487362"/>
          </a:xfrm>
          <a:custGeom>
            <a:avLst/>
            <a:gdLst>
              <a:gd name="connsiteX0" fmla="*/ 0 w 2673614"/>
              <a:gd name="connsiteY0" fmla="*/ 458386 h 487031"/>
              <a:gd name="connsiteX1" fmla="*/ 1403647 w 2673614"/>
              <a:gd name="connsiteY1" fmla="*/ 72 h 487031"/>
              <a:gd name="connsiteX2" fmla="*/ 2673614 w 2673614"/>
              <a:gd name="connsiteY2" fmla="*/ 487031 h 487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3614" h="487031">
                <a:moveTo>
                  <a:pt x="0" y="458386"/>
                </a:moveTo>
                <a:cubicBezTo>
                  <a:pt x="479022" y="226842"/>
                  <a:pt x="958045" y="-4702"/>
                  <a:pt x="1403647" y="72"/>
                </a:cubicBezTo>
                <a:cubicBezTo>
                  <a:pt x="1849249" y="4846"/>
                  <a:pt x="2673614" y="487031"/>
                  <a:pt x="2673614" y="487031"/>
                </a:cubicBezTo>
              </a:path>
            </a:pathLst>
          </a:cu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/>
              <a:t>802.3</a:t>
            </a:r>
            <a:endParaRPr lang="en-US" dirty="0"/>
          </a:p>
        </p:txBody>
      </p:sp>
      <p:grpSp>
        <p:nvGrpSpPr>
          <p:cNvPr id="21506" name="Group 38"/>
          <p:cNvGrpSpPr>
            <a:grpSpLocks noChangeAspect="1"/>
          </p:cNvGrpSpPr>
          <p:nvPr/>
        </p:nvGrpSpPr>
        <p:grpSpPr bwMode="auto">
          <a:xfrm rot="-1022683">
            <a:off x="5697538" y="1763713"/>
            <a:ext cx="2182812" cy="206375"/>
            <a:chOff x="3120" y="3600"/>
            <a:chExt cx="2112" cy="200"/>
          </a:xfrm>
        </p:grpSpPr>
        <p:sp>
          <p:nvSpPr>
            <p:cNvPr id="21530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1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084"/>
                <a:gd name="T172" fmla="*/ 0 h 174"/>
                <a:gd name="T173" fmla="*/ 2084 w 2084"/>
                <a:gd name="T174" fmla="*/ 174 h 17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2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086"/>
                <a:gd name="T172" fmla="*/ 0 h 174"/>
                <a:gd name="T173" fmla="*/ 2086 w 2086"/>
                <a:gd name="T174" fmla="*/ 174 h 17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07" name="Group 38"/>
          <p:cNvGrpSpPr>
            <a:grpSpLocks noChangeAspect="1"/>
          </p:cNvGrpSpPr>
          <p:nvPr/>
        </p:nvGrpSpPr>
        <p:grpSpPr bwMode="auto">
          <a:xfrm rot="962817">
            <a:off x="5651500" y="2449513"/>
            <a:ext cx="2182813" cy="206375"/>
            <a:chOff x="3120" y="3600"/>
            <a:chExt cx="2112" cy="200"/>
          </a:xfrm>
        </p:grpSpPr>
        <p:sp>
          <p:nvSpPr>
            <p:cNvPr id="21527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8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084"/>
                <a:gd name="T172" fmla="*/ 0 h 174"/>
                <a:gd name="T173" fmla="*/ 2084 w 2084"/>
                <a:gd name="T174" fmla="*/ 174 h 17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9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086"/>
                <a:gd name="T172" fmla="*/ 0 h 174"/>
                <a:gd name="T173" fmla="*/ 2086 w 2086"/>
                <a:gd name="T174" fmla="*/ 174 h 17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08" name="Group 38"/>
          <p:cNvGrpSpPr>
            <a:grpSpLocks noChangeAspect="1"/>
          </p:cNvGrpSpPr>
          <p:nvPr/>
        </p:nvGrpSpPr>
        <p:grpSpPr bwMode="auto">
          <a:xfrm rot="-1022683">
            <a:off x="1084263" y="2390775"/>
            <a:ext cx="2182812" cy="206375"/>
            <a:chOff x="3120" y="3600"/>
            <a:chExt cx="2112" cy="200"/>
          </a:xfrm>
        </p:grpSpPr>
        <p:sp>
          <p:nvSpPr>
            <p:cNvPr id="21524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5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084"/>
                <a:gd name="T172" fmla="*/ 0 h 174"/>
                <a:gd name="T173" fmla="*/ 2084 w 2084"/>
                <a:gd name="T174" fmla="*/ 174 h 17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6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086"/>
                <a:gd name="T172" fmla="*/ 0 h 174"/>
                <a:gd name="T173" fmla="*/ 2086 w 2086"/>
                <a:gd name="T174" fmla="*/ 174 h 17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09" name="Group 38"/>
          <p:cNvGrpSpPr>
            <a:grpSpLocks noChangeAspect="1"/>
          </p:cNvGrpSpPr>
          <p:nvPr/>
        </p:nvGrpSpPr>
        <p:grpSpPr bwMode="auto">
          <a:xfrm rot="962817">
            <a:off x="1128713" y="1857375"/>
            <a:ext cx="2182812" cy="206375"/>
            <a:chOff x="3120" y="3600"/>
            <a:chExt cx="2112" cy="200"/>
          </a:xfrm>
        </p:grpSpPr>
        <p:sp>
          <p:nvSpPr>
            <p:cNvPr id="21521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2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084"/>
                <a:gd name="T172" fmla="*/ 0 h 174"/>
                <a:gd name="T173" fmla="*/ 2084 w 2084"/>
                <a:gd name="T174" fmla="*/ 174 h 17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3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086"/>
                <a:gd name="T172" fmla="*/ 0 h 174"/>
                <a:gd name="T173" fmla="*/ 2086 w 2086"/>
                <a:gd name="T174" fmla="*/ 174 h 17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188" y="431800"/>
            <a:ext cx="8588375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 smtClean="0">
                <a:solidFill>
                  <a:srgbClr val="435153"/>
                </a:solidFill>
              </a:rPr>
              <a:t>This is an example of a physical network</a:t>
            </a:r>
            <a:endParaRPr lang="en-US" sz="3600" b="0" kern="1200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239713" y="3276600"/>
            <a:ext cx="8578850" cy="3032125"/>
          </a:xfrm>
        </p:spPr>
        <p:txBody>
          <a:bodyPr>
            <a:normAutofit/>
          </a:bodyPr>
          <a:lstStyle/>
          <a:p>
            <a:pPr marL="0" indent="0">
              <a:lnSpc>
                <a:spcPct val="85000"/>
              </a:lnSpc>
              <a:spcBef>
                <a:spcPts val="1475"/>
              </a:spcBef>
            </a:pPr>
            <a:r>
              <a:rPr lang="en-US" sz="32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Two physical boxes, commonly (but inaccurately) called “APs,” connected by an IEEE 802.3 link.</a:t>
            </a:r>
          </a:p>
          <a:p>
            <a:pPr marL="0" indent="0">
              <a:lnSpc>
                <a:spcPct val="85000"/>
              </a:lnSpc>
              <a:spcBef>
                <a:spcPts val="1475"/>
              </a:spcBef>
            </a:pPr>
            <a:r>
              <a:rPr lang="en-US" sz="32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Two clients of “AP 1” shown, two wireless and one wired clients of “AP 2” not shown.</a:t>
            </a:r>
          </a:p>
          <a:p>
            <a:pPr marL="0" indent="0">
              <a:lnSpc>
                <a:spcPct val="85000"/>
              </a:lnSpc>
              <a:spcBef>
                <a:spcPts val="1475"/>
              </a:spcBef>
            </a:pPr>
            <a:r>
              <a:rPr lang="en-US" sz="32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No VLANs.</a:t>
            </a:r>
          </a:p>
        </p:txBody>
      </p:sp>
      <p:pic>
        <p:nvPicPr>
          <p:cNvPr id="21512" name="Picture 28" descr="AccessPoi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905000"/>
            <a:ext cx="1371600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TextBox 7"/>
          <p:cNvSpPr txBox="1">
            <a:spLocks noChangeArrowheads="1"/>
          </p:cNvSpPr>
          <p:nvPr/>
        </p:nvSpPr>
        <p:spPr bwMode="auto">
          <a:xfrm>
            <a:off x="2514600" y="2743200"/>
            <a:ext cx="1082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chemeClr val="tx1"/>
                </a:solidFill>
              </a:rPr>
              <a:t>“AP” 1</a:t>
            </a:r>
          </a:p>
        </p:txBody>
      </p:sp>
      <p:sp>
        <p:nvSpPr>
          <p:cNvPr id="21514" name="TextBox 8"/>
          <p:cNvSpPr txBox="1">
            <a:spLocks noChangeArrowheads="1"/>
          </p:cNvSpPr>
          <p:nvPr/>
        </p:nvSpPr>
        <p:spPr bwMode="auto">
          <a:xfrm>
            <a:off x="5181600" y="2743200"/>
            <a:ext cx="1082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chemeClr val="tx1"/>
                </a:solidFill>
              </a:rPr>
              <a:t>“AP” 2</a:t>
            </a:r>
          </a:p>
        </p:txBody>
      </p:sp>
      <p:pic>
        <p:nvPicPr>
          <p:cNvPr id="21515" name="Picture 2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447800"/>
            <a:ext cx="914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6" name="Picture 2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459038"/>
            <a:ext cx="914400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8" name="Straight Connector 27"/>
          <p:cNvCxnSpPr/>
          <p:nvPr/>
        </p:nvCxnSpPr>
        <p:spPr>
          <a:xfrm>
            <a:off x="6238875" y="2152650"/>
            <a:ext cx="1838325" cy="0"/>
          </a:xfrm>
          <a:prstGeom prst="line">
            <a:avLst/>
          </a:pr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518" name="Picture 28" descr="AccessPoi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905000"/>
            <a:ext cx="1371600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1" name="Straight Connector 30"/>
          <p:cNvCxnSpPr/>
          <p:nvPr/>
        </p:nvCxnSpPr>
        <p:spPr>
          <a:xfrm>
            <a:off x="6924675" y="2152650"/>
            <a:ext cx="1838325" cy="0"/>
          </a:xfrm>
          <a:prstGeom prst="line">
            <a:avLst/>
          </a:prstGeom>
          <a:ln w="38100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20" name="TextBox 28"/>
          <p:cNvSpPr txBox="1">
            <a:spLocks noChangeArrowheads="1"/>
          </p:cNvSpPr>
          <p:nvPr/>
        </p:nvSpPr>
        <p:spPr bwMode="auto">
          <a:xfrm>
            <a:off x="7467600" y="2152650"/>
            <a:ext cx="877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chemeClr val="tx1"/>
                </a:solidFill>
              </a:rPr>
              <a:t>802.3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620713"/>
            <a:ext cx="8589963" cy="6477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 smtClean="0">
                <a:solidFill>
                  <a:srgbClr val="435153"/>
                </a:solidFill>
              </a:rPr>
              <a:t>Layering</a:t>
            </a:r>
            <a:endParaRPr lang="en-US" sz="3600" b="0" kern="1200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239713" y="1344613"/>
            <a:ext cx="8578850" cy="4964112"/>
          </a:xfrm>
        </p:spPr>
        <p:txBody>
          <a:bodyPr>
            <a:normAutofit/>
          </a:bodyPr>
          <a:lstStyle/>
          <a:p>
            <a:pPr marL="0" indent="0">
              <a:lnSpc>
                <a:spcPct val="95000"/>
              </a:lnSpc>
              <a:spcBef>
                <a:spcPts val="1475"/>
              </a:spcBef>
            </a:pPr>
            <a:r>
              <a:rPr lang="en-US" sz="32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In the ISO layering model, a DATA.request is presented by a higher layer to a lower layer, and a DATA.indication is presented by a lower layer to a higher layer.</a:t>
            </a:r>
          </a:p>
          <a:p>
            <a:pPr marL="0" indent="0">
              <a:lnSpc>
                <a:spcPct val="95000"/>
              </a:lnSpc>
              <a:spcBef>
                <a:spcPts val="1475"/>
              </a:spcBef>
            </a:pPr>
            <a:r>
              <a:rPr lang="en-US" sz="32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In all further diagrams in this deck, the “higher” layer is closer to the top of the slide, and the “lower” layer closer to the bottom.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505200" y="2255838"/>
            <a:ext cx="4533900" cy="36036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Distribution System (DS)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692150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 smtClean="0">
                <a:solidFill>
                  <a:srgbClr val="435153"/>
                </a:solidFill>
              </a:rPr>
              <a:t>A standard view of that same network</a:t>
            </a:r>
            <a:r>
              <a:rPr lang="en-US" sz="3600" b="0" kern="1200" dirty="0">
                <a:solidFill>
                  <a:srgbClr val="435153"/>
                </a:solidFill>
              </a:rPr>
              <a:t> </a:t>
            </a:r>
            <a:r>
              <a:rPr lang="en-US" sz="3600" b="0" kern="1200" dirty="0" smtClean="0">
                <a:solidFill>
                  <a:srgbClr val="435153"/>
                </a:solidFill>
              </a:rPr>
              <a:t>in </a:t>
            </a:r>
            <a:r>
              <a:rPr lang="en-US" sz="3600" b="0" kern="1200" dirty="0" smtClean="0">
                <a:solidFill>
                  <a:schemeClr val="accent6"/>
                </a:solidFill>
              </a:rPr>
              <a:t>802.11 today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52400" y="1893888"/>
            <a:ext cx="838200" cy="723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52400" y="2606675"/>
            <a:ext cx="838200" cy="363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143000" y="1893888"/>
            <a:ext cx="838200" cy="723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43000" y="2606675"/>
            <a:ext cx="838200" cy="363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47900" y="2255838"/>
            <a:ext cx="838200" cy="36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47900" y="2606675"/>
            <a:ext cx="838200" cy="3635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2133600" y="3259138"/>
            <a:ext cx="1219200" cy="3635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AP STA 1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304800" y="3259138"/>
            <a:ext cx="1676400" cy="3635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477000" y="2255838"/>
            <a:ext cx="838200" cy="361950"/>
          </a:xfrm>
          <a:prstGeom prst="rect">
            <a:avLst/>
          </a:prstGeom>
          <a:solidFill>
            <a:srgbClr val="69697B">
              <a:alpha val="30000"/>
            </a:srgb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0" name="Rectangle 89"/>
          <p:cNvSpPr/>
          <p:nvPr/>
        </p:nvSpPr>
        <p:spPr>
          <a:xfrm>
            <a:off x="6477000" y="2606675"/>
            <a:ext cx="838200" cy="363538"/>
          </a:xfrm>
          <a:prstGeom prst="rect">
            <a:avLst/>
          </a:prstGeom>
          <a:solidFill>
            <a:srgbClr val="D2D2F4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248400" y="3259138"/>
            <a:ext cx="1295400" cy="3635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AP STA 2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95300" y="3170238"/>
            <a:ext cx="22860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962400" y="3170238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3505200" y="3263900"/>
            <a:ext cx="2667000" cy="3635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129" name="Straight Connector 128"/>
          <p:cNvCxnSpPr>
            <a:stCxn id="44" idx="2"/>
          </p:cNvCxnSpPr>
          <p:nvPr/>
        </p:nvCxnSpPr>
        <p:spPr>
          <a:xfrm>
            <a:off x="571500" y="2970213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24000" y="2970213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667000" y="2970213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6400800" y="3170238"/>
            <a:ext cx="10668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896100" y="2970213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620000" y="1893888"/>
            <a:ext cx="1371600" cy="361950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249488" y="1893888"/>
            <a:ext cx="1941512" cy="360362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562600" y="1893888"/>
            <a:ext cx="1752600" cy="361950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76" name="Rectangle 75"/>
          <p:cNvSpPr/>
          <p:nvPr/>
        </p:nvSpPr>
        <p:spPr>
          <a:xfrm>
            <a:off x="8153400" y="2255838"/>
            <a:ext cx="838200" cy="36195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7" name="Rectangle 76"/>
          <p:cNvSpPr/>
          <p:nvPr/>
        </p:nvSpPr>
        <p:spPr>
          <a:xfrm>
            <a:off x="8153400" y="2606675"/>
            <a:ext cx="838200" cy="363538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7162800" y="1676400"/>
            <a:ext cx="457200" cy="655638"/>
          </a:xfrm>
          <a:prstGeom prst="straightConnector1">
            <a:avLst/>
          </a:prstGeom>
          <a:ln w="57150" cmpd="sng">
            <a:solidFill>
              <a:srgbClr val="00CC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8305800" y="3170238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8458200" y="2970213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7848600" y="3263900"/>
            <a:ext cx="1219200" cy="363538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16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239713" y="3886200"/>
            <a:ext cx="8578850" cy="2422525"/>
          </a:xfrm>
        </p:spPr>
        <p:txBody>
          <a:bodyPr>
            <a:normAutofit/>
          </a:bodyPr>
          <a:lstStyle/>
          <a:p>
            <a:pPr marL="0" indent="0">
              <a:lnSpc>
                <a:spcPct val="85000"/>
              </a:lnSpc>
              <a:spcBef>
                <a:spcPts val="1475"/>
              </a:spcBef>
            </a:pPr>
            <a:r>
              <a:rPr lang="en-US" sz="32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This is similar to IEEE 802.11-2012, Figure R-1, but drawn with “request down indication up” rigorously applied.</a:t>
            </a:r>
          </a:p>
          <a:p>
            <a:pPr marL="0" indent="0">
              <a:lnSpc>
                <a:spcPct val="85000"/>
              </a:lnSpc>
              <a:spcBef>
                <a:spcPts val="1475"/>
              </a:spcBef>
            </a:pPr>
            <a:r>
              <a:rPr lang="en-US" sz="32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The DS has three users, two APs and a portal, so is shown </a:t>
            </a:r>
            <a:r>
              <a:rPr lang="en-US" sz="3200" smtClean="0">
                <a:solidFill>
                  <a:srgbClr val="00CC99"/>
                </a:solidFill>
                <a:latin typeface="Times New Roman" pitchFamily="18" charset="0"/>
                <a:ea typeface="MS Gothic" pitchFamily="49" charset="-128"/>
              </a:rPr>
              <a:t>passing behind </a:t>
            </a:r>
            <a:r>
              <a:rPr lang="en-US" sz="32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a MAC.</a:t>
            </a:r>
          </a:p>
          <a:p>
            <a:pPr marL="0" indent="0">
              <a:lnSpc>
                <a:spcPct val="85000"/>
              </a:lnSpc>
              <a:spcBef>
                <a:spcPts val="1475"/>
              </a:spcBef>
            </a:pPr>
            <a:endParaRPr lang="en-US" sz="3200" smtClean="0">
              <a:solidFill>
                <a:srgbClr val="435153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50825" y="620713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 smtClean="0">
                <a:solidFill>
                  <a:srgbClr val="435153"/>
                </a:solidFill>
              </a:rPr>
              <a:t>One possible</a:t>
            </a:r>
            <a:br>
              <a:rPr lang="en-US" sz="3600" b="0" kern="1200" dirty="0" smtClean="0">
                <a:solidFill>
                  <a:srgbClr val="435153"/>
                </a:solidFill>
              </a:rPr>
            </a:br>
            <a:r>
              <a:rPr lang="en-US" sz="3600" b="0" kern="1200" dirty="0" smtClean="0">
                <a:solidFill>
                  <a:srgbClr val="435153"/>
                </a:solidFill>
              </a:rPr>
              <a:t>802.1AC-to-portal architecture</a:t>
            </a:r>
            <a:endParaRPr lang="en-US" sz="3600" b="0" kern="1200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239713" y="3886200"/>
            <a:ext cx="8578850" cy="2422525"/>
          </a:xfrm>
        </p:spPr>
        <p:txBody>
          <a:bodyPr>
            <a:normAutofit/>
          </a:bodyPr>
          <a:lstStyle/>
          <a:p>
            <a:pPr marL="0" indent="0">
              <a:lnSpc>
                <a:spcPct val="95000"/>
              </a:lnSpc>
              <a:spcBef>
                <a:spcPts val="1475"/>
              </a:spcBef>
            </a:pPr>
            <a:r>
              <a:rPr lang="en-US" sz="32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A </a:t>
            </a:r>
            <a:r>
              <a:rPr lang="en-US" sz="3200" smtClean="0">
                <a:solidFill>
                  <a:srgbClr val="FF6600"/>
                </a:solidFill>
                <a:latin typeface="Times New Roman" pitchFamily="18" charset="0"/>
                <a:ea typeface="MS Gothic" pitchFamily="49" charset="-128"/>
              </a:rPr>
              <a:t>connecting link </a:t>
            </a:r>
            <a:r>
              <a:rPr lang="en-US" sz="32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is required, because the portal </a:t>
            </a:r>
            <a:r>
              <a:rPr lang="en-US" sz="3200" smtClean="0">
                <a:solidFill>
                  <a:srgbClr val="2D2DB9"/>
                </a:solidFill>
                <a:latin typeface="Times New Roman" pitchFamily="18" charset="0"/>
                <a:ea typeface="MS Gothic" pitchFamily="49" charset="-128"/>
              </a:rPr>
              <a:t>uses </a:t>
            </a:r>
            <a:r>
              <a:rPr lang="en-US" sz="32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a SAP; it does not </a:t>
            </a:r>
            <a:r>
              <a:rPr lang="en-US" sz="3200" smtClean="0">
                <a:solidFill>
                  <a:srgbClr val="2D2DB9"/>
                </a:solidFill>
                <a:latin typeface="Times New Roman" pitchFamily="18" charset="0"/>
                <a:ea typeface="MS Gothic" pitchFamily="49" charset="-128"/>
              </a:rPr>
              <a:t>provide</a:t>
            </a:r>
            <a:r>
              <a:rPr lang="en-US" sz="32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 one.</a:t>
            </a:r>
          </a:p>
          <a:p>
            <a:pPr marL="0" indent="0">
              <a:lnSpc>
                <a:spcPct val="95000"/>
              </a:lnSpc>
              <a:spcBef>
                <a:spcPts val="1475"/>
              </a:spcBef>
            </a:pPr>
            <a:r>
              <a:rPr lang="en-US" sz="32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Therefore an 802.1AC convergence layer specific to 802.11 is not necessary.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152650" y="2105025"/>
            <a:ext cx="2286000" cy="360363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 err="1">
                <a:solidFill>
                  <a:srgbClr val="000000"/>
                </a:solidFill>
              </a:rPr>
              <a:t>Distrib</a:t>
            </a:r>
            <a:r>
              <a:rPr lang="en-US" sz="1800" dirty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950" y="2105025"/>
            <a:ext cx="838200" cy="36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950" y="2457450"/>
            <a:ext cx="838200" cy="36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650" y="3109913"/>
            <a:ext cx="1219200" cy="361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50" y="3019425"/>
            <a:ext cx="1485900" cy="9525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650" y="3019425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450" y="3113088"/>
            <a:ext cx="1828800" cy="3635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3050" y="2819400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9050" y="1743075"/>
            <a:ext cx="1600200" cy="361950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538" y="1743075"/>
            <a:ext cx="1560512" cy="360363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AP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2000" dirty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2000" dirty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2000" dirty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2000" dirty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1050" y="3195638"/>
            <a:ext cx="1905000" cy="51911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anything,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50" y="3195638"/>
            <a:ext cx="1219200" cy="36195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750" y="3028950"/>
            <a:ext cx="1333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250" y="2828925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450" y="2828925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50" y="3028950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50" y="2828925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4598" name="Group 110"/>
          <p:cNvGrpSpPr>
            <a:grpSpLocks/>
          </p:cNvGrpSpPr>
          <p:nvPr/>
        </p:nvGrpSpPr>
        <p:grpSpPr bwMode="auto">
          <a:xfrm>
            <a:off x="7029450" y="2098675"/>
            <a:ext cx="838200" cy="714375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15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2000" dirty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6047"/>
              <a:ext cx="838200" cy="36215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2000" dirty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850" y="1733550"/>
            <a:ext cx="2209800" cy="3619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50" y="1743075"/>
            <a:ext cx="838200" cy="723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50" y="2457450"/>
            <a:ext cx="838200" cy="36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50" y="2819400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8058150" y="1743075"/>
            <a:ext cx="838200" cy="7239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8058150" y="2455863"/>
            <a:ext cx="838200" cy="36353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50" y="2819400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7863"/>
            <a:ext cx="1028700" cy="3635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Non-AP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50" y="3209925"/>
            <a:ext cx="1028700" cy="361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4438650" y="1962150"/>
            <a:ext cx="2190750" cy="1828800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50825" y="549275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 smtClean="0">
                <a:solidFill>
                  <a:srgbClr val="435153"/>
                </a:solidFill>
              </a:rPr>
              <a:t>But, there is an alternate approach.</a:t>
            </a:r>
            <a:endParaRPr lang="en-US" sz="3600" b="0" kern="1200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239713" y="3714750"/>
            <a:ext cx="8578850" cy="2593975"/>
          </a:xfrm>
        </p:spPr>
        <p:txBody>
          <a:bodyPr>
            <a:normAutofit/>
          </a:bodyPr>
          <a:lstStyle/>
          <a:p>
            <a:pPr marL="0" indent="0">
              <a:lnSpc>
                <a:spcPct val="95000"/>
              </a:lnSpc>
              <a:spcBef>
                <a:spcPts val="1475"/>
              </a:spcBef>
            </a:pPr>
            <a:r>
              <a:rPr lang="en-US" sz="32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This interface is defined.</a:t>
            </a:r>
          </a:p>
          <a:p>
            <a:pPr marL="0" indent="0">
              <a:lnSpc>
                <a:spcPct val="95000"/>
              </a:lnSpc>
              <a:spcBef>
                <a:spcPts val="1475"/>
              </a:spcBef>
            </a:pPr>
            <a:r>
              <a:rPr lang="en-US" sz="32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It is the </a:t>
            </a:r>
            <a:r>
              <a:rPr lang="en-US" sz="3200" smtClean="0">
                <a:solidFill>
                  <a:srgbClr val="2D2DB9"/>
                </a:solidFill>
                <a:latin typeface="Times New Roman" pitchFamily="18" charset="0"/>
                <a:ea typeface="MS Gothic" pitchFamily="49" charset="-128"/>
              </a:rPr>
              <a:t>DS_SAP</a:t>
            </a:r>
            <a:r>
              <a:rPr lang="en-US" sz="32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, illustrated in IEEE Std 802.11-2011 Figure R-1.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152650" y="2105025"/>
            <a:ext cx="2286000" cy="361950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 err="1">
                <a:solidFill>
                  <a:srgbClr val="000000"/>
                </a:solidFill>
              </a:rPr>
              <a:t>Distrib</a:t>
            </a:r>
            <a:r>
              <a:rPr lang="en-US" sz="1800" dirty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950" y="2105025"/>
            <a:ext cx="838200" cy="3635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950" y="2457450"/>
            <a:ext cx="838200" cy="36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650" y="3109913"/>
            <a:ext cx="1219200" cy="361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50" y="3019425"/>
            <a:ext cx="1485900" cy="9525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650" y="3019425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450" y="3114675"/>
            <a:ext cx="1828800" cy="361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3050" y="2819400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9050" y="1743075"/>
            <a:ext cx="1600200" cy="361950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538" y="1743075"/>
            <a:ext cx="1560512" cy="361950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AP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2000" dirty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2000" dirty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2000" dirty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2000" dirty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1050" y="3195638"/>
            <a:ext cx="1905000" cy="51911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anything,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50" y="3195638"/>
            <a:ext cx="1219200" cy="36195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750" y="3028950"/>
            <a:ext cx="1333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250" y="2828925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450" y="2828925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50" y="3028950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50" y="2828925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622" name="Group 110"/>
          <p:cNvGrpSpPr>
            <a:grpSpLocks/>
          </p:cNvGrpSpPr>
          <p:nvPr/>
        </p:nvGrpSpPr>
        <p:grpSpPr bwMode="auto">
          <a:xfrm>
            <a:off x="7029450" y="2098675"/>
            <a:ext cx="838200" cy="714375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15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2000" dirty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6047"/>
              <a:ext cx="838200" cy="36215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2000" dirty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850" y="1733550"/>
            <a:ext cx="2209800" cy="3635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50" y="1743075"/>
            <a:ext cx="838200" cy="7254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50" y="2457450"/>
            <a:ext cx="838200" cy="36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50" y="2819400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8058150" y="1743075"/>
            <a:ext cx="838200" cy="7239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8058150" y="2457450"/>
            <a:ext cx="838200" cy="3619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50" y="2819400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7863"/>
            <a:ext cx="1028700" cy="3635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Non-AP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50" y="3209925"/>
            <a:ext cx="1028700" cy="3635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3810000" y="1885950"/>
            <a:ext cx="609600" cy="488950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20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23850" y="4267200"/>
            <a:ext cx="2343150" cy="0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2" idx="3"/>
          </p:cNvCxnSpPr>
          <p:nvPr/>
        </p:nvCxnSpPr>
        <p:spPr>
          <a:xfrm flipV="1">
            <a:off x="2627313" y="2303463"/>
            <a:ext cx="1271587" cy="1989137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30188" y="646113"/>
            <a:ext cx="8588375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 smtClean="0">
                <a:solidFill>
                  <a:srgbClr val="435153"/>
                </a:solidFill>
              </a:rPr>
              <a:t>So, another representation </a:t>
            </a:r>
            <a:r>
              <a:rPr lang="en-US" sz="3600" b="0" kern="1200" dirty="0">
                <a:solidFill>
                  <a:srgbClr val="435153"/>
                </a:solidFill>
              </a:rPr>
              <a:t>c</a:t>
            </a:r>
            <a:r>
              <a:rPr lang="en-US" sz="3600" b="0" kern="1200" dirty="0" smtClean="0">
                <a:solidFill>
                  <a:srgbClr val="435153"/>
                </a:solidFill>
              </a:rPr>
              <a:t>ould be …</a:t>
            </a:r>
            <a:br>
              <a:rPr lang="en-US" sz="3600" b="0" kern="1200" dirty="0" smtClean="0">
                <a:solidFill>
                  <a:srgbClr val="435153"/>
                </a:solidFill>
              </a:rPr>
            </a:br>
            <a:endParaRPr lang="en-US" sz="3600" b="0" kern="1200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239713" y="3886200"/>
            <a:ext cx="8578850" cy="2422525"/>
          </a:xfrm>
        </p:spPr>
        <p:txBody>
          <a:bodyPr>
            <a:normAutofit/>
          </a:bodyPr>
          <a:lstStyle/>
          <a:p>
            <a:pPr marL="0" indent="0">
              <a:lnSpc>
                <a:spcPct val="85000"/>
              </a:lnSpc>
              <a:spcBef>
                <a:spcPts val="1475"/>
              </a:spcBef>
            </a:pPr>
            <a:r>
              <a:rPr lang="en-US" sz="30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That is, the 802.1AC Clause 12.2.1 “portal convergence function” is </a:t>
            </a:r>
            <a:r>
              <a:rPr lang="en-US" sz="3000" smtClean="0">
                <a:solidFill>
                  <a:srgbClr val="2D2DB9"/>
                </a:solidFill>
                <a:latin typeface="Times New Roman" pitchFamily="18" charset="0"/>
                <a:ea typeface="MS Gothic" pitchFamily="49" charset="-128"/>
              </a:rPr>
              <a:t>not an interface to </a:t>
            </a:r>
            <a:r>
              <a:rPr lang="en-US" sz="30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a portal; .1AC 12.2.1, plus a bridge relay function, is an </a:t>
            </a:r>
            <a:r>
              <a:rPr lang="en-US" sz="3000" smtClean="0">
                <a:solidFill>
                  <a:srgbClr val="2D2DB9"/>
                </a:solidFill>
                <a:latin typeface="Times New Roman" pitchFamily="18" charset="0"/>
                <a:ea typeface="MS Gothic" pitchFamily="49" charset="-128"/>
              </a:rPr>
              <a:t>example of </a:t>
            </a:r>
            <a:r>
              <a:rPr lang="en-US" sz="30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a portal.</a:t>
            </a:r>
          </a:p>
          <a:p>
            <a:pPr marL="0" indent="0">
              <a:lnSpc>
                <a:spcPct val="85000"/>
              </a:lnSpc>
              <a:spcBef>
                <a:spcPts val="1475"/>
              </a:spcBef>
            </a:pPr>
            <a:r>
              <a:rPr lang="en-US" sz="30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.1AC 12.2.1 connects the </a:t>
            </a:r>
            <a:r>
              <a:rPr lang="en-US" sz="3000" smtClean="0">
                <a:solidFill>
                  <a:srgbClr val="2D2DB9"/>
                </a:solidFill>
                <a:latin typeface="Times New Roman" pitchFamily="18" charset="0"/>
                <a:ea typeface="MS Gothic" pitchFamily="49" charset="-128"/>
              </a:rPr>
              <a:t>ISS </a:t>
            </a:r>
            <a:r>
              <a:rPr lang="en-US" sz="30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to the </a:t>
            </a:r>
            <a:r>
              <a:rPr lang="en-US" sz="3000" smtClean="0">
                <a:solidFill>
                  <a:srgbClr val="2D2DB9"/>
                </a:solidFill>
                <a:latin typeface="Times New Roman" pitchFamily="18" charset="0"/>
                <a:ea typeface="MS Gothic" pitchFamily="49" charset="-128"/>
              </a:rPr>
              <a:t>DS_SAP</a:t>
            </a:r>
            <a:r>
              <a:rPr lang="en-US" sz="300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.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152650" y="2105025"/>
            <a:ext cx="2286000" cy="361950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 err="1">
                <a:solidFill>
                  <a:srgbClr val="000000"/>
                </a:solidFill>
              </a:rPr>
              <a:t>Distrib</a:t>
            </a:r>
            <a:r>
              <a:rPr lang="en-US" sz="1800" dirty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950" y="2105025"/>
            <a:ext cx="838200" cy="3635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950" y="2457450"/>
            <a:ext cx="838200" cy="36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650" y="3109913"/>
            <a:ext cx="1219200" cy="361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50" y="3019425"/>
            <a:ext cx="1485900" cy="9525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650" y="3019425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450" y="3114675"/>
            <a:ext cx="1828800" cy="361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3050" y="2819400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125538" y="1743075"/>
            <a:ext cx="1560512" cy="361950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3600450" y="1381125"/>
            <a:ext cx="2209800" cy="3635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50" y="1743075"/>
            <a:ext cx="838200" cy="7254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50" y="2457450"/>
            <a:ext cx="838200" cy="36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50" y="2819400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7863"/>
            <a:ext cx="1028700" cy="3635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Non-AP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4972050" y="1760538"/>
            <a:ext cx="838200" cy="604837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6000750" y="1365250"/>
            <a:ext cx="838200" cy="10001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781550" y="3109913"/>
            <a:ext cx="1219200" cy="36195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9" name="Straight Connector 108"/>
          <p:cNvCxnSpPr/>
          <p:nvPr/>
        </p:nvCxnSpPr>
        <p:spPr>
          <a:xfrm>
            <a:off x="5238750" y="2943225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91150" y="2743200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972050" y="2365375"/>
            <a:ext cx="838200" cy="36195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6000750" y="2371725"/>
            <a:ext cx="838200" cy="3619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6419850" y="2733675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6038850" y="3217863"/>
            <a:ext cx="1028700" cy="3635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600450" y="1743075"/>
            <a:ext cx="838200" cy="36353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5" name="Freeform 4"/>
          <p:cNvSpPr/>
          <p:nvPr/>
        </p:nvSpPr>
        <p:spPr>
          <a:xfrm>
            <a:off x="3590925" y="1365250"/>
            <a:ext cx="2214563" cy="744538"/>
          </a:xfrm>
          <a:custGeom>
            <a:avLst/>
            <a:gdLst>
              <a:gd name="connsiteX0" fmla="*/ 19097 w 2234378"/>
              <a:gd name="connsiteY0" fmla="*/ 744760 h 744760"/>
              <a:gd name="connsiteX1" fmla="*/ 868925 w 2234378"/>
              <a:gd name="connsiteY1" fmla="*/ 735212 h 744760"/>
              <a:gd name="connsiteX2" fmla="*/ 868925 w 2234378"/>
              <a:gd name="connsiteY2" fmla="*/ 391476 h 744760"/>
              <a:gd name="connsiteX3" fmla="*/ 2224829 w 2234378"/>
              <a:gd name="connsiteY3" fmla="*/ 381928 h 744760"/>
              <a:gd name="connsiteX4" fmla="*/ 2234378 w 2234378"/>
              <a:gd name="connsiteY4" fmla="*/ 0 h 744760"/>
              <a:gd name="connsiteX5" fmla="*/ 0 w 2234378"/>
              <a:gd name="connsiteY5" fmla="*/ 19096 h 744760"/>
              <a:gd name="connsiteX6" fmla="*/ 19097 w 2234378"/>
              <a:gd name="connsiteY6" fmla="*/ 744760 h 744760"/>
              <a:gd name="connsiteX0" fmla="*/ 0 w 2215281"/>
              <a:gd name="connsiteY0" fmla="*/ 744760 h 744760"/>
              <a:gd name="connsiteX1" fmla="*/ 849828 w 2215281"/>
              <a:gd name="connsiteY1" fmla="*/ 735212 h 744760"/>
              <a:gd name="connsiteX2" fmla="*/ 849828 w 2215281"/>
              <a:gd name="connsiteY2" fmla="*/ 391476 h 744760"/>
              <a:gd name="connsiteX3" fmla="*/ 2205732 w 2215281"/>
              <a:gd name="connsiteY3" fmla="*/ 381928 h 744760"/>
              <a:gd name="connsiteX4" fmla="*/ 2215281 w 2215281"/>
              <a:gd name="connsiteY4" fmla="*/ 0 h 744760"/>
              <a:gd name="connsiteX5" fmla="*/ 0 w 2215281"/>
              <a:gd name="connsiteY5" fmla="*/ 9548 h 744760"/>
              <a:gd name="connsiteX6" fmla="*/ 0 w 2215281"/>
              <a:gd name="connsiteY6" fmla="*/ 744760 h 744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5281" h="744760">
                <a:moveTo>
                  <a:pt x="0" y="744760"/>
                </a:moveTo>
                <a:lnTo>
                  <a:pt x="849828" y="735212"/>
                </a:lnTo>
                <a:lnTo>
                  <a:pt x="849828" y="391476"/>
                </a:lnTo>
                <a:lnTo>
                  <a:pt x="2205732" y="381928"/>
                </a:lnTo>
                <a:lnTo>
                  <a:pt x="2215281" y="0"/>
                </a:lnTo>
                <a:lnTo>
                  <a:pt x="0" y="9548"/>
                </a:lnTo>
                <a:lnTo>
                  <a:pt x="0" y="744760"/>
                </a:lnTo>
                <a:close/>
              </a:path>
            </a:pathLst>
          </a:custGeom>
          <a:noFill/>
          <a:ln w="57150" cmpd="sng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2000" dirty="0"/>
          </a:p>
        </p:txBody>
      </p:sp>
      <p:sp>
        <p:nvSpPr>
          <p:cNvPr id="26652" name="TextBox 5"/>
          <p:cNvSpPr txBox="1">
            <a:spLocks noChangeArrowheads="1"/>
          </p:cNvSpPr>
          <p:nvPr/>
        </p:nvSpPr>
        <p:spPr bwMode="auto">
          <a:xfrm>
            <a:off x="2982913" y="971550"/>
            <a:ext cx="3389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>
                <a:solidFill>
                  <a:srgbClr val="FF0000"/>
                </a:solidFill>
              </a:rPr>
              <a:t>One example (of many) of a portal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templat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7952</TotalTime>
  <Words>1850</Words>
  <Application>Microsoft Office PowerPoint</Application>
  <PresentationFormat>On-screen Show (4:3)</PresentationFormat>
  <Paragraphs>500</Paragraphs>
  <Slides>32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Times New Roman</vt:lpstr>
      <vt:lpstr>MS Gothic</vt:lpstr>
      <vt:lpstr>Arial</vt:lpstr>
      <vt:lpstr>Arial Unicode MS</vt:lpstr>
      <vt:lpstr>Wingdings</vt:lpstr>
      <vt:lpstr>802-11-template</vt:lpstr>
      <vt:lpstr>Microsoft Word Document</vt:lpstr>
      <vt:lpstr>802.11ak/802.1AC/STAs/APs/DSes and Convergence Functions</vt:lpstr>
      <vt:lpstr>Abstract</vt:lpstr>
      <vt:lpstr>Slide 3</vt:lpstr>
      <vt:lpstr>This is an example of a physical network</vt:lpstr>
      <vt:lpstr>Layering</vt:lpstr>
      <vt:lpstr>A standard view of that same network in 802.11 today</vt:lpstr>
      <vt:lpstr>One possible 802.1AC-to-portal architecture</vt:lpstr>
      <vt:lpstr>But, there is an alternate approach.</vt:lpstr>
      <vt:lpstr>So, another representation could be … </vt:lpstr>
      <vt:lpstr>Slide 10</vt:lpstr>
      <vt:lpstr>Slide 11</vt:lpstr>
      <vt:lpstr>P802.11ak and non-11ak STNs on one AP.</vt:lpstr>
      <vt:lpstr>P802.11ak and non-11ak STNs on two APs.</vt:lpstr>
      <vt:lpstr>P802.11ak and non-11ak STNs on two APs.</vt:lpstr>
      <vt:lpstr>P802.11ak and non-11ak STNs on two APs.</vt:lpstr>
      <vt:lpstr>P802.11ak and non-11ak STNs on two APs.</vt:lpstr>
      <vt:lpstr>Tasks for 802.1AC</vt:lpstr>
      <vt:lpstr>Tasks for 802.11ak</vt:lpstr>
      <vt:lpstr>P802.11ak and non-11ak STNs on one AP.</vt:lpstr>
      <vt:lpstr>P802.11ak and non-11ak STNs on one AP.</vt:lpstr>
      <vt:lpstr>P802.11ak and non-11ak STNs on one AP.</vt:lpstr>
      <vt:lpstr>There is an obvious problem!</vt:lpstr>
      <vt:lpstr>Some Fundamentals</vt:lpstr>
      <vt:lpstr>Some More Fundamentals</vt:lpstr>
      <vt:lpstr>Some More Fundamentals</vt:lpstr>
      <vt:lpstr>Some More Fundamentals</vt:lpstr>
      <vt:lpstr>Some More Fundamentals</vt:lpstr>
      <vt:lpstr>Some More Fundamentals</vt:lpstr>
      <vt:lpstr>The Impact</vt:lpstr>
      <vt:lpstr>The Impact</vt:lpstr>
      <vt:lpstr>Legend</vt:lpstr>
      <vt:lpstr>APs STAs and a DS</vt:lpstr>
    </vt:vector>
  </TitlesOfParts>
  <Company>Cisco Systems, Spctralink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creator>Norman Finn, Mark Hamilton</dc:creator>
  <cp:lastModifiedBy>Dick</cp:lastModifiedBy>
  <cp:revision>77</cp:revision>
  <cp:lastPrinted>1601-01-01T00:00:00Z</cp:lastPrinted>
  <dcterms:created xsi:type="dcterms:W3CDTF">2010-02-15T12:38:41Z</dcterms:created>
  <dcterms:modified xsi:type="dcterms:W3CDTF">2016-03-16T06:23:29Z</dcterms:modified>
</cp:coreProperties>
</file>