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8"/>
  </p:notesMasterIdLst>
  <p:handoutMasterIdLst>
    <p:handoutMasterId r:id="rId9"/>
  </p:handoutMasterIdLst>
  <p:sldIdLst>
    <p:sldId id="269" r:id="rId2"/>
    <p:sldId id="278" r:id="rId3"/>
    <p:sldId id="282" r:id="rId4"/>
    <p:sldId id="279" r:id="rId5"/>
    <p:sldId id="280" r:id="rId6"/>
    <p:sldId id="281"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59" autoAdjust="0"/>
    <p:restoredTop sz="94660" autoAdjust="0"/>
  </p:normalViewPr>
  <p:slideViewPr>
    <p:cSldViewPr>
      <p:cViewPr varScale="1">
        <p:scale>
          <a:sx n="88" d="100"/>
          <a:sy n="88" d="100"/>
        </p:scale>
        <p:origin x="-147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247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802.11-16/0330r1</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802.11-16/0330r1</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smtClean="0"/>
              <a:t>Andrew Myles, Cisco</a:t>
            </a:r>
          </a:p>
        </p:txBody>
      </p:sp>
      <p:sp>
        <p:nvSpPr>
          <p:cNvPr id="52229" name="Rectangle 7"/>
          <p:cNvSpPr>
            <a:spLocks noGrp="1" noChangeArrowheads="1"/>
          </p:cNvSpPr>
          <p:nvPr>
            <p:ph type="sldNum" sz="quarter" idx="5"/>
          </p:nvPr>
        </p:nvSpPr>
        <p:spPr/>
        <p:txBody>
          <a:bodyPr/>
          <a:lstStyle/>
          <a:p>
            <a:pPr>
              <a:defRPr/>
            </a:pPr>
            <a:r>
              <a:rPr lang="en-US" smtClean="0"/>
              <a:t>Page </a:t>
            </a:r>
            <a:fld id="{19B6D425-D6D0-4B30-A6C8-1418EA409DD4}" type="slidenum">
              <a:rPr lang="en-US" smtClean="0"/>
              <a:pPr>
                <a:defRPr/>
              </a:pPr>
              <a:t>2</a:t>
            </a:fld>
            <a:endParaRPr lang="en-US"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Myles &amp; Ecclesine, Cisco</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Myles &amp; Ecclesine, Cisco</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6828712" y="6475413"/>
            <a:ext cx="17152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Myles &amp; Ecclesine, Cisco</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802.11-16/0452r0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2016</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Myles &amp; Ecclesine, Cisco</a:t>
            </a:r>
            <a:endParaRPr lang="en-US" dirty="0"/>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Recommendation on disposal of liaison from ISO/IEC JTC1/SC25/WG3 relating to ISO/IEC 11801-6 </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15 March 2016</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58829526"/>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200" dirty="0">
                          <a:effectLst/>
                          <a:latin typeface="+mj-lt"/>
                        </a:rPr>
                        <a:t>Andrew </a:t>
                      </a:r>
                      <a:r>
                        <a:rPr lang="en-US" sz="1200" dirty="0" smtClean="0">
                          <a:effectLst/>
                          <a:latin typeface="+mj-lt"/>
                        </a:rPr>
                        <a:t>Myles</a:t>
                      </a:r>
                      <a:endParaRPr lang="en-AU" sz="1200" dirty="0">
                        <a:effectLst/>
                        <a:latin typeface="+mj-lt"/>
                        <a:ea typeface="Times New Roman"/>
                      </a:endParaRPr>
                    </a:p>
                  </a:txBody>
                  <a:tcPr marL="68580" marR="68580" marT="0" marB="0" anchor="ctr"/>
                </a:tc>
                <a:tc>
                  <a:txBody>
                    <a:bodyPr/>
                    <a:lstStyle/>
                    <a:p>
                      <a:pPr>
                        <a:spcAft>
                          <a:spcPts val="0"/>
                        </a:spcAft>
                      </a:pPr>
                      <a:r>
                        <a:rPr lang="en-US" sz="1200" dirty="0">
                          <a:effectLst/>
                          <a:latin typeface="+mj-lt"/>
                        </a:rPr>
                        <a:t>Cisco</a:t>
                      </a:r>
                      <a:endParaRPr lang="en-AU" sz="1200" dirty="0">
                        <a:effectLst/>
                        <a:latin typeface="+mj-lt"/>
                        <a:ea typeface="Times New Roman"/>
                      </a:endParaRPr>
                    </a:p>
                  </a:txBody>
                  <a:tcPr marL="68580" marR="68580" marT="0" marB="0" anchor="ctr"/>
                </a:tc>
                <a:tc>
                  <a:txBody>
                    <a:bodyPr/>
                    <a:lstStyle/>
                    <a:p>
                      <a:pPr marL="21590" indent="-21590">
                        <a:spcAft>
                          <a:spcPts val="0"/>
                        </a:spcAft>
                      </a:pPr>
                      <a:r>
                        <a:rPr lang="en-US" sz="1200" dirty="0" smtClean="0">
                          <a:effectLst/>
                          <a:latin typeface="+mj-lt"/>
                        </a:rPr>
                        <a:t>+61 </a:t>
                      </a:r>
                      <a:r>
                        <a:rPr lang="en-US" sz="1200" dirty="0">
                          <a:effectLst/>
                          <a:latin typeface="+mj-lt"/>
                        </a:rPr>
                        <a:t>418 656587</a:t>
                      </a:r>
                      <a:endParaRPr lang="en-AU" sz="1200" dirty="0">
                        <a:effectLst/>
                        <a:latin typeface="+mj-lt"/>
                        <a:ea typeface="Times New Roman"/>
                      </a:endParaRPr>
                    </a:p>
                  </a:txBody>
                  <a:tcPr marL="68580" marR="68580" marT="0" marB="0" anchor="ctr"/>
                </a:tc>
                <a:tc>
                  <a:txBody>
                    <a:bodyPr/>
                    <a:lstStyle/>
                    <a:p>
                      <a:pPr>
                        <a:spcAft>
                          <a:spcPts val="0"/>
                        </a:spcAft>
                      </a:pPr>
                      <a:r>
                        <a:rPr lang="en-US" sz="1200" dirty="0">
                          <a:effectLst/>
                          <a:latin typeface="+mj-lt"/>
                        </a:rPr>
                        <a:t>amyles@cisco.com</a:t>
                      </a:r>
                      <a:endParaRPr lang="en-AU" sz="1200" dirty="0">
                        <a:effectLst/>
                        <a:latin typeface="+mj-lt"/>
                        <a:ea typeface="Times New Roman"/>
                      </a:endParaRPr>
                    </a:p>
                  </a:txBody>
                  <a:tcPr marL="68580" marR="68580" marT="0" marB="0" anchor="ctr"/>
                </a:tc>
              </a:tr>
              <a:tr h="370682">
                <a:tc>
                  <a:txBody>
                    <a:bodyPr/>
                    <a:lstStyle/>
                    <a:p>
                      <a:pPr>
                        <a:spcAft>
                          <a:spcPts val="0"/>
                        </a:spcAft>
                      </a:pPr>
                      <a:r>
                        <a:rPr lang="en-AU" sz="1200" dirty="0" smtClean="0">
                          <a:effectLst/>
                          <a:latin typeface="+mj-lt"/>
                          <a:ea typeface="Times New Roman"/>
                        </a:rPr>
                        <a:t>Peter</a:t>
                      </a:r>
                      <a:r>
                        <a:rPr lang="en-AU" sz="1200" baseline="0" dirty="0" smtClean="0">
                          <a:effectLst/>
                          <a:latin typeface="+mj-lt"/>
                          <a:ea typeface="Times New Roman"/>
                        </a:rPr>
                        <a:t> Ecclesine</a:t>
                      </a:r>
                      <a:endParaRPr lang="en-AU" sz="1200" dirty="0">
                        <a:effectLst/>
                        <a:latin typeface="+mj-lt"/>
                        <a:ea typeface="Times New Roman"/>
                      </a:endParaRPr>
                    </a:p>
                  </a:txBody>
                  <a:tcPr marL="68580" marR="68580" marT="0" marB="0" anchor="ctr"/>
                </a:tc>
                <a:tc>
                  <a:txBody>
                    <a:bodyPr/>
                    <a:lstStyle/>
                    <a:p>
                      <a:pPr>
                        <a:spcAft>
                          <a:spcPts val="0"/>
                        </a:spcAft>
                      </a:pPr>
                      <a:r>
                        <a:rPr lang="en-AU" sz="1200" dirty="0" smtClean="0">
                          <a:effectLst/>
                          <a:latin typeface="+mj-lt"/>
                          <a:ea typeface="Times New Roman"/>
                        </a:rPr>
                        <a:t>Cisco</a:t>
                      </a:r>
                      <a:endParaRPr lang="en-AU" sz="1200" dirty="0">
                        <a:effectLst/>
                        <a:latin typeface="+mj-lt"/>
                        <a:ea typeface="Times New Roman"/>
                      </a:endParaRPr>
                    </a:p>
                  </a:txBody>
                  <a:tcPr marL="68580" marR="68580" marT="0" marB="0" anchor="ctr"/>
                </a:tc>
                <a:tc>
                  <a:txBody>
                    <a:bodyPr/>
                    <a:lstStyle/>
                    <a:p>
                      <a:pPr marL="21590" indent="-21590">
                        <a:spcAft>
                          <a:spcPts val="0"/>
                        </a:spcAft>
                      </a:pPr>
                      <a:endParaRPr lang="en-AU" sz="1200" dirty="0">
                        <a:effectLst/>
                        <a:latin typeface="+mj-lt"/>
                        <a:ea typeface="Times New Roman"/>
                      </a:endParaRPr>
                    </a:p>
                  </a:txBody>
                  <a:tcPr marL="68580" marR="68580" marT="0" marB="0" anchor="ctr"/>
                </a:tc>
                <a:tc>
                  <a:txBody>
                    <a:bodyPr/>
                    <a:lstStyle/>
                    <a:p>
                      <a:pPr>
                        <a:spcAft>
                          <a:spcPts val="0"/>
                        </a:spcAft>
                      </a:pPr>
                      <a:r>
                        <a:rPr lang="en-AU" sz="1200" dirty="0" smtClean="0">
                          <a:effectLst/>
                          <a:latin typeface="+mj-lt"/>
                          <a:ea typeface="Times New Roman"/>
                        </a:rPr>
                        <a:t>pecclesi@cisco.com</a:t>
                      </a:r>
                      <a:endParaRPr lang="en-AU" sz="1200" dirty="0">
                        <a:effectLst/>
                        <a:latin typeface="+mj-lt"/>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685800" y="685800"/>
            <a:ext cx="8001000" cy="1066800"/>
          </a:xfrm>
        </p:spPr>
        <p:txBody>
          <a:bodyPr/>
          <a:lstStyle/>
          <a:p>
            <a:r>
              <a:rPr lang="en-US" dirty="0" smtClean="0"/>
              <a:t>This document contains a </a:t>
            </a:r>
            <a:r>
              <a:rPr lang="en-US" dirty="0" smtClean="0"/>
              <a:t>recommendation on how to </a:t>
            </a:r>
            <a:r>
              <a:rPr lang="en-US" dirty="0" smtClean="0"/>
              <a:t>respond to a liaison related to ISO/IEC 11801-06</a:t>
            </a:r>
            <a:endParaRPr lang="en-US" dirty="0" smtClean="0"/>
          </a:p>
        </p:txBody>
      </p:sp>
      <p:sp>
        <p:nvSpPr>
          <p:cNvPr id="3075" name="Rectangle 5"/>
          <p:cNvSpPr>
            <a:spLocks noGrp="1" noChangeArrowheads="1"/>
          </p:cNvSpPr>
          <p:nvPr>
            <p:ph idx="1"/>
          </p:nvPr>
        </p:nvSpPr>
        <p:spPr/>
        <p:txBody>
          <a:bodyPr/>
          <a:lstStyle/>
          <a:p>
            <a:pPr lvl="1"/>
            <a:r>
              <a:rPr lang="en-US" dirty="0" smtClean="0"/>
              <a:t>ISO/IEC JTC1/SC25/WG3 (Customer Premises Cabling) sent Adrian Stephens (IEEE 802.11 WG Chair) a liaison(11-16-0370) on 10 March 2016 related to </a:t>
            </a:r>
            <a:r>
              <a:rPr lang="en-US" dirty="0" smtClean="0"/>
              <a:t>the next edition </a:t>
            </a:r>
            <a:r>
              <a:rPr lang="en-US" dirty="0" smtClean="0"/>
              <a:t>ISO/IEC 11801-6</a:t>
            </a:r>
          </a:p>
          <a:p>
            <a:pPr lvl="1"/>
            <a:r>
              <a:rPr lang="en-US" dirty="0"/>
              <a:t>T</a:t>
            </a:r>
            <a:r>
              <a:rPr lang="en-US" dirty="0" smtClean="0"/>
              <a:t>his proposed standard contains recommendations on dimensions between access points  based on the technology being supported, and the liaison requested suggestions for improvements</a:t>
            </a:r>
          </a:p>
          <a:p>
            <a:pPr lvl="1"/>
            <a:r>
              <a:rPr lang="en-US" dirty="0" smtClean="0"/>
              <a:t>At the opening IEEE 802.11 WG plenary on 14 March 2016, the WG Chair volunteered Andrew Myles and Peter Ecclesine (Cisco) to provide a recommendation to the WG on what should be done to respond to the liaison</a:t>
            </a:r>
          </a:p>
          <a:p>
            <a:pPr lvl="1"/>
            <a:r>
              <a:rPr lang="en-US" dirty="0" smtClean="0"/>
              <a:t>This document contains their </a:t>
            </a:r>
            <a:r>
              <a:rPr lang="en-US" dirty="0" smtClean="0"/>
              <a:t>recommendation …</a:t>
            </a:r>
          </a:p>
          <a:p>
            <a:pPr lvl="1"/>
            <a:r>
              <a:rPr lang="en-US" dirty="0" smtClean="0"/>
              <a:t>… noting that neither are volunteering to execut</a:t>
            </a:r>
            <a:r>
              <a:rPr lang="en-US" dirty="0" smtClean="0"/>
              <a:t>e the recommendation</a:t>
            </a:r>
            <a:endParaRPr lang="en-US" dirty="0" smtClean="0"/>
          </a:p>
        </p:txBody>
      </p:sp>
      <p:sp>
        <p:nvSpPr>
          <p:cNvPr id="5" name="Footer Placeholder 4"/>
          <p:cNvSpPr>
            <a:spLocks noGrp="1"/>
          </p:cNvSpPr>
          <p:nvPr>
            <p:ph type="ftr" sz="quarter" idx="10"/>
          </p:nvPr>
        </p:nvSpPr>
        <p:spPr/>
        <p:txBody>
          <a:bodyPr/>
          <a:lstStyle/>
          <a:p>
            <a:pPr>
              <a:defRPr/>
            </a:pPr>
            <a:r>
              <a:rPr lang="en-US" dirty="0"/>
              <a:t>Myles &amp; Ecclesine, Cisco</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81B19452-AD8F-4A10-B8E5-1701707FC4D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US" dirty="0"/>
              <a:t>IEEE 802.11 WG should develop a detailed response to the material in the next edition of ISO/IEC 11801-06</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a:t>A brief review of the proposed next edition of </a:t>
            </a:r>
            <a:r>
              <a:rPr lang="en-US" dirty="0"/>
              <a:t>ISO/IEC 11801-6 indicates a </a:t>
            </a:r>
            <a:r>
              <a:rPr lang="en-US" dirty="0" smtClean="0"/>
              <a:t>wide variety </a:t>
            </a:r>
            <a:r>
              <a:rPr lang="en-US" dirty="0"/>
              <a:t>of issues</a:t>
            </a:r>
            <a:r>
              <a:rPr lang="en-AU" dirty="0"/>
              <a:t> </a:t>
            </a:r>
            <a:r>
              <a:rPr lang="en-AU" dirty="0" smtClean="0"/>
              <a:t>that could be fixed</a:t>
            </a:r>
          </a:p>
          <a:p>
            <a:pPr lvl="2"/>
            <a:r>
              <a:rPr lang="en-AU" dirty="0" smtClean="0"/>
              <a:t>See next three pages for details</a:t>
            </a:r>
          </a:p>
          <a:p>
            <a:pPr lvl="1"/>
            <a:r>
              <a:rPr lang="en-AU" dirty="0" smtClean="0"/>
              <a:t>IEEE 802.11 WG could certainly do nothing on the basis that the recommendations in </a:t>
            </a:r>
            <a:r>
              <a:rPr lang="en-US" dirty="0"/>
              <a:t>ISO/IEC 11801-6 </a:t>
            </a:r>
            <a:r>
              <a:rPr lang="en-US" dirty="0" smtClean="0"/>
              <a:t>are very general in nature and any issues are unlikely to have a significant impact</a:t>
            </a:r>
          </a:p>
          <a:p>
            <a:pPr lvl="1"/>
            <a:r>
              <a:rPr lang="en-US" dirty="0" smtClean="0"/>
              <a:t>However, it is probably in the interest of the Wi-Fi industry to ensure that any recommendations relating to IEEE 802.11 are up to date, accurate and represent best practice</a:t>
            </a:r>
          </a:p>
          <a:p>
            <a:pPr lvl="1"/>
            <a:r>
              <a:rPr lang="en-US" dirty="0" smtClean="0"/>
              <a:t>On this basis, it is recommended that a small ad hoc develop some modifications to </a:t>
            </a:r>
            <a:r>
              <a:rPr lang="en-US" dirty="0"/>
              <a:t>ISO/IEC 11801-6 </a:t>
            </a:r>
            <a:r>
              <a:rPr lang="en-US" dirty="0" smtClean="0"/>
              <a:t> for liaising to ISO/IEC JTC1/SC25/WG3</a:t>
            </a:r>
          </a:p>
          <a:p>
            <a:pPr lvl="2"/>
            <a:r>
              <a:rPr lang="en-US" dirty="0" smtClean="0"/>
              <a:t>Note: the recommendation is made on the basis  that a reply is required sometime before the next WG3 meeting in September 2016, giving plenty of time for the ad hoc to complete its work  </a:t>
            </a:r>
            <a:endParaRPr lang="en-AU" dirty="0"/>
          </a:p>
        </p:txBody>
      </p:sp>
      <p:sp>
        <p:nvSpPr>
          <p:cNvPr id="4" name="Footer Placeholder 3"/>
          <p:cNvSpPr>
            <a:spLocks noGrp="1"/>
          </p:cNvSpPr>
          <p:nvPr>
            <p:ph type="ftr" sz="quarter" idx="10"/>
          </p:nvPr>
        </p:nvSpPr>
        <p:spPr/>
        <p:txBody>
          <a:bodyPr/>
          <a:lstStyle/>
          <a:p>
            <a:pPr>
              <a:defRPr/>
            </a:pPr>
            <a:r>
              <a:rPr lang="en-US" dirty="0"/>
              <a:t>Myles &amp; Ecclesine,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276449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brief review of the proposed next edition of </a:t>
            </a:r>
            <a:r>
              <a:rPr lang="en-US" dirty="0"/>
              <a:t>ISO/IEC </a:t>
            </a:r>
            <a:r>
              <a:rPr lang="en-US" dirty="0" smtClean="0"/>
              <a:t>11801-6 indicates a variety of issues</a:t>
            </a:r>
            <a:r>
              <a:rPr lang="en-AU" dirty="0" smtClean="0"/>
              <a:t> </a:t>
            </a:r>
            <a:endParaRPr lang="en-AU" dirty="0"/>
          </a:p>
        </p:txBody>
      </p:sp>
      <p:sp>
        <p:nvSpPr>
          <p:cNvPr id="3" name="Content Placeholder 2"/>
          <p:cNvSpPr>
            <a:spLocks noGrp="1"/>
          </p:cNvSpPr>
          <p:nvPr>
            <p:ph idx="1"/>
          </p:nvPr>
        </p:nvSpPr>
        <p:spPr/>
        <p:txBody>
          <a:bodyPr/>
          <a:lstStyle/>
          <a:p>
            <a:r>
              <a:rPr lang="en-AU" dirty="0" smtClean="0"/>
              <a:t>First pass comments on draft of ISO/IEC 11801-6</a:t>
            </a:r>
          </a:p>
          <a:p>
            <a:pPr lvl="1"/>
            <a:r>
              <a:rPr lang="en-AU" dirty="0" smtClean="0"/>
              <a:t>The draft refers to 802.11a, 802.11b, </a:t>
            </a:r>
            <a:r>
              <a:rPr lang="en-AU" dirty="0" err="1" smtClean="0"/>
              <a:t>etc</a:t>
            </a:r>
            <a:r>
              <a:rPr lang="en-AU" dirty="0" smtClean="0"/>
              <a:t> and yet these amendments no longer exist as standalone documents; the draft should be modified with more accurate references</a:t>
            </a:r>
          </a:p>
          <a:p>
            <a:pPr lvl="1"/>
            <a:r>
              <a:rPr lang="en-AU" dirty="0" smtClean="0"/>
              <a:t>The draft suggests 802.11 includes an infrared interface, but infrared was deprecated some years ago and was never/rarely implemented; the draft should be modified to remove any reference to infrared</a:t>
            </a:r>
          </a:p>
          <a:p>
            <a:pPr lvl="1"/>
            <a:r>
              <a:rPr lang="en-AU" dirty="0" smtClean="0"/>
              <a:t>The draft suggests that 802.11n operates at 600Mb/s and 802.11ac operates at 7Gb/s, but this is only possible in ideal circumstances; the draft should be modified to say “up to” </a:t>
            </a:r>
          </a:p>
          <a:p>
            <a:pPr lvl="1"/>
            <a:r>
              <a:rPr lang="en-AU" dirty="0" smtClean="0"/>
              <a:t>The draft does not mention 60GHz networks, which are likely to be deployed more widely from late 2016. The draft should include recommendations for 60GHz networks</a:t>
            </a:r>
            <a:endParaRPr lang="en-AU" dirty="0"/>
          </a:p>
        </p:txBody>
      </p:sp>
      <p:sp>
        <p:nvSpPr>
          <p:cNvPr id="4" name="Footer Placeholder 3"/>
          <p:cNvSpPr>
            <a:spLocks noGrp="1"/>
          </p:cNvSpPr>
          <p:nvPr>
            <p:ph type="ftr" sz="quarter" idx="10"/>
          </p:nvPr>
        </p:nvSpPr>
        <p:spPr/>
        <p:txBody>
          <a:bodyPr/>
          <a:lstStyle/>
          <a:p>
            <a:pPr>
              <a:defRPr/>
            </a:pPr>
            <a:r>
              <a:rPr lang="en-US" dirty="0"/>
              <a:t>Myles &amp; Ecclesine,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129757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brief review of the proposed next edition of </a:t>
            </a:r>
            <a:r>
              <a:rPr lang="en-US" dirty="0"/>
              <a:t>ISO/IEC </a:t>
            </a:r>
            <a:r>
              <a:rPr lang="en-US" dirty="0" smtClean="0"/>
              <a:t>11801-6 indicates a variety of issues</a:t>
            </a:r>
            <a:r>
              <a:rPr lang="en-AU" dirty="0" smtClean="0"/>
              <a:t> </a:t>
            </a:r>
            <a:endParaRPr lang="en-AU" dirty="0"/>
          </a:p>
        </p:txBody>
      </p:sp>
      <p:sp>
        <p:nvSpPr>
          <p:cNvPr id="3" name="Content Placeholder 2"/>
          <p:cNvSpPr>
            <a:spLocks noGrp="1"/>
          </p:cNvSpPr>
          <p:nvPr>
            <p:ph idx="1"/>
          </p:nvPr>
        </p:nvSpPr>
        <p:spPr/>
        <p:txBody>
          <a:bodyPr/>
          <a:lstStyle/>
          <a:p>
            <a:r>
              <a:rPr lang="en-AU" dirty="0" smtClean="0"/>
              <a:t>First pass comments on draft of ISO/IEC 11801-6</a:t>
            </a:r>
            <a:endParaRPr lang="en-AU" dirty="0"/>
          </a:p>
          <a:p>
            <a:pPr lvl="1"/>
            <a:r>
              <a:rPr lang="en-AU" dirty="0"/>
              <a:t>The draft defines typical indoor ranges for each technology. While these ranges are probably accurate for the highest rates for </a:t>
            </a:r>
            <a:r>
              <a:rPr lang="en-AU" dirty="0" smtClean="0"/>
              <a:t>each technology </a:t>
            </a:r>
            <a:r>
              <a:rPr lang="en-AU" dirty="0"/>
              <a:t>they do not represent ranges at lower rates. Such ranges are not a good way to determine appropriate AP spacing in all circumstances </a:t>
            </a:r>
          </a:p>
          <a:p>
            <a:pPr lvl="1"/>
            <a:r>
              <a:rPr lang="en-AU" dirty="0" smtClean="0"/>
              <a:t>The draft suggests ~24m spacing for APs. However, current best practice in the industry for dense enterprise deployments is ~18m. The draft should be modified to represent best practice</a:t>
            </a:r>
          </a:p>
          <a:p>
            <a:pPr lvl="1"/>
            <a:r>
              <a:rPr lang="en-AU" dirty="0" smtClean="0"/>
              <a:t>Of course, not all environments require a dense, high throughput deployment. The draft should be modified to note that AP location is also a function of the use case requirements</a:t>
            </a:r>
          </a:p>
          <a:p>
            <a:pPr lvl="1"/>
            <a:r>
              <a:rPr lang="en-AU" dirty="0" smtClean="0"/>
              <a:t>While the draft highlights the benefits of a site survey, its recommendations are based on a typical range of 12m. The draft should make it clear that range is a function of local building properties</a:t>
            </a:r>
          </a:p>
          <a:p>
            <a:endParaRPr lang="en-AU" dirty="0"/>
          </a:p>
        </p:txBody>
      </p:sp>
      <p:sp>
        <p:nvSpPr>
          <p:cNvPr id="4" name="Footer Placeholder 3"/>
          <p:cNvSpPr>
            <a:spLocks noGrp="1"/>
          </p:cNvSpPr>
          <p:nvPr>
            <p:ph type="ftr" sz="quarter" idx="10"/>
          </p:nvPr>
        </p:nvSpPr>
        <p:spPr/>
        <p:txBody>
          <a:bodyPr/>
          <a:lstStyle/>
          <a:p>
            <a:pPr>
              <a:defRPr/>
            </a:pPr>
            <a:r>
              <a:rPr lang="en-US" dirty="0"/>
              <a:t>Myles &amp; Ecclesine,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229923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brief review of the proposed next edition of </a:t>
            </a:r>
            <a:r>
              <a:rPr lang="en-US" dirty="0"/>
              <a:t>ISO/IEC </a:t>
            </a:r>
            <a:r>
              <a:rPr lang="en-US" dirty="0" smtClean="0"/>
              <a:t>11801-6 indicates a variety of issues</a:t>
            </a:r>
            <a:r>
              <a:rPr lang="en-AU" dirty="0" smtClean="0"/>
              <a:t> </a:t>
            </a:r>
            <a:endParaRPr lang="en-AU" dirty="0"/>
          </a:p>
        </p:txBody>
      </p:sp>
      <p:sp>
        <p:nvSpPr>
          <p:cNvPr id="3" name="Content Placeholder 2"/>
          <p:cNvSpPr>
            <a:spLocks noGrp="1"/>
          </p:cNvSpPr>
          <p:nvPr>
            <p:ph idx="1"/>
          </p:nvPr>
        </p:nvSpPr>
        <p:spPr/>
        <p:txBody>
          <a:bodyPr/>
          <a:lstStyle/>
          <a:p>
            <a:r>
              <a:rPr lang="en-AU" dirty="0" smtClean="0"/>
              <a:t>First pass comments on draft of ISO/IEC 11801-6</a:t>
            </a:r>
            <a:endParaRPr lang="en-AU" dirty="0"/>
          </a:p>
          <a:p>
            <a:pPr lvl="1"/>
            <a:r>
              <a:rPr lang="en-AU" dirty="0" smtClean="0"/>
              <a:t>The draft </a:t>
            </a:r>
            <a:r>
              <a:rPr lang="en-US" dirty="0" smtClean="0"/>
              <a:t>states APs </a:t>
            </a:r>
            <a:r>
              <a:rPr lang="en-US" dirty="0"/>
              <a:t>should be centrally located in their associated coverage </a:t>
            </a:r>
            <a:r>
              <a:rPr lang="en-US" dirty="0" smtClean="0"/>
              <a:t>areas, but this is not always possible. The draft should note that directional </a:t>
            </a:r>
            <a:r>
              <a:rPr lang="en-US" dirty="0"/>
              <a:t>antennas </a:t>
            </a:r>
            <a:r>
              <a:rPr lang="en-US" dirty="0" smtClean="0"/>
              <a:t>can be used</a:t>
            </a:r>
            <a:r>
              <a:rPr lang="en-US" dirty="0"/>
              <a:t> </a:t>
            </a:r>
            <a:r>
              <a:rPr lang="en-US" dirty="0" smtClean="0"/>
              <a:t>when this is impossible or difficult</a:t>
            </a:r>
          </a:p>
          <a:p>
            <a:pPr lvl="1"/>
            <a:r>
              <a:rPr lang="en-US" dirty="0" smtClean="0"/>
              <a:t>The draft suggests that multiple cables are needed to support multiple interfaces (</a:t>
            </a:r>
            <a:r>
              <a:rPr lang="en-US" dirty="0" err="1" smtClean="0"/>
              <a:t>eg</a:t>
            </a:r>
            <a:r>
              <a:rPr lang="en-US" dirty="0" smtClean="0"/>
              <a:t> 2.4GHz and 5GHz); typically this is not the case. The draft should be modified to correct or clarify this statement</a:t>
            </a:r>
          </a:p>
          <a:p>
            <a:pPr lvl="1"/>
            <a:r>
              <a:rPr lang="en-US" dirty="0" smtClean="0"/>
              <a:t>The draft suggests using hexagons, squares or rectangle to model coverage. Unfortunately, radio rarely follows these shapes. The draft should be modified to make it clear that such shapes are purely a modelling mechanism (and that rectangles are unlikely ever to be useful)</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dirty="0"/>
              <a:t>Myles &amp; Ecclesine,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22982960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860</Words>
  <Application>Microsoft Office PowerPoint</Application>
  <PresentationFormat>On-screen Show (4:3)</PresentationFormat>
  <Paragraphs>64</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802-11-Submission</vt:lpstr>
      <vt:lpstr>Recommendation on disposal of liaison from ISO/IEC JTC1/SC25/WG3 relating to ISO/IEC 11801-6 </vt:lpstr>
      <vt:lpstr>This document contains a recommendation on how to respond to a liaison related to ISO/IEC 11801-06</vt:lpstr>
      <vt:lpstr>IEEE 802.11 WG should develop a detailed response to the material in the next edition of ISO/IEC 11801-06</vt:lpstr>
      <vt:lpstr>A brief review of the proposed next edition of ISO/IEC 11801-6 indicates a variety of issues </vt:lpstr>
      <vt:lpstr>A brief review of the proposed next edition of ISO/IEC 11801-6 indicates a variety of issues </vt:lpstr>
      <vt:lpstr>A brief review of the proposed next edition of ISO/IEC 11801-6 indicates a variety of issues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2016-03-15T09:40:33Z</dcterms:modified>
</cp:coreProperties>
</file>