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70" r:id="rId6"/>
    <p:sldId id="271" r:id="rId7"/>
    <p:sldId id="275" r:id="rId8"/>
    <p:sldId id="272" r:id="rId9"/>
    <p:sldId id="277" r:id="rId10"/>
    <p:sldId id="278" r:id="rId11"/>
    <p:sldId id="27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  <p:cmAuthor id="2" name="James Yee (易志熹)" initials="JY(" lastIdx="4" clrIdx="2">
    <p:extLst>
      <p:ext uri="{19B8F6BF-5375-455C-9EA6-DF929625EA0E}">
        <p15:presenceInfo xmlns="" xmlns:p15="http://schemas.microsoft.com/office/powerpoint/2012/main" userId="S-1-5-21-1711831044-1024940897-1435325219-180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 varScale="1">
        <p:scale>
          <a:sx n="75" d="100"/>
          <a:sy n="75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8101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802.11-16/0448r0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CA" sz="2800" dirty="0" smtClean="0"/>
              <a:t>Functional Requirements for a .11az Scalability Requirements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2016-03-14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5907138"/>
              </p:ext>
            </p:extLst>
          </p:nvPr>
        </p:nvGraphicFramePr>
        <p:xfrm>
          <a:off x="683568" y="2636912"/>
          <a:ext cx="8081410" cy="173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</a:t>
                      </a:r>
                      <a:r>
                        <a:rPr lang="en-US" sz="1400" dirty="0" err="1" smtClean="0"/>
                        <a:t>Chn</a:t>
                      </a:r>
                      <a:r>
                        <a:rPr lang="en-US" sz="1400" dirty="0" smtClean="0"/>
                        <a:t> 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804247" y="6475413"/>
            <a:ext cx="17396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r>
              <a:rPr lang="en-US" dirty="0"/>
              <a:t>This document proposes a </a:t>
            </a:r>
            <a:r>
              <a:rPr lang="en-US" dirty="0" smtClean="0"/>
              <a:t>set of functional requirements for a scalable .11az protocol to support a large number of STAs (&gt; 200) in performing </a:t>
            </a:r>
            <a:r>
              <a:rPr lang="en-US" dirty="0" err="1" smtClean="0"/>
              <a:t>locationing</a:t>
            </a:r>
            <a:r>
              <a:rPr lang="en-US" dirty="0" smtClean="0"/>
              <a:t> operation concurrently.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Definition of Scalability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628800"/>
            <a:ext cx="7772400" cy="2880320"/>
          </a:xfrm>
        </p:spPr>
        <p:txBody>
          <a:bodyPr/>
          <a:lstStyle/>
          <a:p>
            <a:pPr marL="0" indent="0"/>
            <a:r>
              <a:rPr lang="en-US" dirty="0" smtClean="0"/>
              <a:t> 11-16-0134-03-00az-accuracy-and-coverage-functional-requirements details the functional requirement for accuracy and coverage</a:t>
            </a:r>
          </a:p>
          <a:p>
            <a:pPr marL="0" indent="0"/>
            <a:r>
              <a:rPr lang="en-US" dirty="0" smtClean="0"/>
              <a:t> </a:t>
            </a:r>
            <a:r>
              <a:rPr lang="en-US" b="0" dirty="0" smtClean="0"/>
              <a:t>The objectives of the accuracy and coverage are also applicable to scalability, except the consideration of the performance threshold needs to be updated for &gt; 200 STAs rather than for a single STA</a:t>
            </a:r>
          </a:p>
          <a:p>
            <a:endParaRPr lang="en-US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628800"/>
            <a:ext cx="7772400" cy="38884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Optimize the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it takes to get a first location fix with the required </a:t>
            </a:r>
            <a:r>
              <a:rPr lang="en-US" dirty="0" smtClean="0">
                <a:solidFill>
                  <a:srgbClr val="FF0000"/>
                </a:solidFill>
              </a:rPr>
              <a:t>accuracy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Determine the Refresh rate of the location information vs. </a:t>
            </a:r>
            <a:r>
              <a:rPr lang="en-US" dirty="0" smtClean="0">
                <a:solidFill>
                  <a:srgbClr val="FF0000"/>
                </a:solidFill>
              </a:rPr>
              <a:t>accuracy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Minimize Power (i.e., minimize Idle Rx, Active Rx and Active </a:t>
            </a:r>
            <a:r>
              <a:rPr lang="en-US" u="sng" dirty="0" err="1" smtClean="0"/>
              <a:t>Tx</a:t>
            </a:r>
            <a:r>
              <a:rPr lang="en-US" u="sng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Minimize Medium Usage</a:t>
            </a:r>
          </a:p>
          <a:p>
            <a:pPr marL="457200" indent="-457200">
              <a:buFont typeface="+mj-lt"/>
              <a:buAutoNum type="arabicPeriod"/>
            </a:pPr>
            <a:r>
              <a:rPr lang="en-US" u="sng" dirty="0" smtClean="0"/>
              <a:t>Optimize the duration a device has to operate off-channel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4</a:t>
            </a:fld>
            <a:endParaRPr lang="en-CA" dirty="0"/>
          </a:p>
        </p:txBody>
      </p:sp>
      <p:sp>
        <p:nvSpPr>
          <p:cNvPr id="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- 1(Scalability)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70036"/>
            <a:ext cx="8228012" cy="48112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scalable mode of the 802.11az range measurement protocol shall:</a:t>
            </a:r>
          </a:p>
          <a:p>
            <a:pPr marL="0" indent="0"/>
            <a:r>
              <a:rPr lang="en-US" b="0" dirty="0"/>
              <a:t> Support at </a:t>
            </a:r>
            <a:r>
              <a:rPr lang="en-US" b="0" dirty="0" smtClean="0"/>
              <a:t>least 200 unassociated </a:t>
            </a:r>
            <a:r>
              <a:rPr lang="en-US" b="0" dirty="0"/>
              <a:t>and associated STAs, per AP performing </a:t>
            </a:r>
            <a:r>
              <a:rPr lang="en-US" b="0" dirty="0" err="1"/>
              <a:t>locationing</a:t>
            </a:r>
            <a:r>
              <a:rPr lang="en-US" b="0" dirty="0"/>
              <a:t> operation concurrently</a:t>
            </a:r>
            <a:endParaRPr lang="en-US" dirty="0"/>
          </a:p>
          <a:p>
            <a:pPr marL="0" indent="0"/>
            <a:r>
              <a:rPr lang="en-US" b="0" dirty="0" smtClean="0"/>
              <a:t> Achieve improved accuracy of 1</a:t>
            </a:r>
            <a:r>
              <a:rPr lang="en-US" b="0" baseline="30000" dirty="0" smtClean="0"/>
              <a:t>st</a:t>
            </a:r>
            <a:r>
              <a:rPr lang="en-US" b="0" dirty="0" smtClean="0"/>
              <a:t> fixed time of a STA with greater number of APs involved</a:t>
            </a:r>
          </a:p>
          <a:p>
            <a:pPr marL="0" indent="0"/>
            <a:r>
              <a:rPr lang="en-US" b="0" dirty="0" smtClean="0"/>
              <a:t> Utilize less than 10% of the channel capacity of an AP</a:t>
            </a:r>
          </a:p>
          <a:p>
            <a:pPr marL="0" indent="0"/>
            <a:r>
              <a:rPr lang="en-US" b="0" dirty="0" smtClean="0"/>
              <a:t> Operate with a maximum refresh rate of .5Hz</a:t>
            </a:r>
          </a:p>
          <a:p>
            <a:pPr marL="0" indent="0"/>
            <a:r>
              <a:rPr lang="en-US" b="0" dirty="0" smtClean="0"/>
              <a:t> Maintain stability with up to 5% </a:t>
            </a:r>
            <a:r>
              <a:rPr lang="en-US" b="0" dirty="0" smtClean="0">
                <a:ea typeface="Calibri"/>
                <a:cs typeface="Arial"/>
              </a:rPr>
              <a:t>STAs joining and leaving the coverage of the AP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96913" y="332601"/>
            <a:ext cx="1182055" cy="27699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2016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5275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Move to adopt the set of functional requirements listed in </a:t>
            </a:r>
            <a:r>
              <a:rPr lang="en-US" dirty="0" smtClean="0">
                <a:hlinkClick r:id="rId2" action="ppaction://hlinksldjump"/>
              </a:rPr>
              <a:t>slide #5</a:t>
            </a:r>
            <a:r>
              <a:rPr lang="en-US" dirty="0" smtClean="0"/>
              <a:t> and include them in the </a:t>
            </a:r>
            <a:r>
              <a:rPr lang="en-US" dirty="0" err="1" smtClean="0"/>
              <a:t>TGaz</a:t>
            </a:r>
            <a:r>
              <a:rPr lang="en-US" dirty="0" smtClean="0"/>
              <a:t> Functional Requirements Document under the sub-section focused on Scalability for the .11az protocol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750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50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6232"/>
          </a:xfrm>
        </p:spPr>
        <p:txBody>
          <a:bodyPr/>
          <a:lstStyle/>
          <a:p>
            <a:r>
              <a:rPr lang="en-US" sz="2400" dirty="0" smtClean="0"/>
              <a:t>Functional Requirements for scalable positioning protocol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</p:nvPr>
        </p:nvGraphicFramePr>
        <p:xfrm>
          <a:off x="755576" y="1124744"/>
          <a:ext cx="7920880" cy="5112567"/>
        </p:xfrm>
        <a:graphic>
          <a:graphicData uri="http://schemas.openxmlformats.org/drawingml/2006/table">
            <a:tbl>
              <a:tblPr/>
              <a:tblGrid>
                <a:gridCol w="1892240"/>
                <a:gridCol w="1181709"/>
                <a:gridCol w="2246668"/>
                <a:gridCol w="2600263"/>
              </a:tblGrid>
              <a:tr h="229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Parameter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Value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Assumptions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comments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Number of locating STAs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00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STAs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STA may be unassociated STA.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Number is per AP.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2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Number of APs used to accomplish the task dependent?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Yes.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If to support the technique more than 1 AP is required multiply the number of loc. STAs by number of APs required to accomplish the task.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Medium usage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10%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Dedicated to location determination purposes for the scalable operational mode.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1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Refresh rate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0.5Hz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Rate of location fixes required by the Application layer. 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might be that multiple measurements are required for a single fix to be generated.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Mobility factor?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5%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Percentage of STAs joining the service and leaving the service out of the STAs under coverage of 1 AP. Out of refresh rate.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STA stays for 20 cycles @ 0.5Hz giving 5% of total locating STAs.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e.g. ability to account for variability in STA’s mobility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Calibri"/>
                          <a:cs typeface="Arial"/>
                        </a:rPr>
                        <a:t>Support for unassociated STAs required.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Calibri"/>
                          <a:cs typeface="Arial"/>
                        </a:rPr>
                        <a:t>Yes.</a:t>
                      </a: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54157" marR="541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173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19996</TotalTime>
  <Words>539</Words>
  <Application>Microsoft Office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Functional Requirements for a .11az Scalability Requirements </vt:lpstr>
      <vt:lpstr>Background</vt:lpstr>
      <vt:lpstr>Definition of Scalability</vt:lpstr>
      <vt:lpstr>Objectives</vt:lpstr>
      <vt:lpstr>Functional Requirements - 1(Scalability)</vt:lpstr>
      <vt:lpstr>Motion</vt:lpstr>
      <vt:lpstr>Back UP </vt:lpstr>
      <vt:lpstr>Functional Requirements for scalable positioning protocol 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Mediatek</cp:lastModifiedBy>
  <cp:revision>311</cp:revision>
  <cp:lastPrinted>1998-02-10T13:28:06Z</cp:lastPrinted>
  <dcterms:created xsi:type="dcterms:W3CDTF">2013-01-06T12:40:29Z</dcterms:created>
  <dcterms:modified xsi:type="dcterms:W3CDTF">2016-03-15T08:26:31Z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