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6" r:id="rId4"/>
    <p:sldId id="290" r:id="rId5"/>
    <p:sldId id="285" r:id="rId6"/>
    <p:sldId id="286" r:id="rId7"/>
    <p:sldId id="289" r:id="rId8"/>
    <p:sldId id="273" r:id="rId9"/>
    <p:sldId id="287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rk, Minyoung" initials="P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D8E9"/>
    <a:srgbClr val="6892C0"/>
    <a:srgbClr val="000099"/>
    <a:srgbClr val="080A6E"/>
    <a:srgbClr val="0C10A2"/>
    <a:srgbClr val="008000"/>
    <a:srgbClr val="557CAB"/>
    <a:srgbClr val="436F3D"/>
    <a:srgbClr val="82B77B"/>
    <a:srgbClr val="A1D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0" autoAdjust="0"/>
    <p:restoredTop sz="94629" autoAdjust="0"/>
  </p:normalViewPr>
  <p:slideViewPr>
    <p:cSldViewPr>
      <p:cViewPr varScale="1">
        <p:scale>
          <a:sx n="70" d="100"/>
          <a:sy n="70" d="100"/>
        </p:scale>
        <p:origin x="-141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0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802.11-16/0443r0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5800" y="336550"/>
            <a:ext cx="128931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March</a:t>
            </a:r>
            <a:r>
              <a:rPr lang="en-US" sz="1800" baseline="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2016</a:t>
            </a:r>
            <a:endParaRPr lang="en-GB" sz="1800" dirty="0" smtClean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867400" y="6520719"/>
            <a:ext cx="2667000" cy="1848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/>
            <a:r>
              <a:rPr lang="en-GB" sz="1400" dirty="0" smtClean="0">
                <a:solidFill>
                  <a:schemeClr val="tx1"/>
                </a:solidFill>
              </a:rPr>
              <a:t>Shahrnaz Azizi, Intel Corporation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6.jpeg"/><Relationship Id="rId7" Type="http://schemas.openxmlformats.org/officeDocument/2006/relationships/image" Target="../media/image15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jpeg"/><Relationship Id="rId5" Type="http://schemas.openxmlformats.org/officeDocument/2006/relationships/image" Target="../media/image11.png"/><Relationship Id="rId4" Type="http://schemas.openxmlformats.org/officeDocument/2006/relationships/image" Target="../media/image13.jpe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0813" cy="381000"/>
          </a:xfrm>
        </p:spPr>
        <p:txBody>
          <a:bodyPr/>
          <a:lstStyle/>
          <a:p>
            <a:pPr algn="ctr"/>
            <a:r>
              <a:rPr lang="en-GB" dirty="0" smtClean="0"/>
              <a:t>Date</a:t>
            </a:r>
            <a:r>
              <a:rPr lang="en-GB" smtClean="0"/>
              <a:t>: </a:t>
            </a:r>
            <a:r>
              <a:rPr lang="en-GB" smtClean="0"/>
              <a:t>2016-03-14</a:t>
            </a:r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the range and power requirements of indoor use cases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959765"/>
              </p:ext>
            </p:extLst>
          </p:nvPr>
        </p:nvGraphicFramePr>
        <p:xfrm>
          <a:off x="525463" y="3221038"/>
          <a:ext cx="7775575" cy="258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" name="Document" r:id="rId5" imgW="8267030" imgH="2745764" progId="Word.Document.8">
                  <p:embed/>
                </p:oleObj>
              </mc:Choice>
              <mc:Fallback>
                <p:oleObj name="Document" r:id="rId5" imgW="8267030" imgH="27457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3221038"/>
                        <a:ext cx="7775575" cy="2582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53528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1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This presentation reviews the use cases across their power source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Highlights the most promising use case for successful 802.11  penetration into </a:t>
            </a:r>
            <a:r>
              <a:rPr lang="en-GB" sz="1600" dirty="0" err="1" smtClean="0">
                <a:solidFill>
                  <a:schemeClr val="tx1"/>
                </a:solidFill>
              </a:rPr>
              <a:t>IoT</a:t>
            </a:r>
            <a:r>
              <a:rPr lang="en-GB" sz="1600" dirty="0" smtClean="0">
                <a:solidFill>
                  <a:schemeClr val="tx1"/>
                </a:solidFill>
              </a:rPr>
              <a:t> market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GB" sz="1400" dirty="0" smtClean="0">
                <a:solidFill>
                  <a:schemeClr val="tx1"/>
                </a:solidFill>
              </a:rPr>
              <a:t>Smart Home, which contains variety of devices from non-rechargeable batteries to rechargeable to AC power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It discusses the low power and range requirement from different view points: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Is non-rechargeable battery a key feature for STA?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Can a simple </a:t>
            </a:r>
            <a:r>
              <a:rPr lang="en-US" sz="1800" dirty="0" smtClean="0">
                <a:solidFill>
                  <a:schemeClr val="tx1"/>
                </a:solidFill>
              </a:rPr>
              <a:t>multi-hop address long range/coverage?</a:t>
            </a:r>
            <a:endParaRPr lang="en-US" sz="1800" dirty="0">
              <a:solidFill>
                <a:schemeClr val="tx1"/>
              </a:solidFill>
            </a:endParaRPr>
          </a:p>
          <a:p>
            <a:pPr marL="457200" lvl="1" indent="0"/>
            <a:endParaRPr lang="en-GB" sz="1800" dirty="0" smtClean="0">
              <a:solidFill>
                <a:schemeClr val="tx1"/>
              </a:solidFill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2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282700" y="2779018"/>
            <a:ext cx="6317935" cy="3184366"/>
          </a:xfrm>
          <a:prstGeom prst="rect">
            <a:avLst/>
          </a:prstGeom>
          <a:solidFill>
            <a:schemeClr val="bg2">
              <a:lumMod val="40000"/>
              <a:lumOff val="60000"/>
              <a:alpha val="82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772399" y="2574020"/>
            <a:ext cx="533401" cy="3258844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13335" y="5832864"/>
            <a:ext cx="921065" cy="578899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600635" y="5832864"/>
            <a:ext cx="11297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Distance (meters)</a:t>
            </a:r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3587" y="609600"/>
            <a:ext cx="7770813" cy="381000"/>
          </a:xfrm>
        </p:spPr>
        <p:txBody>
          <a:bodyPr/>
          <a:lstStyle/>
          <a:p>
            <a:r>
              <a:rPr lang="en-GB" sz="2800" dirty="0" smtClean="0"/>
              <a:t>Use Cases </a:t>
            </a:r>
            <a:r>
              <a:rPr lang="en-GB" sz="2800" dirty="0"/>
              <a:t>a</a:t>
            </a:r>
            <a:r>
              <a:rPr lang="en-GB" sz="2800" dirty="0" smtClean="0"/>
              <a:t>cross Range and Battery Type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7690" y="914400"/>
            <a:ext cx="8233910" cy="117929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 summary from contributions [1-8]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dirty="0" smtClean="0"/>
              <a:t>majority of use cases can meet range requirement by using a simple multi-hop protocol relying on AC-powered  assisting devices</a:t>
            </a:r>
            <a:endParaRPr lang="en-GB" dirty="0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3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810" y="2819400"/>
            <a:ext cx="77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600"/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Longer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2399" y="5562600"/>
            <a:ext cx="790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600"/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Shorter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754111" y="3200400"/>
            <a:ext cx="0" cy="242598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4" name="Rectangle 13"/>
          <p:cNvSpPr/>
          <p:nvPr/>
        </p:nvSpPr>
        <p:spPr>
          <a:xfrm rot="10800000">
            <a:off x="289598" y="4107885"/>
            <a:ext cx="430887" cy="616515"/>
          </a:xfrm>
          <a:prstGeom prst="rect">
            <a:avLst/>
          </a:prstGeom>
        </p:spPr>
        <p:txBody>
          <a:bodyPr vert="vert"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Range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44785" y="5394801"/>
            <a:ext cx="15536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Home (entertainment)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371600" y="5336364"/>
            <a:ext cx="2362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Building Energy </a:t>
            </a:r>
            <a:r>
              <a:rPr lang="en-US" sz="1200" dirty="0" smtClean="0">
                <a:solidFill>
                  <a:schemeClr val="tx1"/>
                </a:solidFill>
              </a:rPr>
              <a:t>Management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413530" y="2915411"/>
            <a:ext cx="11849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Agriculture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467209" y="4585900"/>
            <a:ext cx="161986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Industrial Worker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00" name="Rectangle 4099"/>
          <p:cNvSpPr/>
          <p:nvPr/>
        </p:nvSpPr>
        <p:spPr>
          <a:xfrm>
            <a:off x="1578817" y="4618253"/>
            <a:ext cx="15696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Security/Public Safety</a:t>
            </a:r>
          </a:p>
        </p:txBody>
      </p:sp>
      <p:sp>
        <p:nvSpPr>
          <p:cNvPr id="4101" name="Rectangle 4100"/>
          <p:cNvSpPr/>
          <p:nvPr/>
        </p:nvSpPr>
        <p:spPr>
          <a:xfrm>
            <a:off x="1578817" y="4371201"/>
            <a:ext cx="10881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Transportation</a:t>
            </a:r>
          </a:p>
        </p:txBody>
      </p:sp>
      <p:sp>
        <p:nvSpPr>
          <p:cNvPr id="4105" name="Rectangle 4104"/>
          <p:cNvSpPr/>
          <p:nvPr/>
        </p:nvSpPr>
        <p:spPr bwMode="auto">
          <a:xfrm>
            <a:off x="1253342" y="2190358"/>
            <a:ext cx="6519058" cy="383662"/>
          </a:xfrm>
          <a:prstGeom prst="rect">
            <a:avLst/>
          </a:prstGeom>
          <a:solidFill>
            <a:srgbClr val="557CA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403257" y="2133600"/>
            <a:ext cx="18771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Non-rechargeable</a:t>
            </a:r>
          </a:p>
          <a:p>
            <a:r>
              <a:rPr lang="en-US" sz="1400" dirty="0" smtClean="0">
                <a:solidFill>
                  <a:srgbClr val="FFC000"/>
                </a:solidFill>
              </a:rPr>
              <a:t>battery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4106" name="Rectangle 4105"/>
          <p:cNvSpPr/>
          <p:nvPr/>
        </p:nvSpPr>
        <p:spPr>
          <a:xfrm>
            <a:off x="282429" y="2074411"/>
            <a:ext cx="1131101" cy="646331"/>
          </a:xfrm>
          <a:prstGeom prst="rect">
            <a:avLst/>
          </a:prstGeom>
          <a:solidFill>
            <a:srgbClr val="557CAB"/>
          </a:solidFill>
        </p:spPr>
        <p:txBody>
          <a:bodyPr wrap="square">
            <a:spAutoFit/>
          </a:bodyPr>
          <a:lstStyle/>
          <a:p>
            <a:r>
              <a:rPr lang="en-US" sz="1800" b="1" dirty="0" smtClean="0"/>
              <a:t>Power source</a:t>
            </a:r>
            <a:endParaRPr lang="en-US" sz="1600" b="1" dirty="0"/>
          </a:p>
        </p:txBody>
      </p:sp>
      <p:sp>
        <p:nvSpPr>
          <p:cNvPr id="48" name="Rectangle 47"/>
          <p:cNvSpPr/>
          <p:nvPr/>
        </p:nvSpPr>
        <p:spPr>
          <a:xfrm>
            <a:off x="6636066" y="2228300"/>
            <a:ext cx="113633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AC Power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016477" y="5525107"/>
            <a:ext cx="15536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Home (entertainment)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696200" y="2796981"/>
            <a:ext cx="6561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 </a:t>
            </a:r>
            <a:r>
              <a:rPr lang="en-US" sz="1400" dirty="0" smtClean="0"/>
              <a:t>&gt; 500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745782" y="5517912"/>
            <a:ext cx="6561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 </a:t>
            </a:r>
            <a:r>
              <a:rPr lang="en-US" sz="1400" dirty="0" smtClean="0"/>
              <a:t>&lt; 10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574312" y="2206823"/>
            <a:ext cx="18771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Rechargeable battery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787732" y="2915410"/>
            <a:ext cx="11849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</a:t>
            </a:r>
            <a:r>
              <a:rPr lang="en-US" sz="1200" dirty="0" smtClean="0">
                <a:solidFill>
                  <a:schemeClr val="tx1"/>
                </a:solidFill>
              </a:rPr>
              <a:t>rone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1676401" y="3962400"/>
            <a:ext cx="5638800" cy="408801"/>
          </a:xfrm>
          <a:prstGeom prst="ellipse">
            <a:avLst/>
          </a:prstGeom>
          <a:gradFill flip="none" rotWithShape="1">
            <a:gsLst>
              <a:gs pos="0">
                <a:srgbClr val="C9D8E9"/>
              </a:gs>
              <a:gs pos="85000">
                <a:schemeClr val="accent3">
                  <a:lumMod val="85000"/>
                </a:schemeClr>
              </a:gs>
              <a:gs pos="0">
                <a:srgbClr val="6892C0"/>
              </a:gs>
              <a:gs pos="0">
                <a:srgbClr val="6892C0"/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27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Industrial  Automation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1693471" y="4876800"/>
            <a:ext cx="5638800" cy="408801"/>
          </a:xfrm>
          <a:prstGeom prst="ellipse">
            <a:avLst/>
          </a:prstGeom>
          <a:gradFill flip="none" rotWithShape="1">
            <a:gsLst>
              <a:gs pos="0">
                <a:srgbClr val="A3BDD9"/>
              </a:gs>
              <a:gs pos="85000">
                <a:schemeClr val="accent3">
                  <a:lumMod val="85000"/>
                </a:schemeClr>
              </a:gs>
              <a:gs pos="0">
                <a:srgbClr val="6892C0"/>
              </a:gs>
              <a:gs pos="0">
                <a:srgbClr val="6892C0"/>
              </a:gs>
              <a:gs pos="100000">
                <a:schemeClr val="bg2">
                  <a:lumMod val="20000"/>
                  <a:lumOff val="80000"/>
                </a:schemeClr>
              </a:gs>
            </a:gsLst>
            <a:path path="rect">
              <a:fillToRect t="100000" r="100000"/>
            </a:path>
            <a:tileRect l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Smart Home &amp; Smart Buildings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1413530" y="5671799"/>
            <a:ext cx="3296262" cy="264477"/>
          </a:xfrm>
          <a:prstGeom prst="ellipse">
            <a:avLst/>
          </a:prstGeom>
          <a:gradFill flip="none" rotWithShape="1">
            <a:gsLst>
              <a:gs pos="0">
                <a:srgbClr val="A3BDD9"/>
              </a:gs>
              <a:gs pos="85000">
                <a:schemeClr val="accent3">
                  <a:lumMod val="85000"/>
                </a:schemeClr>
              </a:gs>
              <a:gs pos="0">
                <a:srgbClr val="6892C0"/>
              </a:gs>
              <a:gs pos="0">
                <a:srgbClr val="6892C0"/>
              </a:gs>
              <a:gs pos="100000">
                <a:schemeClr val="bg2">
                  <a:lumMod val="20000"/>
                  <a:lumOff val="80000"/>
                </a:schemeClr>
              </a:gs>
            </a:gsLst>
            <a:path path="rect">
              <a:fillToRect t="100000" r="100000"/>
            </a:path>
            <a:tileRect l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Assisted Living	 Healthcare</a:t>
            </a:r>
          </a:p>
        </p:txBody>
      </p:sp>
      <p:sp>
        <p:nvSpPr>
          <p:cNvPr id="60" name="Cloud Callout 59"/>
          <p:cNvSpPr/>
          <p:nvPr/>
        </p:nvSpPr>
        <p:spPr bwMode="auto">
          <a:xfrm rot="20500261">
            <a:off x="2072017" y="3697172"/>
            <a:ext cx="2416718" cy="2258231"/>
          </a:xfrm>
          <a:prstGeom prst="cloudCallout">
            <a:avLst>
              <a:gd name="adj1" fmla="val -59475"/>
              <a:gd name="adj2" fmla="val 28572"/>
            </a:avLst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667000" y="4341253"/>
            <a:ext cx="14023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Multi-hop relying on AC-powered  assisting devices</a:t>
            </a:r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60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41258" y="685800"/>
            <a:ext cx="8458200" cy="533399"/>
          </a:xfrm>
        </p:spPr>
        <p:txBody>
          <a:bodyPr/>
          <a:lstStyle/>
          <a:p>
            <a:r>
              <a:rPr lang="en-GB" dirty="0" smtClean="0"/>
              <a:t>The Most </a:t>
            </a:r>
            <a:r>
              <a:rPr lang="en-GB" dirty="0"/>
              <a:t>P</a:t>
            </a:r>
            <a:r>
              <a:rPr lang="en-GB" dirty="0" smtClean="0"/>
              <a:t>opular </a:t>
            </a:r>
            <a:r>
              <a:rPr lang="en-GB" dirty="0"/>
              <a:t>U</a:t>
            </a:r>
            <a:r>
              <a:rPr lang="en-GB" dirty="0" smtClean="0"/>
              <a:t>se Case: Smart Home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5298" y="1346824"/>
            <a:ext cx="81534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Typical </a:t>
            </a:r>
            <a:r>
              <a:rPr lang="en-US" sz="2000" dirty="0">
                <a:solidFill>
                  <a:schemeClr val="tx1"/>
                </a:solidFill>
              </a:rPr>
              <a:t>distribution of </a:t>
            </a:r>
            <a:r>
              <a:rPr lang="en-US" sz="2000" dirty="0" smtClean="0">
                <a:solidFill>
                  <a:schemeClr val="tx1"/>
                </a:solidFill>
              </a:rPr>
              <a:t> IOT </a:t>
            </a:r>
            <a:r>
              <a:rPr lang="en-US" sz="2000" dirty="0">
                <a:solidFill>
                  <a:schemeClr val="tx1"/>
                </a:solidFill>
              </a:rPr>
              <a:t>devices in a smart home</a:t>
            </a:r>
            <a:endParaRPr lang="en-US" sz="1800" dirty="0">
              <a:solidFill>
                <a:schemeClr val="tx1"/>
              </a:solidFill>
            </a:endParaRPr>
          </a:p>
          <a:p>
            <a:pPr marL="457200" lvl="1" indent="0"/>
            <a:endParaRPr lang="en-GB" sz="1800" dirty="0" smtClean="0">
              <a:solidFill>
                <a:schemeClr val="tx1"/>
              </a:solidFill>
            </a:endParaRPr>
          </a:p>
        </p:txBody>
      </p:sp>
      <p:sp>
        <p:nvSpPr>
          <p:cNvPr id="116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4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 bwMode="auto">
          <a:xfrm>
            <a:off x="7324954" y="2451338"/>
            <a:ext cx="859940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cs typeface="Arial Unicode MS" charset="0"/>
              </a:rPr>
              <a:t>Room 3</a:t>
            </a: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19011" y="4949488"/>
            <a:ext cx="8066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004280"/>
                </a:solidFill>
                <a:latin typeface="Intel Clear"/>
                <a:ea typeface="+mn-ea"/>
                <a:cs typeface="Neo Sans Intel"/>
              </a:rPr>
              <a:t>Front door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004280"/>
                </a:solidFill>
                <a:latin typeface="Intel Clear"/>
                <a:ea typeface="+mn-ea"/>
                <a:cs typeface="Neo Sans Intel"/>
              </a:rPr>
              <a:t>camera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324953" y="516249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004280"/>
                </a:solidFill>
                <a:latin typeface="Intel Clear"/>
                <a:ea typeface="+mn-ea"/>
                <a:cs typeface="Neo Sans Intel"/>
              </a:rPr>
              <a:t>Smoke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004280"/>
                </a:solidFill>
                <a:latin typeface="Intel Clear"/>
                <a:ea typeface="+mn-ea"/>
                <a:cs typeface="Neo Sans Intel"/>
              </a:rPr>
              <a:t>detector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362043" y="5086290"/>
            <a:ext cx="5533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004280"/>
                </a:solidFill>
                <a:latin typeface="Intel Clear"/>
                <a:ea typeface="+mn-ea"/>
                <a:cs typeface="Neo Sans Intel"/>
              </a:rPr>
              <a:t>Light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004280"/>
                </a:solidFill>
                <a:latin typeface="Intel Clear"/>
                <a:ea typeface="+mn-ea"/>
                <a:cs typeface="Neo Sans Intel"/>
              </a:rPr>
              <a:t>switch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060333" y="3798373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004280"/>
                </a:solidFill>
                <a:latin typeface="Intel Clear"/>
                <a:ea typeface="+mn-ea"/>
                <a:cs typeface="Neo Sans Intel"/>
              </a:rPr>
              <a:t>thermostat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677416" y="2275915"/>
            <a:ext cx="647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004280"/>
                </a:solidFill>
                <a:latin typeface="Intel Clear"/>
                <a:ea typeface="+mn-ea"/>
                <a:cs typeface="Neo Sans Intel"/>
              </a:rPr>
              <a:t>Video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004280"/>
                </a:solidFill>
                <a:latin typeface="Intel Clear"/>
                <a:ea typeface="+mn-ea"/>
                <a:cs typeface="Neo Sans Intel"/>
              </a:rPr>
              <a:t>monitor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420815" y="3669444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004280"/>
                </a:solidFill>
                <a:latin typeface="Intel Clear"/>
                <a:ea typeface="+mn-ea"/>
                <a:cs typeface="Neo Sans Intel"/>
              </a:rPr>
              <a:t>Motion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004280"/>
                </a:solidFill>
                <a:latin typeface="Intel Clear"/>
                <a:ea typeface="+mn-ea"/>
                <a:cs typeface="Neo Sans Intel"/>
              </a:rPr>
              <a:t>detector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915549" y="3557965"/>
            <a:ext cx="9236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004280"/>
                </a:solidFill>
                <a:latin typeface="Intel Clear"/>
                <a:ea typeface="+mn-ea"/>
                <a:cs typeface="Neo Sans Intel"/>
              </a:rPr>
              <a:t>Weight scale</a:t>
            </a:r>
          </a:p>
        </p:txBody>
      </p:sp>
      <p:pic>
        <p:nvPicPr>
          <p:cNvPr id="77" name="Picture 4" descr="http://www.clipartbest.com/cliparts/RcG/6AK/RcG6AKga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449" y="2771094"/>
            <a:ext cx="1477282" cy="111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6" descr="http://thumb1.shutterstock.com/display_pic_with_logo/137608/116462860/stock-vector-a-smoke-detector-with-a-test-button-and-two-led-indicators-11646286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491" y="4803033"/>
            <a:ext cx="478509" cy="413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8" descr="http://www.bendfireside.com/wp-content/uploads/blogimage/honeywell-rth7600d-touchscreen-7-day-programmabl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333" y="3026294"/>
            <a:ext cx="730176" cy="730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10" descr="http://thumbs.dreamstime.com/z/motion-detector-wall-isolated-white-3629542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364" y="2988913"/>
            <a:ext cx="548089" cy="6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12" descr="http://www.clipartguide.com/_thumbs/1552-0907-0100-0628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271" y="4599154"/>
            <a:ext cx="3429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14" descr="Security Camera ico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82" y="4339888"/>
            <a:ext cx="609600" cy="60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18" descr="#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936" y="1894800"/>
            <a:ext cx="41910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" name="TextBox 83"/>
          <p:cNvSpPr txBox="1"/>
          <p:nvPr/>
        </p:nvSpPr>
        <p:spPr>
          <a:xfrm>
            <a:off x="1151670" y="3155850"/>
            <a:ext cx="9188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004280"/>
                </a:solidFill>
                <a:latin typeface="Intel Clear"/>
                <a:ea typeface="+mn-ea"/>
                <a:cs typeface="Neo Sans Intel"/>
              </a:rPr>
              <a:t>Access Point</a:t>
            </a:r>
          </a:p>
        </p:txBody>
      </p:sp>
      <p:sp>
        <p:nvSpPr>
          <p:cNvPr id="90" name="Left-Right Arrow 89"/>
          <p:cNvSpPr/>
          <p:nvPr/>
        </p:nvSpPr>
        <p:spPr>
          <a:xfrm rot="2511462">
            <a:off x="441775" y="3070097"/>
            <a:ext cx="734301" cy="110413"/>
          </a:xfrm>
          <a:prstGeom prst="leftRightArrow">
            <a:avLst/>
          </a:prstGeom>
          <a:solidFill>
            <a:srgbClr val="7030A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15826" y="2001591"/>
            <a:ext cx="1103393" cy="862424"/>
            <a:chOff x="9915148" y="1969518"/>
            <a:chExt cx="1664677" cy="1192087"/>
          </a:xfrm>
        </p:grpSpPr>
        <p:sp>
          <p:nvSpPr>
            <p:cNvPr id="94" name="Oval 93"/>
            <p:cNvSpPr/>
            <p:nvPr/>
          </p:nvSpPr>
          <p:spPr>
            <a:xfrm>
              <a:off x="9915148" y="2377756"/>
              <a:ext cx="798365" cy="783849"/>
            </a:xfrm>
            <a:prstGeom prst="ellipse">
              <a:avLst/>
            </a:prstGeom>
            <a:solidFill>
              <a:srgbClr val="0071C5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856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10212412" y="1969518"/>
              <a:ext cx="798365" cy="783849"/>
            </a:xfrm>
            <a:prstGeom prst="ellipse">
              <a:avLst/>
            </a:prstGeom>
            <a:solidFill>
              <a:srgbClr val="0071C5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856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endParaRPr>
            </a:p>
          </p:txBody>
        </p:sp>
        <p:sp>
          <p:nvSpPr>
            <p:cNvPr id="96" name="Oval 95"/>
            <p:cNvSpPr/>
            <p:nvPr/>
          </p:nvSpPr>
          <p:spPr>
            <a:xfrm>
              <a:off x="10781460" y="2377756"/>
              <a:ext cx="798365" cy="783849"/>
            </a:xfrm>
            <a:prstGeom prst="ellipse">
              <a:avLst/>
            </a:prstGeom>
            <a:solidFill>
              <a:srgbClr val="0071C5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856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10314330" y="2509072"/>
              <a:ext cx="866312" cy="652533"/>
            </a:xfrm>
            <a:prstGeom prst="rect">
              <a:avLst/>
            </a:prstGeom>
            <a:solidFill>
              <a:srgbClr val="0071C5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856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10932483" y="2269548"/>
              <a:ext cx="246782" cy="239524"/>
            </a:xfrm>
            <a:prstGeom prst="ellipse">
              <a:avLst/>
            </a:prstGeom>
            <a:solidFill>
              <a:srgbClr val="0071C5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856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endParaRPr>
            </a:p>
          </p:txBody>
        </p:sp>
      </p:grpSp>
      <p:sp>
        <p:nvSpPr>
          <p:cNvPr id="99" name="Rectangle 98"/>
          <p:cNvSpPr/>
          <p:nvPr/>
        </p:nvSpPr>
        <p:spPr>
          <a:xfrm>
            <a:off x="188328" y="2321806"/>
            <a:ext cx="803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 smtClean="0">
                <a:solidFill>
                  <a:prstClr val="black"/>
                </a:solidFill>
                <a:latin typeface="Intel Clear"/>
                <a:ea typeface="+mn-ea"/>
              </a:rPr>
              <a:t>Cloud</a:t>
            </a:r>
            <a:endParaRPr lang="en-US" sz="180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pic>
        <p:nvPicPr>
          <p:cNvPr id="100" name="Picture 4" descr="Stainless Digital Bathroom Scale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738" y="3070489"/>
            <a:ext cx="517380" cy="51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102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2" t="12945" r="20713" b="5063"/>
          <a:stretch/>
        </p:blipFill>
        <p:spPr>
          <a:xfrm>
            <a:off x="6344491" y="2819400"/>
            <a:ext cx="424119" cy="595609"/>
          </a:xfrm>
          <a:prstGeom prst="rect">
            <a:avLst/>
          </a:prstGeom>
        </p:spPr>
      </p:pic>
      <p:sp>
        <p:nvSpPr>
          <p:cNvPr id="104" name="Rectangle 103"/>
          <p:cNvSpPr/>
          <p:nvPr/>
        </p:nvSpPr>
        <p:spPr>
          <a:xfrm>
            <a:off x="6172200" y="3415669"/>
            <a:ext cx="768701" cy="31017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68580" tIns="34290" rIns="68580" bIns="3429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280"/>
                </a:solidFill>
                <a:effectLst/>
                <a:uLnTx/>
                <a:uFillTx/>
                <a:latin typeface="Intel Clear"/>
                <a:ea typeface="+mn-ea"/>
                <a:cs typeface="Neo Sans Intel"/>
              </a:rPr>
              <a:t>plug</a:t>
            </a:r>
          </a:p>
        </p:txBody>
      </p:sp>
      <p:pic>
        <p:nvPicPr>
          <p:cNvPr id="106" name="Picture 10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flipV="1">
            <a:off x="7361274" y="3748882"/>
            <a:ext cx="625147" cy="625147"/>
          </a:xfrm>
          <a:prstGeom prst="rect">
            <a:avLst/>
          </a:prstGeom>
        </p:spPr>
      </p:pic>
      <p:sp>
        <p:nvSpPr>
          <p:cNvPr id="107" name="Rectangle 106"/>
          <p:cNvSpPr/>
          <p:nvPr/>
        </p:nvSpPr>
        <p:spPr>
          <a:xfrm>
            <a:off x="7162800" y="4104058"/>
            <a:ext cx="1022094" cy="62034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68580" tIns="34290" rIns="68580" bIns="3429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280"/>
                </a:solidFill>
                <a:effectLst/>
                <a:uLnTx/>
                <a:uFillTx/>
                <a:latin typeface="Intel Clear"/>
                <a:ea typeface="+mn-ea"/>
                <a:cs typeface="Neo Sans Intel"/>
              </a:rPr>
              <a:t>LED light bulb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6298716" y="2808881"/>
            <a:ext cx="2628396" cy="277363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0" name="TextBox 109"/>
          <p:cNvSpPr txBox="1"/>
          <p:nvPr/>
        </p:nvSpPr>
        <p:spPr bwMode="auto">
          <a:xfrm>
            <a:off x="4354968" y="2438400"/>
            <a:ext cx="1162926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cs typeface="Arial Unicode MS" charset="0"/>
              </a:rPr>
              <a:t>Room 2</a:t>
            </a: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657953" y="5149552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004280"/>
                </a:solidFill>
                <a:latin typeface="Intel Clear"/>
                <a:ea typeface="+mn-ea"/>
                <a:cs typeface="Neo Sans Intel"/>
              </a:rPr>
              <a:t>Smoke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004280"/>
                </a:solidFill>
                <a:latin typeface="Intel Clear"/>
                <a:ea typeface="+mn-ea"/>
                <a:cs typeface="Neo Sans Intel"/>
              </a:rPr>
              <a:t>detector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5695043" y="5073352"/>
            <a:ext cx="5533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004280"/>
                </a:solidFill>
                <a:latin typeface="Intel Clear"/>
                <a:ea typeface="+mn-ea"/>
                <a:cs typeface="Neo Sans Intel"/>
              </a:rPr>
              <a:t>Light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004280"/>
                </a:solidFill>
                <a:latin typeface="Intel Clear"/>
                <a:ea typeface="+mn-ea"/>
                <a:cs typeface="Neo Sans Intel"/>
              </a:rPr>
              <a:t>switch</a:t>
            </a:r>
          </a:p>
        </p:txBody>
      </p:sp>
      <p:pic>
        <p:nvPicPr>
          <p:cNvPr id="114" name="Picture 6" descr="http://thumb1.shutterstock.com/display_pic_with_logo/137608/116462860/stock-vector-a-smoke-detector-with-a-test-button-and-two-led-indicators-11646286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491" y="4790095"/>
            <a:ext cx="478509" cy="413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" name="Picture 12" descr="http://www.clipartguide.com/_thumbs/1552-0907-0100-0628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271" y="4586216"/>
            <a:ext cx="3429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" name="Picture 132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2" t="12945" r="20713" b="5063"/>
          <a:stretch/>
        </p:blipFill>
        <p:spPr>
          <a:xfrm>
            <a:off x="4051790" y="2806462"/>
            <a:ext cx="424119" cy="595609"/>
          </a:xfrm>
          <a:prstGeom prst="rect">
            <a:avLst/>
          </a:prstGeom>
        </p:spPr>
      </p:pic>
      <p:sp>
        <p:nvSpPr>
          <p:cNvPr id="134" name="Rectangle 133"/>
          <p:cNvSpPr/>
          <p:nvPr/>
        </p:nvSpPr>
        <p:spPr>
          <a:xfrm>
            <a:off x="3879499" y="3402731"/>
            <a:ext cx="768701" cy="31017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68580" tIns="34290" rIns="68580" bIns="3429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280"/>
                </a:solidFill>
                <a:effectLst/>
                <a:uLnTx/>
                <a:uFillTx/>
                <a:latin typeface="Intel Clear"/>
                <a:ea typeface="+mn-ea"/>
                <a:cs typeface="Neo Sans Intel"/>
              </a:rPr>
              <a:t>plug</a:t>
            </a:r>
          </a:p>
        </p:txBody>
      </p:sp>
      <p:pic>
        <p:nvPicPr>
          <p:cNvPr id="135" name="Picture 13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flipV="1">
            <a:off x="4694274" y="3735944"/>
            <a:ext cx="625147" cy="625147"/>
          </a:xfrm>
          <a:prstGeom prst="rect">
            <a:avLst/>
          </a:prstGeom>
        </p:spPr>
      </p:pic>
      <p:sp>
        <p:nvSpPr>
          <p:cNvPr id="136" name="Rectangle 135"/>
          <p:cNvSpPr/>
          <p:nvPr/>
        </p:nvSpPr>
        <p:spPr>
          <a:xfrm>
            <a:off x="4495800" y="4091120"/>
            <a:ext cx="1022094" cy="62034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68580" tIns="34290" rIns="68580" bIns="3429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280"/>
                </a:solidFill>
                <a:effectLst/>
                <a:uLnTx/>
                <a:uFillTx/>
                <a:latin typeface="Intel Clear"/>
                <a:ea typeface="+mn-ea"/>
                <a:cs typeface="Neo Sans Intel"/>
              </a:rPr>
              <a:t>LED light bulb</a:t>
            </a:r>
          </a:p>
        </p:txBody>
      </p:sp>
      <p:sp>
        <p:nvSpPr>
          <p:cNvPr id="138" name="Rectangle 137"/>
          <p:cNvSpPr/>
          <p:nvPr/>
        </p:nvSpPr>
        <p:spPr bwMode="auto">
          <a:xfrm>
            <a:off x="3879498" y="2819400"/>
            <a:ext cx="2406497" cy="277363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9" name="TextBox 138"/>
          <p:cNvSpPr txBox="1"/>
          <p:nvPr/>
        </p:nvSpPr>
        <p:spPr bwMode="auto">
          <a:xfrm>
            <a:off x="1713852" y="2438400"/>
            <a:ext cx="1162926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cs typeface="Arial Unicode MS" charset="0"/>
              </a:rPr>
              <a:t>Room 1</a:t>
            </a: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2016837" y="5149552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004280"/>
                </a:solidFill>
                <a:latin typeface="Intel Clear"/>
                <a:ea typeface="+mn-ea"/>
                <a:cs typeface="Neo Sans Intel"/>
              </a:rPr>
              <a:t>Smoke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004280"/>
                </a:solidFill>
                <a:latin typeface="Intel Clear"/>
                <a:ea typeface="+mn-ea"/>
                <a:cs typeface="Neo Sans Intel"/>
              </a:rPr>
              <a:t>detector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3308202" y="5073352"/>
            <a:ext cx="5533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004280"/>
                </a:solidFill>
                <a:latin typeface="Intel Clear"/>
                <a:ea typeface="+mn-ea"/>
                <a:cs typeface="Neo Sans Intel"/>
              </a:rPr>
              <a:t>Light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srgbClr val="004280"/>
                </a:solidFill>
                <a:latin typeface="Intel Clear"/>
                <a:ea typeface="+mn-ea"/>
                <a:cs typeface="Neo Sans Intel"/>
              </a:rPr>
              <a:t>switch</a:t>
            </a:r>
          </a:p>
        </p:txBody>
      </p:sp>
      <p:pic>
        <p:nvPicPr>
          <p:cNvPr id="154" name="Picture 6" descr="http://thumb1.shutterstock.com/display_pic_with_logo/137608/116462860/stock-vector-a-smoke-detector-with-a-test-button-and-two-led-indicators-11646286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375" y="4790095"/>
            <a:ext cx="478509" cy="413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5" name="Picture 12" descr="http://www.clipartguide.com/_thumbs/1552-0907-0100-0628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430" y="4586216"/>
            <a:ext cx="3429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7" name="Picture 15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flipV="1">
            <a:off x="2300580" y="3735944"/>
            <a:ext cx="625147" cy="625147"/>
          </a:xfrm>
          <a:prstGeom prst="rect">
            <a:avLst/>
          </a:prstGeom>
        </p:spPr>
      </p:pic>
      <p:sp>
        <p:nvSpPr>
          <p:cNvPr id="158" name="Rectangle 157"/>
          <p:cNvSpPr/>
          <p:nvPr/>
        </p:nvSpPr>
        <p:spPr>
          <a:xfrm>
            <a:off x="2102106" y="4091120"/>
            <a:ext cx="1022094" cy="62034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68580" tIns="34290" rIns="68580" bIns="3429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280"/>
                </a:solidFill>
                <a:effectLst/>
                <a:uLnTx/>
                <a:uFillTx/>
                <a:latin typeface="Intel Clear"/>
                <a:ea typeface="+mn-ea"/>
                <a:cs typeface="Neo Sans Intel"/>
              </a:rPr>
              <a:t>LED light bulb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990600" y="2795943"/>
            <a:ext cx="2888898" cy="277363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87289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41258" y="685800"/>
            <a:ext cx="8458200" cy="533399"/>
          </a:xfrm>
        </p:spPr>
        <p:txBody>
          <a:bodyPr/>
          <a:lstStyle/>
          <a:p>
            <a:r>
              <a:rPr lang="en-GB" dirty="0"/>
              <a:t>Smart Home Services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572000" cy="45720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Smart Metering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Energy clamps for energy monitoring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Water metering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Healthcare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Weight, pulse rate, blood pressure…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Home Appliances and automation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Control of heating and air conditioning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thermostats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Fans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Lighting</a:t>
            </a:r>
          </a:p>
          <a:p>
            <a:pPr marL="457200" lvl="1" indent="0"/>
            <a:endParaRPr lang="en-GB" sz="1800" dirty="0" smtClean="0">
              <a:solidFill>
                <a:schemeClr val="tx1"/>
              </a:solidFill>
            </a:endParaRPr>
          </a:p>
        </p:txBody>
      </p:sp>
      <p:sp>
        <p:nvSpPr>
          <p:cNvPr id="80" name="Rectangle 2"/>
          <p:cNvSpPr txBox="1">
            <a:spLocks noChangeArrowheads="1"/>
          </p:cNvSpPr>
          <p:nvPr/>
        </p:nvSpPr>
        <p:spPr bwMode="auto">
          <a:xfrm>
            <a:off x="4572000" y="1600200"/>
            <a:ext cx="45720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Environmental sensors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Temperature, humidity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Detection Sensors for Security and Safety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Door/window sensors &amp; locks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Motion sensors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Cameras for security and remote monitoring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smoke/fire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Gas detection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Water leak detection</a:t>
            </a:r>
          </a:p>
          <a:p>
            <a:pPr marL="457200" lvl="1" indent="0"/>
            <a:endParaRPr lang="en-GB" sz="1800" kern="0" dirty="0" smtClean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64524" y="5410200"/>
            <a:ext cx="81534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chemeClr val="tx1"/>
                </a:solidFill>
              </a:rPr>
              <a:t>Services are similar for Assisted living, Healthcare and Smart Building use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>
                <a:solidFill>
                  <a:schemeClr val="tx1"/>
                </a:solidFill>
              </a:rPr>
              <a:t>Number of devices will be different</a:t>
            </a:r>
            <a:endParaRPr lang="en-US" sz="1400" kern="0" dirty="0" smtClean="0">
              <a:solidFill>
                <a:schemeClr val="tx1"/>
              </a:solidFill>
            </a:endParaRPr>
          </a:p>
          <a:p>
            <a:pPr marL="457200" lvl="1" indent="0"/>
            <a:endParaRPr lang="en-GB" sz="1800" kern="0" dirty="0" smtClean="0">
              <a:solidFill>
                <a:schemeClr val="tx1"/>
              </a:solidFill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5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1192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8229600" cy="533399"/>
          </a:xfrm>
        </p:spPr>
        <p:txBody>
          <a:bodyPr/>
          <a:lstStyle/>
          <a:p>
            <a:r>
              <a:rPr lang="en-US" dirty="0"/>
              <a:t>Requirements &amp; </a:t>
            </a:r>
            <a:r>
              <a:rPr lang="en-US" dirty="0" smtClean="0"/>
              <a:t>Topology for Smart Home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Key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Many of the sensors in the home must last years on non-rechargeable battery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Mix of coin cell, AAA, AA, 9V which have capacity and peak current limitations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Whole home coverage expected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Mix of battery powered and AC powered devices in the environment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Battery powered devices would be within a room distance from AC power devices, e.g. window sensor near AC plug or light bulb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Sensors &amp; controllers are low duty cycle, small packets, non-streaming traffic, especially battery powered devices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no </a:t>
            </a:r>
            <a:r>
              <a:rPr lang="en-US" sz="1600" dirty="0" smtClean="0">
                <a:solidFill>
                  <a:schemeClr val="tx1"/>
                </a:solidFill>
              </a:rPr>
              <a:t>stringent latency </a:t>
            </a:r>
            <a:r>
              <a:rPr lang="en-US" sz="1600" dirty="0">
                <a:solidFill>
                  <a:schemeClr val="tx1"/>
                </a:solidFill>
              </a:rPr>
              <a:t>requirement on sensors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Controllers (e.g. light switch) would require less than TBD response delay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Cameras stream at 1-5 Mbps either continually or triggered by motion detector or user request</a:t>
            </a:r>
          </a:p>
          <a:p>
            <a:pPr marL="457200" lvl="1" indent="0"/>
            <a:endParaRPr lang="en-GB" sz="1800" dirty="0" smtClean="0">
              <a:solidFill>
                <a:schemeClr val="tx1"/>
              </a:solidFill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6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744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for Long-Range Coverage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28600" y="1905000"/>
            <a:ext cx="4265613" cy="4189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Option 1: Long-range single-hop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Single-hop between an AP and a STA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94673" y="1947898"/>
            <a:ext cx="4419600" cy="4189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Option 2: </a:t>
            </a:r>
            <a:r>
              <a:rPr lang="en-US" sz="1600" dirty="0" smtClean="0"/>
              <a:t>Long-range multi-hop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Multi-hop between an AP and a </a:t>
            </a:r>
            <a:r>
              <a:rPr lang="en-US" sz="1400" dirty="0" smtClean="0"/>
              <a:t>STA and assisting STAs in the middle</a:t>
            </a:r>
            <a:endParaRPr lang="en-US" sz="1400" dirty="0"/>
          </a:p>
          <a:p>
            <a:endParaRPr lang="en-US" sz="1600" dirty="0"/>
          </a:p>
        </p:txBody>
      </p:sp>
      <p:sp>
        <p:nvSpPr>
          <p:cNvPr id="9" name="Cloud 8"/>
          <p:cNvSpPr/>
          <p:nvPr/>
        </p:nvSpPr>
        <p:spPr bwMode="auto">
          <a:xfrm>
            <a:off x="50591" y="2735395"/>
            <a:ext cx="989676" cy="5334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Internet</a:t>
            </a:r>
          </a:p>
        </p:txBody>
      </p:sp>
      <p:sp>
        <p:nvSpPr>
          <p:cNvPr id="58" name="Freeform 57"/>
          <p:cNvSpPr/>
          <p:nvPr/>
        </p:nvSpPr>
        <p:spPr bwMode="auto">
          <a:xfrm>
            <a:off x="360924" y="3247885"/>
            <a:ext cx="301430" cy="535144"/>
          </a:xfrm>
          <a:custGeom>
            <a:avLst/>
            <a:gdLst>
              <a:gd name="connsiteX0" fmla="*/ 0 w 480447"/>
              <a:gd name="connsiteY0" fmla="*/ 0 h 480448"/>
              <a:gd name="connsiteX1" fmla="*/ 0 w 480447"/>
              <a:gd name="connsiteY1" fmla="*/ 480448 h 480448"/>
              <a:gd name="connsiteX2" fmla="*/ 480447 w 480447"/>
              <a:gd name="connsiteY2" fmla="*/ 480448 h 480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0447" h="480448">
                <a:moveTo>
                  <a:pt x="0" y="0"/>
                </a:moveTo>
                <a:lnTo>
                  <a:pt x="0" y="480448"/>
                </a:lnTo>
                <a:lnTo>
                  <a:pt x="480447" y="480448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01" name="Picture 4" descr="http://www.clipartbest.com/cliparts/RcG/6AK/RcG6AKga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690" y="3495540"/>
            <a:ext cx="456276" cy="344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" name="Cloud 101"/>
          <p:cNvSpPr/>
          <p:nvPr/>
        </p:nvSpPr>
        <p:spPr bwMode="auto">
          <a:xfrm>
            <a:off x="4710021" y="2734628"/>
            <a:ext cx="989676" cy="5334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Internet</a:t>
            </a:r>
          </a:p>
        </p:txBody>
      </p:sp>
      <p:pic>
        <p:nvPicPr>
          <p:cNvPr id="103" name="Picture 12" descr="http://www.clipartguide.com/_thumbs/1552-0907-0100-062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894" y="4361048"/>
            <a:ext cx="213776" cy="296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Picture 10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2" t="12945" r="20713" b="5063"/>
          <a:stretch/>
        </p:blipFill>
        <p:spPr>
          <a:xfrm>
            <a:off x="7680897" y="3500914"/>
            <a:ext cx="268249" cy="376714"/>
          </a:xfrm>
          <a:prstGeom prst="rect">
            <a:avLst/>
          </a:prstGeom>
        </p:spPr>
      </p:pic>
      <p:pic>
        <p:nvPicPr>
          <p:cNvPr id="105" name="Picture 12" descr="http://www.clipartguide.com/_thumbs/1552-0907-0100-062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494" y="4362923"/>
            <a:ext cx="213776" cy="296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12" descr="http://www.clipartguide.com/_thumbs/1552-0907-0100-062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0294" y="4374774"/>
            <a:ext cx="213776" cy="296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" name="Rectangle 106"/>
          <p:cNvSpPr/>
          <p:nvPr/>
        </p:nvSpPr>
        <p:spPr bwMode="auto">
          <a:xfrm>
            <a:off x="5037870" y="3462490"/>
            <a:ext cx="1295400" cy="1197344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6333270" y="3462490"/>
            <a:ext cx="1295400" cy="1197344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7628670" y="3462490"/>
            <a:ext cx="1295400" cy="1197344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10" name="Picture 10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2" t="12945" r="20713" b="5063"/>
          <a:stretch/>
        </p:blipFill>
        <p:spPr>
          <a:xfrm>
            <a:off x="6385497" y="3500914"/>
            <a:ext cx="268249" cy="376714"/>
          </a:xfrm>
          <a:prstGeom prst="rect">
            <a:avLst/>
          </a:prstGeom>
        </p:spPr>
      </p:pic>
      <p:pic>
        <p:nvPicPr>
          <p:cNvPr id="112" name="Picture 1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5470173" y="3917515"/>
            <a:ext cx="360016" cy="360016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6740775" y="3881154"/>
            <a:ext cx="360016" cy="360016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8053563" y="3881154"/>
            <a:ext cx="360016" cy="360016"/>
          </a:xfrm>
          <a:prstGeom prst="rect">
            <a:avLst/>
          </a:prstGeom>
        </p:spPr>
      </p:pic>
      <p:pic>
        <p:nvPicPr>
          <p:cNvPr id="115" name="Picture 6" descr="http://thumb1.shutterstock.com/display_pic_with_logo/137608/116462860/stock-vector-a-smoke-detector-with-a-test-button-and-two-led-indicators-11646286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536526" y="4364129"/>
            <a:ext cx="239254" cy="20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Picture 6" descr="http://thumb1.shutterstock.com/display_pic_with_logo/137608/116462860/stock-vector-a-smoke-detector-with-a-test-button-and-two-led-indicators-11646286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804473" y="4346315"/>
            <a:ext cx="239254" cy="20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" name="Picture 6" descr="http://thumb1.shutterstock.com/display_pic_with_logo/137608/116462860/stock-vector-a-smoke-detector-with-a-test-button-and-two-led-indicators-11646286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089954" y="4326026"/>
            <a:ext cx="239254" cy="20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" name="Picture 4" descr="Stainless Digital Bathroom Scal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136" y="3520035"/>
            <a:ext cx="357593" cy="35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10" descr="http://thumbs.dreamstime.com/z/motion-detector-wall-isolated-white-36295424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532" y="3903293"/>
            <a:ext cx="231614" cy="287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" name="Freeform 119"/>
          <p:cNvSpPr/>
          <p:nvPr/>
        </p:nvSpPr>
        <p:spPr bwMode="auto">
          <a:xfrm>
            <a:off x="4918545" y="3239313"/>
            <a:ext cx="301430" cy="535144"/>
          </a:xfrm>
          <a:custGeom>
            <a:avLst/>
            <a:gdLst>
              <a:gd name="connsiteX0" fmla="*/ 0 w 480447"/>
              <a:gd name="connsiteY0" fmla="*/ 0 h 480448"/>
              <a:gd name="connsiteX1" fmla="*/ 0 w 480447"/>
              <a:gd name="connsiteY1" fmla="*/ 480448 h 480448"/>
              <a:gd name="connsiteX2" fmla="*/ 480447 w 480447"/>
              <a:gd name="connsiteY2" fmla="*/ 480448 h 480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0447" h="480448">
                <a:moveTo>
                  <a:pt x="0" y="0"/>
                </a:moveTo>
                <a:lnTo>
                  <a:pt x="0" y="480448"/>
                </a:lnTo>
                <a:lnTo>
                  <a:pt x="480447" y="480448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1" name="Straight Connector 120"/>
          <p:cNvCxnSpPr>
            <a:stCxn id="101" idx="2"/>
          </p:cNvCxnSpPr>
          <p:nvPr/>
        </p:nvCxnSpPr>
        <p:spPr bwMode="auto">
          <a:xfrm>
            <a:off x="5379828" y="3840282"/>
            <a:ext cx="228138" cy="2811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>
            <a:stCxn id="110" idx="3"/>
          </p:cNvCxnSpPr>
          <p:nvPr/>
        </p:nvCxnSpPr>
        <p:spPr bwMode="auto">
          <a:xfrm>
            <a:off x="6653746" y="3689271"/>
            <a:ext cx="261993" cy="42043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>
            <a:stCxn id="104" idx="3"/>
          </p:cNvCxnSpPr>
          <p:nvPr/>
        </p:nvCxnSpPr>
        <p:spPr bwMode="auto">
          <a:xfrm>
            <a:off x="7949146" y="3689271"/>
            <a:ext cx="260434" cy="35333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110" idx="3"/>
            <a:endCxn id="119" idx="1"/>
          </p:cNvCxnSpPr>
          <p:nvPr/>
        </p:nvCxnSpPr>
        <p:spPr bwMode="auto">
          <a:xfrm>
            <a:off x="6653746" y="3689271"/>
            <a:ext cx="725786" cy="3578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101" idx="2"/>
            <a:endCxn id="104" idx="1"/>
          </p:cNvCxnSpPr>
          <p:nvPr/>
        </p:nvCxnSpPr>
        <p:spPr bwMode="auto">
          <a:xfrm flipV="1">
            <a:off x="5379828" y="3689271"/>
            <a:ext cx="2301069" cy="1510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27" name="Straight Connector 126"/>
          <p:cNvCxnSpPr>
            <a:stCxn id="104" idx="3"/>
            <a:endCxn id="118" idx="1"/>
          </p:cNvCxnSpPr>
          <p:nvPr/>
        </p:nvCxnSpPr>
        <p:spPr bwMode="auto">
          <a:xfrm>
            <a:off x="7949146" y="3689271"/>
            <a:ext cx="460990" cy="95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30" name="Straight Connector 129"/>
          <p:cNvCxnSpPr>
            <a:stCxn id="110" idx="3"/>
            <a:endCxn id="116" idx="3"/>
          </p:cNvCxnSpPr>
          <p:nvPr/>
        </p:nvCxnSpPr>
        <p:spPr bwMode="auto">
          <a:xfrm>
            <a:off x="6653746" y="3689271"/>
            <a:ext cx="150727" cy="7604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>
            <a:stCxn id="101" idx="2"/>
            <a:endCxn id="115" idx="3"/>
          </p:cNvCxnSpPr>
          <p:nvPr/>
        </p:nvCxnSpPr>
        <p:spPr bwMode="auto">
          <a:xfrm>
            <a:off x="5379828" y="3840282"/>
            <a:ext cx="156698" cy="6272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>
            <a:endCxn id="105" idx="1"/>
          </p:cNvCxnSpPr>
          <p:nvPr/>
        </p:nvCxnSpPr>
        <p:spPr bwMode="auto">
          <a:xfrm>
            <a:off x="5387495" y="3851633"/>
            <a:ext cx="731999" cy="6597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/>
          <p:cNvCxnSpPr>
            <a:stCxn id="110" idx="3"/>
            <a:endCxn id="103" idx="1"/>
          </p:cNvCxnSpPr>
          <p:nvPr/>
        </p:nvCxnSpPr>
        <p:spPr bwMode="auto">
          <a:xfrm>
            <a:off x="6653746" y="3689271"/>
            <a:ext cx="761148" cy="8202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/>
          <p:cNvCxnSpPr>
            <a:stCxn id="104" idx="3"/>
          </p:cNvCxnSpPr>
          <p:nvPr/>
        </p:nvCxnSpPr>
        <p:spPr bwMode="auto">
          <a:xfrm>
            <a:off x="7949146" y="3689271"/>
            <a:ext cx="812143" cy="8632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/>
          <p:cNvCxnSpPr>
            <a:stCxn id="104" idx="3"/>
            <a:endCxn id="117" idx="3"/>
          </p:cNvCxnSpPr>
          <p:nvPr/>
        </p:nvCxnSpPr>
        <p:spPr bwMode="auto">
          <a:xfrm>
            <a:off x="7949146" y="3689271"/>
            <a:ext cx="140808" cy="7401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3" name="Straight Connector 162"/>
          <p:cNvCxnSpPr>
            <a:stCxn id="101" idx="2"/>
          </p:cNvCxnSpPr>
          <p:nvPr/>
        </p:nvCxnSpPr>
        <p:spPr bwMode="auto">
          <a:xfrm flipV="1">
            <a:off x="5379828" y="3675589"/>
            <a:ext cx="960588" cy="164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pic>
        <p:nvPicPr>
          <p:cNvPr id="165" name="Picture 4" descr="http://www.clipartbest.com/cliparts/RcG/6AK/RcG6AKga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90" y="3507773"/>
            <a:ext cx="456276" cy="344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6" name="Picture 12" descr="http://www.clipartguide.com/_thumbs/1552-0907-0100-062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994" y="4373281"/>
            <a:ext cx="213776" cy="296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7" name="Picture 16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2" t="12945" r="20713" b="5063"/>
          <a:stretch/>
        </p:blipFill>
        <p:spPr>
          <a:xfrm>
            <a:off x="3107600" y="3509486"/>
            <a:ext cx="268249" cy="376714"/>
          </a:xfrm>
          <a:prstGeom prst="rect">
            <a:avLst/>
          </a:prstGeom>
        </p:spPr>
      </p:pic>
      <p:pic>
        <p:nvPicPr>
          <p:cNvPr id="168" name="Picture 12" descr="http://www.clipartguide.com/_thumbs/1552-0907-0100-062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594" y="4375156"/>
            <a:ext cx="213776" cy="296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9" name="Picture 12" descr="http://www.clipartguide.com/_thumbs/1552-0907-0100-062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394" y="4387007"/>
            <a:ext cx="213776" cy="296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0" name="Rectangle 169"/>
          <p:cNvSpPr/>
          <p:nvPr/>
        </p:nvSpPr>
        <p:spPr bwMode="auto">
          <a:xfrm>
            <a:off x="503970" y="3474723"/>
            <a:ext cx="1295400" cy="1197344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1799370" y="3474723"/>
            <a:ext cx="1295400" cy="1197344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3094770" y="3474723"/>
            <a:ext cx="1295400" cy="1197344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73" name="Picture 17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2" t="12945" r="20713" b="5063"/>
          <a:stretch/>
        </p:blipFill>
        <p:spPr>
          <a:xfrm>
            <a:off x="1851849" y="3509486"/>
            <a:ext cx="268249" cy="376714"/>
          </a:xfrm>
          <a:prstGeom prst="rect">
            <a:avLst/>
          </a:prstGeom>
        </p:spPr>
      </p:pic>
      <p:pic>
        <p:nvPicPr>
          <p:cNvPr id="174" name="Picture 17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936273" y="3929748"/>
            <a:ext cx="360016" cy="360016"/>
          </a:xfrm>
          <a:prstGeom prst="rect">
            <a:avLst/>
          </a:prstGeom>
        </p:spPr>
      </p:pic>
      <p:pic>
        <p:nvPicPr>
          <p:cNvPr id="175" name="Picture 17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2206875" y="3893387"/>
            <a:ext cx="360016" cy="360016"/>
          </a:xfrm>
          <a:prstGeom prst="rect">
            <a:avLst/>
          </a:prstGeom>
        </p:spPr>
      </p:pic>
      <p:pic>
        <p:nvPicPr>
          <p:cNvPr id="176" name="Picture 17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3519663" y="3893387"/>
            <a:ext cx="360016" cy="360016"/>
          </a:xfrm>
          <a:prstGeom prst="rect">
            <a:avLst/>
          </a:prstGeom>
        </p:spPr>
      </p:pic>
      <p:pic>
        <p:nvPicPr>
          <p:cNvPr id="177" name="Picture 6" descr="http://thumb1.shutterstock.com/display_pic_with_logo/137608/116462860/stock-vector-a-smoke-detector-with-a-test-button-and-two-led-indicators-11646286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02626" y="4376362"/>
            <a:ext cx="239254" cy="20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" name="Picture 6" descr="http://thumb1.shutterstock.com/display_pic_with_logo/137608/116462860/stock-vector-a-smoke-detector-with-a-test-button-and-two-led-indicators-11646286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270573" y="4358548"/>
            <a:ext cx="239254" cy="20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9" name="Picture 6" descr="http://thumb1.shutterstock.com/display_pic_with_logo/137608/116462860/stock-vector-a-smoke-detector-with-a-test-button-and-two-led-indicators-11646286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56054" y="4338259"/>
            <a:ext cx="239254" cy="20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0" name="Picture 4" descr="Stainless Digital Bathroom Scal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236" y="3528607"/>
            <a:ext cx="357593" cy="35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1" name="Picture 10" descr="http://thumbs.dreamstime.com/z/motion-detector-wall-isolated-white-36295424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632" y="3915526"/>
            <a:ext cx="231614" cy="287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2" name="Straight Connector 181"/>
          <p:cNvCxnSpPr>
            <a:stCxn id="165" idx="2"/>
          </p:cNvCxnSpPr>
          <p:nvPr/>
        </p:nvCxnSpPr>
        <p:spPr bwMode="auto">
          <a:xfrm>
            <a:off x="845928" y="3852515"/>
            <a:ext cx="228138" cy="2811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3" name="Straight Connector 182"/>
          <p:cNvCxnSpPr>
            <a:stCxn id="165" idx="2"/>
          </p:cNvCxnSpPr>
          <p:nvPr/>
        </p:nvCxnSpPr>
        <p:spPr bwMode="auto">
          <a:xfrm>
            <a:off x="845928" y="3852515"/>
            <a:ext cx="1480598" cy="2401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4" name="Straight Connector 183"/>
          <p:cNvCxnSpPr>
            <a:stCxn id="165" idx="2"/>
          </p:cNvCxnSpPr>
          <p:nvPr/>
        </p:nvCxnSpPr>
        <p:spPr bwMode="auto">
          <a:xfrm>
            <a:off x="845928" y="3852515"/>
            <a:ext cx="2829752" cy="20232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5" name="Straight Connector 184"/>
          <p:cNvCxnSpPr>
            <a:stCxn id="165" idx="2"/>
            <a:endCxn id="181" idx="1"/>
          </p:cNvCxnSpPr>
          <p:nvPr/>
        </p:nvCxnSpPr>
        <p:spPr bwMode="auto">
          <a:xfrm>
            <a:off x="845928" y="3852515"/>
            <a:ext cx="1999704" cy="206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6" name="Straight Connector 185"/>
          <p:cNvCxnSpPr>
            <a:stCxn id="165" idx="2"/>
            <a:endCxn id="167" idx="1"/>
          </p:cNvCxnSpPr>
          <p:nvPr/>
        </p:nvCxnSpPr>
        <p:spPr bwMode="auto">
          <a:xfrm flipV="1">
            <a:off x="845928" y="3697843"/>
            <a:ext cx="2261672" cy="1546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7" name="Straight Connector 186"/>
          <p:cNvCxnSpPr>
            <a:stCxn id="165" idx="2"/>
            <a:endCxn id="180" idx="1"/>
          </p:cNvCxnSpPr>
          <p:nvPr/>
        </p:nvCxnSpPr>
        <p:spPr bwMode="auto">
          <a:xfrm flipV="1">
            <a:off x="845928" y="3707404"/>
            <a:ext cx="3030308" cy="1451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88" name="Straight Connector 187"/>
          <p:cNvCxnSpPr>
            <a:stCxn id="165" idx="2"/>
            <a:endCxn id="178" idx="3"/>
          </p:cNvCxnSpPr>
          <p:nvPr/>
        </p:nvCxnSpPr>
        <p:spPr bwMode="auto">
          <a:xfrm>
            <a:off x="845928" y="3852515"/>
            <a:ext cx="1424645" cy="6094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9" name="Straight Connector 188"/>
          <p:cNvCxnSpPr>
            <a:stCxn id="165" idx="2"/>
            <a:endCxn id="177" idx="3"/>
          </p:cNvCxnSpPr>
          <p:nvPr/>
        </p:nvCxnSpPr>
        <p:spPr bwMode="auto">
          <a:xfrm>
            <a:off x="845928" y="3852515"/>
            <a:ext cx="156698" cy="6272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0" name="Straight Connector 189"/>
          <p:cNvCxnSpPr>
            <a:endCxn id="168" idx="1"/>
          </p:cNvCxnSpPr>
          <p:nvPr/>
        </p:nvCxnSpPr>
        <p:spPr bwMode="auto">
          <a:xfrm>
            <a:off x="853595" y="3863866"/>
            <a:ext cx="731999" cy="6597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1" name="Straight Connector 190"/>
          <p:cNvCxnSpPr>
            <a:stCxn id="165" idx="2"/>
            <a:endCxn id="166" idx="1"/>
          </p:cNvCxnSpPr>
          <p:nvPr/>
        </p:nvCxnSpPr>
        <p:spPr bwMode="auto">
          <a:xfrm>
            <a:off x="845928" y="3852515"/>
            <a:ext cx="2035066" cy="6692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2" name="Straight Connector 191"/>
          <p:cNvCxnSpPr>
            <a:stCxn id="165" idx="2"/>
          </p:cNvCxnSpPr>
          <p:nvPr/>
        </p:nvCxnSpPr>
        <p:spPr bwMode="auto">
          <a:xfrm>
            <a:off x="845928" y="3852515"/>
            <a:ext cx="3319925" cy="6748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3" name="Straight Connector 192"/>
          <p:cNvCxnSpPr>
            <a:stCxn id="165" idx="2"/>
            <a:endCxn id="179" idx="3"/>
          </p:cNvCxnSpPr>
          <p:nvPr/>
        </p:nvCxnSpPr>
        <p:spPr bwMode="auto">
          <a:xfrm>
            <a:off x="845928" y="3852515"/>
            <a:ext cx="2710126" cy="5891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4" name="Straight Connector 193"/>
          <p:cNvCxnSpPr>
            <a:stCxn id="165" idx="2"/>
          </p:cNvCxnSpPr>
          <p:nvPr/>
        </p:nvCxnSpPr>
        <p:spPr bwMode="auto">
          <a:xfrm flipV="1">
            <a:off x="845928" y="3687822"/>
            <a:ext cx="960588" cy="164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8" name="TextBox 217"/>
          <p:cNvSpPr txBox="1"/>
          <p:nvPr/>
        </p:nvSpPr>
        <p:spPr bwMode="auto">
          <a:xfrm>
            <a:off x="854075" y="3254677"/>
            <a:ext cx="45365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non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000000"/>
                </a:solidFill>
                <a:cs typeface="Arial Unicode MS" charset="0"/>
              </a:rPr>
              <a:t>Room1</a:t>
            </a: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219" name="TextBox 218"/>
          <p:cNvSpPr txBox="1"/>
          <p:nvPr/>
        </p:nvSpPr>
        <p:spPr bwMode="auto">
          <a:xfrm>
            <a:off x="2197661" y="3263089"/>
            <a:ext cx="45365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non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000000"/>
                </a:solidFill>
                <a:cs typeface="Arial Unicode MS" charset="0"/>
              </a:rPr>
              <a:t>Room2</a:t>
            </a: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220" name="TextBox 219"/>
          <p:cNvSpPr txBox="1"/>
          <p:nvPr/>
        </p:nvSpPr>
        <p:spPr bwMode="auto">
          <a:xfrm>
            <a:off x="3522983" y="3263089"/>
            <a:ext cx="45365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non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000000"/>
                </a:solidFill>
                <a:cs typeface="Arial Unicode MS" charset="0"/>
              </a:rPr>
              <a:t>Room3</a:t>
            </a: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221" name="TextBox 220"/>
          <p:cNvSpPr txBox="1"/>
          <p:nvPr/>
        </p:nvSpPr>
        <p:spPr bwMode="auto">
          <a:xfrm>
            <a:off x="5460886" y="3244825"/>
            <a:ext cx="45365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non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000000"/>
                </a:solidFill>
                <a:cs typeface="Arial Unicode MS" charset="0"/>
              </a:rPr>
              <a:t>Room1</a:t>
            </a: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222" name="TextBox 221"/>
          <p:cNvSpPr txBox="1"/>
          <p:nvPr/>
        </p:nvSpPr>
        <p:spPr bwMode="auto">
          <a:xfrm>
            <a:off x="6804472" y="3253237"/>
            <a:ext cx="45365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non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000000"/>
                </a:solidFill>
                <a:cs typeface="Arial Unicode MS" charset="0"/>
              </a:rPr>
              <a:t>Room2</a:t>
            </a: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223" name="TextBox 222"/>
          <p:cNvSpPr txBox="1"/>
          <p:nvPr/>
        </p:nvSpPr>
        <p:spPr bwMode="auto">
          <a:xfrm>
            <a:off x="8009670" y="3253237"/>
            <a:ext cx="45365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non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000000"/>
                </a:solidFill>
                <a:cs typeface="Arial Unicode MS" charset="0"/>
              </a:rPr>
              <a:t>Room3</a:t>
            </a: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230" name="TextBox 229"/>
          <p:cNvSpPr txBox="1"/>
          <p:nvPr/>
        </p:nvSpPr>
        <p:spPr bwMode="auto">
          <a:xfrm>
            <a:off x="6370767" y="3888520"/>
            <a:ext cx="27251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non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rgbClr val="000000"/>
                </a:solidFill>
                <a:cs typeface="Arial Unicode MS" charset="0"/>
              </a:rPr>
              <a:t>AS</a:t>
            </a:r>
            <a:r>
              <a:rPr lang="en-US" sz="1200" dirty="0" smtClean="0">
                <a:solidFill>
                  <a:srgbClr val="000000"/>
                </a:solidFill>
                <a:cs typeface="Arial Unicode MS" charset="0"/>
              </a:rPr>
              <a:t>*</a:t>
            </a: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234" name="TextBox 233"/>
          <p:cNvSpPr txBox="1"/>
          <p:nvPr/>
        </p:nvSpPr>
        <p:spPr bwMode="auto">
          <a:xfrm>
            <a:off x="7744095" y="3871688"/>
            <a:ext cx="195566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non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rgbClr val="000000"/>
                </a:solidFill>
                <a:cs typeface="Arial Unicode MS" charset="0"/>
              </a:rPr>
              <a:t>AS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235" name="TextBox 234"/>
          <p:cNvSpPr txBox="1"/>
          <p:nvPr/>
        </p:nvSpPr>
        <p:spPr bwMode="auto">
          <a:xfrm>
            <a:off x="5027730" y="4812849"/>
            <a:ext cx="131568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non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R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000000"/>
                </a:solidFill>
                <a:cs typeface="Arial Unicode MS" charset="0"/>
              </a:rPr>
              <a:t>*) AS: Assisting STA</a:t>
            </a: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cxnSp>
        <p:nvCxnSpPr>
          <p:cNvPr id="237" name="Straight Arrow Connector 236"/>
          <p:cNvCxnSpPr/>
          <p:nvPr/>
        </p:nvCxnSpPr>
        <p:spPr bwMode="auto">
          <a:xfrm flipV="1">
            <a:off x="807256" y="3236003"/>
            <a:ext cx="3357825" cy="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4" name="TextBox 243"/>
          <p:cNvSpPr txBox="1"/>
          <p:nvPr/>
        </p:nvSpPr>
        <p:spPr bwMode="auto">
          <a:xfrm>
            <a:off x="598416" y="4798102"/>
            <a:ext cx="3791753" cy="3693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171450" marR="0" indent="-1714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tx1"/>
                </a:solidFill>
                <a:cs typeface="Arial Unicode MS" charset="0"/>
              </a:rPr>
              <a:t>A battery powered STA needs to support a long transmission range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Arial Unicode MS" charset="0"/>
            </a:endParaRPr>
          </a:p>
        </p:txBody>
      </p:sp>
      <p:cxnSp>
        <p:nvCxnSpPr>
          <p:cNvPr id="245" name="Straight Arrow Connector 244"/>
          <p:cNvCxnSpPr/>
          <p:nvPr/>
        </p:nvCxnSpPr>
        <p:spPr bwMode="auto">
          <a:xfrm>
            <a:off x="7744095" y="3175741"/>
            <a:ext cx="9280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50" name="Straight Arrow Connector 249"/>
          <p:cNvCxnSpPr/>
          <p:nvPr/>
        </p:nvCxnSpPr>
        <p:spPr bwMode="auto">
          <a:xfrm>
            <a:off x="5685570" y="3166631"/>
            <a:ext cx="1995327" cy="896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4" name="TextBox 253"/>
          <p:cNvSpPr txBox="1"/>
          <p:nvPr/>
        </p:nvSpPr>
        <p:spPr bwMode="auto">
          <a:xfrm>
            <a:off x="5101254" y="5094746"/>
            <a:ext cx="3609040" cy="7386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171450" marR="0" indent="-1714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tx1"/>
                </a:solidFill>
                <a:cs typeface="Arial Unicode MS" charset="0"/>
              </a:rPr>
              <a:t>An AC powered device can assist a battery powered device to deliver data to an AP</a:t>
            </a:r>
          </a:p>
          <a:p>
            <a:pPr marL="171450" marR="0" indent="-1714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tx1"/>
                </a:solidFill>
                <a:cs typeface="Arial Unicode MS" charset="0"/>
              </a:rPr>
              <a:t>A battery powered device doesn’t need to support long transmission range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Arial Unicode MS" charset="0"/>
            </a:endParaRPr>
          </a:p>
        </p:txBody>
      </p:sp>
      <p:pic>
        <p:nvPicPr>
          <p:cNvPr id="255" name="Picture 25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28738" y="5293469"/>
            <a:ext cx="2137419" cy="1128319"/>
          </a:xfrm>
          <a:prstGeom prst="rect">
            <a:avLst/>
          </a:prstGeom>
        </p:spPr>
      </p:pic>
      <p:sp>
        <p:nvSpPr>
          <p:cNvPr id="256" name="TextBox 255"/>
          <p:cNvSpPr txBox="1"/>
          <p:nvPr/>
        </p:nvSpPr>
        <p:spPr bwMode="auto">
          <a:xfrm>
            <a:off x="1710536" y="3020233"/>
            <a:ext cx="178427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R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rgbClr val="FF0000"/>
                </a:solidFill>
                <a:cs typeface="Arial Unicode MS" charset="0"/>
              </a:rPr>
              <a:t>Long-range single-hop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257" name="TextBox 256"/>
          <p:cNvSpPr txBox="1"/>
          <p:nvPr/>
        </p:nvSpPr>
        <p:spPr bwMode="auto">
          <a:xfrm>
            <a:off x="6314504" y="2934051"/>
            <a:ext cx="204071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R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rgbClr val="FF0000"/>
                </a:solidFill>
                <a:cs typeface="Arial Unicode MS" charset="0"/>
              </a:rPr>
              <a:t>Long-range multi-hop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86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7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86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199"/>
          </a:xfrm>
        </p:spPr>
        <p:txBody>
          <a:bodyPr/>
          <a:lstStyle/>
          <a:p>
            <a:r>
              <a:rPr lang="en-US" dirty="0" smtClean="0"/>
              <a:t>References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690" y="1219200"/>
            <a:ext cx="7770813" cy="5257800"/>
          </a:xfrm>
        </p:spPr>
        <p:txBody>
          <a:bodyPr/>
          <a:lstStyle/>
          <a:p>
            <a:r>
              <a:rPr lang="en-US" sz="2000" dirty="0" smtClean="0"/>
              <a:t>[1] </a:t>
            </a:r>
            <a:r>
              <a:rPr lang="en-US" sz="2000" dirty="0"/>
              <a:t>IEEE </a:t>
            </a:r>
            <a:r>
              <a:rPr lang="en-US" sz="2000" dirty="0" smtClean="0"/>
              <a:t>802.11-15/0775r1</a:t>
            </a:r>
            <a:r>
              <a:rPr lang="en-US" sz="2000" dirty="0"/>
              <a:t>, </a:t>
            </a:r>
            <a:r>
              <a:rPr lang="en-US" sz="2000" dirty="0" smtClean="0"/>
              <a:t>WNG SC - Integrated </a:t>
            </a:r>
            <a:r>
              <a:rPr lang="en-US" sz="2000" dirty="0"/>
              <a:t>Long Range Low Power Operation for </a:t>
            </a:r>
            <a:r>
              <a:rPr lang="en-US" sz="2000" dirty="0" err="1"/>
              <a:t>IoT</a:t>
            </a:r>
            <a:endParaRPr lang="en-US" sz="2000" dirty="0"/>
          </a:p>
          <a:p>
            <a:r>
              <a:rPr lang="en-US" sz="2000" dirty="0" smtClean="0"/>
              <a:t>[2] </a:t>
            </a:r>
            <a:r>
              <a:rPr lang="en-US" sz="2000" dirty="0"/>
              <a:t>IEEE </a:t>
            </a:r>
            <a:r>
              <a:rPr lang="en-US" sz="2000" dirty="0" smtClean="0"/>
              <a:t>802.11-15/1112r1, </a:t>
            </a:r>
            <a:r>
              <a:rPr lang="en-US" sz="2000" dirty="0"/>
              <a:t>LRLP TIG - Use Case of LRLP Operation for </a:t>
            </a:r>
            <a:r>
              <a:rPr lang="en-US" sz="2000" dirty="0" err="1"/>
              <a:t>IoT</a:t>
            </a:r>
            <a:r>
              <a:rPr lang="en-US" sz="2000" dirty="0"/>
              <a:t> </a:t>
            </a:r>
            <a:endParaRPr lang="en-US" sz="2000" dirty="0" smtClean="0"/>
          </a:p>
          <a:p>
            <a:r>
              <a:rPr lang="en-US" sz="2000" dirty="0" smtClean="0"/>
              <a:t>[3] </a:t>
            </a:r>
            <a:r>
              <a:rPr lang="en-US" sz="2000" dirty="0"/>
              <a:t>IEEE </a:t>
            </a:r>
            <a:r>
              <a:rPr lang="en-US" sz="2000" dirty="0" smtClean="0"/>
              <a:t>802.11-15/1306r0</a:t>
            </a:r>
            <a:r>
              <a:rPr lang="en-US" sz="2000" dirty="0"/>
              <a:t>, LRLP TIG - Use Case for LRLP and Full Function in STA </a:t>
            </a:r>
            <a:endParaRPr lang="en-US" sz="2000" dirty="0" smtClean="0"/>
          </a:p>
          <a:p>
            <a:r>
              <a:rPr lang="en-US" sz="2000" dirty="0" smtClean="0"/>
              <a:t>[4] </a:t>
            </a:r>
            <a:r>
              <a:rPr lang="en-US" sz="2000" dirty="0"/>
              <a:t>IEEE </a:t>
            </a:r>
            <a:r>
              <a:rPr lang="en-US" sz="2000" dirty="0" smtClean="0"/>
              <a:t>802.11-15/1365r0</a:t>
            </a:r>
            <a:r>
              <a:rPr lang="en-US" sz="2000" dirty="0"/>
              <a:t>, LRLP </a:t>
            </a:r>
            <a:r>
              <a:rPr lang="en-US" sz="2000" dirty="0" smtClean="0"/>
              <a:t>TIG - </a:t>
            </a:r>
            <a:r>
              <a:rPr lang="en-US" sz="2000" dirty="0"/>
              <a:t>Use Cases of LRLP Operation for </a:t>
            </a:r>
            <a:r>
              <a:rPr lang="en-US" sz="2000" dirty="0" err="1"/>
              <a:t>IoT</a:t>
            </a:r>
            <a:r>
              <a:rPr lang="en-US" sz="2000" dirty="0"/>
              <a:t> </a:t>
            </a:r>
          </a:p>
          <a:p>
            <a:r>
              <a:rPr lang="en-US" sz="2000" dirty="0" smtClean="0"/>
              <a:t>[5] </a:t>
            </a:r>
            <a:r>
              <a:rPr lang="en-US" sz="2000" dirty="0"/>
              <a:t>IEEE </a:t>
            </a:r>
            <a:r>
              <a:rPr lang="en-US" sz="2000" dirty="0" smtClean="0"/>
              <a:t>802.11-15/1380r0</a:t>
            </a:r>
            <a:r>
              <a:rPr lang="en-US" sz="2000" dirty="0"/>
              <a:t>, </a:t>
            </a:r>
            <a:r>
              <a:rPr lang="en-US" sz="2000" dirty="0" smtClean="0"/>
              <a:t>LRLP TIG - </a:t>
            </a:r>
            <a:r>
              <a:rPr lang="en-US" sz="2000" dirty="0"/>
              <a:t>Digital Health Use Case </a:t>
            </a:r>
            <a:endParaRPr lang="en-US" sz="2000" dirty="0" smtClean="0"/>
          </a:p>
          <a:p>
            <a:r>
              <a:rPr lang="en-US" sz="2000" dirty="0" smtClean="0"/>
              <a:t>[6] IEEE 802.11-15/1383r0, LRLP TIG - </a:t>
            </a:r>
            <a:r>
              <a:rPr lang="en-US" sz="2000" dirty="0"/>
              <a:t>Use Cases for Indoor &amp; </a:t>
            </a:r>
            <a:r>
              <a:rPr lang="en-US" sz="2000" dirty="0" smtClean="0"/>
              <a:t>Outdoor</a:t>
            </a:r>
          </a:p>
          <a:p>
            <a:r>
              <a:rPr lang="en-US" sz="2000" dirty="0" smtClean="0"/>
              <a:t>[7] </a:t>
            </a:r>
            <a:r>
              <a:rPr lang="en-US" sz="2000" dirty="0"/>
              <a:t>IEEE </a:t>
            </a:r>
            <a:r>
              <a:rPr lang="en-US" sz="2000" dirty="0" smtClean="0"/>
              <a:t>802.11-16/0058r2, </a:t>
            </a:r>
            <a:r>
              <a:rPr lang="en-US" sz="2000" dirty="0"/>
              <a:t>LRLP TIG - Usage Scenarios </a:t>
            </a:r>
            <a:r>
              <a:rPr lang="en-US" sz="2000" dirty="0" smtClean="0"/>
              <a:t>and Applications </a:t>
            </a:r>
            <a:r>
              <a:rPr lang="en-US" sz="2000" dirty="0"/>
              <a:t>For Long Range </a:t>
            </a:r>
            <a:r>
              <a:rPr lang="en-US" sz="2000" dirty="0" err="1"/>
              <a:t>WiFi</a:t>
            </a:r>
            <a:r>
              <a:rPr lang="en-US" sz="2000" dirty="0"/>
              <a:t> </a:t>
            </a:r>
            <a:endParaRPr lang="en-US" sz="2000" dirty="0" smtClean="0"/>
          </a:p>
          <a:p>
            <a:r>
              <a:rPr lang="en-US" sz="2000" dirty="0" smtClean="0"/>
              <a:t>[8] </a:t>
            </a:r>
            <a:r>
              <a:rPr lang="en-US" sz="2000" dirty="0"/>
              <a:t>IEEE </a:t>
            </a:r>
            <a:r>
              <a:rPr lang="en-US" sz="2000" dirty="0" smtClean="0"/>
              <a:t>802.11-16/0016r0</a:t>
            </a:r>
            <a:r>
              <a:rPr lang="en-US" sz="2000" dirty="0"/>
              <a:t>, LRLP TIG - At home, </a:t>
            </a:r>
            <a:r>
              <a:rPr lang="en-US" sz="2000" dirty="0" err="1"/>
              <a:t>IoT</a:t>
            </a:r>
            <a:r>
              <a:rPr lang="en-US" sz="2000" dirty="0"/>
              <a:t> Use Case(s) for </a:t>
            </a:r>
            <a:r>
              <a:rPr lang="en-US" sz="2000" dirty="0" smtClean="0"/>
              <a:t>LRLP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 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8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5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199"/>
          </a:xfrm>
        </p:spPr>
        <p:txBody>
          <a:bodyPr/>
          <a:lstStyle/>
          <a:p>
            <a:r>
              <a:rPr lang="en-US" dirty="0" smtClean="0"/>
              <a:t>References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690" y="1219200"/>
            <a:ext cx="7770813" cy="5257800"/>
          </a:xfrm>
        </p:spPr>
        <p:txBody>
          <a:bodyPr/>
          <a:lstStyle/>
          <a:p>
            <a:r>
              <a:rPr lang="en-US" sz="2000" dirty="0" smtClean="0"/>
              <a:t>[9] </a:t>
            </a:r>
            <a:r>
              <a:rPr lang="en-US" sz="2000" dirty="0"/>
              <a:t>IEEE </a:t>
            </a:r>
            <a:r>
              <a:rPr lang="en-US" sz="2000" dirty="0" smtClean="0"/>
              <a:t>802.11-15/1108r0</a:t>
            </a:r>
            <a:r>
              <a:rPr lang="en-US" sz="2000" dirty="0"/>
              <a:t>, LRLP TIG - Technical Feasibility for </a:t>
            </a:r>
            <a:r>
              <a:rPr lang="en-US" sz="2000" dirty="0" smtClean="0"/>
              <a:t>LRLP</a:t>
            </a:r>
          </a:p>
          <a:p>
            <a:r>
              <a:rPr lang="en-US" sz="2000" dirty="0" smtClean="0"/>
              <a:t>[10] </a:t>
            </a:r>
            <a:r>
              <a:rPr lang="en-US" sz="2000" dirty="0"/>
              <a:t>IEEE </a:t>
            </a:r>
            <a:r>
              <a:rPr lang="en-US" sz="2000" dirty="0" smtClean="0"/>
              <a:t>802.11-15/1308r0</a:t>
            </a:r>
            <a:r>
              <a:rPr lang="en-US" sz="2000" dirty="0"/>
              <a:t>, LRLP TIG - Link Budget Analysis</a:t>
            </a:r>
          </a:p>
          <a:p>
            <a:r>
              <a:rPr lang="en-US" sz="2000" dirty="0" smtClean="0"/>
              <a:t>[11] </a:t>
            </a:r>
            <a:r>
              <a:rPr lang="en-US" sz="2000" dirty="0"/>
              <a:t>IEEE </a:t>
            </a:r>
            <a:r>
              <a:rPr lang="en-US" sz="2000" dirty="0" smtClean="0"/>
              <a:t>802.11-16/0026</a:t>
            </a:r>
            <a:r>
              <a:rPr lang="en-US" sz="2000" dirty="0"/>
              <a:t>, LRLP TIG - </a:t>
            </a:r>
            <a:r>
              <a:rPr lang="en-GB" sz="2000" dirty="0"/>
              <a:t>Coexistence Problem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 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9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43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 bwMode="auto">
        <a:noFill/>
        <a:ln w="9525">
          <a:noFill/>
          <a:round/>
          <a:headEnd/>
          <a:tailEnd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>
            <a:tab pos="0" algn="l"/>
            <a:tab pos="914400" algn="l"/>
            <a:tab pos="1828800" algn="l"/>
            <a:tab pos="2743200" algn="l"/>
            <a:tab pos="3657600" algn="l"/>
            <a:tab pos="4572000" algn="l"/>
            <a:tab pos="5486400" algn="l"/>
            <a:tab pos="6400800" algn="l"/>
            <a:tab pos="7315200" algn="l"/>
            <a:tab pos="8229600" algn="l"/>
            <a:tab pos="9144000" algn="l"/>
            <a:tab pos="10058400" algn="l"/>
          </a:tabLst>
          <a:defRPr kumimoji="0" sz="1800" b="1" i="0" u="none" strike="noStrike" kern="120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Times New Roman" pitchFamily="16" charset="0"/>
            <a:ea typeface="MS Gothic" charset="-128"/>
            <a:cs typeface="Arial Unicode MS" charset="0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5112</TotalTime>
  <Words>808</Words>
  <Application>Microsoft Office PowerPoint</Application>
  <PresentationFormat>On-screen Show (4:3)</PresentationFormat>
  <Paragraphs>174</Paragraphs>
  <Slides>9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Document</vt:lpstr>
      <vt:lpstr>Addressing the range and power requirements of indoor use cases</vt:lpstr>
      <vt:lpstr>Introduction</vt:lpstr>
      <vt:lpstr>Use Cases across Range and Battery Type</vt:lpstr>
      <vt:lpstr>The Most Popular Use Case: Smart Home</vt:lpstr>
      <vt:lpstr>Smart Home Services</vt:lpstr>
      <vt:lpstr>Requirements &amp; Topology for Smart Home</vt:lpstr>
      <vt:lpstr>Options for Long-Range Coverage</vt:lpstr>
      <vt:lpstr>References (1/2)</vt:lpstr>
      <vt:lpstr>References (2/2)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Shahrnaz Azizi</dc:creator>
  <cp:lastModifiedBy>Azizi, Shahrnaz</cp:lastModifiedBy>
  <cp:revision>280</cp:revision>
  <cp:lastPrinted>1601-01-01T00:00:00Z</cp:lastPrinted>
  <dcterms:created xsi:type="dcterms:W3CDTF">2015-10-29T03:22:31Z</dcterms:created>
  <dcterms:modified xsi:type="dcterms:W3CDTF">2016-03-15T06:17:42Z</dcterms:modified>
</cp:coreProperties>
</file>