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61" r:id="rId2"/>
    <p:sldId id="275" r:id="rId3"/>
    <p:sldId id="276" r:id="rId4"/>
    <p:sldId id="273" r:id="rId5"/>
    <p:sldId id="274" r:id="rId6"/>
    <p:sldId id="270" r:id="rId7"/>
    <p:sldId id="264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9" autoAdjust="0"/>
    <p:restoredTop sz="99756" autoAdjust="0"/>
  </p:normalViewPr>
  <p:slideViewPr>
    <p:cSldViewPr>
      <p:cViewPr>
        <p:scale>
          <a:sx n="70" d="100"/>
          <a:sy n="70" d="100"/>
        </p:scale>
        <p:origin x="-11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9014F1-E33C-47CF-9A70-4E1F2776E983}" type="datetimeFigureOut">
              <a:rPr lang="zh-CN" altLang="en-US" smtClean="0"/>
              <a:pPr/>
              <a:t>2016/3/17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317623-5FFE-40E3-AB2E-DCF60E44CF2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3B7E43-44A9-4E6F-A883-E4E4D3255A7B}" type="datetimeFigureOut">
              <a:rPr lang="en-US" smtClean="0"/>
              <a:pPr/>
              <a:t>3/17/2016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D27E43-9C85-4294-A514-A55EB65335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27E43-9C85-4294-A514-A55EB653353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Slide </a:t>
            </a:r>
            <a:fld id="{4BB4356B-64A4-49A3-9180-D4060259403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372387" y="6475413"/>
            <a:ext cx="1171538" cy="184666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Wei Ruan, Huawei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March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</a:rPr>
              <a:t>doc: IEEE </a:t>
            </a:r>
            <a:r>
              <a:rPr lang="en-US" b="1" dirty="0" smtClean="0">
                <a:solidFill>
                  <a:srgbClr val="000000"/>
                </a:solidFill>
              </a:rPr>
              <a:t>802.11-16/</a:t>
            </a:r>
            <a:r>
              <a:rPr lang="en-US" b="1" dirty="0" smtClean="0">
                <a:solidFill>
                  <a:schemeClr val="tx1"/>
                </a:solidFill>
              </a:rPr>
              <a:t>433</a:t>
            </a:r>
            <a:r>
              <a:rPr lang="en-US" b="1" dirty="0" smtClean="0">
                <a:solidFill>
                  <a:srgbClr val="000000"/>
                </a:solidFill>
              </a:rPr>
              <a:t>r1 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785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72386" y="6475413"/>
            <a:ext cx="117153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200" smtClean="0">
                <a:solidFill>
                  <a:srgbClr val="000000"/>
                </a:solidFill>
              </a:rPr>
              <a:t>Wei Ruan, Huawei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20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z="120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dirty="0">
                <a:solidFill>
                  <a:srgbClr val="000000"/>
                </a:solidFill>
              </a:rPr>
              <a:t> Submission   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AP-to-STA Positioning Use Cases</a:t>
            </a:r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Wei Ruan, Huawei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291230A6-1ED8-40C7-B3D0-82B1B9814FDB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11560" y="1772816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2016-03-14</a:t>
            </a:r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430919"/>
              </p:ext>
            </p:extLst>
          </p:nvPr>
        </p:nvGraphicFramePr>
        <p:xfrm>
          <a:off x="508000" y="2651125"/>
          <a:ext cx="7999413" cy="2465388"/>
        </p:xfrm>
        <a:graphic>
          <a:graphicData uri="http://schemas.openxmlformats.org/presentationml/2006/ole">
            <p:oleObj spid="_x0000_s1026" name="Document" r:id="rId4" imgW="8250056" imgH="2549453" progId="Word.Document.8">
              <p:embed/>
            </p:oleObj>
          </a:graphicData>
        </a:graphic>
      </p:graphicFrame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1066800"/>
          </a:xfrm>
        </p:spPr>
        <p:txBody>
          <a:bodyPr/>
          <a:lstStyle/>
          <a:p>
            <a:r>
              <a:rPr lang="en-US" sz="2400" dirty="0" smtClean="0"/>
              <a:t>Use case 1: </a:t>
            </a:r>
            <a:r>
              <a:rPr lang="en-US" altLang="zh-CN" sz="2400" dirty="0" smtClean="0"/>
              <a:t>Position for traffic tracking in shopping mall </a:t>
            </a:r>
            <a:endParaRPr 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836712"/>
            <a:ext cx="8208912" cy="5256584"/>
          </a:xfrm>
        </p:spPr>
        <p:txBody>
          <a:bodyPr>
            <a:noAutofit/>
          </a:bodyPr>
          <a:lstStyle/>
          <a:p>
            <a:r>
              <a:rPr lang="en-US" sz="2000" dirty="0" smtClean="0"/>
              <a:t>User: </a:t>
            </a:r>
          </a:p>
          <a:p>
            <a:pPr lvl="1"/>
            <a:r>
              <a:rPr lang="en-US" sz="1600" dirty="0" smtClean="0"/>
              <a:t>The shopping mall administrator tracks the clients in the mall, collects position data, and analyzes to improve business and network performance.</a:t>
            </a:r>
          </a:p>
          <a:p>
            <a:pPr lvl="1"/>
            <a:r>
              <a:rPr lang="en-US" altLang="zh-CN" sz="1600" dirty="0" smtClean="0"/>
              <a:t>Clients</a:t>
            </a:r>
            <a:r>
              <a:rPr lang="en-US" sz="1600" dirty="0" smtClean="0"/>
              <a:t> with </a:t>
            </a:r>
            <a:r>
              <a:rPr lang="en-US" sz="1600" dirty="0" err="1" smtClean="0"/>
              <a:t>wifi</a:t>
            </a:r>
            <a:r>
              <a:rPr lang="en-US" sz="1600" dirty="0" smtClean="0"/>
              <a:t> devices, such as </a:t>
            </a:r>
            <a:r>
              <a:rPr lang="en-US" sz="1600" dirty="0" err="1" smtClean="0"/>
              <a:t>smartphone</a:t>
            </a:r>
            <a:r>
              <a:rPr lang="en-US" sz="1600" dirty="0" smtClean="0"/>
              <a:t>, smart wear.</a:t>
            </a:r>
            <a:endParaRPr lang="en-US" sz="1600" b="0" dirty="0" smtClean="0"/>
          </a:p>
          <a:p>
            <a:r>
              <a:rPr lang="en-US" sz="2000" dirty="0" smtClean="0"/>
              <a:t>Environment: </a:t>
            </a:r>
            <a:r>
              <a:rPr lang="en-US" sz="1600" b="0" dirty="0" smtClean="0"/>
              <a:t>shopping mall use </a:t>
            </a:r>
            <a:r>
              <a:rPr lang="en-US" sz="1600" b="0" dirty="0" err="1" smtClean="0"/>
              <a:t>WiFi</a:t>
            </a:r>
            <a:r>
              <a:rPr lang="en-US" sz="1600" b="0" dirty="0" smtClean="0"/>
              <a:t> networks for data transmission and personnel tracking.</a:t>
            </a:r>
          </a:p>
          <a:p>
            <a:pPr lvl="1"/>
            <a:r>
              <a:rPr lang="en-US" sz="1600" dirty="0" smtClean="0"/>
              <a:t>1 </a:t>
            </a:r>
            <a:r>
              <a:rPr lang="en-US" sz="1600" b="0" dirty="0" smtClean="0"/>
              <a:t>AP  could cover 10~20 meters range</a:t>
            </a:r>
          </a:p>
          <a:p>
            <a:pPr lvl="1"/>
            <a:r>
              <a:rPr lang="en-US" altLang="zh-CN" sz="1600" dirty="0" smtClean="0"/>
              <a:t>APs support 11n,ax,az, ac</a:t>
            </a:r>
          </a:p>
          <a:p>
            <a:pPr lvl="1"/>
            <a:r>
              <a:rPr lang="en-US" altLang="zh-CN" sz="1600" dirty="0" smtClean="0"/>
              <a:t>1 AP could support 200 STAs</a:t>
            </a:r>
            <a:endParaRPr lang="en-US" sz="1600" b="0" dirty="0" smtClean="0"/>
          </a:p>
          <a:p>
            <a:r>
              <a:rPr lang="en-US" sz="2000" dirty="0" smtClean="0"/>
              <a:t>Use case:</a:t>
            </a:r>
          </a:p>
          <a:p>
            <a:pPr marL="800100" lvl="1">
              <a:defRPr/>
            </a:pPr>
            <a:r>
              <a:rPr lang="en-US" altLang="zh-CN" sz="1600" dirty="0" smtClean="0"/>
              <a:t>Operating mode: AP2STA</a:t>
            </a:r>
          </a:p>
          <a:p>
            <a:pPr marL="800100" lvl="1">
              <a:defRPr/>
            </a:pPr>
            <a:r>
              <a:rPr lang="en-US" altLang="zh-CN" sz="1600" dirty="0" smtClean="0"/>
              <a:t>Clients wander in the different stores/counters of the shopping mall or underground shopping area. The minimum store/counter has a single 3-meter counter. </a:t>
            </a:r>
          </a:p>
          <a:p>
            <a:pPr marL="800100" lvl="1">
              <a:defRPr/>
            </a:pPr>
            <a:r>
              <a:rPr lang="en-US" altLang="zh-CN" sz="1600" dirty="0" smtClean="0"/>
              <a:t>Client has his/her </a:t>
            </a:r>
            <a:r>
              <a:rPr lang="en-US" altLang="zh-CN" sz="1600" dirty="0" err="1" smtClean="0"/>
              <a:t>WiFi</a:t>
            </a:r>
            <a:r>
              <a:rPr lang="en-US" altLang="zh-CN" sz="1600" dirty="0" smtClean="0"/>
              <a:t> device turned on, either associated or pre-associated to the network</a:t>
            </a:r>
          </a:p>
          <a:p>
            <a:pPr marL="800100" lvl="1">
              <a:defRPr/>
            </a:pPr>
            <a:r>
              <a:rPr lang="en-US" altLang="zh-CN" sz="1600" dirty="0" smtClean="0"/>
              <a:t>Administrator uses </a:t>
            </a:r>
            <a:r>
              <a:rPr lang="en-US" altLang="zh-CN" sz="1600" dirty="0" err="1" smtClean="0"/>
              <a:t>WiFi</a:t>
            </a:r>
            <a:r>
              <a:rPr lang="en-US" altLang="zh-CN" sz="1600" dirty="0" smtClean="0"/>
              <a:t> network to  locate </a:t>
            </a:r>
            <a:r>
              <a:rPr lang="en-US" altLang="zh-CN" sz="1600" dirty="0" err="1" smtClean="0"/>
              <a:t>WiFi</a:t>
            </a:r>
            <a:r>
              <a:rPr lang="en-US" altLang="zh-CN" sz="1600" dirty="0" smtClean="0"/>
              <a:t> devices to count the number of clients in different stores/counters. It can be used to </a:t>
            </a:r>
            <a:r>
              <a:rPr lang="en-US" sz="1600" dirty="0" smtClean="0"/>
              <a:t>identify the correlation between the user volume and time/location. Statistics is helpful in floor planning, security manpower arrangement, future </a:t>
            </a:r>
            <a:r>
              <a:rPr lang="en-US" sz="1600" dirty="0" err="1" smtClean="0"/>
              <a:t>wifi</a:t>
            </a:r>
            <a:r>
              <a:rPr lang="en-US" sz="1600" dirty="0" smtClean="0"/>
              <a:t> network design and adaption to accommodate enough connections.</a:t>
            </a:r>
            <a:endParaRPr lang="en-US" altLang="zh-CN" sz="1600" dirty="0" smtClean="0"/>
          </a:p>
          <a:p>
            <a:pPr marL="800100" lvl="1">
              <a:buNone/>
              <a:defRPr/>
            </a:pPr>
            <a:endParaRPr lang="en-US" altLang="zh-CN" sz="1600" dirty="0" smtClean="0"/>
          </a:p>
          <a:p>
            <a:pPr marL="800100" lvl="1">
              <a:defRPr/>
            </a:pPr>
            <a:endParaRPr lang="en-US" altLang="zh-CN" sz="1600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zh-CN" smtClean="0"/>
              <a:t>Wei Ruan, Huawei</a:t>
            </a:r>
            <a:endParaRPr lang="en-GB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2564904"/>
            <a:ext cx="2458245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Key Performance and </a:t>
            </a:r>
            <a:r>
              <a:rPr lang="en-US" sz="2800" dirty="0" smtClean="0"/>
              <a:t>Attributes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72816"/>
            <a:ext cx="8206680" cy="4114800"/>
          </a:xfrm>
        </p:spPr>
        <p:txBody>
          <a:bodyPr/>
          <a:lstStyle/>
          <a:p>
            <a:r>
              <a:rPr kumimoji="1" lang="en-US" altLang="ja-JP" sz="2000" dirty="0" smtClean="0"/>
              <a:t>Performance requirements:</a:t>
            </a:r>
            <a:endParaRPr lang="en-US" altLang="zh-CN" sz="2000" b="0" dirty="0" smtClean="0"/>
          </a:p>
          <a:p>
            <a:pPr lvl="1"/>
            <a:r>
              <a:rPr lang="en-US" altLang="zh-CN" sz="1600" b="0" dirty="0" smtClean="0"/>
              <a:t>Horizontal accuracy </a:t>
            </a:r>
            <a:r>
              <a:rPr lang="en-US" sz="1600" b="0" dirty="0" smtClean="0"/>
              <a:t>&lt;=1m @90%</a:t>
            </a:r>
          </a:p>
          <a:p>
            <a:pPr lvl="1"/>
            <a:r>
              <a:rPr lang="en-US" sz="1600" b="0" dirty="0" smtClean="0"/>
              <a:t>Vertical  </a:t>
            </a:r>
            <a:r>
              <a:rPr lang="en-US" sz="1600" b="0" dirty="0"/>
              <a:t>accuracy</a:t>
            </a:r>
            <a:r>
              <a:rPr lang="en-US" sz="1600" b="0" dirty="0" smtClean="0"/>
              <a:t>: correct floor@99%</a:t>
            </a:r>
            <a:endParaRPr lang="en-US" sz="1600" b="0" dirty="0"/>
          </a:p>
          <a:p>
            <a:pPr lvl="1"/>
            <a:r>
              <a:rPr lang="en-US" sz="1600" b="0" dirty="0"/>
              <a:t>Latency: </a:t>
            </a:r>
            <a:r>
              <a:rPr lang="en-US" sz="1600" b="0" dirty="0" smtClean="0"/>
              <a:t>&lt;500ms </a:t>
            </a:r>
            <a:endParaRPr lang="en-US" sz="1600" b="0" dirty="0"/>
          </a:p>
          <a:p>
            <a:pPr lvl="1"/>
            <a:r>
              <a:rPr lang="en-US" sz="1600" b="0" dirty="0"/>
              <a:t>Refresh Rate: &gt; </a:t>
            </a:r>
            <a:r>
              <a:rPr lang="en-US" sz="1600" dirty="0" smtClean="0"/>
              <a:t>2</a:t>
            </a:r>
            <a:r>
              <a:rPr lang="en-US" sz="1600" b="0" dirty="0" smtClean="0"/>
              <a:t> location/sec</a:t>
            </a:r>
            <a:endParaRPr lang="en-US" sz="1600" b="0" dirty="0"/>
          </a:p>
          <a:p>
            <a:pPr lvl="1"/>
            <a:r>
              <a:rPr lang="en-US" sz="1600" b="0" dirty="0"/>
              <a:t>Number of simultaneous </a:t>
            </a:r>
            <a:r>
              <a:rPr lang="en-US" sz="1600" b="0" dirty="0" smtClean="0"/>
              <a:t>clients: &lt; 200 per AP</a:t>
            </a:r>
            <a:endParaRPr lang="en-US" sz="1600" b="0" dirty="0"/>
          </a:p>
          <a:p>
            <a:pPr lvl="1"/>
            <a:r>
              <a:rPr lang="en-US" sz="1600" b="0" dirty="0"/>
              <a:t>Impact on Network Bandwidth: </a:t>
            </a:r>
            <a:r>
              <a:rPr kumimoji="1" lang="en-US" altLang="ja-JP" sz="1600" dirty="0" smtClean="0"/>
              <a:t>low, the impact should be independent on the number of APs involved in single user positioning</a:t>
            </a:r>
            <a:endParaRPr lang="en-US" sz="1600" b="0" dirty="0" smtClean="0"/>
          </a:p>
          <a:p>
            <a:r>
              <a:rPr kumimoji="1" lang="en-US" altLang="ja-JP" sz="2000" dirty="0" smtClean="0"/>
              <a:t>Functional requirements:</a:t>
            </a:r>
          </a:p>
          <a:p>
            <a:pPr lvl="1"/>
            <a:r>
              <a:rPr lang="en-US" sz="1600" b="0" dirty="0" smtClean="0"/>
              <a:t>No special APP is required to be installed on STA</a:t>
            </a:r>
          </a:p>
          <a:p>
            <a:pPr lvl="1"/>
            <a:r>
              <a:rPr lang="en-US" sz="1600" dirty="0" smtClean="0"/>
              <a:t>STA </a:t>
            </a:r>
            <a:r>
              <a:rPr lang="en-US" sz="1600" dirty="0" smtClean="0"/>
              <a:t>may opt in/opt out for this service</a:t>
            </a:r>
            <a:endParaRPr lang="en-US" sz="1600" dirty="0" smtClean="0"/>
          </a:p>
          <a:p>
            <a:pPr lvl="1"/>
            <a:endParaRPr lang="en-US" sz="1600" b="0" dirty="0"/>
          </a:p>
          <a:p>
            <a:pPr lvl="1"/>
            <a:endParaRPr lang="en-US" sz="1600" dirty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0"/>
          </p:nvPr>
        </p:nvSpPr>
        <p:spPr>
          <a:xfrm>
            <a:off x="7372386" y="6475413"/>
            <a:ext cx="1171539" cy="184666"/>
          </a:xfrm>
        </p:spPr>
        <p:txBody>
          <a:bodyPr/>
          <a:lstStyle/>
          <a:p>
            <a:pPr>
              <a:defRPr/>
            </a:pPr>
            <a:r>
              <a:rPr lang="en-GB" altLang="zh-CN" smtClean="0"/>
              <a:t>Wei Ruan, Huawei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xmlns="" val="303382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1066800"/>
          </a:xfrm>
        </p:spPr>
        <p:txBody>
          <a:bodyPr/>
          <a:lstStyle/>
          <a:p>
            <a:r>
              <a:rPr lang="en-US" sz="2400" dirty="0" smtClean="0"/>
              <a:t>Use case 2: </a:t>
            </a:r>
            <a:r>
              <a:rPr lang="en-US" altLang="zh-CN" sz="2400" dirty="0" smtClean="0"/>
              <a:t>Position for electronic tag </a:t>
            </a:r>
            <a:endParaRPr 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980728"/>
            <a:ext cx="7344816" cy="5256584"/>
          </a:xfrm>
        </p:spPr>
        <p:txBody>
          <a:bodyPr>
            <a:noAutofit/>
          </a:bodyPr>
          <a:lstStyle/>
          <a:p>
            <a:r>
              <a:rPr lang="en-US" sz="2000" dirty="0" smtClean="0"/>
              <a:t>User: </a:t>
            </a:r>
          </a:p>
          <a:p>
            <a:pPr lvl="1"/>
            <a:r>
              <a:rPr lang="en-US" sz="1600" dirty="0" smtClean="0"/>
              <a:t>Person or device with </a:t>
            </a:r>
            <a:r>
              <a:rPr lang="en-US" sz="1600" dirty="0" err="1" smtClean="0"/>
              <a:t>WiFi</a:t>
            </a:r>
            <a:r>
              <a:rPr lang="en-US" sz="1600" dirty="0" smtClean="0"/>
              <a:t> electronic tag powered by coin battery. </a:t>
            </a:r>
          </a:p>
          <a:p>
            <a:pPr lvl="1"/>
            <a:r>
              <a:rPr lang="en-US" sz="1600" b="0" dirty="0" smtClean="0"/>
              <a:t>Administrator tracks personnel and valuable devices.</a:t>
            </a:r>
          </a:p>
          <a:p>
            <a:r>
              <a:rPr lang="en-US" sz="2000" dirty="0" smtClean="0"/>
              <a:t>Environment: </a:t>
            </a:r>
            <a:r>
              <a:rPr lang="en-US" sz="1600" b="0" dirty="0" smtClean="0"/>
              <a:t>hospital, factory, office tracks personnel and valuable devices.</a:t>
            </a:r>
          </a:p>
          <a:p>
            <a:pPr lvl="1"/>
            <a:r>
              <a:rPr lang="en-US" sz="1600" dirty="0" smtClean="0"/>
              <a:t>1 </a:t>
            </a:r>
            <a:r>
              <a:rPr lang="en-US" sz="1600" b="0" dirty="0" smtClean="0"/>
              <a:t>AP  could cover 10~20 meters range</a:t>
            </a:r>
          </a:p>
          <a:p>
            <a:pPr lvl="1"/>
            <a:r>
              <a:rPr lang="en-US" altLang="zh-CN" sz="1600" dirty="0" smtClean="0"/>
              <a:t>APs support 11n,ax,az, ac</a:t>
            </a:r>
          </a:p>
          <a:p>
            <a:pPr lvl="1"/>
            <a:r>
              <a:rPr lang="en-US" altLang="zh-CN" sz="1600" dirty="0" smtClean="0"/>
              <a:t>1 AP could support 500 Tags</a:t>
            </a:r>
            <a:endParaRPr lang="en-US" sz="1600" b="0" dirty="0" smtClean="0"/>
          </a:p>
          <a:p>
            <a:r>
              <a:rPr lang="en-US" sz="2000" dirty="0" smtClean="0"/>
              <a:t>Use case:</a:t>
            </a:r>
            <a:endParaRPr lang="en-US" altLang="zh-CN" sz="1600" dirty="0" smtClean="0"/>
          </a:p>
          <a:p>
            <a:pPr marL="800100" lvl="1">
              <a:defRPr/>
            </a:pPr>
            <a:r>
              <a:rPr lang="en-US" altLang="zh-CN" sz="1600" dirty="0" smtClean="0"/>
              <a:t>Operating mode: AP2STA</a:t>
            </a:r>
            <a:endParaRPr lang="en-US" altLang="zh-CN" dirty="0" smtClean="0"/>
          </a:p>
          <a:p>
            <a:pPr marL="800100" lvl="1">
              <a:defRPr/>
            </a:pPr>
            <a:r>
              <a:rPr lang="en-US" altLang="zh-CN" sz="1600" dirty="0" smtClean="0"/>
              <a:t>Administrator tracks person’s position with electronic tag to provide service or help, or control access of area.</a:t>
            </a:r>
          </a:p>
          <a:p>
            <a:pPr marL="800100" lvl="1">
              <a:defRPr/>
            </a:pPr>
            <a:r>
              <a:rPr lang="en-US" altLang="zh-CN" sz="1600" dirty="0" smtClean="0"/>
              <a:t>Administrator tracks devices or goods with electronic tag to help manage asset and logistics. </a:t>
            </a:r>
          </a:p>
          <a:p>
            <a:pPr marL="800100" lvl="1">
              <a:defRPr/>
            </a:pPr>
            <a:r>
              <a:rPr lang="en-US" altLang="zh-CN" sz="1600" dirty="0" smtClean="0"/>
              <a:t>Tag may send packets periodically in seconds, or AP informs the Tag to send packets periodically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zh-CN" smtClean="0"/>
              <a:t>Wei Ruan, Huawei</a:t>
            </a:r>
            <a:endParaRPr lang="en-GB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5301208"/>
            <a:ext cx="1944216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5301208"/>
            <a:ext cx="21289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Key Performance and </a:t>
            </a:r>
            <a:r>
              <a:rPr lang="en-US" sz="2800" dirty="0" smtClean="0"/>
              <a:t>Attributes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72816"/>
            <a:ext cx="8206680" cy="4114800"/>
          </a:xfrm>
        </p:spPr>
        <p:txBody>
          <a:bodyPr/>
          <a:lstStyle/>
          <a:p>
            <a:r>
              <a:rPr lang="en-US" altLang="zh-CN" sz="2000" b="0" dirty="0" smtClean="0"/>
              <a:t>Horizontal accuracy </a:t>
            </a:r>
            <a:r>
              <a:rPr lang="en-US" sz="2000" b="0" dirty="0" smtClean="0"/>
              <a:t>&lt;1m @90%</a:t>
            </a:r>
          </a:p>
          <a:p>
            <a:r>
              <a:rPr lang="en-US" sz="2000" b="0" dirty="0" smtClean="0"/>
              <a:t>Vertical  </a:t>
            </a:r>
            <a:r>
              <a:rPr lang="en-US" sz="2000" b="0" dirty="0"/>
              <a:t>accuracy</a:t>
            </a:r>
            <a:r>
              <a:rPr lang="en-US" sz="2000" b="0" dirty="0" smtClean="0"/>
              <a:t>: correct floor@99%</a:t>
            </a:r>
            <a:endParaRPr lang="en-US" sz="2000" b="0" dirty="0"/>
          </a:p>
          <a:p>
            <a:r>
              <a:rPr lang="en-US" sz="2000" b="0" dirty="0"/>
              <a:t>Latency: </a:t>
            </a:r>
            <a:r>
              <a:rPr lang="en-US" sz="2000" b="0" dirty="0" smtClean="0"/>
              <a:t>&lt;500ms </a:t>
            </a:r>
            <a:endParaRPr lang="en-US" sz="2000" b="0" dirty="0"/>
          </a:p>
          <a:p>
            <a:r>
              <a:rPr lang="en-US" sz="2000" b="0" dirty="0"/>
              <a:t>Refresh Rate: &gt; </a:t>
            </a:r>
            <a:r>
              <a:rPr lang="en-US" sz="2000" b="0" dirty="0" smtClean="0"/>
              <a:t>2 location/sec when tag device moves</a:t>
            </a:r>
            <a:endParaRPr lang="en-US" sz="2000" b="0" dirty="0"/>
          </a:p>
          <a:p>
            <a:r>
              <a:rPr lang="en-US" sz="2000" b="0" dirty="0"/>
              <a:t>Number of simultaneous </a:t>
            </a:r>
            <a:r>
              <a:rPr lang="en-US" sz="2000" b="0" dirty="0" smtClean="0"/>
              <a:t>clients: &lt; 500 per AP</a:t>
            </a:r>
          </a:p>
          <a:p>
            <a:r>
              <a:rPr lang="en-US" sz="2000" b="0" dirty="0" smtClean="0"/>
              <a:t>Impact </a:t>
            </a:r>
            <a:r>
              <a:rPr lang="en-US" sz="2000" b="0" dirty="0"/>
              <a:t>on Network Bandwidth: &lt; 3 additional frames </a:t>
            </a:r>
            <a:r>
              <a:rPr lang="en-US" sz="2000" b="0" dirty="0" smtClean="0"/>
              <a:t>per device/location</a:t>
            </a:r>
            <a:endParaRPr lang="en-US" sz="2000" b="0" dirty="0"/>
          </a:p>
          <a:p>
            <a:r>
              <a:rPr lang="en-US" altLang="zh-CN" sz="2000" b="0" dirty="0" smtClean="0"/>
              <a:t>Support power conscious device</a:t>
            </a:r>
          </a:p>
          <a:p>
            <a:pPr lvl="1"/>
            <a:endParaRPr lang="en-US" sz="1600" dirty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0"/>
          </p:nvPr>
        </p:nvSpPr>
        <p:spPr>
          <a:xfrm>
            <a:off x="7372386" y="6475413"/>
            <a:ext cx="1171539" cy="184666"/>
          </a:xfrm>
        </p:spPr>
        <p:txBody>
          <a:bodyPr/>
          <a:lstStyle/>
          <a:p>
            <a:pPr>
              <a:defRPr/>
            </a:pPr>
            <a:r>
              <a:rPr lang="en-GB" altLang="zh-CN" smtClean="0"/>
              <a:t>Wei Ruan, Huawei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xmlns="" val="303382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Do you agree to add the use cases depicted by slide 2 ~5 of this submission to the </a:t>
            </a:r>
            <a:r>
              <a:rPr lang="en-US" altLang="en-US" dirty="0" err="1" smtClean="0"/>
              <a:t>TGaz</a:t>
            </a:r>
            <a:r>
              <a:rPr lang="en-US" altLang="en-US" dirty="0" smtClean="0"/>
              <a:t> NGP use case document 11-16-0137.</a:t>
            </a:r>
          </a:p>
          <a:p>
            <a:pPr marL="0" indent="0">
              <a:buNone/>
            </a:pPr>
            <a:endParaRPr lang="en-US" altLang="en-US" b="0" dirty="0" smtClean="0"/>
          </a:p>
          <a:p>
            <a:pPr marL="0" indent="0">
              <a:buNone/>
            </a:pPr>
            <a:r>
              <a:rPr lang="en-US" altLang="en-US" b="0" dirty="0" smtClean="0"/>
              <a:t>Y: 	N: 	 A: </a:t>
            </a:r>
            <a:endParaRPr lang="en-US" altLang="ja-JP" b="0" dirty="0"/>
          </a:p>
          <a:p>
            <a:endParaRPr 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6" name="页脚占位符 3"/>
          <p:cNvSpPr>
            <a:spLocks noGrp="1"/>
          </p:cNvSpPr>
          <p:nvPr>
            <p:ph type="ftr" sz="quarter" idx="10"/>
          </p:nvPr>
        </p:nvSpPr>
        <p:spPr>
          <a:xfrm>
            <a:off x="7372386" y="6475413"/>
            <a:ext cx="1171539" cy="184666"/>
          </a:xfrm>
        </p:spPr>
        <p:txBody>
          <a:bodyPr/>
          <a:lstStyle/>
          <a:p>
            <a:pPr>
              <a:defRPr/>
            </a:pPr>
            <a:r>
              <a:rPr lang="en-GB" altLang="zh-CN" smtClean="0"/>
              <a:t>Wei Ruan, Huawei</a:t>
            </a:r>
            <a:endParaRPr lang="en-GB" altLang="zh-CN" dirty="0"/>
          </a:p>
        </p:txBody>
      </p:sp>
    </p:spTree>
    <p:extLst>
      <p:ext uri="{BB962C8B-B14F-4D97-AF65-F5344CB8AC3E}">
        <p14:creationId xmlns="" xmlns:p14="http://schemas.microsoft.com/office/powerpoint/2010/main" val="126268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27584" y="1484784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[1]</a:t>
            </a:r>
            <a:r>
              <a:rPr lang="en-US" altLang="zh-CN" sz="2000" dirty="0" smtClean="0"/>
              <a:t> https://mentor.ieee.org/802.11/dcn/16/11-16-0137-00-00az-ngp-use-case-document.pptx 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zh-CN" smtClean="0"/>
              <a:t>Wei Ruan, Huawei</a:t>
            </a:r>
            <a:endParaRPr lang="en-GB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30912</TotalTime>
  <Words>574</Words>
  <Application>Microsoft Office PowerPoint</Application>
  <PresentationFormat>全屏显示(4:3)</PresentationFormat>
  <Paragraphs>88</Paragraphs>
  <Slides>7</Slides>
  <Notes>5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9" baseType="lpstr">
      <vt:lpstr>ACcord-Submission</vt:lpstr>
      <vt:lpstr>Document</vt:lpstr>
      <vt:lpstr>AP-to-STA Positioning Use Cases</vt:lpstr>
      <vt:lpstr>Use case 1: Position for traffic tracking in shopping mall </vt:lpstr>
      <vt:lpstr>Key Performance and Attributes</vt:lpstr>
      <vt:lpstr>Use case 2: Position for electronic tag </vt:lpstr>
      <vt:lpstr>Key Performance and Attributes</vt:lpstr>
      <vt:lpstr>Straw Poll</vt:lpstr>
      <vt:lpstr>References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P2P Positioning</dc:title>
  <dc:creator>y00211088</dc:creator>
  <cp:lastModifiedBy>l00325532</cp:lastModifiedBy>
  <cp:revision>656</cp:revision>
  <dcterms:created xsi:type="dcterms:W3CDTF">2015-08-03T09:47:45Z</dcterms:created>
  <dcterms:modified xsi:type="dcterms:W3CDTF">2016-03-17T03:34:33Z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_ms_pID_72543">
    <vt:lpwstr>(4)ESxOJfsoEru+QuInUNgAdSnjqlZkw6jvEMSIAFCJ1cexEn9+VmACNo45mn0ZgmjEmXgKyoBb
oaJSb4+ICz8SYUKX/X3TiDldp27or0n6SRu7pBNuJCevI2MYnVaGDftkd4xLlTmsFdw6kRV/
9L86ljtkMjw4vaeZnmg4i6NAqH7BvER3RmsCCfZg+Iz9ou+FKWvuO4AY768IEAIIKJE9WPTL
sgvUcR+X3fQvkBhtIz</vt:lpwstr>
  </property>
  <property fmtid="{D5CDD505-2E9C-101B-9397-08002B2CF9AE}" pid="3" name="_new_ms_pID_725431">
    <vt:lpwstr>hvUh42FNipEO7OVjQoBCUBRSCjf+VLxZu+4Nz72QmVetXiM9X/k/LH
k/JuKE+J0w2Vp7qejf2C7bz2L5gFHwkzMXYrmuCP1Lzh8zUCAu0jjQNZtB/ptOJLtPMclr8l
drqXPE1lIsL6cyizOtaYPYXoJoDO1UulrwGSR5IBzdafbJJps/loqtA+LTxF2KBA69iUKebq
4SquwZ1LTLf63GNTBCg5JPFp4AxbcyzsS2SG</vt:lpwstr>
  </property>
  <property fmtid="{D5CDD505-2E9C-101B-9397-08002B2CF9AE}" pid="4" name="_new_ms_pID_725432">
    <vt:lpwstr>IM2wVb0zaMSAyWpAxSbP3LVc7THJ/MJbsyr2
RFs5mOUSw8CKBMclOgLN5PB+kP3OLcQLHQJFZg6ytPsRby2U6omuO4ldhYCjeg6q35il0qmJ
nIm4aptoigUpMD6IGAKj06e9msWAFhiKpCSdbDaCuM6pMLPzxDP1jGrGH6bXWrksKhofvmId
HMIKA7bFPaMvOm0kqfxuigSwOTbMEXWLRGzos7rpcypcCUFYJ8IHCP</vt:lpwstr>
  </property>
  <property fmtid="{D5CDD505-2E9C-101B-9397-08002B2CF9AE}" pid="5" name="_new_ms_pID_725433">
    <vt:lpwstr>zj</vt:lpwstr>
  </property>
  <property fmtid="{D5CDD505-2E9C-101B-9397-08002B2CF9AE}" pid="6" name="_2015_ms_pID_725343">
    <vt:lpwstr>(3)fghQNUz8OImlnEOAXCccelEH6d1dQYqtOKDZdr3mhlOuq3U558mke9LyOGIwG2dJHbILhXOt
sGRZ1Xjsjd6Wd3ZpMOE18oQ5v24B74mzH04jWLAF7lmIeVmrSEWFTKiM1PO+LjP7IUDWSH6k
tgk6sDtniBTm6s2BAu24spX+20GkwBFYuFABQEbJqGpmgY4gJ4BTSWN7TWQX3klDqrfERcbB
yqmSPO1WLBI+UBk4Ay</vt:lpwstr>
  </property>
  <property fmtid="{D5CDD505-2E9C-101B-9397-08002B2CF9AE}" pid="7" name="_2015_ms_pID_7253431">
    <vt:lpwstr>Xd/p52WzyHW84idHV7y/gJvSVN0utxHhwi7WzS6JVKlO6oPW61QjML
a4tS61aZi1yUwVKB3MJ0G6ZNhKWO+kPF+TZvq9lnO63gzkQlxN/MWxFMTgySsDgaB/OF7gcy
WO3zReWZU7L+KX1E3FJHmY2RN/uruzw8BDcGUwDxhMX678V9f8rysFWFjGtYi+2iTw2vFGyN
9oCQNGf0UCJXxfJh3+t7hPrQjuebdLtNO0Id</vt:lpwstr>
  </property>
  <property fmtid="{D5CDD505-2E9C-101B-9397-08002B2CF9AE}" pid="8" name="_2015_ms_pID_7253432">
    <vt:lpwstr>+TCQg8Vmzrwhth2oLbhRb9NTQDplhOkdhJTa
Ih5dnSQZ4GL8soBRAQnxVtBHN6EA9o7qOK5cpX4eaQRA5yUotMKKgmsi2BIAxJZhJycg1N3j
cjJiwrYhf5OKzek1dvDeHg==</vt:lpwstr>
  </property>
  <property fmtid="{D5CDD505-2E9C-101B-9397-08002B2CF9AE}" pid="9" name="_readonly">
    <vt:lpwstr/>
  </property>
  <property fmtid="{D5CDD505-2E9C-101B-9397-08002B2CF9AE}" pid="10" name="_change">
    <vt:lpwstr/>
  </property>
  <property fmtid="{D5CDD505-2E9C-101B-9397-08002B2CF9AE}" pid="11" name="_full-control">
    <vt:lpwstr/>
  </property>
  <property fmtid="{D5CDD505-2E9C-101B-9397-08002B2CF9AE}" pid="12" name="sflag">
    <vt:lpwstr>1458185205</vt:lpwstr>
  </property>
</Properties>
</file>