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1" r:id="rId2"/>
    <p:sldId id="275" r:id="rId3"/>
    <p:sldId id="276" r:id="rId4"/>
    <p:sldId id="273" r:id="rId5"/>
    <p:sldId id="274" r:id="rId6"/>
    <p:sldId id="270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9756" autoAdjust="0"/>
  </p:normalViewPr>
  <p:slideViewPr>
    <p:cSldViewPr>
      <p:cViewPr varScale="1">
        <p:scale>
          <a:sx n="67" d="100"/>
          <a:sy n="67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014F1-E33C-47CF-9A70-4E1F2776E983}" type="datetimeFigureOut">
              <a:rPr lang="zh-CN" altLang="en-US" smtClean="0"/>
              <a:pPr/>
              <a:t>2016/3/14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7623-5FFE-40E3-AB2E-DCF60E44CF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Wei Ruan,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March </a:t>
            </a:r>
            <a:r>
              <a:rPr lang="en-US" dirty="0" smtClean="0">
                <a:solidFill>
                  <a:srgbClr val="000000"/>
                </a:solidFill>
              </a:rPr>
              <a:t>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802.11-16/</a:t>
            </a:r>
            <a:r>
              <a:rPr lang="en-US" b="1" dirty="0" smtClean="0">
                <a:solidFill>
                  <a:schemeClr val="tx1"/>
                </a:solidFill>
              </a:rPr>
              <a:t>433</a:t>
            </a:r>
            <a:r>
              <a:rPr lang="en-US" b="1" dirty="0" smtClean="0">
                <a:solidFill>
                  <a:srgbClr val="000000"/>
                </a:solidFill>
              </a:rPr>
              <a:t>r0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smtClean="0">
                <a:solidFill>
                  <a:srgbClr val="000000"/>
                </a:solidFill>
              </a:rPr>
              <a:t>Wei Ruan,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AP-to-STA Positioning Use Cases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Wei Ruan,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291230A6-1ED8-40C7-B3D0-82B1B9814FD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11560" y="1772816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2016-03-14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8000" y="2651125"/>
          <a:ext cx="7999413" cy="2465388"/>
        </p:xfrm>
        <a:graphic>
          <a:graphicData uri="http://schemas.openxmlformats.org/presentationml/2006/ole">
            <p:oleObj spid="_x0000_s1026" name="Document" r:id="rId4" imgW="8250056" imgH="2549453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</a:t>
            </a:r>
            <a:r>
              <a:rPr lang="en-US" altLang="zh-CN" sz="2400" dirty="0" smtClean="0"/>
              <a:t>Position for traffic tracking in shopping mall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8208912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The shopping mall administrator tracks the clients in the mall, collects position data, and analyzes to improve business and network performance.</a:t>
            </a:r>
          </a:p>
          <a:p>
            <a:pPr lvl="1"/>
            <a:r>
              <a:rPr lang="en-US" altLang="zh-CN" sz="1600" dirty="0" smtClean="0"/>
              <a:t>Clients</a:t>
            </a:r>
            <a:r>
              <a:rPr lang="en-US" sz="1600" dirty="0" smtClean="0"/>
              <a:t>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devices, such as </a:t>
            </a:r>
            <a:r>
              <a:rPr lang="en-US" sz="1600" dirty="0" err="1" smtClean="0"/>
              <a:t>smartphone</a:t>
            </a:r>
            <a:r>
              <a:rPr lang="en-US" sz="1600" dirty="0" smtClean="0"/>
              <a:t>, smart wear.</a:t>
            </a:r>
            <a:endParaRPr lang="en-US" sz="1600" b="0" dirty="0" smtClean="0"/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shopping mall use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networks for data transmission and personnel tracking.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200 STAs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</a:p>
          <a:p>
            <a:pPr marL="800100" lvl="1">
              <a:defRPr/>
            </a:pPr>
            <a:r>
              <a:rPr lang="en-US" altLang="zh-CN" sz="1600" dirty="0" smtClean="0"/>
              <a:t>Clients wander in the different stores/counters of the shopping mall or underground shopping area. The minimum store/counter has a single 3-meter counter. </a:t>
            </a:r>
          </a:p>
          <a:p>
            <a:pPr marL="800100" lvl="1">
              <a:defRPr/>
            </a:pPr>
            <a:r>
              <a:rPr lang="en-US" altLang="zh-CN" sz="1600" dirty="0" smtClean="0"/>
              <a:t>Client has his/her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 turned on, either associated or pre-associated to the network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uses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network to  locate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devices to count the number of clients in different stores/counters. It can be used to </a:t>
            </a:r>
            <a:r>
              <a:rPr lang="en-US" sz="1600" dirty="0" smtClean="0"/>
              <a:t>identify the correlation between the user volume and time/location. Statistics is helpful in floor planning, security manpower arrangement, future </a:t>
            </a:r>
            <a:r>
              <a:rPr lang="en-US" sz="1600" dirty="0" err="1" smtClean="0"/>
              <a:t>wifi</a:t>
            </a:r>
            <a:r>
              <a:rPr lang="en-US" sz="1600" dirty="0" smtClean="0"/>
              <a:t> network design and adaption to accommodate enough connections.</a:t>
            </a:r>
            <a:endParaRPr lang="en-US" altLang="zh-CN" sz="1600" dirty="0" smtClean="0"/>
          </a:p>
          <a:p>
            <a:pPr marL="800100" lvl="1">
              <a:buNone/>
              <a:defRPr/>
            </a:pPr>
            <a:endParaRPr lang="en-US" altLang="zh-CN" sz="1600" dirty="0" smtClean="0"/>
          </a:p>
          <a:p>
            <a:pPr marL="800100" lvl="1">
              <a:defRPr/>
            </a:pPr>
            <a:endParaRPr lang="en-US" altLang="zh-CN" sz="16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564904"/>
            <a:ext cx="245824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kumimoji="1" lang="en-US" altLang="ja-JP" sz="2000" dirty="0" smtClean="0"/>
              <a:t>Performance requirements:</a:t>
            </a:r>
            <a:endParaRPr lang="en-US" altLang="zh-CN" sz="2000" b="0" dirty="0" smtClean="0"/>
          </a:p>
          <a:p>
            <a:pPr lvl="1"/>
            <a:r>
              <a:rPr lang="en-US" altLang="zh-CN" sz="1600" b="0" dirty="0" smtClean="0"/>
              <a:t>Horizontal accuracy </a:t>
            </a:r>
            <a:r>
              <a:rPr lang="en-US" sz="1600" b="0" dirty="0" smtClean="0"/>
              <a:t>&lt;=1m @90%</a:t>
            </a:r>
          </a:p>
          <a:p>
            <a:pPr lvl="1"/>
            <a:r>
              <a:rPr lang="en-US" sz="1600" b="0" dirty="0" smtClean="0"/>
              <a:t>Vertical  </a:t>
            </a:r>
            <a:r>
              <a:rPr lang="en-US" sz="1600" b="0" dirty="0"/>
              <a:t>accuracy</a:t>
            </a:r>
            <a:r>
              <a:rPr lang="en-US" sz="1600" b="0" dirty="0" smtClean="0"/>
              <a:t>: correct floor@99%</a:t>
            </a:r>
            <a:endParaRPr lang="en-US" sz="1600" b="0" dirty="0"/>
          </a:p>
          <a:p>
            <a:pPr lvl="1"/>
            <a:r>
              <a:rPr lang="en-US" sz="1600" b="0" dirty="0"/>
              <a:t>Latency: </a:t>
            </a:r>
            <a:r>
              <a:rPr lang="en-US" sz="1600" b="0" dirty="0" smtClean="0"/>
              <a:t>&lt;500ms </a:t>
            </a:r>
            <a:endParaRPr lang="en-US" sz="1600" b="0" dirty="0"/>
          </a:p>
          <a:p>
            <a:pPr lvl="1"/>
            <a:r>
              <a:rPr lang="en-US" sz="1600" b="0" dirty="0"/>
              <a:t>Refresh Rate: &gt; </a:t>
            </a:r>
            <a:r>
              <a:rPr lang="en-US" sz="1600" dirty="0" smtClean="0"/>
              <a:t>2</a:t>
            </a:r>
            <a:r>
              <a:rPr lang="en-US" sz="1600" b="0" dirty="0" smtClean="0"/>
              <a:t> location/sec</a:t>
            </a:r>
            <a:endParaRPr lang="en-US" sz="1600" b="0" dirty="0"/>
          </a:p>
          <a:p>
            <a:pPr lvl="1"/>
            <a:r>
              <a:rPr lang="en-US" sz="1600" b="0" dirty="0"/>
              <a:t>Number of simultaneous </a:t>
            </a:r>
            <a:r>
              <a:rPr lang="en-US" sz="1600" b="0" dirty="0" smtClean="0"/>
              <a:t>clients: &lt; 200 per AP</a:t>
            </a:r>
            <a:endParaRPr lang="en-US" sz="1600" b="0" dirty="0"/>
          </a:p>
          <a:p>
            <a:pPr lvl="1"/>
            <a:r>
              <a:rPr lang="en-US" sz="1600" b="0" dirty="0"/>
              <a:t>Impact on Network Bandwidth: </a:t>
            </a:r>
            <a:r>
              <a:rPr kumimoji="1" lang="en-US" altLang="ja-JP" sz="1600" dirty="0" smtClean="0"/>
              <a:t>low, the impact should be independent on the number of APs involved in single user positioning</a:t>
            </a:r>
            <a:endParaRPr lang="en-US" sz="1600" b="0" dirty="0" smtClean="0"/>
          </a:p>
          <a:p>
            <a:r>
              <a:rPr kumimoji="1" lang="en-US" altLang="ja-JP" sz="2000" dirty="0" smtClean="0"/>
              <a:t>Functional requirements:</a:t>
            </a:r>
          </a:p>
          <a:p>
            <a:pPr lvl="1"/>
            <a:r>
              <a:rPr lang="en-US" sz="1600" b="0" dirty="0" smtClean="0"/>
              <a:t>No special APP is required to be installed on STA</a:t>
            </a:r>
          </a:p>
          <a:p>
            <a:pPr lvl="1"/>
            <a:r>
              <a:rPr lang="en-US" sz="1600" dirty="0" smtClean="0"/>
              <a:t>STA can be in pre-associated or associated state</a:t>
            </a:r>
            <a:endParaRPr lang="en-US" sz="16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2: </a:t>
            </a:r>
            <a:r>
              <a:rPr lang="en-US" altLang="zh-CN" sz="2400" dirty="0" smtClean="0"/>
              <a:t>Position for electronic tag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7344816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Person or device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electronic tag powered by coin battery. </a:t>
            </a:r>
          </a:p>
          <a:p>
            <a:pPr lvl="1"/>
            <a:r>
              <a:rPr lang="en-US" sz="1600" b="0" dirty="0" smtClean="0"/>
              <a:t>Administrator tracks personnel and valuable devices.</a:t>
            </a:r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hospital, factory, office tracks personnel and valuable devices.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500 Tags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  <a:endParaRPr lang="en-US" altLang="zh-CN" sz="1600" dirty="0" smtClean="0"/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  <a:endParaRPr lang="en-US" altLang="zh-CN" dirty="0" smtClean="0"/>
          </a:p>
          <a:p>
            <a:pPr marL="800100" lvl="1">
              <a:defRPr/>
            </a:pPr>
            <a:r>
              <a:rPr lang="en-US" altLang="zh-CN" sz="1600" dirty="0" smtClean="0"/>
              <a:t>Administrator tracks person’s position with electronic tag to provide service or help, or control access of area.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tracks devices or goods with electronic tag to help manage asset and logistics. </a:t>
            </a:r>
          </a:p>
          <a:p>
            <a:pPr marL="800100" lvl="1">
              <a:defRPr/>
            </a:pPr>
            <a:r>
              <a:rPr lang="en-US" altLang="zh-CN" sz="1600" dirty="0" smtClean="0"/>
              <a:t>Tag may send packets periodically in seconds, or AP informs the Tag to send packets periodically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301208"/>
            <a:ext cx="19442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301208"/>
            <a:ext cx="21289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lang="en-US" altLang="zh-CN" sz="2000" b="0" dirty="0" smtClean="0"/>
              <a:t>Horizontal accuracy </a:t>
            </a:r>
            <a:r>
              <a:rPr lang="en-US" sz="2000" b="0" dirty="0" smtClean="0"/>
              <a:t>&lt;1m @90%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floor@99%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 location/sec</a:t>
            </a:r>
            <a:endParaRPr lang="en-US" sz="2000" b="0" dirty="0"/>
          </a:p>
          <a:p>
            <a:r>
              <a:rPr lang="en-US" sz="2000" b="0" dirty="0"/>
              <a:t>Number of simultaneous </a:t>
            </a:r>
            <a:r>
              <a:rPr lang="en-US" sz="2000" b="0" dirty="0" smtClean="0"/>
              <a:t>clients: &lt; 500 per AP</a:t>
            </a:r>
          </a:p>
          <a:p>
            <a:r>
              <a:rPr lang="en-US" sz="2000" b="0" dirty="0" smtClean="0"/>
              <a:t>Tag power consumption: &gt; 1 years @ coin battery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the use cases depicted by slide 2 ~5 of submission to the </a:t>
            </a:r>
            <a:r>
              <a:rPr lang="en-US" altLang="en-US" dirty="0" err="1" smtClean="0"/>
              <a:t>TGaz</a:t>
            </a:r>
            <a:r>
              <a:rPr lang="en-US" altLang="en-US" dirty="0" smtClean="0"/>
              <a:t> NGP use case document 11-16-0137.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	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</a:t>
            </a:r>
            <a:r>
              <a:rPr lang="en-US" altLang="zh-CN" sz="2000" dirty="0" smtClean="0"/>
              <a:t> https://mentor.ieee.org/802.11/dcn/16/11-16-0137-00-00az-ngp-use-case-document.pptx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30686</TotalTime>
  <Words>583</Words>
  <Application>Microsoft Office PowerPoint</Application>
  <PresentationFormat>全屏显示(4:3)</PresentationFormat>
  <Paragraphs>91</Paragraphs>
  <Slides>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AP-to-STA Positioning Use Cases</vt:lpstr>
      <vt:lpstr>Use case 1: Position for traffic tracking in shopping mall </vt:lpstr>
      <vt:lpstr>Key Performance and Attributes</vt:lpstr>
      <vt:lpstr>Use case 2: Position for electronic tag </vt:lpstr>
      <vt:lpstr>Key Performance and Attributes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z00206596</cp:lastModifiedBy>
  <cp:revision>634</cp:revision>
  <dcterms:created xsi:type="dcterms:W3CDTF">2015-08-03T09:47:45Z</dcterms:created>
  <dcterms:modified xsi:type="dcterms:W3CDTF">2016-03-14T15:45:38Z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(4)ESxOJfsoEru+QuInUNgAdSnjqlZkw6jvEMSIAFCJ1cexEn9+VmACNo45mn0ZgmjEmXgKyoBb
oaJSb4+ICz8SYUKX/X3TiDldp27or0n6SRu7pBNuJCevI2MYnVaGDftkd4xLlTmsFdw6kRV/
9L86ljtkMjw4vaeZnmg4i6NAqH7BvER3RmsCCfZg+Iz9ou+FKWvuO4AY768IEAIIKJE9WPTL
sgvUcR+X3fQvkBhtIz</vt:lpwstr>
  </property>
  <property fmtid="{D5CDD505-2E9C-101B-9397-08002B2CF9AE}" pid="3" name="_new_ms_pID_725431">
    <vt:lpwstr>hvUh42FNipEO7OVjQoBCUBRSCjf+VLxZu+4Nz72QmVetXiM9X/k/LH
k/JuKE+J0w2Vp7qejf2C7bz2L5gFHwkzMXYrmuCP1Lzh8zUCAu0jjQNZtB/ptOJLtPMclr8l
drqXPE1lIsL6cyizOtaYPYXoJoDO1UulrwGSR5IBzdafbJJps/loqtA+LTxF2KBA69iUKebq
4SquwZ1LTLf63GNTBCg5JPFp4AxbcyzsS2SG</vt:lpwstr>
  </property>
  <property fmtid="{D5CDD505-2E9C-101B-9397-08002B2CF9AE}" pid="4" name="_new_ms_pID_725432">
    <vt:lpwstr>IM2wVb0zaMSAyWpAxSbP3LVc7THJ/MJbsyr2
RFs5mOUSw8CKBMclOgLN5PB+kP3OLcQLHQJFZg6ytPsRby2U6omuO4ldhYCjeg6q35il0qmJ
nIm4aptoigUpMD6IGAKj06e9msWAFhiKpCSdbDaCuM6pMLPzxDP1jGrGH6bXWrksKhofvmId
HMIKA7bFPaMvOm0kqfxuigSwOTbMEXWLRGzos7rpcypcCUFYJ8IHCP</vt:lpwstr>
  </property>
  <property fmtid="{D5CDD505-2E9C-101B-9397-08002B2CF9AE}" pid="5" name="_new_ms_pID_725433">
    <vt:lpwstr>zj</vt:lpwstr>
  </property>
  <property fmtid="{D5CDD505-2E9C-101B-9397-08002B2CF9AE}" pid="6" name="_2015_ms_pID_725343">
    <vt:lpwstr>(3)H4gXlF21tZmgiDYxlDnQZA8ecSTcpbsRb/qVChPVmVIUjcgHLn+pos+6kP9qdDa1ZRNfzBaT
CxNyWVhQj++akmlZZeRdCw9+7YRPgbLhKZ+eY7c4VGCmpawSE1+UVL9QRT8QrnYKQGdZAeG/
dMgSAR1extLVsWkKMlbw/R+2P/DVhUHJeWIjSVC6e6fB8hi+fh2ciwR20J6i15JKq4DgZ80D
Mtsohde6NDEJLX0uf3</vt:lpwstr>
  </property>
  <property fmtid="{D5CDD505-2E9C-101B-9397-08002B2CF9AE}" pid="7" name="_2015_ms_pID_7253431">
    <vt:lpwstr>IOq4VSCewOJYUWSZ5nHO66BKC+0A7k68+aeTOBdkUzWtz33aIiYh6M
+wKONCTo2oWWoO2agFIagBLwFDv+jyGwnVMt0tjoS7MK7TQDZDK/jjUsFTK6tRGn9dV5FmYl
zOV9EhyZ4pvelQBjlpViu/DTzR9g61Pwg0vJPgh+Z6aISRYo6NJMEEKQXsRcKrcjJ3ShSUUd
6mzrTnwxPjXpKkdG5cZ7NVqFJOXxRB2hXt0F</vt:lpwstr>
  </property>
  <property fmtid="{D5CDD505-2E9C-101B-9397-08002B2CF9AE}" pid="8" name="_2015_ms_pID_7253432">
    <vt:lpwstr>T4sh87Qdhwrh5f+9wcfUwsTunOtblH343G6u
XwUtsOKSOSw+JaTN0u+O4l1FxFczYs9tnaV8dbBJhrAPFpt5fvyn7w4c2nJIO88bri6XKVx5
mxuvKeOm7ZDCTQbM7PHS67YTzvpq9V3if9gMFCs/KbM=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1457969682</vt:lpwstr>
  </property>
</Properties>
</file>