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26" r:id="rId4"/>
    <p:sldId id="339" r:id="rId5"/>
    <p:sldId id="353" r:id="rId6"/>
    <p:sldId id="355" r:id="rId7"/>
    <p:sldId id="346" r:id="rId8"/>
    <p:sldId id="356" r:id="rId9"/>
    <p:sldId id="338" r:id="rId10"/>
    <p:sldId id="295" r:id="rId11"/>
    <p:sldId id="343" r:id="rId12"/>
    <p:sldId id="348" r:id="rId13"/>
    <p:sldId id="349" r:id="rId14"/>
    <p:sldId id="351" r:id="rId15"/>
    <p:sldId id="350" r:id="rId16"/>
    <p:sldId id="28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8389" autoAdjust="0"/>
  </p:normalViewPr>
  <p:slideViewPr>
    <p:cSldViewPr>
      <p:cViewPr>
        <p:scale>
          <a:sx n="90" d="100"/>
          <a:sy n="90" d="100"/>
        </p:scale>
        <p:origin x="-990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802.11-16/0428r0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802.11-16/0428r0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802.11-16/0428r0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802.11-16/0428r0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barth-homenet-wifi-roaming/" TargetMode="External"/><Relationship Id="rId4" Type="http://schemas.openxmlformats.org/officeDocument/2006/relationships/hyperlink" Target="http://datatracker.ietf.org/doc/rfc7368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tacacs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hmac-sha-2-usm-snmp-new/" TargetMode="External"/><Relationship Id="rId12" Type="http://schemas.openxmlformats.org/officeDocument/2006/relationships/hyperlink" Target="https://datatracker.ietf.org/doc/rfc7548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opsawg-capwap-extension/" TargetMode="External"/><Relationship Id="rId11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rfc7494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rfc4492bis/" TargetMode="External"/><Relationship Id="rId5" Type="http://schemas.openxmlformats.org/officeDocument/2006/relationships/hyperlink" Target="http://datatracker.ietf.org/doc/draft-ietf-tls-tls13/" TargetMode="External"/><Relationship Id="rId4" Type="http://schemas.openxmlformats.org/officeDocument/2006/relationships/hyperlink" Target="http://datatracker.ietf.org/doc/draft-ietf-tls-negotiated-ff-dhe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otis-dnssd-scalable-dns-sd-threats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rfc/rfc2710.txt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tools.ietf.org/html/rfc2236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vyncke-pim-mld-security/" TargetMode="External"/><Relationship Id="rId5" Type="http://schemas.openxmlformats.org/officeDocument/2006/relationships/hyperlink" Target="https://datatracker.ietf.org/doc/rfc7761/" TargetMode="External"/><Relationship Id="rId4" Type="http://schemas.openxmlformats.org/officeDocument/2006/relationships/hyperlink" Target="https://datatracker.ietf.org/doc/draft-ietf-pim-hierarchicaljoinattr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7" Type="http://schemas.openxmlformats.org/officeDocument/2006/relationships/hyperlink" Target="http://ieee-sa.centraldesktop.com/802liaisondb/FrontP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241/" TargetMode="External"/><Relationship Id="rId5" Type="http://schemas.openxmlformats.org/officeDocument/2006/relationships/hyperlink" Target="http://www.ietf.org/edu/documents/WirelessLinks2.pdf" TargetMode="External"/><Relationship Id="rId4" Type="http://schemas.openxmlformats.org/officeDocument/2006/relationships/hyperlink" Target="http://ietf.org/meeting/95/tutorials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pv6council.be/IMG/pdf/20141212-08_vyncke_-_ipv6_multicast_issues-pptx.pdf" TargetMode="External"/><Relationship Id="rId5" Type="http://schemas.openxmlformats.org/officeDocument/2006/relationships/hyperlink" Target="http://datatracker.ietf.org/doc/draft-mcbride-mboned-wifi-mcast-problem-statement/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babel/charter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arcing/charte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lpwan/charter/" TargetMode="External"/><Relationship Id="rId5" Type="http://schemas.openxmlformats.org/officeDocument/2006/relationships/hyperlink" Target="https://datatracker.ietf.org/wg/mtgvenue/charter/" TargetMode="External"/><Relationship Id="rId10" Type="http://schemas.openxmlformats.org/officeDocument/2006/relationships/hyperlink" Target="https://datatracker.ietf.org/wg/accord/charter/" TargetMode="External"/><Relationship Id="rId4" Type="http://schemas.openxmlformats.org/officeDocument/2006/relationships/hyperlink" Target="https://datatracker.ietf.org/wg/its/charter/" TargetMode="External"/><Relationship Id="rId9" Type="http://schemas.openxmlformats.org/officeDocument/2006/relationships/hyperlink" Target="https://datatracker.ietf.org/wg/lurk/charter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://datatracker.ietf.org/wg/core/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1184-05-000m-owe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rtf-cfrg-dragonfly/" TargetMode="External"/><Relationship Id="rId5" Type="http://schemas.openxmlformats.org/officeDocument/2006/relationships/hyperlink" Target="https://tools.ietf.org/html/draft-harkins-salted-eap-pwd-03" TargetMode="External"/><Relationship Id="rId4" Type="http://schemas.openxmlformats.org/officeDocument/2006/relationships/hyperlink" Target="https://datatracker.ietf.org/doc/draft-ietf-radext-ip-port-radius-ex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35921"/>
              </p:ext>
            </p:extLst>
          </p:nvPr>
        </p:nvGraphicFramePr>
        <p:xfrm>
          <a:off x="531813" y="2286000"/>
          <a:ext cx="8186737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2" name="Document" r:id="rId4" imgW="8248712" imgH="2550695" progId="Word.Document.8">
                  <p:embed/>
                </p:oleObj>
              </mc:Choice>
              <mc:Fallback>
                <p:oleObj name="Document" r:id="rId4" imgW="8248712" imgH="25506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600" dirty="0" smtClean="0"/>
            </a:br>
            <a:r>
              <a:rPr lang="en-US" sz="1600" dirty="0" smtClean="0"/>
              <a:t>architecture, as appropriate.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[March 2016]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Home Networking Control Protocol</a:t>
            </a:r>
            <a:r>
              <a:rPr lang="en-US" sz="1600" dirty="0"/>
              <a:t>, see https://datatracker.ietf.org/doc/draft-ietf-homenet-hncp/ 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Interest: Home Network Wi-Fi Roaming, see </a:t>
            </a:r>
            <a:r>
              <a:rPr lang="en-US" sz="1600" dirty="0" smtClean="0">
                <a:hlinkClick r:id="rId5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6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[March 2016]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/>
              <a:t>HMAC-SHA-2 Authentication Protocols in USM for SNMPv3 , see </a:t>
            </a:r>
            <a:r>
              <a:rPr lang="en-US" sz="1400" dirty="0">
                <a:hlinkClick r:id="rId7"/>
              </a:rPr>
              <a:t>https://datatracker.ietf.org/doc/draft-ietf-opsawg-hmac-sha-2-usm-snmp-new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/>
              <a:t>The TACACS+ </a:t>
            </a:r>
            <a:r>
              <a:rPr lang="en-US" sz="1400" dirty="0" smtClean="0"/>
              <a:t>Protocol</a:t>
            </a:r>
            <a:r>
              <a:rPr lang="en-US" sz="1400" dirty="0"/>
              <a:t>, see </a:t>
            </a:r>
            <a:r>
              <a:rPr lang="en-US" sz="1400" dirty="0">
                <a:hlinkClick r:id="rId8"/>
              </a:rPr>
              <a:t>https://datatracker.ietf.org/doc/draft-ietf-opsawg-tacacs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</a:t>
            </a:r>
            <a:r>
              <a:rPr lang="en-US" sz="1400" dirty="0"/>
              <a:t>MAC published as RFC7494, </a:t>
            </a:r>
            <a:r>
              <a:rPr lang="en-US" sz="1400" dirty="0">
                <a:hlinkClick r:id="rId9"/>
              </a:rPr>
              <a:t>http://datatracker.ietf.org/doc/rfc7494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Alternate Tunnel Encapsulation for Data Frames in CAPWAP </a:t>
            </a:r>
            <a:r>
              <a:rPr lang="en-US" sz="1400" dirty="0" smtClean="0"/>
              <a:t>: </a:t>
            </a:r>
            <a:r>
              <a:rPr lang="en-US" sz="1400" dirty="0" smtClean="0">
                <a:hlinkClick r:id="rId10"/>
              </a:rPr>
              <a:t>http</a:t>
            </a:r>
            <a:r>
              <a:rPr lang="en-US" sz="1400" dirty="0">
                <a:hlinkClick r:id="rId10"/>
              </a:rPr>
              <a:t>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1"/>
              </a:rPr>
              <a:t>https://</a:t>
            </a:r>
            <a:r>
              <a:rPr lang="en-US" sz="1400" dirty="0" smtClean="0">
                <a:hlinkClick r:id="rId11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2"/>
              </a:rPr>
              <a:t>https://datatracker.ietf.org/doc/rfc7548</a:t>
            </a:r>
            <a:r>
              <a:rPr lang="en-US" sz="1400" dirty="0" smtClean="0">
                <a:hlinkClick r:id="rId12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[March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Submitted to IESG for publication: Negotiated </a:t>
            </a:r>
            <a:r>
              <a:rPr lang="en-US" sz="1600" dirty="0"/>
              <a:t>Finite Field </a:t>
            </a:r>
            <a:r>
              <a:rPr lang="en-US" sz="1600" dirty="0" err="1"/>
              <a:t>Diffie</a:t>
            </a:r>
            <a:r>
              <a:rPr lang="en-US" sz="1600" dirty="0"/>
              <a:t>-Hellman Ephemeral Parameters for </a:t>
            </a:r>
            <a:r>
              <a:rPr lang="en-US" sz="1600" dirty="0" smtClean="0"/>
              <a:t>TLS, </a:t>
            </a:r>
            <a:r>
              <a:rPr lang="en-US" sz="1600" dirty="0"/>
              <a:t>see </a:t>
            </a:r>
            <a:r>
              <a:rPr lang="en-US" sz="1600" dirty="0">
                <a:hlinkClick r:id="rId4"/>
              </a:rPr>
              <a:t>http://datatracker.ietf.org/doc/draft-ietf-tls-negotiated-ff-dhe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TLS version 1.3 </a:t>
            </a:r>
            <a:r>
              <a:rPr lang="en-US" sz="1600" u="sng" dirty="0" smtClean="0">
                <a:hlinkClick r:id="rId5"/>
              </a:rPr>
              <a:t>http</a:t>
            </a:r>
            <a:r>
              <a:rPr lang="en-US" sz="1600" u="sng" dirty="0">
                <a:hlinkClick r:id="rId5"/>
              </a:rPr>
              <a:t>://datatracker.ietf.org/doc/draft-ietf-tls-tls13</a:t>
            </a:r>
            <a:r>
              <a:rPr lang="en-US" sz="1600" u="sng" dirty="0" smtClean="0">
                <a:hlinkClick r:id="rId5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Elliptic Curve Cryptography (ECC) Cipher Suites for Transport Layer Security (TLS) Versions 1.2 and Earlier, see </a:t>
            </a:r>
            <a:r>
              <a:rPr lang="en-US" sz="1600" dirty="0" smtClean="0">
                <a:hlinkClick r:id="rId6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[March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Hybrid 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DNS Push Notifications</a:t>
            </a:r>
            <a:r>
              <a:rPr lang="en-US" sz="1600" dirty="0"/>
              <a:t>, see https://datatracker.ietf.org/doc/draft-ietf-dnssd-push/ 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Scalable </a:t>
            </a:r>
            <a:r>
              <a:rPr lang="en-US" sz="1600" dirty="0"/>
              <a:t>DNS-SD (SSD) Threats</a:t>
            </a:r>
            <a:r>
              <a:rPr lang="en-US" sz="1600" dirty="0" smtClean="0"/>
              <a:t>, see </a:t>
            </a:r>
            <a:r>
              <a:rPr lang="en-US" sz="1600" dirty="0">
                <a:hlinkClick r:id="rId5"/>
              </a:rPr>
              <a:t>http://datatracker.ietf.org/doc/draft-otis-dnssd-scalable-dns-sd-threats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Hierarchical Join/Prune Attributes, see </a:t>
            </a:r>
            <a:r>
              <a:rPr lang="en-US" sz="1600" dirty="0">
                <a:hlinkClick r:id="rId4"/>
              </a:rPr>
              <a:t>https://datatracker.ietf.org/doc/draft-ietf-pim-hierarchicaljoinattr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</a:t>
            </a:r>
            <a:r>
              <a:rPr lang="en-US" sz="1600" dirty="0"/>
              <a:t>Independent Multicast - Sparse Mode (PIM-SM): Protocol Specification (Revised), </a:t>
            </a:r>
            <a:r>
              <a:rPr lang="en-US" sz="1600" dirty="0">
                <a:hlinkClick r:id="rId5"/>
              </a:rPr>
              <a:t>https://datatracker.ietf.org/doc/rfc7761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MLD Security</a:t>
            </a:r>
            <a:r>
              <a:rPr lang="en-US" sz="1600" dirty="0"/>
              <a:t>, see </a:t>
            </a:r>
            <a:r>
              <a:rPr lang="en-US" sz="1600" dirty="0">
                <a:hlinkClick r:id="rId6"/>
              </a:rPr>
              <a:t>https://datatracker.ietf.org/doc/draft-vyncke-pim-mld-security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March 2016.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April 3-8, 2016 – Buenos Aires</a:t>
            </a:r>
          </a:p>
          <a:p>
            <a:pPr lvl="1"/>
            <a:r>
              <a:rPr lang="en-US" dirty="0" smtClean="0"/>
              <a:t>July 17-22, 2016 – Berlin</a:t>
            </a:r>
          </a:p>
          <a:p>
            <a:pPr lvl="1"/>
            <a:r>
              <a:rPr lang="en-US" dirty="0" smtClean="0"/>
              <a:t>November 13-18, 2016 – Seoul Korea</a:t>
            </a:r>
          </a:p>
          <a:p>
            <a:pPr lvl="1"/>
            <a:r>
              <a:rPr lang="en-US" dirty="0" smtClean="0"/>
              <a:t>March 26-31, 2017 - Chicago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3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2016-02-01 teleconference held;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Request for tutorial </a:t>
            </a:r>
            <a:r>
              <a:rPr lang="en-US" sz="1800" dirty="0"/>
              <a:t>on 802 wireless (.11, .15) technologies, see 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ietf.org/meeting/95/tutorials.html</a:t>
            </a:r>
            <a:r>
              <a:rPr lang="en-US" sz="1800" dirty="0" smtClean="0"/>
              <a:t> ; note prior presentation from </a:t>
            </a:r>
            <a:r>
              <a:rPr lang="en-US" sz="1800" dirty="0"/>
              <a:t>Donald Eastlake: </a:t>
            </a: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www.ietf.org/edu/documents/WirelessLinks2.pdf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Next teleconference and Sept F2F meeting dates are TBD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6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7"/>
              </a:rPr>
              <a:t>http://</a:t>
            </a:r>
            <a:r>
              <a:rPr lang="en-US" sz="1600" u="sng" dirty="0" smtClean="0">
                <a:hlinkClick r:id="rId7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Regular meeting time to be established: met this Monday 1530-1630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Multicast issues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</a:t>
            </a:r>
            <a:r>
              <a:rPr lang="en-US" sz="1600" dirty="0" smtClean="0"/>
              <a:t>nternet draft describing use cases, issues, etc. under development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Insights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used for multiple types of traffic including ARP/ND, routing protocols, video applications, and these might need to be transmitted at different MCS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Implementations might consider APIs to allow MCS differentiation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6775, Neighbor Discovery Optimization for IPv6 over Low-Power Wireless Personal Area Networks (6LoWPANs) defines a registration mechanism for accomplishing proxy ND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Current Proxy ND support does not address Secure ND, see RFC 3971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Available internet drafts and related documents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hlinkClick r:id="rId5"/>
              </a:rPr>
              <a:t>http://datatracker.ietf.org/doc/draft-mcbride-mboned-wifi-mcast-problem-statement/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hlinkClick r:id="rId6"/>
              </a:rPr>
              <a:t>http</a:t>
            </a:r>
            <a:r>
              <a:rPr lang="en-US" sz="1600" dirty="0">
                <a:hlinkClick r:id="rId6"/>
              </a:rPr>
              <a:t>://www.ipv6council.be/IMG/pdf/20141212-08_vyncke_-_</a:t>
            </a:r>
            <a:r>
              <a:rPr lang="en-US" sz="1600" dirty="0" smtClean="0">
                <a:hlinkClick r:id="rId6"/>
              </a:rPr>
              <a:t>ipv6_multicast_issues-pptx.pdf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For IETF April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46482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47357"/>
              </p:ext>
            </p:extLst>
          </p:nvPr>
        </p:nvGraphicFramePr>
        <p:xfrm>
          <a:off x="1066800" y="2133600"/>
          <a:ext cx="6977557" cy="4176285"/>
        </p:xfrm>
        <a:graphic>
          <a:graphicData uri="http://schemas.openxmlformats.org/drawingml/2006/table">
            <a:tbl>
              <a:tblPr/>
              <a:tblGrid>
                <a:gridCol w="1110157"/>
                <a:gridCol w="5867400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>
                          <a:hlinkClick r:id="rId4"/>
                        </a:rPr>
                        <a:t>its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Intelligent Transportation Systems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9448">
                <a:tc>
                  <a:txBody>
                    <a:bodyPr/>
                    <a:lstStyle/>
                    <a:p>
                      <a:r>
                        <a:rPr lang="en-US" sz="1800">
                          <a:hlinkClick r:id="rId5"/>
                        </a:rPr>
                        <a:t>mtgvenue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IAOC Meeting Venue Selection Criteria &amp; Procedures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>
                          <a:hlinkClick r:id="rId6"/>
                        </a:rPr>
                        <a:t>lpwan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Low-Power Wide Area Networks 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9448">
                <a:tc>
                  <a:txBody>
                    <a:bodyPr/>
                    <a:lstStyle/>
                    <a:p>
                      <a:r>
                        <a:rPr lang="en-US" sz="1800">
                          <a:hlinkClick r:id="rId7"/>
                        </a:rPr>
                        <a:t>arcing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Alternative Resolution Contexts for Internet Naming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779">
                <a:tc>
                  <a:txBody>
                    <a:bodyPr/>
                    <a:lstStyle/>
                    <a:p>
                      <a:r>
                        <a:rPr lang="en-US" sz="1800">
                          <a:hlinkClick r:id="rId8"/>
                        </a:rPr>
                        <a:t>babel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Babel routing protocol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>
                          <a:hlinkClick r:id="rId9"/>
                        </a:rPr>
                        <a:t>lurk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Limited Use of Remote Keys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2283">
                <a:tc>
                  <a:txBody>
                    <a:bodyPr/>
                    <a:lstStyle/>
                    <a:p>
                      <a:r>
                        <a:rPr lang="en-US" sz="1800">
                          <a:hlinkClick r:id="rId10"/>
                        </a:rPr>
                        <a:t>accord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Alternatives to Content Classification for Operator Resource Deployment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dirty="0">
                <a:hlinkClick r:id="rId3"/>
              </a:rPr>
              <a:t>http://datatracker.ietf.org/wg/6lo/charter</a:t>
            </a:r>
            <a:r>
              <a:rPr lang="en-GB" sz="1800" dirty="0" smtClean="0">
                <a:hlinkClick r:id="rId3"/>
              </a:rPr>
              <a:t>/</a:t>
            </a:r>
            <a:r>
              <a:rPr lang="en-GB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Focus</a:t>
            </a:r>
            <a:r>
              <a:rPr lang="en-US" sz="1800" dirty="0"/>
              <a:t>: IPv6 over Networks of Resource-constrained </a:t>
            </a:r>
            <a:r>
              <a:rPr lang="en-US" sz="18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See WNG presentation: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mentor.ieee.org/802.11/dcn/15/11-15-1085-00-0wng-6lowpan-over-802-11.pptx</a:t>
            </a:r>
            <a:r>
              <a:rPr lang="en-US" sz="1800" dirty="0"/>
              <a:t> </a:t>
            </a:r>
            <a:r>
              <a:rPr lang="en-US" sz="18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hlinkClick r:id="rId5"/>
              </a:rPr>
              <a:t>http</a:t>
            </a:r>
            <a:r>
              <a:rPr lang="en-US" sz="1800" dirty="0">
                <a:hlinkClick r:id="rId5"/>
              </a:rPr>
              <a:t>://datatracker.ietf.org/doc/draft-delcarpio-6lo-wlanah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tools.ietf.org/html/draft-thubert-6lo-routing-dispatch-06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hlinkClick r:id="rId7"/>
              </a:rPr>
              <a:t>https://</a:t>
            </a:r>
            <a:r>
              <a:rPr lang="en-US" sz="1800" dirty="0" smtClean="0">
                <a:hlinkClick r:id="rId7"/>
              </a:rPr>
              <a:t>tools.ietf.org/html/draft-thubert-6lo-backbone-router-02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Unique </a:t>
            </a:r>
            <a:r>
              <a:rPr lang="en-US" sz="1800" dirty="0"/>
              <a:t>IPv6 Prefix Per Host, </a:t>
            </a:r>
            <a:r>
              <a:rPr lang="en-US" sz="1800" dirty="0">
                <a:hlinkClick r:id="rId8"/>
              </a:rPr>
              <a:t>https://</a:t>
            </a:r>
            <a:r>
              <a:rPr lang="en-US" sz="1800" dirty="0" smtClean="0">
                <a:hlinkClick r:id="rId8"/>
              </a:rPr>
              <a:t>tools.ietf.org/html/draft-jjmb-v6ops-unique-ipv6-prefix-per-host-00</a:t>
            </a:r>
            <a:r>
              <a:rPr lang="en-US" sz="18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600" i="1" dirty="0" smtClean="0"/>
              <a:t>The </a:t>
            </a:r>
            <a:r>
              <a:rPr lang="en-US" sz="1600" i="1" dirty="0"/>
              <a:t>concepts in this document were originally developed as part of a large scale, production deployment of IPv6 support for a community Wi-Fi service</a:t>
            </a:r>
            <a:r>
              <a:rPr lang="en-US" sz="1600" i="1" dirty="0" smtClean="0"/>
              <a:t>. </a:t>
            </a:r>
            <a:endParaRPr lang="en-US" sz="1600" i="1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ROLL: </a:t>
            </a: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9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10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Note: related to OWE proposal in </a:t>
            </a:r>
            <a:r>
              <a:rPr lang="en-US" sz="2000" dirty="0" err="1"/>
              <a:t>TGmc</a:t>
            </a:r>
            <a:r>
              <a:rPr lang="en-US" sz="2000" dirty="0"/>
              <a:t>, see </a:t>
            </a:r>
            <a:r>
              <a:rPr lang="en-US" sz="2000" dirty="0">
                <a:hlinkClick r:id="rId4"/>
              </a:rPr>
              <a:t>https://mentor.ieee.org/802.11/dcn/15/11-15-1184-05-000m-owe.docx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[March 2016]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Updated: RADIUS Extensions for IP Port Configuration and </a:t>
            </a:r>
            <a:r>
              <a:rPr lang="en-US" sz="1600" dirty="0" smtClean="0"/>
              <a:t>Reporting</a:t>
            </a:r>
            <a:r>
              <a:rPr lang="en-US" sz="1600" dirty="0"/>
              <a:t>, see </a:t>
            </a:r>
            <a:r>
              <a:rPr lang="en-US" sz="1600" dirty="0" smtClean="0">
                <a:hlinkClick r:id="rId4"/>
              </a:rPr>
              <a:t>draft-ietf-radext-ip-port-radius-ext-07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(Updated) Also note individual submission: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tools.ietf.org/html/draft-harkins-salted-eap-pwd-03</a:t>
            </a:r>
            <a:r>
              <a:rPr lang="en-US" sz="1600" dirty="0" smtClean="0"/>
              <a:t> EMU and Security Area review incorporated, IETF Last Call pending. Related draft (will be RFC 7664), see </a:t>
            </a:r>
            <a:r>
              <a:rPr lang="en-US" sz="1600" dirty="0">
                <a:hlinkClick r:id="rId6"/>
              </a:rPr>
              <a:t>https://datatracker.ietf.org/doc/draft-irtf-cfrg-dragonfly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.</a:t>
            </a: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86678</TotalTime>
  <Words>1763</Words>
  <Application>Microsoft Office PowerPoint</Application>
  <PresentationFormat>On-screen Show (4:3)</PresentationFormat>
  <Paragraphs>347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Microsoft Word 97 - 2003 Document</vt:lpstr>
      <vt:lpstr>IEEE 802.11-IETF Liaison Report</vt:lpstr>
      <vt:lpstr>Abstract</vt:lpstr>
      <vt:lpstr>IETF Meetings</vt:lpstr>
      <vt:lpstr>IETF- IEEE 802 Liaison Activity  </vt:lpstr>
      <vt:lpstr>Multicast issues</vt:lpstr>
      <vt:lpstr>IETF BOFs For IETF April meeting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Dorothy Stanley</cp:lastModifiedBy>
  <cp:revision>567</cp:revision>
  <cp:lastPrinted>1998-02-10T13:28:06Z</cp:lastPrinted>
  <dcterms:created xsi:type="dcterms:W3CDTF">2005-01-04T21:26:55Z</dcterms:created>
  <dcterms:modified xsi:type="dcterms:W3CDTF">2016-03-16T01:29:30Z</dcterms:modified>
</cp:coreProperties>
</file>