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292" r:id="rId3"/>
    <p:sldId id="293" r:id="rId4"/>
    <p:sldId id="294" r:id="rId5"/>
    <p:sldId id="295" r:id="rId6"/>
    <p:sldId id="296" r:id="rId7"/>
    <p:sldId id="297" r:id="rId8"/>
    <p:sldId id="299" r:id="rId9"/>
    <p:sldId id="300" r:id="rId10"/>
    <p:sldId id="301" r:id="rId11"/>
    <p:sldId id="302" r:id="rId12"/>
    <p:sldId id="271" r:id="rId13"/>
    <p:sldId id="272" r:id="rId14"/>
    <p:sldId id="273" r:id="rId15"/>
    <p:sldId id="274" r:id="rId16"/>
    <p:sldId id="288" r:id="rId17"/>
    <p:sldId id="289" r:id="rId18"/>
    <p:sldId id="291" r:id="rId19"/>
    <p:sldId id="280" r:id="rId20"/>
    <p:sldId id="287" r:id="rId21"/>
    <p:sldId id="284" r:id="rId22"/>
    <p:sldId id="285" r:id="rId23"/>
    <p:sldId id="286" r:id="rId24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FF0000"/>
    <a:srgbClr val="00CC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567" autoAdjust="0"/>
  </p:normalViewPr>
  <p:slideViewPr>
    <p:cSldViewPr>
      <p:cViewPr varScale="1">
        <p:scale>
          <a:sx n="80" d="100"/>
          <a:sy n="80" d="100"/>
        </p:scale>
        <p:origin x="-12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790" y="-102"/>
      </p:cViewPr>
      <p:guideLst>
        <p:guide orient="horz" pos="3223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.%20Research\1.%20Mydocument\1.%20&#30740;&#31350;\4.%20HEW\36.%20%5b$%5d&#38477;&#20302;BA&#20887;&#20313;\&#25991;&#31295;\Statistic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.%20Research\1.%20Mydocument\1.%20&#30740;&#31350;\4.%20HEW\36.%20%5b$%5d&#38477;&#20302;BA&#20887;&#20313;\&#25991;&#31295;\Statistic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.%20Research\1.%20Mydocument\1.%20&#30740;&#31350;\4.%20HEW\36.%20%5b$%5d&#38477;&#20302;BA&#20887;&#20313;\&#25991;&#31295;\Statistic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.%20Research\1.%20Mydocument\1.%20&#30740;&#31350;\4.%20HEW\36.%20%5b$%5d&#38477;&#20302;BA&#20887;&#20313;\&#25991;&#31295;\Statistic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1.%20Research\1.%20Mydocument\1.%20&#30740;&#31350;\4.%20HEW\36.%20%5b$%5d&#38477;&#20302;BA&#20887;&#20313;\&#25991;&#31295;\Statistic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dLbls>
            <c:dLbl>
              <c:idx val="0"/>
              <c:dLblPos val="outEnd"/>
              <c:showVal val="1"/>
            </c:dLbl>
            <c:dLbl>
              <c:idx val="1"/>
              <c:dLblPos val="outEnd"/>
              <c:showVal val="1"/>
            </c:dLbl>
            <c:dLbl>
              <c:idx val="2"/>
              <c:dLblPos val="outEnd"/>
              <c:showVal val="1"/>
            </c:dLbl>
            <c:dLbl>
              <c:idx val="3"/>
              <c:dLblPos val="outEnd"/>
              <c:showVal val="1"/>
            </c:dLbl>
            <c:delete val="1"/>
          </c:dLbls>
          <c:cat>
            <c:strRef>
              <c:f>video!$I$16:$I$19</c:f>
              <c:strCache>
                <c:ptCount val="4"/>
                <c:pt idx="0">
                  <c:v>Web Browsing</c:v>
                </c:pt>
                <c:pt idx="1">
                  <c:v>VOIP</c:v>
                </c:pt>
                <c:pt idx="2">
                  <c:v>Uploading</c:v>
                </c:pt>
                <c:pt idx="3">
                  <c:v>Video</c:v>
                </c:pt>
              </c:strCache>
            </c:strRef>
          </c:cat>
          <c:val>
            <c:numRef>
              <c:f>video!$J$16:$J$19</c:f>
              <c:numCache>
                <c:formatCode>General</c:formatCode>
                <c:ptCount val="4"/>
                <c:pt idx="0">
                  <c:v>11</c:v>
                </c:pt>
                <c:pt idx="1">
                  <c:v>20</c:v>
                </c:pt>
                <c:pt idx="2">
                  <c:v>27</c:v>
                </c:pt>
                <c:pt idx="3">
                  <c:v>32</c:v>
                </c:pt>
              </c:numCache>
            </c:numRef>
          </c:val>
        </c:ser>
        <c:axId val="134458752"/>
        <c:axId val="47543424"/>
      </c:barChart>
      <c:catAx>
        <c:axId val="134458752"/>
        <c:scaling>
          <c:orientation val="minMax"/>
        </c:scaling>
        <c:axPos val="b"/>
        <c:tickLblPos val="nextTo"/>
        <c:crossAx val="47543424"/>
        <c:crosses val="autoZero"/>
        <c:auto val="1"/>
        <c:lblAlgn val="ctr"/>
        <c:lblOffset val="100"/>
      </c:catAx>
      <c:valAx>
        <c:axId val="475434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Max(N_MPDU)</a:t>
                </a:r>
                <a:endParaRPr lang="zh-CN" altLang="en-US"/>
              </a:p>
            </c:rich>
          </c:tx>
        </c:title>
        <c:numFmt formatCode="General" sourceLinked="1"/>
        <c:tickLblPos val="nextTo"/>
        <c:crossAx val="134458752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zh-CN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val>
            <c:numRef>
              <c:f>网页浏览!$I$1:$I$11</c:f>
              <c:numCache>
                <c:formatCode>General</c:formatCode>
                <c:ptCount val="11"/>
                <c:pt idx="0">
                  <c:v>0.80700000000000005</c:v>
                </c:pt>
                <c:pt idx="1">
                  <c:v>7.900000000000032E-2</c:v>
                </c:pt>
                <c:pt idx="2">
                  <c:v>5.3999999999999999E-2</c:v>
                </c:pt>
                <c:pt idx="3">
                  <c:v>2.4E-2</c:v>
                </c:pt>
                <c:pt idx="4">
                  <c:v>1.2E-2</c:v>
                </c:pt>
                <c:pt idx="5">
                  <c:v>8.0000000000000227E-3</c:v>
                </c:pt>
                <c:pt idx="6">
                  <c:v>5.0000000000000114E-3</c:v>
                </c:pt>
                <c:pt idx="7">
                  <c:v>6.0000000000000114E-3</c:v>
                </c:pt>
                <c:pt idx="8">
                  <c:v>2.0000000000000052E-3</c:v>
                </c:pt>
                <c:pt idx="9">
                  <c:v>2.0000000000000052E-3</c:v>
                </c:pt>
                <c:pt idx="10">
                  <c:v>1.0000000000000041E-3</c:v>
                </c:pt>
              </c:numCache>
            </c:numRef>
          </c:val>
        </c:ser>
        <c:axId val="48301184"/>
        <c:axId val="48303104"/>
      </c:barChart>
      <c:catAx>
        <c:axId val="48301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/>
                  <a:t>N_MPDU</a:t>
                </a:r>
                <a:endParaRPr lang="zh-CN" altLang="en-US"/>
              </a:p>
            </c:rich>
          </c:tx>
        </c:title>
        <c:tickLblPos val="nextTo"/>
        <c:crossAx val="48303104"/>
        <c:crosses val="autoZero"/>
        <c:auto val="1"/>
        <c:lblAlgn val="ctr"/>
        <c:lblOffset val="100"/>
      </c:catAx>
      <c:valAx>
        <c:axId val="4830310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Probability</a:t>
                </a:r>
                <a:endParaRPr lang="zh-CN" altLang="en-US"/>
              </a:p>
            </c:rich>
          </c:tx>
        </c:title>
        <c:numFmt formatCode="General" sourceLinked="1"/>
        <c:tickLblPos val="nextTo"/>
        <c:crossAx val="48301184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zh-CN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val>
            <c:numRef>
              <c:f>VOIP!$I$1:$I$20</c:f>
              <c:numCache>
                <c:formatCode>General</c:formatCode>
                <c:ptCount val="20"/>
                <c:pt idx="0">
                  <c:v>0.77700000000000324</c:v>
                </c:pt>
                <c:pt idx="1">
                  <c:v>8.5000000000000006E-2</c:v>
                </c:pt>
                <c:pt idx="2">
                  <c:v>0.05</c:v>
                </c:pt>
                <c:pt idx="3">
                  <c:v>3.5999999999999997E-2</c:v>
                </c:pt>
                <c:pt idx="4">
                  <c:v>8.0000000000000227E-3</c:v>
                </c:pt>
                <c:pt idx="5">
                  <c:v>1.0000000000000005E-2</c:v>
                </c:pt>
                <c:pt idx="6">
                  <c:v>5.0000000000000114E-3</c:v>
                </c:pt>
                <c:pt idx="7">
                  <c:v>1.4999999999999998E-2</c:v>
                </c:pt>
                <c:pt idx="8">
                  <c:v>4.0000000000000114E-3</c:v>
                </c:pt>
                <c:pt idx="9">
                  <c:v>3.0000000000000092E-3</c:v>
                </c:pt>
                <c:pt idx="10">
                  <c:v>0</c:v>
                </c:pt>
                <c:pt idx="11">
                  <c:v>0</c:v>
                </c:pt>
                <c:pt idx="12">
                  <c:v>1.0000000000000041E-3</c:v>
                </c:pt>
                <c:pt idx="13">
                  <c:v>1.0000000000000041E-3</c:v>
                </c:pt>
                <c:pt idx="14">
                  <c:v>1.0000000000000041E-3</c:v>
                </c:pt>
                <c:pt idx="15">
                  <c:v>1.0000000000000041E-3</c:v>
                </c:pt>
                <c:pt idx="16">
                  <c:v>1.0000000000000041E-3</c:v>
                </c:pt>
                <c:pt idx="17">
                  <c:v>1.0000000000000041E-3</c:v>
                </c:pt>
                <c:pt idx="18">
                  <c:v>0</c:v>
                </c:pt>
                <c:pt idx="19">
                  <c:v>1.0000000000000041E-3</c:v>
                </c:pt>
              </c:numCache>
            </c:numRef>
          </c:val>
        </c:ser>
        <c:axId val="48314624"/>
        <c:axId val="48337280"/>
      </c:barChart>
      <c:catAx>
        <c:axId val="483146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/>
                  <a:t>N_MPDU</a:t>
                </a:r>
                <a:endParaRPr lang="zh-CN" altLang="en-US"/>
              </a:p>
            </c:rich>
          </c:tx>
        </c:title>
        <c:tickLblPos val="nextTo"/>
        <c:crossAx val="48337280"/>
        <c:crosses val="autoZero"/>
        <c:auto val="1"/>
        <c:lblAlgn val="ctr"/>
        <c:lblOffset val="100"/>
      </c:catAx>
      <c:valAx>
        <c:axId val="483372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Probability</a:t>
                </a:r>
                <a:endParaRPr lang="zh-CN" altLang="en-US"/>
              </a:p>
            </c:rich>
          </c:tx>
        </c:title>
        <c:numFmt formatCode="General" sourceLinked="1"/>
        <c:tickLblPos val="nextTo"/>
        <c:crossAx val="48314624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zh-CN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cat>
            <c:numRef>
              <c:f>网页浏览!$G$2:$G$11</c:f>
              <c:numCache>
                <c:formatCode>General</c:formatCode>
                <c:ptCount val="10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</c:numCache>
            </c:numRef>
          </c:cat>
          <c:val>
            <c:numRef>
              <c:f>网页浏览!$I$2:$I$11</c:f>
              <c:numCache>
                <c:formatCode>General</c:formatCode>
                <c:ptCount val="10"/>
                <c:pt idx="0">
                  <c:v>7.900000000000032E-2</c:v>
                </c:pt>
                <c:pt idx="1">
                  <c:v>5.3999999999999999E-2</c:v>
                </c:pt>
                <c:pt idx="2">
                  <c:v>2.4E-2</c:v>
                </c:pt>
                <c:pt idx="3">
                  <c:v>1.2E-2</c:v>
                </c:pt>
                <c:pt idx="4">
                  <c:v>8.0000000000000227E-3</c:v>
                </c:pt>
                <c:pt idx="5">
                  <c:v>5.0000000000000114E-3</c:v>
                </c:pt>
                <c:pt idx="6">
                  <c:v>6.0000000000000114E-3</c:v>
                </c:pt>
                <c:pt idx="7">
                  <c:v>2.0000000000000052E-3</c:v>
                </c:pt>
                <c:pt idx="8">
                  <c:v>2.0000000000000052E-3</c:v>
                </c:pt>
                <c:pt idx="9">
                  <c:v>1.0000000000000041E-3</c:v>
                </c:pt>
              </c:numCache>
            </c:numRef>
          </c:val>
        </c:ser>
        <c:axId val="48357760"/>
        <c:axId val="48359680"/>
      </c:barChart>
      <c:catAx>
        <c:axId val="483577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N_MPDU</a:t>
                </a:r>
                <a:endParaRPr lang="zh-CN"/>
              </a:p>
            </c:rich>
          </c:tx>
        </c:title>
        <c:numFmt formatCode="General" sourceLinked="1"/>
        <c:tickLblPos val="nextTo"/>
        <c:crossAx val="48359680"/>
        <c:crosses val="autoZero"/>
        <c:auto val="1"/>
        <c:lblAlgn val="ctr"/>
        <c:lblOffset val="100"/>
      </c:catAx>
      <c:valAx>
        <c:axId val="483596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Probability</a:t>
                </a:r>
                <a:endParaRPr lang="zh-CN"/>
              </a:p>
            </c:rich>
          </c:tx>
        </c:title>
        <c:numFmt formatCode="General" sourceLinked="0"/>
        <c:tickLblPos val="nextTo"/>
        <c:crossAx val="48357760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zh-CN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CN"/>
  <c:chart>
    <c:plotArea>
      <c:layout/>
      <c:barChart>
        <c:barDir val="col"/>
        <c:grouping val="clustered"/>
        <c:ser>
          <c:idx val="0"/>
          <c:order val="0"/>
          <c:cat>
            <c:numRef>
              <c:f>VOIP!$G$2:$G$20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</c:numCache>
            </c:numRef>
          </c:cat>
          <c:val>
            <c:numRef>
              <c:f>VOIP!$I$2:$I$20</c:f>
              <c:numCache>
                <c:formatCode>General</c:formatCode>
                <c:ptCount val="19"/>
                <c:pt idx="0">
                  <c:v>8.5000000000000006E-2</c:v>
                </c:pt>
                <c:pt idx="1">
                  <c:v>0.05</c:v>
                </c:pt>
                <c:pt idx="2">
                  <c:v>3.5999999999999997E-2</c:v>
                </c:pt>
                <c:pt idx="3">
                  <c:v>8.0000000000000227E-3</c:v>
                </c:pt>
                <c:pt idx="4">
                  <c:v>1.0000000000000005E-2</c:v>
                </c:pt>
                <c:pt idx="5">
                  <c:v>5.0000000000000114E-3</c:v>
                </c:pt>
                <c:pt idx="6">
                  <c:v>1.4999999999999998E-2</c:v>
                </c:pt>
                <c:pt idx="7">
                  <c:v>4.0000000000000114E-3</c:v>
                </c:pt>
                <c:pt idx="8">
                  <c:v>3.0000000000000092E-3</c:v>
                </c:pt>
                <c:pt idx="9">
                  <c:v>0</c:v>
                </c:pt>
                <c:pt idx="10">
                  <c:v>0</c:v>
                </c:pt>
                <c:pt idx="11">
                  <c:v>1.0000000000000041E-3</c:v>
                </c:pt>
                <c:pt idx="12">
                  <c:v>1.0000000000000041E-3</c:v>
                </c:pt>
                <c:pt idx="13">
                  <c:v>1.0000000000000041E-3</c:v>
                </c:pt>
                <c:pt idx="14">
                  <c:v>1.0000000000000041E-3</c:v>
                </c:pt>
                <c:pt idx="15">
                  <c:v>1.0000000000000041E-3</c:v>
                </c:pt>
                <c:pt idx="16">
                  <c:v>1.0000000000000041E-3</c:v>
                </c:pt>
                <c:pt idx="17">
                  <c:v>0</c:v>
                </c:pt>
                <c:pt idx="18">
                  <c:v>1.0000000000000041E-3</c:v>
                </c:pt>
              </c:numCache>
            </c:numRef>
          </c:val>
        </c:ser>
        <c:axId val="48383488"/>
        <c:axId val="48385408"/>
      </c:barChart>
      <c:catAx>
        <c:axId val="483834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zh-CN"/>
                  <a:t>N_MPDU</a:t>
                </a:r>
                <a:endParaRPr lang="zh-CN" altLang="en-US"/>
              </a:p>
            </c:rich>
          </c:tx>
        </c:title>
        <c:numFmt formatCode="General" sourceLinked="1"/>
        <c:tickLblPos val="nextTo"/>
        <c:crossAx val="48385408"/>
        <c:crosses val="autoZero"/>
        <c:auto val="1"/>
        <c:lblAlgn val="ctr"/>
        <c:lblOffset val="100"/>
      </c:catAx>
      <c:valAx>
        <c:axId val="483854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altLang="zh-CN"/>
                  <a:t>Probability</a:t>
                </a:r>
                <a:endParaRPr lang="zh-CN" altLang="en-US"/>
              </a:p>
            </c:rich>
          </c:tx>
        </c:title>
        <c:numFmt formatCode="General" sourceLinked="1"/>
        <c:tickLblPos val="nextTo"/>
        <c:crossAx val="48383488"/>
        <c:crosses val="autoZero"/>
        <c:crossBetween val="between"/>
      </c:valAx>
    </c:plotArea>
    <c:plotVisOnly val="1"/>
  </c:chart>
  <c:txPr>
    <a:bodyPr/>
    <a:lstStyle/>
    <a:p>
      <a:pPr>
        <a:defRPr sz="1200"/>
      </a:pPr>
      <a:endParaRPr lang="zh-CN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2536" y="199841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86419" y="112306"/>
            <a:ext cx="74488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r>
              <a:rPr lang="en-US" altLang="zh-CN" dirty="0" smtClean="0"/>
              <a:t>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dirty="0" smtClean="0"/>
              <a:t>, Huawei, et.,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Huawei, et., al.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 err="1" smtClean="0"/>
              <a:t>Dengyu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Qiao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Huawei</a:t>
            </a:r>
            <a:r>
              <a:rPr lang="en-US" altLang="zh-CN" dirty="0" smtClean="0"/>
              <a:t>, et., al.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b="1" dirty="0" smtClean="0"/>
              <a:t>doc.: IEEE 802.11-16/0404r0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09600" y="3048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1" dirty="0" smtClean="0"/>
              <a:t>March 2016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err="1" smtClean="0"/>
              <a:t>BlockAck</a:t>
            </a:r>
            <a:r>
              <a:rPr lang="en-US" sz="2800" dirty="0" smtClean="0"/>
              <a:t> Bitmap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9050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159082"/>
              </p:ext>
            </p:extLst>
          </p:nvPr>
        </p:nvGraphicFramePr>
        <p:xfrm>
          <a:off x="971600" y="2299553"/>
          <a:ext cx="7467600" cy="40855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Dengyu</a:t>
                      </a:r>
                      <a:r>
                        <a:rPr lang="en-US" altLang="zh-CN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2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Qiao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Bldg1,Tian An </a:t>
                      </a:r>
                      <a:r>
                        <a:rPr kumimoji="0" lang="en-US" altLang="zh-CN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Yun</a:t>
                      </a: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kumimoji="0" lang="en-US" altLang="zh-CN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Gu</a:t>
                      </a: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r>
                        <a:rPr kumimoji="0" lang="en-US" altLang="zh-CN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Bian</a:t>
                      </a: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kumimoji="0" lang="en-US" altLang="zh-CN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Tian</a:t>
                      </a: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, Shenzhen China </a:t>
                      </a:r>
                      <a:endParaRPr kumimoji="0" lang="en-US" altLang="zh-CN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+86-13530774730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qiaodengyu@huawei.com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Zhenguo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Du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Bldg1,Tian An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Yun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Gu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Bian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Tian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Shenzhen China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Zhenguo.du@huawei.com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10180 Telesis Court, Suite 365, San Diego, CA  92121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10180 Telesis Court, Suite 365, San Diego, CA  92121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Zhiming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Ding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Bldg1,Tian An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Yun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Gu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Bian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Tian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Shenzhen China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Dzm.dingzhiming@huawei.com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Qiang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Bldg1,Tian An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Yun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Gu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Bian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Tian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Shenzhen China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xiaoqiang797@huawei.com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Miaomiao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Bldg1,Tian An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Yun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Gu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Bian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altLang="zh-CN" sz="1000" baseline="0" dirty="0" err="1" smtClean="0">
                          <a:latin typeface="+mn-lt"/>
                          <a:ea typeface="Times New Roman"/>
                          <a:cs typeface="Arial"/>
                        </a:rPr>
                        <a:t>Tian</a:t>
                      </a:r>
                      <a:r>
                        <a:rPr lang="en-US" altLang="zh-CN" sz="1000" baseline="0" dirty="0" smtClean="0">
                          <a:latin typeface="+mn-lt"/>
                          <a:ea typeface="Times New Roman"/>
                          <a:cs typeface="Arial"/>
                        </a:rPr>
                        <a:t>, Shenzhen China</a:t>
                      </a:r>
                      <a:r>
                        <a:rPr lang="en-US" altLang="zh-CN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hemiaomiao@huawei.com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Yi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No 200 </a:t>
                      </a:r>
                      <a:r>
                        <a:rPr lang="en-US" altLang="zh-CN" sz="1100" dirty="0" err="1" smtClean="0">
                          <a:latin typeface="+mn-lt"/>
                          <a:ea typeface="Times New Roman"/>
                          <a:cs typeface="Arial"/>
                        </a:rPr>
                        <a:t>Jinsu</a:t>
                      </a:r>
                      <a:r>
                        <a:rPr lang="en-US" altLang="zh-CN" sz="1100" baseline="0" dirty="0" smtClean="0">
                          <a:latin typeface="+mn-lt"/>
                          <a:ea typeface="Times New Roman"/>
                          <a:cs typeface="Arial"/>
                        </a:rPr>
                        <a:t> Road, Shanghai China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altLang="zh-CN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2871788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200803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08498799"/>
              </p:ext>
            </p:extLst>
          </p:nvPr>
        </p:nvGraphicFramePr>
        <p:xfrm>
          <a:off x="381000" y="990600"/>
          <a:ext cx="8153400" cy="1916430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Lee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Noh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  <p:graphicFrame>
        <p:nvGraphicFramePr>
          <p:cNvPr id="8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43221267"/>
              </p:ext>
            </p:extLst>
          </p:nvPr>
        </p:nvGraphicFramePr>
        <p:xfrm>
          <a:off x="381000" y="289560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80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848600" cy="4419600"/>
          </a:xfrm>
        </p:spPr>
        <p:txBody>
          <a:bodyPr/>
          <a:lstStyle/>
          <a:p>
            <a:r>
              <a:rPr lang="en-US" altLang="zh-CN" sz="2200" dirty="0" smtClean="0"/>
              <a:t>Multi-STA BA frame has been defined.</a:t>
            </a:r>
          </a:p>
          <a:p>
            <a:pPr lvl="1" eaLnBrk="1" hangingPunct="1"/>
            <a:r>
              <a:rPr lang="en-CA" altLang="zh-CN" dirty="0" smtClean="0"/>
              <a:t>Passed Motion 1: </a:t>
            </a:r>
            <a:r>
              <a:rPr lang="en-US" altLang="zh-CN" dirty="0" smtClean="0"/>
              <a:t>The spec shall define a multi-STA BA frame by using the multi-TID 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 frame format with the following changes</a:t>
            </a:r>
          </a:p>
          <a:p>
            <a:pPr lvl="2" eaLnBrk="1" hangingPunct="1"/>
            <a:r>
              <a:rPr lang="en-US" altLang="zh-CN" dirty="0" smtClean="0"/>
              <a:t>Add an indication that the frame is a multi-STA BA (TBD)</a:t>
            </a:r>
          </a:p>
          <a:p>
            <a:pPr lvl="2" eaLnBrk="1" hangingPunct="1"/>
            <a:r>
              <a:rPr lang="en-US" altLang="zh-CN" dirty="0" smtClean="0"/>
              <a:t>Each BA information field can be address to different STAs</a:t>
            </a:r>
          </a:p>
          <a:p>
            <a:pPr lvl="2" eaLnBrk="1" hangingPunct="1"/>
            <a:r>
              <a:rPr lang="en-US" altLang="zh-CN" dirty="0" smtClean="0"/>
              <a:t>B0-B10 of the Per TID Info field carry a (Partial) AID identifying the intended receiver of the BA Information field</a:t>
            </a:r>
          </a:p>
          <a:p>
            <a:pPr lvl="2"/>
            <a:endParaRPr lang="en-US" altLang="zh-CN" sz="1600" dirty="0" smtClean="0"/>
          </a:p>
          <a:p>
            <a:endParaRPr lang="en-US" altLang="zh-CN" sz="18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648200"/>
            <a:ext cx="6934200" cy="1340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GB" altLang="zh-CN" sz="2200" dirty="0" err="1" smtClean="0"/>
              <a:t>BlockAck</a:t>
            </a:r>
            <a:r>
              <a:rPr lang="en-GB" altLang="zh-CN" sz="2200" dirty="0" smtClean="0"/>
              <a:t> bitmap in the BA Info field is carrying the acknowledgement of </a:t>
            </a:r>
            <a:r>
              <a:rPr lang="en-GB" altLang="zh-CN" sz="2200" dirty="0" err="1" smtClean="0"/>
              <a:t>MPDUs</a:t>
            </a:r>
            <a:r>
              <a:rPr lang="en-GB" altLang="zh-CN" sz="2200" dirty="0" smtClean="0"/>
              <a:t> in one A-MPDU.</a:t>
            </a:r>
          </a:p>
          <a:p>
            <a:endParaRPr lang="en-GB" altLang="zh-CN" sz="2200" dirty="0" smtClean="0"/>
          </a:p>
          <a:p>
            <a:r>
              <a:rPr lang="en-GB" altLang="zh-CN" sz="2200" dirty="0" smtClean="0"/>
              <a:t>For Multi-STA BA, </a:t>
            </a:r>
            <a:r>
              <a:rPr lang="en-US" altLang="zh-CN" sz="2200" dirty="0" smtClean="0"/>
              <a:t>the length of Block </a:t>
            </a:r>
            <a:r>
              <a:rPr lang="en-US" altLang="zh-CN" sz="2200" dirty="0" err="1" smtClean="0"/>
              <a:t>Ack</a:t>
            </a:r>
            <a:r>
              <a:rPr lang="en-US" altLang="zh-CN" sz="2200" dirty="0" smtClean="0"/>
              <a:t> Bitmap subfield includes two fixed values, 0 or 64 bits (8 bytes).</a:t>
            </a:r>
            <a:endParaRPr lang="en-GB" altLang="zh-CN" sz="2200" dirty="0" smtClean="0"/>
          </a:p>
          <a:p>
            <a:pPr lvl="1" eaLnBrk="1" hangingPunct="1"/>
            <a:r>
              <a:rPr lang="en-US" altLang="zh-CN" sz="1800" dirty="0" smtClean="0"/>
              <a:t>Passed Motion 2: The spec shall define a signaling in the multi-STA BA frame that indicates an ACK, as follows</a:t>
            </a:r>
          </a:p>
          <a:p>
            <a:pPr lvl="2" eaLnBrk="1" hangingPunct="1"/>
            <a:r>
              <a:rPr lang="en-GB" altLang="zh-CN" sz="1600" dirty="0" smtClean="0"/>
              <a:t>If B11 in the per-TID info field is set, then the </a:t>
            </a:r>
            <a:r>
              <a:rPr lang="en-GB" altLang="zh-CN" sz="1600" dirty="0" err="1" smtClean="0"/>
              <a:t>BlockAck</a:t>
            </a:r>
            <a:r>
              <a:rPr lang="en-GB" altLang="zh-CN" sz="1600" dirty="0" smtClean="0"/>
              <a:t> bitmap and the SC subfields in the BA Info field are not present and this BA Info field indicates an ACK of either single MPDU </a:t>
            </a:r>
            <a:r>
              <a:rPr lang="en-US" altLang="zh-CN" sz="1600" dirty="0" smtClean="0"/>
              <a:t>or </a:t>
            </a:r>
            <a:r>
              <a:rPr lang="en-GB" altLang="zh-CN" sz="1600" dirty="0" smtClean="0"/>
              <a:t>all </a:t>
            </a:r>
            <a:r>
              <a:rPr lang="en-GB" altLang="zh-CN" sz="1600" dirty="0" err="1" smtClean="0"/>
              <a:t>MPDUs</a:t>
            </a:r>
            <a:r>
              <a:rPr lang="en-GB" altLang="zh-CN" sz="1600" dirty="0" smtClean="0"/>
              <a:t> carried in the eliciting PPDU that was transmitted by the STA whose AID is indicated in the per-TID info field.</a:t>
            </a:r>
            <a:endParaRPr lang="en-CA" altLang="zh-CN" sz="1600" dirty="0" smtClean="0"/>
          </a:p>
          <a:p>
            <a:endParaRPr lang="en-US" altLang="zh-CN" sz="2200" dirty="0" smtClean="0"/>
          </a:p>
          <a:p>
            <a:endParaRPr lang="en-US" altLang="zh-CN" sz="22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200" b="1" dirty="0" smtClean="0">
                <a:ea typeface="+mn-ea"/>
                <a:cs typeface="+mn-cs"/>
              </a:rPr>
              <a:t>Sometime 64-bit Block </a:t>
            </a:r>
            <a:r>
              <a:rPr lang="en-US" altLang="zh-CN" sz="2200" b="1" dirty="0" err="1" smtClean="0">
                <a:ea typeface="+mn-ea"/>
                <a:cs typeface="+mn-cs"/>
              </a:rPr>
              <a:t>Ack</a:t>
            </a:r>
            <a:r>
              <a:rPr lang="en-US" altLang="zh-CN" sz="2200" b="1" dirty="0" smtClean="0">
                <a:ea typeface="+mn-ea"/>
                <a:cs typeface="+mn-cs"/>
              </a:rPr>
              <a:t> bitmap may lead to a waste.</a:t>
            </a:r>
          </a:p>
          <a:p>
            <a:pPr marL="685800" lvl="2" indent="-342900">
              <a:buFont typeface="Times New Roman" pitchFamily="18" charset="0"/>
              <a:buChar char="‒"/>
            </a:pPr>
            <a:r>
              <a:rPr lang="en-US" altLang="zh-CN" dirty="0" smtClean="0">
                <a:ea typeface="+mn-ea"/>
                <a:cs typeface="+mn-cs"/>
              </a:rPr>
              <a:t>For 11ac, the number of MPDUs included in one A-MPDU is sometimes far less than 64 in experimental scenarios. This is because it is hard for A-MPDU to aggregate enough number of MPDUs, with regard to some of scenarios with real-time requirement, such as VOIP, Online Video. </a:t>
            </a:r>
          </a:p>
          <a:p>
            <a:pPr lvl="2"/>
            <a:r>
              <a:rPr lang="en-US" altLang="zh-CN" sz="1600" dirty="0" smtClean="0"/>
              <a:t>See Appendix 1</a:t>
            </a:r>
          </a:p>
          <a:p>
            <a:pPr lvl="1"/>
            <a:r>
              <a:rPr lang="en-US" altLang="zh-CN" sz="1800" dirty="0" smtClean="0">
                <a:ea typeface="+mn-ea"/>
                <a:cs typeface="+mn-cs"/>
              </a:rPr>
              <a:t>For 11ax, UL/DL OFDMA operation may reduce the number of aggregated MPDUs per STA</a:t>
            </a:r>
          </a:p>
          <a:p>
            <a:pPr lvl="1"/>
            <a:r>
              <a:rPr lang="en-US" altLang="zh-CN" sz="1800" dirty="0" smtClean="0"/>
              <a:t>For Multi-STA BA, </a:t>
            </a:r>
            <a:r>
              <a:rPr lang="en-US" altLang="zh-CN" sz="1600" dirty="0" smtClean="0"/>
              <a:t>the waste caused by the redundancy of </a:t>
            </a:r>
            <a:r>
              <a:rPr lang="en-US" altLang="zh-CN" sz="1600" dirty="0" err="1" smtClean="0"/>
              <a:t>BlockAck</a:t>
            </a:r>
            <a:r>
              <a:rPr lang="en-US" altLang="zh-CN" sz="1600" dirty="0" smtClean="0"/>
              <a:t> bitmap becomes more serious.</a:t>
            </a:r>
            <a:endParaRPr lang="en-US" altLang="zh-CN" sz="1800" dirty="0" smtClean="0"/>
          </a:p>
          <a:p>
            <a:pPr lvl="2"/>
            <a:r>
              <a:rPr lang="en-US" altLang="zh-CN" sz="1600" dirty="0" smtClean="0"/>
              <a:t>There are more than one BA Info fields included in one Multi-STA BA frame, which means multiple </a:t>
            </a:r>
            <a:r>
              <a:rPr lang="en-US" altLang="zh-CN" sz="1600" dirty="0" err="1" smtClean="0"/>
              <a:t>BlockAck</a:t>
            </a:r>
            <a:r>
              <a:rPr lang="en-US" altLang="zh-CN" sz="1400" dirty="0" smtClean="0"/>
              <a:t> bitmaps shall be present.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zh-CN" sz="2200" b="1" dirty="0" smtClean="0">
                <a:ea typeface="+mn-ea"/>
                <a:cs typeface="+mn-cs"/>
              </a:rPr>
              <a:t>Sometime 64-bit Block </a:t>
            </a:r>
            <a:r>
              <a:rPr lang="en-US" altLang="zh-CN" sz="2200" b="1" dirty="0" err="1" smtClean="0">
                <a:ea typeface="+mn-ea"/>
                <a:cs typeface="+mn-cs"/>
              </a:rPr>
              <a:t>Ack</a:t>
            </a:r>
            <a:r>
              <a:rPr lang="en-US" altLang="zh-CN" sz="2200" b="1" dirty="0" smtClean="0">
                <a:ea typeface="+mn-ea"/>
                <a:cs typeface="+mn-cs"/>
              </a:rPr>
              <a:t> bitmap may be insufficient [1].</a:t>
            </a:r>
          </a:p>
          <a:p>
            <a:pPr lvl="1"/>
            <a:r>
              <a:rPr lang="en-US" altLang="zh-CN" dirty="0" smtClean="0">
                <a:ea typeface="+mn-ea"/>
                <a:cs typeface="+mn-cs"/>
              </a:rPr>
              <a:t>Bitmap limited to 64 bit implies one BA per each 64 MPDUs</a:t>
            </a:r>
          </a:p>
          <a:p>
            <a:pPr lvl="2"/>
            <a:r>
              <a:rPr lang="en-US" altLang="zh-CN" dirty="0" smtClean="0">
                <a:ea typeface="+mn-ea"/>
                <a:cs typeface="+mn-cs"/>
              </a:rPr>
              <a:t>At high rates, Data PPDUs are short and overhead increases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A-MPDU without A-MSDU in practice only carries 64x1500 = 96KB = 96us @ 1Gbps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A-MPDU + A-MSDU can at most packet ~750KB, but heavy use of A-MSDU causes less reliable MPDUs, increased PER  </a:t>
            </a:r>
          </a:p>
          <a:p>
            <a:pPr lvl="1"/>
            <a:endParaRPr lang="en-US" altLang="zh-CN" dirty="0" smtClean="0"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scheme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76400"/>
            <a:ext cx="7924800" cy="2133600"/>
          </a:xfrm>
        </p:spPr>
        <p:txBody>
          <a:bodyPr/>
          <a:lstStyle/>
          <a:p>
            <a:r>
              <a:rPr lang="en-US" altLang="zh-CN" sz="2000" dirty="0" smtClean="0"/>
              <a:t>If Block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 Bitmap has variable length, BA will be more efficient.</a:t>
            </a:r>
          </a:p>
          <a:p>
            <a:r>
              <a:rPr lang="en-US" altLang="zh-CN" sz="2000" dirty="0" smtClean="0"/>
              <a:t>Some bits of </a:t>
            </a:r>
            <a:r>
              <a:rPr lang="en-US" altLang="zh-CN" sz="2000" dirty="0" smtClean="0">
                <a:solidFill>
                  <a:srgbClr val="0000FF"/>
                </a:solidFill>
              </a:rPr>
              <a:t>Fragment Number </a:t>
            </a:r>
            <a:r>
              <a:rPr lang="en-US" altLang="zh-CN" sz="2000" dirty="0" smtClean="0"/>
              <a:t>subfield in Block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 Starting Sequence Control field can be used to carry an indicator of </a:t>
            </a:r>
            <a:r>
              <a:rPr lang="en-US" altLang="zh-CN" sz="2000" dirty="0" smtClean="0">
                <a:solidFill>
                  <a:srgbClr val="FF0000"/>
                </a:solidFill>
              </a:rPr>
              <a:t>Bitmap Length </a:t>
            </a:r>
            <a:r>
              <a:rPr lang="en-US" altLang="zh-CN" sz="2000" dirty="0" smtClean="0"/>
              <a:t>to indicate the length of the subsequent Block </a:t>
            </a:r>
            <a:r>
              <a:rPr lang="en-US" altLang="zh-CN" sz="2000" dirty="0" err="1" smtClean="0"/>
              <a:t>Ack</a:t>
            </a:r>
            <a:r>
              <a:rPr lang="en-US" altLang="zh-CN" sz="2000" dirty="0" smtClean="0"/>
              <a:t> Bitmap subfield.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6" name="组合 34"/>
          <p:cNvGrpSpPr/>
          <p:nvPr/>
        </p:nvGrpSpPr>
        <p:grpSpPr>
          <a:xfrm>
            <a:off x="1143000" y="3581400"/>
            <a:ext cx="7543800" cy="2743199"/>
            <a:chOff x="1143000" y="3505201"/>
            <a:chExt cx="7543800" cy="2743199"/>
          </a:xfrm>
        </p:grpSpPr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b="25000"/>
            <a:stretch>
              <a:fillRect/>
            </a:stretch>
          </p:blipFill>
          <p:spPr bwMode="auto">
            <a:xfrm>
              <a:off x="1143000" y="3505201"/>
              <a:ext cx="5181600" cy="685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b="30207"/>
            <a:stretch>
              <a:fillRect/>
            </a:stretch>
          </p:blipFill>
          <p:spPr bwMode="auto">
            <a:xfrm>
              <a:off x="3486150" y="4876800"/>
              <a:ext cx="3524250" cy="644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114800" y="5654705"/>
              <a:ext cx="2038350" cy="593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9" name="直接连接符 18"/>
            <p:cNvCxnSpPr>
              <a:endCxn id="2051" idx="1"/>
            </p:cNvCxnSpPr>
            <p:nvPr/>
          </p:nvCxnSpPr>
          <p:spPr bwMode="auto">
            <a:xfrm flipH="1">
              <a:off x="3486150" y="3962400"/>
              <a:ext cx="1543050" cy="12364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5791200" y="3962400"/>
              <a:ext cx="2362200" cy="10668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直接连接符 24"/>
            <p:cNvCxnSpPr/>
            <p:nvPr/>
          </p:nvCxnSpPr>
          <p:spPr bwMode="auto">
            <a:xfrm flipH="1">
              <a:off x="4419600" y="5257801"/>
              <a:ext cx="76200" cy="68579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99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>
              <a:endCxn id="2052" idx="3"/>
            </p:cNvCxnSpPr>
            <p:nvPr/>
          </p:nvCxnSpPr>
          <p:spPr bwMode="auto">
            <a:xfrm>
              <a:off x="6096000" y="5334001"/>
              <a:ext cx="57150" cy="61755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990000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椭圆 29"/>
            <p:cNvSpPr/>
            <p:nvPr/>
          </p:nvSpPr>
          <p:spPr>
            <a:xfrm>
              <a:off x="4269142" y="5758420"/>
              <a:ext cx="1186815" cy="413780"/>
            </a:xfrm>
            <a:prstGeom prst="ellipse">
              <a:avLst/>
            </a:prstGeom>
            <a:noFill/>
            <a:ln>
              <a:solidFill>
                <a:srgbClr val="0000FF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667000" y="5805395"/>
              <a:ext cx="1509953" cy="361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 smtClean="0">
                  <a:solidFill>
                    <a:srgbClr val="0000FF"/>
                  </a:solidFill>
                </a:rPr>
                <a:t>Bitmap Length </a:t>
              </a:r>
              <a:endParaRPr lang="zh-CN" altLang="en-US" sz="1400" dirty="0">
                <a:solidFill>
                  <a:srgbClr val="0000FF"/>
                </a:solidFill>
              </a:endParaRPr>
            </a:p>
          </p:txBody>
        </p:sp>
        <p:cxnSp>
          <p:nvCxnSpPr>
            <p:cNvPr id="32" name="直接箭头连接符 31"/>
            <p:cNvCxnSpPr/>
            <p:nvPr/>
          </p:nvCxnSpPr>
          <p:spPr>
            <a:xfrm flipV="1">
              <a:off x="3927757" y="5898362"/>
              <a:ext cx="332261" cy="419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6934200" y="5029201"/>
              <a:ext cx="17526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900" dirty="0" smtClean="0">
                  <a:solidFill>
                    <a:srgbClr val="FF0000"/>
                  </a:solidFill>
                </a:rPr>
                <a:t>Multi-STA </a:t>
              </a:r>
              <a:r>
                <a:rPr lang="en-US" altLang="zh-CN" sz="900" dirty="0" err="1" smtClean="0">
                  <a:solidFill>
                    <a:srgbClr val="FF0000"/>
                  </a:solidFill>
                </a:rPr>
                <a:t>BlockAck</a:t>
              </a:r>
              <a:endParaRPr lang="zh-CN" altLang="en-US" sz="900" dirty="0">
                <a:solidFill>
                  <a:srgbClr val="FF0000"/>
                </a:solidFill>
              </a:endParaRPr>
            </a:p>
          </p:txBody>
        </p:sp>
      </p:grpSp>
      <p:sp>
        <p:nvSpPr>
          <p:cNvPr id="2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Proposed scheme (2/2)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533400" y="1828800"/>
            <a:ext cx="77724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Fragment Number subfield can be used to carry the Bitmap Length, e.g.</a:t>
            </a:r>
            <a:r>
              <a:rPr kumimoji="0" lang="en-US" altLang="zh-CN" sz="2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using bit 0 and 1</a:t>
            </a:r>
            <a:endParaRPr kumimoji="0" lang="en-US" altLang="zh-CN" sz="2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00: 8 bytes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01: 4 bytes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10: 32 bytes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11: TBD</a:t>
            </a: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696200" cy="4191000"/>
          </a:xfrm>
        </p:spPr>
        <p:txBody>
          <a:bodyPr/>
          <a:lstStyle/>
          <a:p>
            <a:r>
              <a:rPr lang="en-US" altLang="zh-CN" dirty="0" smtClean="0"/>
              <a:t>In order to improve flexibility of </a:t>
            </a:r>
            <a:r>
              <a:rPr lang="en-US" altLang="zh-CN" dirty="0" err="1" smtClean="0"/>
              <a:t>BlockAck</a:t>
            </a:r>
            <a:r>
              <a:rPr lang="en-US" altLang="zh-CN" dirty="0" smtClean="0"/>
              <a:t> Bitmap, an indicator of Bitmap Length is introduced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 smtClean="0">
                <a:solidFill>
                  <a:srgbClr val="0000FF"/>
                </a:solidFill>
              </a:rPr>
              <a:t>Fragment Number </a:t>
            </a:r>
            <a:r>
              <a:rPr lang="en-US" altLang="zh-CN" dirty="0" smtClean="0"/>
              <a:t>subfield in the Block </a:t>
            </a:r>
            <a:r>
              <a:rPr lang="en-US" altLang="zh-CN" dirty="0" err="1" smtClean="0"/>
              <a:t>Ack</a:t>
            </a:r>
            <a:r>
              <a:rPr lang="en-US" altLang="zh-CN" dirty="0" smtClean="0"/>
              <a:t> Starting Sequence Control field is used to carry the Bitmap Length </a:t>
            </a:r>
          </a:p>
          <a:p>
            <a:r>
              <a:rPr lang="en-US" altLang="zh-CN" dirty="0" smtClean="0"/>
              <a:t>The proposed scheme can be used in Multi-STA BA.</a:t>
            </a:r>
          </a:p>
          <a:p>
            <a:pPr lvl="1"/>
            <a:r>
              <a:rPr lang="en-US" altLang="zh-CN" dirty="0" smtClean="0"/>
              <a:t>For example, the BA frame in the SU exchange sequence between two HEW devices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text into the SFD?</a:t>
            </a:r>
          </a:p>
          <a:p>
            <a:pPr lvl="1"/>
            <a:r>
              <a:rPr lang="en-US" altLang="zh-CN" b="0" dirty="0" smtClean="0"/>
              <a:t>The spec shall define a length indication of Block </a:t>
            </a:r>
            <a:r>
              <a:rPr lang="en-US" altLang="zh-CN" b="0" dirty="0" err="1" smtClean="0"/>
              <a:t>Ack</a:t>
            </a:r>
            <a:r>
              <a:rPr lang="en-US" altLang="zh-CN" b="0" dirty="0" smtClean="0"/>
              <a:t> Bitmap subfield included in Fragment Number subfield of the Block </a:t>
            </a:r>
            <a:r>
              <a:rPr lang="en-US" altLang="zh-CN" b="0" dirty="0" err="1" smtClean="0"/>
              <a:t>Ack</a:t>
            </a:r>
            <a:r>
              <a:rPr lang="en-US" altLang="zh-CN" b="0" dirty="0" smtClean="0"/>
              <a:t> Starting Sequence Control field for a multi-STA BA frame, if the Block </a:t>
            </a:r>
            <a:r>
              <a:rPr lang="en-US" altLang="zh-CN" b="0" dirty="0" err="1" smtClean="0"/>
              <a:t>Ack</a:t>
            </a:r>
            <a:r>
              <a:rPr lang="en-US" altLang="zh-CN" b="0" dirty="0" smtClean="0"/>
              <a:t> Bitmap and the Block </a:t>
            </a:r>
            <a:r>
              <a:rPr lang="en-US" altLang="zh-CN" b="0" dirty="0" err="1" smtClean="0"/>
              <a:t>Ack</a:t>
            </a:r>
            <a:r>
              <a:rPr lang="en-US" altLang="zh-CN" b="0" dirty="0" smtClean="0"/>
              <a:t> Starting Sequence Control subfields are present.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684212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838200" y="1295400"/>
          <a:ext cx="7467600" cy="2865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Jun </a:t>
                      </a:r>
                      <a:r>
                        <a:rPr kumimoji="0" lang="en-US" altLang="zh-CN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Luo</a:t>
                      </a:r>
                      <a:endParaRPr kumimoji="0" lang="en-US" altLang="zh-CN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kumimoji="0" lang="en-US" altLang="zh-CN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kumimoji="0" lang="en-US" altLang="zh-CN" sz="10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Pudong</a:t>
                      </a:r>
                      <a:r>
                        <a:rPr kumimoji="0" lang="en-US" altLang="zh-CN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, Shanghai</a:t>
                      </a:r>
                      <a:endParaRPr kumimoji="0" lang="en-US" altLang="zh-CN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jun.l@huawei.com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dirty="0" smtClean="0"/>
              <a:t>[1] 11-16/0378r0 Extended BA Bitmap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Dengyu Qiao</a:t>
            </a:r>
            <a:r>
              <a:rPr lang="en-US" smtClean="0"/>
              <a:t>, Huawei, et., al.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7924800" cy="4267200"/>
          </a:xfrm>
        </p:spPr>
        <p:txBody>
          <a:bodyPr/>
          <a:lstStyle/>
          <a:p>
            <a:r>
              <a:rPr lang="en-US" altLang="zh-CN" dirty="0" smtClean="0"/>
              <a:t>We observe the number of MPDUs included in an A-MPDU in a VHT BSS for different services</a:t>
            </a:r>
          </a:p>
          <a:p>
            <a:pPr lvl="1"/>
            <a:r>
              <a:rPr lang="en-US" altLang="zh-CN" dirty="0" smtClean="0"/>
              <a:t>N_MPDU: the number of MPDUs included in an A-MPDU</a:t>
            </a:r>
          </a:p>
          <a:p>
            <a:pPr lvl="1"/>
            <a:r>
              <a:rPr lang="en-US" altLang="zh-CN" dirty="0" smtClean="0"/>
              <a:t>Max(N_MPDU): the maximum of N_MPDUs for a specific service</a:t>
            </a:r>
          </a:p>
          <a:p>
            <a:r>
              <a:rPr lang="en-US" altLang="zh-CN" dirty="0" smtClean="0"/>
              <a:t>4 types of services are tested</a:t>
            </a:r>
          </a:p>
          <a:p>
            <a:pPr lvl="1"/>
            <a:r>
              <a:rPr lang="en-US" altLang="zh-CN" dirty="0" smtClean="0"/>
              <a:t>Web browsing</a:t>
            </a:r>
          </a:p>
          <a:p>
            <a:pPr lvl="1"/>
            <a:r>
              <a:rPr lang="en-US" altLang="zh-CN" dirty="0" smtClean="0"/>
              <a:t>VOIP</a:t>
            </a:r>
          </a:p>
          <a:p>
            <a:pPr lvl="1"/>
            <a:r>
              <a:rPr lang="en-US" altLang="zh-CN" dirty="0" smtClean="0"/>
              <a:t>Uploading</a:t>
            </a:r>
          </a:p>
          <a:p>
            <a:pPr lvl="1"/>
            <a:r>
              <a:rPr lang="en-US" altLang="zh-CN" dirty="0" smtClean="0"/>
              <a:t>Video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4572000"/>
            <a:ext cx="7772400" cy="1600200"/>
          </a:xfrm>
        </p:spPr>
        <p:txBody>
          <a:bodyPr/>
          <a:lstStyle/>
          <a:p>
            <a:r>
              <a:rPr lang="en-US" altLang="zh-CN" sz="2000" dirty="0" smtClean="0"/>
              <a:t>Observations</a:t>
            </a:r>
          </a:p>
          <a:p>
            <a:pPr lvl="1"/>
            <a:r>
              <a:rPr lang="en-US" altLang="zh-CN" sz="1800" dirty="0" smtClean="0"/>
              <a:t>Because of real-time requirement, it is hard for A-MPDU to aggregate enough number of MPDUs, with regard to some of scenarios, such as VOIP, Video.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7" name="图表 6"/>
          <p:cNvGraphicFramePr/>
          <p:nvPr/>
        </p:nvGraphicFramePr>
        <p:xfrm>
          <a:off x="1676400" y="990600"/>
          <a:ext cx="5867400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zh-CN" sz="1800" dirty="0" smtClean="0"/>
              <a:t>Observations (Web browsing and VOIP)</a:t>
            </a:r>
          </a:p>
          <a:p>
            <a:pPr lvl="1"/>
            <a:r>
              <a:rPr lang="en-US" altLang="zh-CN" sz="1400" dirty="0" smtClean="0"/>
              <a:t>More than 70% of the VHT frames include a single VHT MPDU </a:t>
            </a:r>
          </a:p>
          <a:p>
            <a:pPr lvl="1"/>
            <a:r>
              <a:rPr lang="en-US" altLang="zh-CN" sz="1400" dirty="0" smtClean="0"/>
              <a:t>The N_MPDU is larger, the probability is smaller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图表 5"/>
          <p:cNvGraphicFramePr/>
          <p:nvPr/>
        </p:nvGraphicFramePr>
        <p:xfrm>
          <a:off x="609600" y="1143000"/>
          <a:ext cx="36576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图表 6"/>
          <p:cNvGraphicFramePr/>
          <p:nvPr/>
        </p:nvGraphicFramePr>
        <p:xfrm>
          <a:off x="4343400" y="1143000"/>
          <a:ext cx="41148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椭圆 7"/>
          <p:cNvSpPr/>
          <p:nvPr/>
        </p:nvSpPr>
        <p:spPr bwMode="auto">
          <a:xfrm>
            <a:off x="1524000" y="2286000"/>
            <a:ext cx="2590800" cy="4572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5181600" y="2286000"/>
            <a:ext cx="3200400" cy="4572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0" name="图表 9"/>
          <p:cNvGraphicFramePr/>
          <p:nvPr/>
        </p:nvGraphicFramePr>
        <p:xfrm>
          <a:off x="533400" y="3200400"/>
          <a:ext cx="3810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1" name="图表 10"/>
          <p:cNvGraphicFramePr/>
          <p:nvPr/>
        </p:nvGraphicFramePr>
        <p:xfrm>
          <a:off x="4267200" y="3200400"/>
          <a:ext cx="4191000" cy="205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2" name="下箭头 11"/>
          <p:cNvSpPr/>
          <p:nvPr/>
        </p:nvSpPr>
        <p:spPr bwMode="auto">
          <a:xfrm>
            <a:off x="3048000" y="2819400"/>
            <a:ext cx="304800" cy="457200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下箭头 12"/>
          <p:cNvSpPr/>
          <p:nvPr/>
        </p:nvSpPr>
        <p:spPr bwMode="auto">
          <a:xfrm>
            <a:off x="7010400" y="2819400"/>
            <a:ext cx="304800" cy="457200"/>
          </a:xfrm>
          <a:prstGeom prst="downArrow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7620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u="sng" dirty="0" smtClean="0"/>
              <a:t>Web browsing</a:t>
            </a:r>
            <a:endParaRPr lang="zh-CN" altLang="en-US" sz="1600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7620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u="sng" dirty="0" smtClean="0"/>
              <a:t>VOIP</a:t>
            </a:r>
            <a:endParaRPr lang="zh-CN" altLang="en-US" sz="1600" b="1" u="sng" dirty="0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76423643"/>
              </p:ext>
            </p:extLst>
          </p:nvPr>
        </p:nvGraphicFramePr>
        <p:xfrm>
          <a:off x="800100" y="3657600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01722223"/>
              </p:ext>
            </p:extLst>
          </p:nvPr>
        </p:nvGraphicFramePr>
        <p:xfrm>
          <a:off x="800100" y="1378480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47984149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20611131"/>
              </p:ext>
            </p:extLst>
          </p:nvPr>
        </p:nvGraphicFramePr>
        <p:xfrm>
          <a:off x="685800" y="106680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3109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0095647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xmlns="" val="410320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01648239"/>
              </p:ext>
            </p:extLst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1204378"/>
              </p:ext>
            </p:extLst>
          </p:nvPr>
        </p:nvGraphicFramePr>
        <p:xfrm>
          <a:off x="381000" y="1193248"/>
          <a:ext cx="8153400" cy="40504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en-US" altLang="zh-CN" dirty="0" err="1"/>
              <a:t>Dengyu</a:t>
            </a:r>
            <a:r>
              <a:rPr lang="en-US" altLang="zh-CN" dirty="0"/>
              <a:t> </a:t>
            </a:r>
            <a:r>
              <a:rPr lang="en-US" altLang="zh-CN" dirty="0" err="1"/>
              <a:t>Qiao</a:t>
            </a:r>
            <a:r>
              <a:rPr lang="en-US" altLang="zh-CN" dirty="0"/>
              <a:t>, </a:t>
            </a:r>
            <a:r>
              <a:rPr lang="en-US" altLang="zh-CN" dirty="0" smtClean="0"/>
              <a:t>Huawei, et., al.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45446</TotalTime>
  <Words>2115</Words>
  <Application>Microsoft Office PowerPoint</Application>
  <PresentationFormat>全屏显示(4:3)</PresentationFormat>
  <Paragraphs>641</Paragraphs>
  <Slides>23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4" baseType="lpstr">
      <vt:lpstr>ACcord Submission Template</vt:lpstr>
      <vt:lpstr>BlockAck Bitmap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Background</vt:lpstr>
      <vt:lpstr>Motivation</vt:lpstr>
      <vt:lpstr>Motivation</vt:lpstr>
      <vt:lpstr>Proposed scheme (1/2)</vt:lpstr>
      <vt:lpstr>Proposed scheme (2/2)</vt:lpstr>
      <vt:lpstr>Summary</vt:lpstr>
      <vt:lpstr>Straw Poll</vt:lpstr>
      <vt:lpstr>Reference</vt:lpstr>
      <vt:lpstr>Appendix 1</vt:lpstr>
      <vt:lpstr>幻灯片 22</vt:lpstr>
      <vt:lpstr>幻灯片 23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lastModifiedBy>q00284070</cp:lastModifiedBy>
  <cp:revision>1395</cp:revision>
  <cp:lastPrinted>1998-02-10T13:28:06Z</cp:lastPrinted>
  <dcterms:created xsi:type="dcterms:W3CDTF">2009-12-02T19:05:24Z</dcterms:created>
  <dcterms:modified xsi:type="dcterms:W3CDTF">2016-03-14T03:42:10Z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ms_pID_725343">
    <vt:lpwstr>(2)Li1rKYQacqufIbF+UDzt7diGZw2hcmUb8TAK6tjRdyKv1FbzguPD8EZJAnkrmUpeGtgNbOX87TBMZE7gIdML6DE1Z2VdpDRYOr2tc86TTxDHvJdJzADypI65weeUK57crEZjf2f4Vl1Lzoe7bamMAmQbRWTP09hROXQAOHoS8/FFGFJXqP210is52ro0sc5HzAgAjYUCvByWFNMasEgFsahDmkee5HYMqH5Enw4zB+OKYtno</vt:lpwstr>
  </property>
  <property fmtid="{D5CDD505-2E9C-101B-9397-08002B2CF9AE}" pid="4" name="_ms_pID_7253431">
    <vt:lpwstr>nhVYoQ2FgOp8eHjcPf8D3rC8wS68b0aw/PVT8/E6K6aVl675B4b5auxE5Ip4JmPNdE3kUSgYzOCBZ38w+KEBD/HWUrCCkQe4GAE3nd1eFRX4WaUIY4d9H8Ju2xeUUm4ws2bkztthiHnDswoPzaWuk4Mq3fYFb7PsYZeE21w7PoiOGcDejpuIxdQpPNFk4cOoAngqePB7DLp3YWhx</vt:lpwstr>
  </property>
  <property fmtid="{D5CDD505-2E9C-101B-9397-08002B2CF9AE}" pid="5" name="sflag">
    <vt:lpwstr>1436774863</vt:lpwstr>
  </property>
  <property fmtid="{D5CDD505-2E9C-101B-9397-08002B2CF9AE}" pid="6" name="_2015_ms_pID_725343">
    <vt:lpwstr>(3)9nzyNQkGzndl7iA36ehD/WC02LZwW+/W9LeBxrbArVbSHvZR0Rl2+w1hwcJ9aDoReUCDK998
WjMPWXp0PVI2fQKTZTcWQqMtZYAKsgpfUf5juso0p+YHLA+SwVhuomf8ffVnmbaXZZWxNV+J
KsPgLNyt1YHKQM4MYEW4jdejRTiG9hqEWfFr6Ky3FpMQwqsEjUqICl+LnaMv+9JAFu0dPFPZ
4HzXWIs92mDyrcyLSz</vt:lpwstr>
  </property>
  <property fmtid="{D5CDD505-2E9C-101B-9397-08002B2CF9AE}" pid="7" name="_2015_ms_pID_7253431">
    <vt:lpwstr>QGcPkJSboVZeGWOU0vkoMpexJ5o8nHdcetmd+jH0BMXAcyP3gjhs6i
NhO8Yfz+NQfldQWEa4VI6vHv2gZoVQ3s32V53/mG8fCAO7Bq+n4sJznHzmJf2hPZ8UzkkG/5
D8m+CfH2bNmyNpfkmEQdYRofMHCye1bfnoLpNLdkkC24WztYH1pstm2alvm+v3AZA3bDO17P
UHeQxq+RHJ32FI1vECY/bml//J2RmH9H8iTm</vt:lpwstr>
  </property>
  <property fmtid="{D5CDD505-2E9C-101B-9397-08002B2CF9AE}" pid="8" name="_2015_ms_pID_7253432">
    <vt:lpwstr>wQ71YZeJ+4cm6naYK0fs3M9su7qNUETtD/CQ
REOkscYE</vt:lpwstr>
  </property>
</Properties>
</file>