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44" r:id="rId3"/>
    <p:sldId id="345" r:id="rId4"/>
    <p:sldId id="352" r:id="rId5"/>
    <p:sldId id="357" r:id="rId6"/>
    <p:sldId id="351" r:id="rId7"/>
    <p:sldId id="354" r:id="rId8"/>
    <p:sldId id="356" r:id="rId9"/>
    <p:sldId id="361" r:id="rId10"/>
    <p:sldId id="363" r:id="rId11"/>
    <p:sldId id="362" r:id="rId12"/>
    <p:sldId id="374" r:id="rId13"/>
    <p:sldId id="364" r:id="rId14"/>
    <p:sldId id="365" r:id="rId15"/>
    <p:sldId id="368" r:id="rId16"/>
    <p:sldId id="386" r:id="rId17"/>
    <p:sldId id="371" r:id="rId18"/>
    <p:sldId id="372" r:id="rId19"/>
    <p:sldId id="379" r:id="rId20"/>
    <p:sldId id="375" r:id="rId21"/>
    <p:sldId id="376" r:id="rId22"/>
    <p:sldId id="387" r:id="rId23"/>
    <p:sldId id="388" r:id="rId24"/>
    <p:sldId id="310" r:id="rId25"/>
    <p:sldId id="377" r:id="rId26"/>
    <p:sldId id="378" r:id="rId27"/>
    <p:sldId id="380" r:id="rId28"/>
    <p:sldId id="381" r:id="rId29"/>
    <p:sldId id="385"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6F"/>
    <a:srgbClr val="4F81BD"/>
    <a:srgbClr val="2E75B6"/>
    <a:srgbClr val="FFCC99"/>
    <a:srgbClr val="FFFFCC"/>
    <a:srgbClr val="CCECFF"/>
    <a:srgbClr val="FF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133" autoAdjust="0"/>
  </p:normalViewPr>
  <p:slideViewPr>
    <p:cSldViewPr>
      <p:cViewPr varScale="1">
        <p:scale>
          <a:sx n="68" d="100"/>
          <a:sy n="68" d="100"/>
        </p:scale>
        <p:origin x="1264" y="60"/>
      </p:cViewPr>
      <p:guideLst>
        <p:guide orient="horz" pos="2160"/>
        <p:guide pos="2880"/>
      </p:guideLst>
    </p:cSldViewPr>
  </p:slideViewPr>
  <p:outlineViewPr>
    <p:cViewPr varScale="1">
      <p:scale>
        <a:sx n="170" d="200"/>
        <a:sy n="170" d="200"/>
      </p:scale>
      <p:origin x="0" y="-42056"/>
    </p:cViewPr>
  </p:outlineViewPr>
  <p:notesTextViewPr>
    <p:cViewPr>
      <p:scale>
        <a:sx n="100" d="100"/>
        <a:sy n="100" d="100"/>
      </p:scale>
      <p:origin x="0" y="0"/>
    </p:cViewPr>
  </p:notesTextViewPr>
  <p:sorterViewPr>
    <p:cViewPr varScale="1">
      <p:scale>
        <a:sx n="1" d="1"/>
        <a:sy n="1" d="1"/>
      </p:scale>
      <p:origin x="0" y="-684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802.11-15/1115r0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802.11-15/1115r0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00186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42307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31992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86304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48395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40380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61001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979300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016081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47686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84718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944877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02116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6619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193603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802.11-15/1115r0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Sean Coffey, Realtek</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988950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351127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297197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683062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46111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2353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28995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39042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68852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25558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05558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802.11-15/1115r0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99177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2016</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2016</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2016</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2016</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2016</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2016</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2016</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802.11-16/0394r0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13232" y="356616"/>
            <a:ext cx="2303451" cy="273050"/>
          </a:xfrm>
        </p:spPr>
        <p:txBody>
          <a:bodyPr/>
          <a:lstStyle/>
          <a:p>
            <a:r>
              <a:rPr lang="en-US"/>
              <a:t>March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Achieving High Efficiency in Medium Access via Roster Mode</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2016-03-14</a:t>
            </a:r>
          </a:p>
        </p:txBody>
      </p:sp>
      <p:pic>
        <p:nvPicPr>
          <p:cNvPr id="3" name="Picture 2"/>
          <p:cNvPicPr>
            <a:picLocks noChangeAspect="1"/>
          </p:cNvPicPr>
          <p:nvPr/>
        </p:nvPicPr>
        <p:blipFill>
          <a:blip r:embed="rId3"/>
          <a:stretch>
            <a:fillRect/>
          </a:stretch>
        </p:blipFill>
        <p:spPr>
          <a:xfrm>
            <a:off x="681712" y="2819400"/>
            <a:ext cx="7780575" cy="2247726"/>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14400" y="3404545"/>
            <a:ext cx="1600200" cy="857310"/>
            <a:chOff x="5105400" y="5029200"/>
            <a:chExt cx="3352800" cy="400110"/>
          </a:xfrm>
          <a:pattFill prst="ltUpDiag">
            <a:fgClr>
              <a:schemeClr val="bg1">
                <a:lumMod val="65000"/>
              </a:schemeClr>
            </a:fgClr>
            <a:bgClr>
              <a:schemeClr val="bg1"/>
            </a:bgClr>
          </a:pattFill>
        </p:grpSpPr>
        <p:sp>
          <p:nvSpPr>
            <p:cNvPr id="31" name="TextBox 30"/>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30" name="Rectangle 29"/>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Initiation</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4" name="Date Placeholder 3"/>
          <p:cNvSpPr>
            <a:spLocks noGrp="1"/>
          </p:cNvSpPr>
          <p:nvPr>
            <p:ph type="dt" idx="15"/>
          </p:nvPr>
        </p:nvSpPr>
        <p:spPr>
          <a:xfrm>
            <a:off x="714348" y="357166"/>
            <a:ext cx="2374889" cy="273050"/>
          </a:xfrm>
        </p:spPr>
        <p:txBody>
          <a:bodyPr/>
          <a:lstStyle/>
          <a:p>
            <a:r>
              <a:rPr lang="en-US"/>
              <a:t>March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latin typeface="Calibri" pitchFamily="34" charset="0"/>
              </a:rPr>
              <a:t>Development—VII</a:t>
            </a:r>
          </a:p>
        </p:txBody>
      </p:sp>
      <p:cxnSp>
        <p:nvCxnSpPr>
          <p:cNvPr id="27" name="Straight Connector 26"/>
          <p:cNvCxnSpPr/>
          <p:nvPr/>
        </p:nvCxnSpPr>
        <p:spPr bwMode="auto">
          <a:xfrm flipV="1">
            <a:off x="25146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37" name="TextBox 36"/>
          <p:cNvSpPr txBox="1"/>
          <p:nvPr/>
        </p:nvSpPr>
        <p:spPr>
          <a:xfrm>
            <a:off x="609600" y="1066800"/>
            <a:ext cx="798617"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(A-7)</a:t>
            </a:r>
          </a:p>
        </p:txBody>
      </p:sp>
      <p:sp>
        <p:nvSpPr>
          <p:cNvPr id="11" name="TextBox 10"/>
          <p:cNvSpPr txBox="1"/>
          <p:nvPr/>
        </p:nvSpPr>
        <p:spPr>
          <a:xfrm>
            <a:off x="838200" y="1905000"/>
            <a:ext cx="8126264" cy="769441"/>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Roster mode creates the required conditions, so that we can eliminate</a:t>
            </a:r>
          </a:p>
          <a:p>
            <a:r>
              <a:rPr lang="en-US" sz="2200" i="1" dirty="0">
                <a:solidFill>
                  <a:schemeClr val="tx1">
                    <a:lumMod val="95000"/>
                    <a:lumOff val="5000"/>
                  </a:schemeClr>
                </a:solidFill>
                <a:latin typeface="Calibri" panose="020F0502020204030204" pitchFamily="34" charset="0"/>
              </a:rPr>
              <a:t>	almost all of the </a:t>
            </a:r>
            <a:r>
              <a:rPr lang="en-US" sz="2200" i="1" dirty="0">
                <a:solidFill>
                  <a:schemeClr val="tx1">
                    <a:lumMod val="95000"/>
                    <a:lumOff val="5000"/>
                  </a:schemeClr>
                </a:solidFill>
                <a:latin typeface="Calibri" panose="020F0502020204030204" pitchFamily="34" charset="0"/>
                <a:sym typeface="Symbol" panose="05050102010706020507" pitchFamily="18" charset="2"/>
              </a:rPr>
              <a:t> </a:t>
            </a:r>
            <a:r>
              <a:rPr lang="en-US" sz="2200" i="1" dirty="0">
                <a:solidFill>
                  <a:schemeClr val="tx1">
                    <a:lumMod val="95000"/>
                    <a:lumOff val="5000"/>
                  </a:schemeClr>
                </a:solidFill>
                <a:latin typeface="Calibri" panose="020F0502020204030204" pitchFamily="34" charset="0"/>
              </a:rPr>
              <a:t>200 </a:t>
            </a:r>
            <a:r>
              <a:rPr lang="en-US" sz="2200" i="1" dirty="0">
                <a:solidFill>
                  <a:schemeClr val="tx1">
                    <a:lumMod val="95000"/>
                    <a:lumOff val="5000"/>
                  </a:schemeClr>
                </a:solidFill>
                <a:latin typeface="Calibri" panose="020F0502020204030204" pitchFamily="34" charset="0"/>
                <a:sym typeface="Symbol" panose="05050102010706020507" pitchFamily="18" charset="2"/>
              </a:rPr>
              <a:t></a:t>
            </a:r>
            <a:r>
              <a:rPr lang="en-US" sz="2200" i="1" dirty="0">
                <a:solidFill>
                  <a:schemeClr val="tx1">
                    <a:lumMod val="95000"/>
                    <a:lumOff val="5000"/>
                  </a:schemeClr>
                </a:solidFill>
                <a:latin typeface="Calibri" panose="020F0502020204030204" pitchFamily="34" charset="0"/>
              </a:rPr>
              <a:t>s </a:t>
            </a:r>
          </a:p>
        </p:txBody>
      </p:sp>
      <p:sp>
        <p:nvSpPr>
          <p:cNvPr id="12" name="TextBox 11"/>
          <p:cNvSpPr txBox="1"/>
          <p:nvPr/>
        </p:nvSpPr>
        <p:spPr>
          <a:xfrm>
            <a:off x="2971800" y="5410200"/>
            <a:ext cx="3444239" cy="769441"/>
          </a:xfrm>
          <a:prstGeom prst="rect">
            <a:avLst/>
          </a:prstGeom>
          <a:noFill/>
        </p:spPr>
        <p:txBody>
          <a:bodyPr wrap="square" rtlCol="0">
            <a:spAutoFit/>
          </a:bodyPr>
          <a:lstStyle/>
          <a:p>
            <a:r>
              <a:rPr lang="en-US" sz="2200" i="1" dirty="0">
                <a:solidFill>
                  <a:schemeClr val="tx1">
                    <a:lumMod val="95000"/>
                    <a:lumOff val="5000"/>
                  </a:schemeClr>
                </a:solidFill>
                <a:latin typeface="Calibri" panose="020F0502020204030204" pitchFamily="34" charset="0"/>
              </a:rPr>
              <a:t>… informs these STAs which backoff slots they may use …</a:t>
            </a:r>
          </a:p>
        </p:txBody>
      </p:sp>
      <p:sp>
        <p:nvSpPr>
          <p:cNvPr id="79" name="Rounded Rectangle 78"/>
          <p:cNvSpPr/>
          <p:nvPr/>
        </p:nvSpPr>
        <p:spPr bwMode="auto">
          <a:xfrm>
            <a:off x="7299960" y="3500628"/>
            <a:ext cx="612648"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3" name="Group 12"/>
          <p:cNvGrpSpPr/>
          <p:nvPr/>
        </p:nvGrpSpPr>
        <p:grpSpPr>
          <a:xfrm>
            <a:off x="2971800" y="3270433"/>
            <a:ext cx="1143000" cy="1107948"/>
            <a:chOff x="6080760" y="3270433"/>
            <a:chExt cx="1143000" cy="1107948"/>
          </a:xfrm>
        </p:grpSpPr>
        <p:sp>
          <p:nvSpPr>
            <p:cNvPr id="42" name="Flowchart: Document 41"/>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Flowchart: Document 49"/>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40" name="Rectangle 39"/>
          <p:cNvSpPr/>
          <p:nvPr/>
        </p:nvSpPr>
        <p:spPr>
          <a:xfrm>
            <a:off x="2862072"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9" name="Rectangle 38"/>
          <p:cNvSpPr/>
          <p:nvPr/>
        </p:nvSpPr>
        <p:spPr>
          <a:xfrm>
            <a:off x="2531458"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1" name="Rectangle 40"/>
          <p:cNvSpPr/>
          <p:nvPr/>
        </p:nvSpPr>
        <p:spPr>
          <a:xfrm>
            <a:off x="2697779" y="3271957"/>
            <a:ext cx="164293"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57" name="TextBox 156"/>
          <p:cNvSpPr txBox="1"/>
          <p:nvPr/>
        </p:nvSpPr>
        <p:spPr>
          <a:xfrm>
            <a:off x="7729728" y="3540359"/>
            <a:ext cx="184731" cy="461665"/>
          </a:xfrm>
          <a:prstGeom prst="rect">
            <a:avLst/>
          </a:prstGeom>
          <a:noFill/>
        </p:spPr>
        <p:txBody>
          <a:bodyPr wrap="none" rtlCol="0">
            <a:spAutoFit/>
          </a:bodyPr>
          <a:lstStyle/>
          <a:p>
            <a:endParaRPr lang="en-US" dirty="0">
              <a:solidFill>
                <a:schemeClr val="bg1">
                  <a:lumMod val="65000"/>
                </a:schemeClr>
              </a:solidFill>
              <a:latin typeface="Calibri" panose="020F0502020204030204" pitchFamily="34" charset="0"/>
            </a:endParaRPr>
          </a:p>
        </p:txBody>
      </p:sp>
      <p:grpSp>
        <p:nvGrpSpPr>
          <p:cNvPr id="9" name="Group 8"/>
          <p:cNvGrpSpPr/>
          <p:nvPr/>
        </p:nvGrpSpPr>
        <p:grpSpPr>
          <a:xfrm>
            <a:off x="4419600" y="3270433"/>
            <a:ext cx="1143000" cy="1107948"/>
            <a:chOff x="4553712" y="3270433"/>
            <a:chExt cx="1143000" cy="1107948"/>
          </a:xfrm>
        </p:grpSpPr>
        <p:sp>
          <p:nvSpPr>
            <p:cNvPr id="60" name="Flowchart: Document 59"/>
            <p:cNvSpPr/>
            <p:nvPr/>
          </p:nvSpPr>
          <p:spPr bwMode="auto">
            <a:xfrm rot="5400000" flipH="1">
              <a:off x="4960620"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Flowchart: Document 60"/>
            <p:cNvSpPr/>
            <p:nvPr/>
          </p:nvSpPr>
          <p:spPr bwMode="auto">
            <a:xfrm rot="16200000" flipH="1">
              <a:off x="4183380"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TextBox 61"/>
            <p:cNvSpPr txBox="1"/>
            <p:nvPr/>
          </p:nvSpPr>
          <p:spPr>
            <a:xfrm>
              <a:off x="4949952"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54" name="Rectangle 53"/>
          <p:cNvSpPr/>
          <p:nvPr/>
        </p:nvSpPr>
        <p:spPr>
          <a:xfrm>
            <a:off x="4267200"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55" name="Rectangle 54"/>
          <p:cNvSpPr/>
          <p:nvPr/>
        </p:nvSpPr>
        <p:spPr>
          <a:xfrm>
            <a:off x="4113370"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64" name="Group 63"/>
          <p:cNvGrpSpPr/>
          <p:nvPr/>
        </p:nvGrpSpPr>
        <p:grpSpPr>
          <a:xfrm>
            <a:off x="5638800" y="3270433"/>
            <a:ext cx="1143000" cy="1107948"/>
            <a:chOff x="6080760" y="3270433"/>
            <a:chExt cx="1143000" cy="1107948"/>
          </a:xfrm>
        </p:grpSpPr>
        <p:sp>
          <p:nvSpPr>
            <p:cNvPr id="72" name="Flowchart: Document 71"/>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Flowchart: Document 72"/>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67" name="Rectangle 66"/>
          <p:cNvSpPr/>
          <p:nvPr/>
        </p:nvSpPr>
        <p:spPr>
          <a:xfrm>
            <a:off x="5530690"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8" name="TextBox 87"/>
          <p:cNvSpPr txBox="1"/>
          <p:nvPr/>
        </p:nvSpPr>
        <p:spPr>
          <a:xfrm>
            <a:off x="69342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10" name="TextBox 9"/>
          <p:cNvSpPr txBox="1"/>
          <p:nvPr/>
        </p:nvSpPr>
        <p:spPr>
          <a:xfrm>
            <a:off x="4609237" y="4495800"/>
            <a:ext cx="877163" cy="400110"/>
          </a:xfrm>
          <a:prstGeom prst="rect">
            <a:avLst/>
          </a:prstGeom>
          <a:noFill/>
        </p:spPr>
        <p:txBody>
          <a:bodyPr wrap="none" rtlCol="0">
            <a:spAutoFit/>
          </a:bodyPr>
          <a:lstStyle/>
          <a:p>
            <a:r>
              <a:rPr lang="en-US" sz="2000" dirty="0">
                <a:solidFill>
                  <a:schemeClr val="tx1">
                    <a:lumMod val="75000"/>
                    <a:lumOff val="25000"/>
                  </a:schemeClr>
                </a:solidFill>
                <a:latin typeface="Calibri" panose="020F0502020204030204" pitchFamily="34" charset="0"/>
                <a:sym typeface="Symbol" panose="05050102010706020507" pitchFamily="18" charset="2"/>
              </a:rPr>
              <a:t></a:t>
            </a:r>
            <a:r>
              <a:rPr lang="en-US" sz="2000" dirty="0">
                <a:solidFill>
                  <a:schemeClr val="tx1">
                    <a:lumMod val="75000"/>
                    <a:lumOff val="25000"/>
                  </a:schemeClr>
                </a:solidFill>
                <a:latin typeface="Calibri" panose="020F0502020204030204" pitchFamily="34" charset="0"/>
              </a:rPr>
              <a:t> 4 ms</a:t>
            </a:r>
          </a:p>
        </p:txBody>
      </p:sp>
      <p:cxnSp>
        <p:nvCxnSpPr>
          <p:cNvPr id="52" name="Straight Connector 51"/>
          <p:cNvCxnSpPr/>
          <p:nvPr/>
        </p:nvCxnSpPr>
        <p:spPr bwMode="auto">
          <a:xfrm flipV="1">
            <a:off x="76200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15" name="TextBox 14"/>
          <p:cNvSpPr txBox="1"/>
          <p:nvPr/>
        </p:nvSpPr>
        <p:spPr>
          <a:xfrm>
            <a:off x="609600" y="5021759"/>
            <a:ext cx="2219605" cy="769441"/>
          </a:xfrm>
          <a:prstGeom prst="rect">
            <a:avLst/>
          </a:prstGeom>
          <a:noFill/>
        </p:spPr>
        <p:txBody>
          <a:bodyPr wrap="square" rtlCol="0">
            <a:spAutoFit/>
          </a:bodyPr>
          <a:lstStyle/>
          <a:p>
            <a:r>
              <a:rPr lang="en-US" sz="2200" i="1" dirty="0">
                <a:solidFill>
                  <a:schemeClr val="tx1">
                    <a:lumMod val="95000"/>
                    <a:lumOff val="5000"/>
                  </a:schemeClr>
                </a:solidFill>
                <a:latin typeface="Calibri" panose="020F0502020204030204" pitchFamily="34" charset="0"/>
              </a:rPr>
              <a:t>AP restricts to a subset of STAs …</a:t>
            </a:r>
          </a:p>
        </p:txBody>
      </p:sp>
      <p:sp>
        <p:nvSpPr>
          <p:cNvPr id="53" name="TextBox 52"/>
          <p:cNvSpPr txBox="1"/>
          <p:nvPr/>
        </p:nvSpPr>
        <p:spPr>
          <a:xfrm>
            <a:off x="6848195" y="5029200"/>
            <a:ext cx="2219605" cy="1107996"/>
          </a:xfrm>
          <a:prstGeom prst="rect">
            <a:avLst/>
          </a:prstGeom>
          <a:noFill/>
        </p:spPr>
        <p:txBody>
          <a:bodyPr wrap="square" rtlCol="0">
            <a:spAutoFit/>
          </a:bodyPr>
          <a:lstStyle/>
          <a:p>
            <a:r>
              <a:rPr lang="en-US" sz="2200" i="1" dirty="0">
                <a:solidFill>
                  <a:schemeClr val="tx1">
                    <a:lumMod val="95000"/>
                    <a:lumOff val="5000"/>
                  </a:schemeClr>
                </a:solidFill>
                <a:latin typeface="Calibri" panose="020F0502020204030204" pitchFamily="34" charset="0"/>
              </a:rPr>
              <a:t>… and reverts to</a:t>
            </a:r>
          </a:p>
          <a:p>
            <a:r>
              <a:rPr lang="en-US" sz="2200" i="1" dirty="0">
                <a:solidFill>
                  <a:schemeClr val="tx1">
                    <a:lumMod val="95000"/>
                    <a:lumOff val="5000"/>
                  </a:schemeClr>
                </a:solidFill>
                <a:latin typeface="Calibri" panose="020F0502020204030204" pitchFamily="34" charset="0"/>
              </a:rPr>
              <a:t>ordinary EDCA at</a:t>
            </a:r>
          </a:p>
          <a:p>
            <a:r>
              <a:rPr lang="en-US" sz="2200" i="1" dirty="0">
                <a:solidFill>
                  <a:schemeClr val="tx1">
                    <a:lumMod val="95000"/>
                    <a:lumOff val="5000"/>
                  </a:schemeClr>
                </a:solidFill>
                <a:latin typeface="Calibri" panose="020F0502020204030204" pitchFamily="34" charset="0"/>
              </a:rPr>
              <a:t>the end</a:t>
            </a:r>
          </a:p>
        </p:txBody>
      </p:sp>
      <p:sp>
        <p:nvSpPr>
          <p:cNvPr id="57" name="Arc 56"/>
          <p:cNvSpPr/>
          <p:nvPr/>
        </p:nvSpPr>
        <p:spPr bwMode="auto">
          <a:xfrm flipH="1" flipV="1">
            <a:off x="1524000" y="3475292"/>
            <a:ext cx="255912" cy="1553908"/>
          </a:xfrm>
          <a:prstGeom prst="arc">
            <a:avLst>
              <a:gd name="adj1" fmla="val 16200000"/>
              <a:gd name="adj2" fmla="val 24971"/>
            </a:avLst>
          </a:prstGeom>
          <a:noFill/>
          <a:ln w="9525" cap="flat" cmpd="sng" algn="ctr">
            <a:solidFill>
              <a:schemeClr val="tx1">
                <a:lumMod val="65000"/>
                <a:lumOff val="35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Arc 57"/>
          <p:cNvSpPr/>
          <p:nvPr/>
        </p:nvSpPr>
        <p:spPr bwMode="auto">
          <a:xfrm flipH="1" flipV="1">
            <a:off x="2947415" y="3404545"/>
            <a:ext cx="329185" cy="2005655"/>
          </a:xfrm>
          <a:prstGeom prst="arc">
            <a:avLst>
              <a:gd name="adj1" fmla="val 16200000"/>
              <a:gd name="adj2" fmla="val 24971"/>
            </a:avLst>
          </a:prstGeom>
          <a:noFill/>
          <a:ln w="9525" cap="flat" cmpd="sng" algn="ctr">
            <a:solidFill>
              <a:schemeClr val="tx1">
                <a:lumMod val="65000"/>
                <a:lumOff val="35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Arc 58"/>
          <p:cNvSpPr/>
          <p:nvPr/>
        </p:nvSpPr>
        <p:spPr bwMode="auto">
          <a:xfrm flipV="1">
            <a:off x="7620000" y="2590800"/>
            <a:ext cx="381001" cy="2514600"/>
          </a:xfrm>
          <a:prstGeom prst="arc">
            <a:avLst>
              <a:gd name="adj1" fmla="val 16200000"/>
              <a:gd name="adj2" fmla="val 24971"/>
            </a:avLst>
          </a:prstGeom>
          <a:noFill/>
          <a:ln w="9525" cap="flat" cmpd="sng" algn="ctr">
            <a:solidFill>
              <a:schemeClr val="tx1">
                <a:lumMod val="65000"/>
                <a:lumOff val="35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5" name="Curved Connector 64"/>
          <p:cNvCxnSpPr/>
          <p:nvPr/>
        </p:nvCxnSpPr>
        <p:spPr>
          <a:xfrm rot="16200000" flipH="1">
            <a:off x="1902327" y="4264527"/>
            <a:ext cx="1148345" cy="1142999"/>
          </a:xfrm>
          <a:prstGeom prst="curvedConnector3">
            <a:avLst>
              <a:gd name="adj1" fmla="val 50000"/>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bwMode="auto">
          <a:xfrm>
            <a:off x="5486400" y="4724400"/>
            <a:ext cx="1371600" cy="0"/>
          </a:xfrm>
          <a:prstGeom prst="straightConnector1">
            <a:avLst/>
          </a:prstGeom>
          <a:solidFill>
            <a:srgbClr val="00B8FF"/>
          </a:solidFill>
          <a:ln w="9525" cap="flat" cmpd="sng" algn="ctr">
            <a:solidFill>
              <a:schemeClr val="bg1">
                <a:lumMod val="50000"/>
              </a:schemeClr>
            </a:solidFill>
            <a:prstDash val="solid"/>
            <a:round/>
            <a:headEnd type="none" w="med" len="med"/>
            <a:tailEnd type="stealth"/>
          </a:ln>
          <a:effectLst/>
        </p:spPr>
      </p:cxnSp>
      <p:cxnSp>
        <p:nvCxnSpPr>
          <p:cNvPr id="66" name="Straight Arrow Connector 65"/>
          <p:cNvCxnSpPr/>
          <p:nvPr/>
        </p:nvCxnSpPr>
        <p:spPr bwMode="auto">
          <a:xfrm flipH="1">
            <a:off x="3200400" y="4724400"/>
            <a:ext cx="1371600" cy="0"/>
          </a:xfrm>
          <a:prstGeom prst="straightConnector1">
            <a:avLst/>
          </a:prstGeom>
          <a:solidFill>
            <a:srgbClr val="00B8FF"/>
          </a:solidFill>
          <a:ln w="9525" cap="flat" cmpd="sng" algn="ctr">
            <a:solidFill>
              <a:schemeClr val="bg1">
                <a:lumMod val="50000"/>
              </a:schemeClr>
            </a:solidFill>
            <a:prstDash val="solid"/>
            <a:round/>
            <a:headEnd type="none" w="med" len="med"/>
            <a:tailEnd type="stealth"/>
          </a:ln>
          <a:effectLst/>
        </p:spPr>
      </p:cxnSp>
      <p:sp>
        <p:nvSpPr>
          <p:cNvPr id="24" name="TextBox 23"/>
          <p:cNvSpPr txBox="1"/>
          <p:nvPr/>
        </p:nvSpPr>
        <p:spPr>
          <a:xfrm>
            <a:off x="6858000" y="6096000"/>
            <a:ext cx="2289922" cy="307777"/>
          </a:xfrm>
          <a:prstGeom prst="rect">
            <a:avLst/>
          </a:prstGeom>
          <a:noFill/>
        </p:spPr>
        <p:txBody>
          <a:bodyPr wrap="none" rtlCol="0">
            <a:spAutoFit/>
          </a:bodyPr>
          <a:lstStyle/>
          <a:p>
            <a:r>
              <a:rPr lang="en-US" sz="1400" i="1" dirty="0">
                <a:solidFill>
                  <a:schemeClr val="tx1">
                    <a:lumMod val="95000"/>
                    <a:lumOff val="5000"/>
                  </a:schemeClr>
                </a:solidFill>
                <a:latin typeface="Calibri" panose="020F0502020204030204" pitchFamily="34" charset="0"/>
              </a:rPr>
              <a:t>Internal roster state vanishes</a:t>
            </a:r>
          </a:p>
        </p:txBody>
      </p:sp>
    </p:spTree>
    <p:extLst>
      <p:ext uri="{BB962C8B-B14F-4D97-AF65-F5344CB8AC3E}">
        <p14:creationId xmlns:p14="http://schemas.microsoft.com/office/powerpoint/2010/main" val="29688210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14400" y="3404545"/>
            <a:ext cx="1600200" cy="857310"/>
            <a:chOff x="5105400" y="5029200"/>
            <a:chExt cx="3352800" cy="400110"/>
          </a:xfrm>
          <a:pattFill prst="ltUpDiag">
            <a:fgClr>
              <a:schemeClr val="bg1">
                <a:lumMod val="65000"/>
              </a:schemeClr>
            </a:fgClr>
            <a:bgClr>
              <a:schemeClr val="bg1"/>
            </a:bgClr>
          </a:pattFill>
        </p:grpSpPr>
        <p:sp>
          <p:nvSpPr>
            <p:cNvPr id="31" name="TextBox 30"/>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30" name="Rectangle 29"/>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Initiation</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4" name="Date Placeholder 3"/>
          <p:cNvSpPr>
            <a:spLocks noGrp="1"/>
          </p:cNvSpPr>
          <p:nvPr>
            <p:ph type="dt" idx="15"/>
          </p:nvPr>
        </p:nvSpPr>
        <p:spPr>
          <a:xfrm>
            <a:off x="714348" y="357166"/>
            <a:ext cx="2374889" cy="273050"/>
          </a:xfrm>
        </p:spPr>
        <p:txBody>
          <a:bodyPr/>
          <a:lstStyle/>
          <a:p>
            <a:r>
              <a:rPr lang="en-US"/>
              <a:t>March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latin typeface="Calibri" pitchFamily="34" charset="0"/>
              </a:rPr>
              <a:t>Implications</a:t>
            </a:r>
          </a:p>
        </p:txBody>
      </p:sp>
      <p:cxnSp>
        <p:nvCxnSpPr>
          <p:cNvPr id="27" name="Straight Connector 26"/>
          <p:cNvCxnSpPr/>
          <p:nvPr/>
        </p:nvCxnSpPr>
        <p:spPr bwMode="auto">
          <a:xfrm flipV="1">
            <a:off x="25146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37" name="TextBox 36"/>
          <p:cNvSpPr txBox="1"/>
          <p:nvPr/>
        </p:nvSpPr>
        <p:spPr>
          <a:xfrm>
            <a:off x="609600" y="1066800"/>
            <a:ext cx="798617"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(A-8)</a:t>
            </a:r>
          </a:p>
        </p:txBody>
      </p:sp>
      <p:sp>
        <p:nvSpPr>
          <p:cNvPr id="11" name="TextBox 10"/>
          <p:cNvSpPr txBox="1"/>
          <p:nvPr/>
        </p:nvSpPr>
        <p:spPr>
          <a:xfrm>
            <a:off x="838200" y="1905000"/>
            <a:ext cx="7652288" cy="769441"/>
          </a:xfrm>
          <a:prstGeom prst="rect">
            <a:avLst/>
          </a:prstGeom>
          <a:noFill/>
        </p:spPr>
        <p:txBody>
          <a:bodyPr wrap="none" rtlCol="0">
            <a:spAutoFit/>
          </a:bodyPr>
          <a:lstStyle/>
          <a:p>
            <a:pPr marL="342900" indent="-342900">
              <a:buFont typeface="Wingdings 2" panose="05020102010507070707" pitchFamily="18" charset="2"/>
              <a:buChar char="j"/>
            </a:pPr>
            <a:r>
              <a:rPr lang="en-US" sz="2200" dirty="0">
                <a:solidFill>
                  <a:schemeClr val="tx1">
                    <a:lumMod val="95000"/>
                    <a:lumOff val="5000"/>
                  </a:schemeClr>
                </a:solidFill>
                <a:latin typeface="Calibri" panose="020F0502020204030204" pitchFamily="34" charset="0"/>
                <a:sym typeface="Wingdings 2" panose="05020102010507070707" pitchFamily="18" charset="2"/>
              </a:rPr>
              <a:t>Processing at each STA follows same form as in ordinary EDCA:</a:t>
            </a:r>
          </a:p>
          <a:p>
            <a:pPr lvl="1" indent="0"/>
            <a:r>
              <a:rPr lang="en-US" sz="2200" dirty="0">
                <a:solidFill>
                  <a:schemeClr val="tx1">
                    <a:lumMod val="95000"/>
                    <a:lumOff val="5000"/>
                  </a:schemeClr>
                </a:solidFill>
                <a:latin typeface="Calibri" panose="020F0502020204030204" pitchFamily="34" charset="0"/>
                <a:sym typeface="Wingdings 2" panose="05020102010507070707" pitchFamily="18" charset="2"/>
              </a:rPr>
              <a:t>only some</a:t>
            </a:r>
            <a:r>
              <a:rPr lang="en-US" sz="2200" dirty="0">
                <a:solidFill>
                  <a:schemeClr val="tx1">
                    <a:lumMod val="95000"/>
                    <a:lumOff val="5000"/>
                  </a:schemeClr>
                </a:solidFill>
                <a:latin typeface="Calibri" panose="020F0502020204030204" pitchFamily="34" charset="0"/>
              </a:rPr>
              <a:t> IFS times change (</a:t>
            </a:r>
            <a:r>
              <a:rPr lang="en-US" sz="2200" dirty="0">
                <a:solidFill>
                  <a:schemeClr val="tx1">
                    <a:lumMod val="95000"/>
                    <a:lumOff val="5000"/>
                  </a:schemeClr>
                </a:solidFill>
                <a:latin typeface="Calibri" panose="020F0502020204030204" pitchFamily="34" charset="0"/>
                <a:sym typeface="Symbol" panose="05050102010706020507" pitchFamily="18" charset="2"/>
              </a:rPr>
              <a:t> </a:t>
            </a:r>
            <a:r>
              <a:rPr lang="en-US" sz="2200" dirty="0">
                <a:solidFill>
                  <a:schemeClr val="tx1">
                    <a:lumMod val="95000"/>
                    <a:lumOff val="5000"/>
                  </a:schemeClr>
                </a:solidFill>
                <a:latin typeface="Calibri" panose="020F0502020204030204" pitchFamily="34" charset="0"/>
              </a:rPr>
              <a:t>feasible to implement)</a:t>
            </a:r>
          </a:p>
        </p:txBody>
      </p:sp>
      <p:sp>
        <p:nvSpPr>
          <p:cNvPr id="12" name="TextBox 11"/>
          <p:cNvSpPr txBox="1"/>
          <p:nvPr/>
        </p:nvSpPr>
        <p:spPr>
          <a:xfrm>
            <a:off x="914400" y="5638800"/>
            <a:ext cx="7872540" cy="769441"/>
          </a:xfrm>
          <a:prstGeom prst="rect">
            <a:avLst/>
          </a:prstGeom>
          <a:noFill/>
        </p:spPr>
        <p:txBody>
          <a:bodyPr wrap="none" rtlCol="0">
            <a:spAutoFit/>
          </a:bodyPr>
          <a:lstStyle/>
          <a:p>
            <a:pPr marL="342900" indent="-342900">
              <a:buFont typeface="Wingdings 2" panose="05020102010507070707" pitchFamily="18" charset="2"/>
              <a:buChar char="k"/>
            </a:pPr>
            <a:r>
              <a:rPr lang="en-US" sz="2200" dirty="0">
                <a:solidFill>
                  <a:schemeClr val="tx1">
                    <a:lumMod val="95000"/>
                    <a:lumOff val="5000"/>
                  </a:schemeClr>
                </a:solidFill>
                <a:latin typeface="Calibri" panose="020F0502020204030204" pitchFamily="34" charset="0"/>
                <a:sym typeface="Wingdings 2" panose="05020102010507070707" pitchFamily="18" charset="2"/>
              </a:rPr>
              <a:t>Relation to ordinary EDCA gives roadmap for full protocol,</a:t>
            </a:r>
          </a:p>
          <a:p>
            <a:r>
              <a:rPr lang="en-US" sz="2200" dirty="0">
                <a:solidFill>
                  <a:schemeClr val="tx1">
                    <a:lumMod val="95000"/>
                    <a:lumOff val="5000"/>
                  </a:schemeClr>
                </a:solidFill>
                <a:latin typeface="Calibri" panose="020F0502020204030204" pitchFamily="34" charset="0"/>
                <a:sym typeface="Wingdings 2" panose="05020102010507070707" pitchFamily="18" charset="2"/>
              </a:rPr>
              <a:t>		including exceptions (e.g., defer to end of roster + EIFS, etc.)</a:t>
            </a:r>
            <a:endParaRPr lang="en-US" sz="2200" dirty="0">
              <a:solidFill>
                <a:schemeClr val="tx1">
                  <a:lumMod val="95000"/>
                  <a:lumOff val="5000"/>
                </a:schemeClr>
              </a:solidFill>
              <a:latin typeface="Calibri" panose="020F0502020204030204" pitchFamily="34" charset="0"/>
            </a:endParaRPr>
          </a:p>
        </p:txBody>
      </p:sp>
      <p:sp>
        <p:nvSpPr>
          <p:cNvPr id="79" name="Rounded Rectangle 78"/>
          <p:cNvSpPr/>
          <p:nvPr/>
        </p:nvSpPr>
        <p:spPr bwMode="auto">
          <a:xfrm>
            <a:off x="7299960" y="3500628"/>
            <a:ext cx="612648"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3" name="Group 12"/>
          <p:cNvGrpSpPr/>
          <p:nvPr/>
        </p:nvGrpSpPr>
        <p:grpSpPr>
          <a:xfrm>
            <a:off x="2971800" y="3270433"/>
            <a:ext cx="1143000" cy="1107948"/>
            <a:chOff x="6080760" y="3270433"/>
            <a:chExt cx="1143000" cy="1107948"/>
          </a:xfrm>
        </p:grpSpPr>
        <p:sp>
          <p:nvSpPr>
            <p:cNvPr id="42" name="Flowchart: Document 41"/>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Flowchart: Document 49"/>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40" name="Rectangle 39"/>
          <p:cNvSpPr/>
          <p:nvPr/>
        </p:nvSpPr>
        <p:spPr>
          <a:xfrm>
            <a:off x="2862072"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9" name="Rectangle 38"/>
          <p:cNvSpPr/>
          <p:nvPr/>
        </p:nvSpPr>
        <p:spPr>
          <a:xfrm>
            <a:off x="2531458"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1" name="Rectangle 40"/>
          <p:cNvSpPr/>
          <p:nvPr/>
        </p:nvSpPr>
        <p:spPr>
          <a:xfrm>
            <a:off x="2697779" y="3271957"/>
            <a:ext cx="164293"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 name="Left Brace 2"/>
          <p:cNvSpPr/>
          <p:nvPr/>
        </p:nvSpPr>
        <p:spPr bwMode="auto">
          <a:xfrm rot="16200000">
            <a:off x="5031737" y="2512063"/>
            <a:ext cx="71126" cy="5105401"/>
          </a:xfrm>
          <a:prstGeom prst="leftBrace">
            <a:avLst/>
          </a:prstGeom>
          <a:no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7" name="TextBox 156"/>
          <p:cNvSpPr txBox="1"/>
          <p:nvPr/>
        </p:nvSpPr>
        <p:spPr>
          <a:xfrm>
            <a:off x="7729728" y="3540359"/>
            <a:ext cx="184731" cy="461665"/>
          </a:xfrm>
          <a:prstGeom prst="rect">
            <a:avLst/>
          </a:prstGeom>
          <a:noFill/>
        </p:spPr>
        <p:txBody>
          <a:bodyPr wrap="none" rtlCol="0">
            <a:spAutoFit/>
          </a:bodyPr>
          <a:lstStyle/>
          <a:p>
            <a:endParaRPr lang="en-US" dirty="0">
              <a:solidFill>
                <a:schemeClr val="bg1">
                  <a:lumMod val="65000"/>
                </a:schemeClr>
              </a:solidFill>
              <a:latin typeface="Calibri" panose="020F0502020204030204" pitchFamily="34" charset="0"/>
            </a:endParaRPr>
          </a:p>
        </p:txBody>
      </p:sp>
      <p:sp>
        <p:nvSpPr>
          <p:cNvPr id="158" name="Left Brace 157"/>
          <p:cNvSpPr/>
          <p:nvPr/>
        </p:nvSpPr>
        <p:spPr bwMode="auto">
          <a:xfrm rot="16200000">
            <a:off x="3486324" y="4068086"/>
            <a:ext cx="150411" cy="1005840"/>
          </a:xfrm>
          <a:prstGeom prst="leftBrace">
            <a:avLst/>
          </a:prstGeom>
          <a:no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p:cNvSpPr txBox="1"/>
          <p:nvPr/>
        </p:nvSpPr>
        <p:spPr>
          <a:xfrm>
            <a:off x="3044417" y="4598313"/>
            <a:ext cx="994183" cy="369332"/>
          </a:xfrm>
          <a:prstGeom prst="rect">
            <a:avLst/>
          </a:prstGeom>
          <a:noFill/>
        </p:spPr>
        <p:txBody>
          <a:bodyPr wrap="none" rtlCol="0">
            <a:spAutoFit/>
          </a:bodyPr>
          <a:lstStyle/>
          <a:p>
            <a:r>
              <a:rPr lang="en-US" sz="1800" dirty="0">
                <a:solidFill>
                  <a:schemeClr val="tx1">
                    <a:lumMod val="75000"/>
                    <a:lumOff val="25000"/>
                  </a:schemeClr>
                </a:solidFill>
                <a:latin typeface="Calibri" panose="020F0502020204030204" pitchFamily="34" charset="0"/>
              </a:rPr>
              <a:t>A-MPDU</a:t>
            </a:r>
          </a:p>
        </p:txBody>
      </p:sp>
      <p:sp>
        <p:nvSpPr>
          <p:cNvPr id="159" name="Left Brace 158"/>
          <p:cNvSpPr/>
          <p:nvPr/>
        </p:nvSpPr>
        <p:spPr bwMode="auto">
          <a:xfrm rot="16200000">
            <a:off x="4923515" y="4068086"/>
            <a:ext cx="150411" cy="1005840"/>
          </a:xfrm>
          <a:prstGeom prst="leftBrace">
            <a:avLst/>
          </a:prstGeom>
          <a:no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0" name="TextBox 159"/>
          <p:cNvSpPr txBox="1"/>
          <p:nvPr/>
        </p:nvSpPr>
        <p:spPr>
          <a:xfrm>
            <a:off x="4492217" y="4598313"/>
            <a:ext cx="994183" cy="369332"/>
          </a:xfrm>
          <a:prstGeom prst="rect">
            <a:avLst/>
          </a:prstGeom>
          <a:noFill/>
        </p:spPr>
        <p:txBody>
          <a:bodyPr wrap="none" rtlCol="0">
            <a:spAutoFit/>
          </a:bodyPr>
          <a:lstStyle/>
          <a:p>
            <a:r>
              <a:rPr lang="en-US" sz="1800" dirty="0">
                <a:solidFill>
                  <a:schemeClr val="tx1">
                    <a:lumMod val="75000"/>
                    <a:lumOff val="25000"/>
                  </a:schemeClr>
                </a:solidFill>
                <a:latin typeface="Calibri" panose="020F0502020204030204" pitchFamily="34" charset="0"/>
              </a:rPr>
              <a:t>A-MPDU</a:t>
            </a:r>
          </a:p>
        </p:txBody>
      </p:sp>
      <p:sp>
        <p:nvSpPr>
          <p:cNvPr id="161" name="Left Brace 160"/>
          <p:cNvSpPr/>
          <p:nvPr/>
        </p:nvSpPr>
        <p:spPr bwMode="auto">
          <a:xfrm rot="16200000">
            <a:off x="6197202" y="4068086"/>
            <a:ext cx="150411" cy="1005840"/>
          </a:xfrm>
          <a:prstGeom prst="leftBrace">
            <a:avLst/>
          </a:prstGeom>
          <a:no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2" name="TextBox 161"/>
          <p:cNvSpPr txBox="1"/>
          <p:nvPr/>
        </p:nvSpPr>
        <p:spPr>
          <a:xfrm>
            <a:off x="5711417" y="4598313"/>
            <a:ext cx="994183" cy="369332"/>
          </a:xfrm>
          <a:prstGeom prst="rect">
            <a:avLst/>
          </a:prstGeom>
          <a:noFill/>
        </p:spPr>
        <p:txBody>
          <a:bodyPr wrap="none" rtlCol="0">
            <a:spAutoFit/>
          </a:bodyPr>
          <a:lstStyle/>
          <a:p>
            <a:r>
              <a:rPr lang="en-US" sz="1800" dirty="0">
                <a:solidFill>
                  <a:schemeClr val="tx1">
                    <a:lumMod val="75000"/>
                    <a:lumOff val="25000"/>
                  </a:schemeClr>
                </a:solidFill>
                <a:latin typeface="Calibri" panose="020F0502020204030204" pitchFamily="34" charset="0"/>
              </a:rPr>
              <a:t>A-MPDU</a:t>
            </a:r>
          </a:p>
        </p:txBody>
      </p:sp>
      <p:grpSp>
        <p:nvGrpSpPr>
          <p:cNvPr id="9" name="Group 8"/>
          <p:cNvGrpSpPr/>
          <p:nvPr/>
        </p:nvGrpSpPr>
        <p:grpSpPr>
          <a:xfrm>
            <a:off x="4419600" y="3270433"/>
            <a:ext cx="1143000" cy="1107948"/>
            <a:chOff x="4553712" y="3270433"/>
            <a:chExt cx="1143000" cy="1107948"/>
          </a:xfrm>
        </p:grpSpPr>
        <p:sp>
          <p:nvSpPr>
            <p:cNvPr id="60" name="Flowchart: Document 59"/>
            <p:cNvSpPr/>
            <p:nvPr/>
          </p:nvSpPr>
          <p:spPr bwMode="auto">
            <a:xfrm rot="5400000" flipH="1">
              <a:off x="4960620"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Flowchart: Document 60"/>
            <p:cNvSpPr/>
            <p:nvPr/>
          </p:nvSpPr>
          <p:spPr bwMode="auto">
            <a:xfrm rot="16200000" flipH="1">
              <a:off x="4183380"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TextBox 61"/>
            <p:cNvSpPr txBox="1"/>
            <p:nvPr/>
          </p:nvSpPr>
          <p:spPr>
            <a:xfrm>
              <a:off x="4949952"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54" name="Rectangle 53"/>
          <p:cNvSpPr/>
          <p:nvPr/>
        </p:nvSpPr>
        <p:spPr>
          <a:xfrm>
            <a:off x="4267200"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55" name="Rectangle 54"/>
          <p:cNvSpPr/>
          <p:nvPr/>
        </p:nvSpPr>
        <p:spPr>
          <a:xfrm>
            <a:off x="4113370"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64" name="Group 63"/>
          <p:cNvGrpSpPr/>
          <p:nvPr/>
        </p:nvGrpSpPr>
        <p:grpSpPr>
          <a:xfrm>
            <a:off x="5638800" y="3270433"/>
            <a:ext cx="1143000" cy="1107948"/>
            <a:chOff x="6080760" y="3270433"/>
            <a:chExt cx="1143000" cy="1107948"/>
          </a:xfrm>
        </p:grpSpPr>
        <p:sp>
          <p:nvSpPr>
            <p:cNvPr id="72" name="Flowchart: Document 71"/>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Flowchart: Document 72"/>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67" name="Rectangle 66"/>
          <p:cNvSpPr/>
          <p:nvPr/>
        </p:nvSpPr>
        <p:spPr>
          <a:xfrm>
            <a:off x="5530690"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8" name="TextBox 87"/>
          <p:cNvSpPr txBox="1"/>
          <p:nvPr/>
        </p:nvSpPr>
        <p:spPr>
          <a:xfrm>
            <a:off x="69342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10" name="TextBox 9"/>
          <p:cNvSpPr txBox="1"/>
          <p:nvPr/>
        </p:nvSpPr>
        <p:spPr>
          <a:xfrm>
            <a:off x="4724400" y="5105400"/>
            <a:ext cx="877163" cy="400110"/>
          </a:xfrm>
          <a:prstGeom prst="rect">
            <a:avLst/>
          </a:prstGeom>
          <a:noFill/>
        </p:spPr>
        <p:txBody>
          <a:bodyPr wrap="none" rtlCol="0">
            <a:spAutoFit/>
          </a:bodyPr>
          <a:lstStyle/>
          <a:p>
            <a:r>
              <a:rPr lang="en-US" sz="2000" dirty="0">
                <a:solidFill>
                  <a:schemeClr val="tx1">
                    <a:lumMod val="75000"/>
                    <a:lumOff val="25000"/>
                  </a:schemeClr>
                </a:solidFill>
                <a:latin typeface="Calibri" panose="020F0502020204030204" pitchFamily="34" charset="0"/>
                <a:sym typeface="Symbol" panose="05050102010706020507" pitchFamily="18" charset="2"/>
              </a:rPr>
              <a:t></a:t>
            </a:r>
            <a:r>
              <a:rPr lang="en-US" sz="2000" dirty="0">
                <a:solidFill>
                  <a:schemeClr val="tx1">
                    <a:lumMod val="75000"/>
                    <a:lumOff val="25000"/>
                  </a:schemeClr>
                </a:solidFill>
                <a:latin typeface="Calibri" panose="020F0502020204030204" pitchFamily="34" charset="0"/>
              </a:rPr>
              <a:t> 4 ms</a:t>
            </a:r>
          </a:p>
        </p:txBody>
      </p:sp>
      <p:cxnSp>
        <p:nvCxnSpPr>
          <p:cNvPr id="52" name="Straight Connector 51"/>
          <p:cNvCxnSpPr/>
          <p:nvPr/>
        </p:nvCxnSpPr>
        <p:spPr bwMode="auto">
          <a:xfrm flipV="1">
            <a:off x="76200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49" name="Left Brace 48"/>
          <p:cNvSpPr/>
          <p:nvPr/>
        </p:nvSpPr>
        <p:spPr bwMode="auto">
          <a:xfrm rot="16200000">
            <a:off x="7825740" y="4930139"/>
            <a:ext cx="76199" cy="274320"/>
          </a:xfrm>
          <a:prstGeom prst="leftBrace">
            <a:avLst/>
          </a:prstGeom>
          <a:no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3" name="Straight Connector 52"/>
          <p:cNvCxnSpPr/>
          <p:nvPr/>
        </p:nvCxnSpPr>
        <p:spPr bwMode="auto">
          <a:xfrm flipV="1">
            <a:off x="80772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56" name="TextBox 55"/>
          <p:cNvSpPr txBox="1"/>
          <p:nvPr/>
        </p:nvSpPr>
        <p:spPr>
          <a:xfrm>
            <a:off x="7545990" y="5105400"/>
            <a:ext cx="607410" cy="400110"/>
          </a:xfrm>
          <a:prstGeom prst="rect">
            <a:avLst/>
          </a:prstGeom>
          <a:noFill/>
        </p:spPr>
        <p:txBody>
          <a:bodyPr wrap="none" rtlCol="0">
            <a:spAutoFit/>
          </a:bodyPr>
          <a:lstStyle/>
          <a:p>
            <a:r>
              <a:rPr lang="en-US" sz="2000" dirty="0">
                <a:solidFill>
                  <a:schemeClr val="tx1">
                    <a:lumMod val="75000"/>
                    <a:lumOff val="25000"/>
                  </a:schemeClr>
                </a:solidFill>
                <a:latin typeface="Calibri" panose="020F0502020204030204" pitchFamily="34" charset="0"/>
                <a:sym typeface="Symbol" panose="05050102010706020507" pitchFamily="18" charset="2"/>
              </a:rPr>
              <a:t>EIFS</a:t>
            </a:r>
            <a:endParaRPr lang="en-US" sz="2000" dirty="0">
              <a:solidFill>
                <a:schemeClr val="tx1">
                  <a:lumMod val="75000"/>
                  <a:lumOff val="25000"/>
                </a:schemeClr>
              </a:solidFill>
              <a:latin typeface="Calibri" panose="020F0502020204030204" pitchFamily="34" charset="0"/>
            </a:endParaRPr>
          </a:p>
        </p:txBody>
      </p:sp>
    </p:spTree>
    <p:extLst>
      <p:ext uri="{BB962C8B-B14F-4D97-AF65-F5344CB8AC3E}">
        <p14:creationId xmlns:p14="http://schemas.microsoft.com/office/powerpoint/2010/main" val="16290255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Summary—A</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lumMod val="85000"/>
                    <a:lumOff val="15000"/>
                  </a:schemeClr>
                </a:solidFill>
                <a:latin typeface="Calibri" pitchFamily="34" charset="0"/>
              </a:rPr>
              <a:t>A—</a:t>
            </a:r>
            <a:r>
              <a:rPr lang="en-GB" dirty="0">
                <a:latin typeface="Calibri" pitchFamily="34" charset="0"/>
              </a:rPr>
              <a:t>Intuitive development, relation to ordinary EDCA</a:t>
            </a:r>
            <a:r>
              <a:rPr lang="en-GB" dirty="0">
                <a:solidFill>
                  <a:schemeClr val="tx1">
                    <a:lumMod val="85000"/>
                    <a:lumOff val="15000"/>
                  </a:schemeClr>
                </a:solidFill>
                <a:latin typeface="Calibri" pitchFamily="34" charset="0"/>
              </a:rPr>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00" dirty="0">
              <a:solidFill>
                <a:schemeClr val="tx1">
                  <a:lumMod val="85000"/>
                  <a:lumOff val="15000"/>
                </a:schemeClr>
              </a:solidFill>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Ordinary EDCA already possesses a significant degree of automatic synchronization, simply from devices each following the same protocol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Roster mode systematizes this synchronization for very short time period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Processing at individual STA follows all the rules of ordinary EDCA: only some aspects of timing change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Recovery rules also inherit the structure of ordinary EDCA</a:t>
            </a:r>
          </a:p>
        </p:txBody>
      </p:sp>
      <p:sp>
        <p:nvSpPr>
          <p:cNvPr id="7" name="TextBox 6"/>
          <p:cNvSpPr txBox="1"/>
          <p:nvPr/>
        </p:nvSpPr>
        <p:spPr>
          <a:xfrm>
            <a:off x="609600" y="1066800"/>
            <a:ext cx="798617"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(A-9)</a:t>
            </a:r>
          </a:p>
        </p:txBody>
      </p:sp>
    </p:spTree>
    <p:extLst>
      <p:ext uri="{BB962C8B-B14F-4D97-AF65-F5344CB8AC3E}">
        <p14:creationId xmlns:p14="http://schemas.microsoft.com/office/powerpoint/2010/main" val="13581636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79248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Rosters (i.e., ordered lists) greatly reduce EDCA medium access overhead, by providing 11ax devices with predictable and unique backoff slots, and without requiring scheduling or duration information [1-3].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This presentation extends the previous ones, via: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	A—an intuitive development showing how this mode naturally fits with ordinary EDCA;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B—results showing throughput gains (where the challenge is to make these gains be </a:t>
            </a:r>
            <a:r>
              <a:rPr lang="en-GB" sz="2600" i="1" dirty="0">
                <a:latin typeface="Calibri" pitchFamily="34" charset="0"/>
              </a:rPr>
              <a:t>low</a:t>
            </a:r>
            <a:r>
              <a:rPr lang="en-GB" sz="2600" dirty="0">
                <a:latin typeface="Calibri" pitchFamily="34" charset="0"/>
              </a:rPr>
              <a:t>); and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r>
              <a:rPr lang="en-GB" sz="2600" dirty="0">
                <a:solidFill>
                  <a:schemeClr val="bg1">
                    <a:lumMod val="65000"/>
                  </a:schemeClr>
                </a:solidFill>
                <a:latin typeface="Calibri" pitchFamily="34" charset="0"/>
              </a:rPr>
              <a:t>C—a motion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34364106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Frames</a:t>
            </a:r>
          </a:p>
        </p:txBody>
      </p:sp>
      <p:sp>
        <p:nvSpPr>
          <p:cNvPr id="4098" name="Rectangle 2"/>
          <p:cNvSpPr>
            <a:spLocks noGrp="1" noChangeArrowheads="1"/>
          </p:cNvSpPr>
          <p:nvPr>
            <p:ph type="body" idx="1"/>
          </p:nvPr>
        </p:nvSpPr>
        <p:spPr>
          <a:xfrm>
            <a:off x="685800" y="1981200"/>
            <a:ext cx="7924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b="0" dirty="0">
                <a:solidFill>
                  <a:schemeClr val="tx1">
                    <a:lumMod val="95000"/>
                    <a:lumOff val="5000"/>
                  </a:schemeClr>
                </a:solidFill>
                <a:latin typeface="Calibri" pitchFamily="34" charset="0"/>
              </a:rPr>
              <a:t>Frame formats to enable roster mode: </a:t>
            </a:r>
            <a:r>
              <a:rPr lang="en-GB" sz="2600" b="0">
                <a:solidFill>
                  <a:schemeClr val="tx1">
                    <a:lumMod val="95000"/>
                    <a:lumOff val="5000"/>
                  </a:schemeClr>
                </a:solidFill>
                <a:latin typeface="Calibri" pitchFamily="34" charset="0"/>
              </a:rPr>
              <a:t>see Appendix A</a:t>
            </a:r>
            <a:endParaRPr lang="en-GB" sz="2600" b="0" dirty="0">
              <a:solidFill>
                <a:schemeClr val="tx1">
                  <a:lumMod val="95000"/>
                  <a:lumOff val="5000"/>
                </a:schemeClr>
              </a:solidFill>
              <a:latin typeface="Calibri" pitchFamily="34" charset="0"/>
            </a:endParaRPr>
          </a:p>
        </p:txBody>
      </p:sp>
      <p:sp>
        <p:nvSpPr>
          <p:cNvPr id="7" name="TextBox 6"/>
          <p:cNvSpPr txBox="1"/>
          <p:nvPr/>
        </p:nvSpPr>
        <p:spPr>
          <a:xfrm>
            <a:off x="609600" y="1066800"/>
            <a:ext cx="787395"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(B-1)</a:t>
            </a:r>
          </a:p>
        </p:txBody>
      </p:sp>
      <p:grpSp>
        <p:nvGrpSpPr>
          <p:cNvPr id="4096" name="Group 4095"/>
          <p:cNvGrpSpPr/>
          <p:nvPr/>
        </p:nvGrpSpPr>
        <p:grpSpPr>
          <a:xfrm>
            <a:off x="914400" y="3083052"/>
            <a:ext cx="7000059" cy="1107948"/>
            <a:chOff x="914400" y="3270433"/>
            <a:chExt cx="7000059" cy="1107948"/>
          </a:xfrm>
        </p:grpSpPr>
        <p:grpSp>
          <p:nvGrpSpPr>
            <p:cNvPr id="87" name="Group 86"/>
            <p:cNvGrpSpPr/>
            <p:nvPr/>
          </p:nvGrpSpPr>
          <p:grpSpPr>
            <a:xfrm>
              <a:off x="914400" y="3404545"/>
              <a:ext cx="1600200" cy="857310"/>
              <a:chOff x="5105400" y="5029200"/>
              <a:chExt cx="3352800" cy="400110"/>
            </a:xfrm>
            <a:pattFill prst="ltUpDiag">
              <a:fgClr>
                <a:schemeClr val="bg1">
                  <a:lumMod val="65000"/>
                </a:schemeClr>
              </a:fgClr>
              <a:bgClr>
                <a:schemeClr val="bg1"/>
              </a:bgClr>
            </a:pattFill>
          </p:grpSpPr>
          <p:sp>
            <p:nvSpPr>
              <p:cNvPr id="88" name="TextBox 87"/>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89" name="Rectangle 88"/>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Initiation</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90" name="Rounded Rectangle 89"/>
            <p:cNvSpPr/>
            <p:nvPr/>
          </p:nvSpPr>
          <p:spPr bwMode="auto">
            <a:xfrm>
              <a:off x="7299960" y="3500628"/>
              <a:ext cx="612648"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91" name="Group 90"/>
            <p:cNvGrpSpPr/>
            <p:nvPr/>
          </p:nvGrpSpPr>
          <p:grpSpPr>
            <a:xfrm>
              <a:off x="2971800" y="3270433"/>
              <a:ext cx="1143000" cy="1107948"/>
              <a:chOff x="6080760" y="3270433"/>
              <a:chExt cx="1143000" cy="1107948"/>
            </a:xfrm>
          </p:grpSpPr>
          <p:sp>
            <p:nvSpPr>
              <p:cNvPr id="92" name="Flowchart: Document 91"/>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Flowchart: Document 92"/>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TextBox 93"/>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95" name="Rectangle 94"/>
            <p:cNvSpPr/>
            <p:nvPr/>
          </p:nvSpPr>
          <p:spPr>
            <a:xfrm>
              <a:off x="2862072"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6" name="Rectangle 95"/>
            <p:cNvSpPr/>
            <p:nvPr/>
          </p:nvSpPr>
          <p:spPr>
            <a:xfrm>
              <a:off x="2531458"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7" name="Rectangle 96"/>
            <p:cNvSpPr/>
            <p:nvPr/>
          </p:nvSpPr>
          <p:spPr>
            <a:xfrm>
              <a:off x="2697779" y="3271957"/>
              <a:ext cx="164293"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8" name="TextBox 97"/>
            <p:cNvSpPr txBox="1"/>
            <p:nvPr/>
          </p:nvSpPr>
          <p:spPr>
            <a:xfrm>
              <a:off x="7729728" y="3540359"/>
              <a:ext cx="184731" cy="461665"/>
            </a:xfrm>
            <a:prstGeom prst="rect">
              <a:avLst/>
            </a:prstGeom>
            <a:noFill/>
          </p:spPr>
          <p:txBody>
            <a:bodyPr wrap="none" rtlCol="0">
              <a:spAutoFit/>
            </a:bodyPr>
            <a:lstStyle/>
            <a:p>
              <a:endParaRPr lang="en-US" dirty="0">
                <a:solidFill>
                  <a:schemeClr val="bg1">
                    <a:lumMod val="65000"/>
                  </a:schemeClr>
                </a:solidFill>
                <a:latin typeface="Calibri" panose="020F0502020204030204" pitchFamily="34" charset="0"/>
              </a:endParaRPr>
            </a:p>
          </p:txBody>
        </p:sp>
        <p:grpSp>
          <p:nvGrpSpPr>
            <p:cNvPr id="99" name="Group 98"/>
            <p:cNvGrpSpPr/>
            <p:nvPr/>
          </p:nvGrpSpPr>
          <p:grpSpPr>
            <a:xfrm>
              <a:off x="4419600" y="3270433"/>
              <a:ext cx="1143000" cy="1107948"/>
              <a:chOff x="4553712" y="3270433"/>
              <a:chExt cx="1143000" cy="1107948"/>
            </a:xfrm>
          </p:grpSpPr>
          <p:sp>
            <p:nvSpPr>
              <p:cNvPr id="100" name="Flowchart: Document 99"/>
              <p:cNvSpPr/>
              <p:nvPr/>
            </p:nvSpPr>
            <p:spPr bwMode="auto">
              <a:xfrm rot="5400000" flipH="1">
                <a:off x="4960620"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Flowchart: Document 100"/>
              <p:cNvSpPr/>
              <p:nvPr/>
            </p:nvSpPr>
            <p:spPr bwMode="auto">
              <a:xfrm rot="16200000" flipH="1">
                <a:off x="4183380"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TextBox 101"/>
              <p:cNvSpPr txBox="1"/>
              <p:nvPr/>
            </p:nvSpPr>
            <p:spPr>
              <a:xfrm>
                <a:off x="4949952"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103" name="Rectangle 102"/>
            <p:cNvSpPr/>
            <p:nvPr/>
          </p:nvSpPr>
          <p:spPr>
            <a:xfrm>
              <a:off x="4267200"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04" name="Rectangle 103"/>
            <p:cNvSpPr/>
            <p:nvPr/>
          </p:nvSpPr>
          <p:spPr>
            <a:xfrm>
              <a:off x="4113370"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105" name="Group 104"/>
            <p:cNvGrpSpPr/>
            <p:nvPr/>
          </p:nvGrpSpPr>
          <p:grpSpPr>
            <a:xfrm>
              <a:off x="5638800" y="3270433"/>
              <a:ext cx="1143000" cy="1107948"/>
              <a:chOff x="6080760" y="3270433"/>
              <a:chExt cx="1143000" cy="1107948"/>
            </a:xfrm>
          </p:grpSpPr>
          <p:sp>
            <p:nvSpPr>
              <p:cNvPr id="106" name="Flowchart: Document 105"/>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7" name="Flowchart: Document 106"/>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8" name="TextBox 107"/>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109" name="Rectangle 108"/>
            <p:cNvSpPr/>
            <p:nvPr/>
          </p:nvSpPr>
          <p:spPr>
            <a:xfrm>
              <a:off x="5530690"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10" name="TextBox 109"/>
            <p:cNvSpPr txBox="1"/>
            <p:nvPr/>
          </p:nvSpPr>
          <p:spPr>
            <a:xfrm>
              <a:off x="69342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62" name="TextBox 61"/>
          <p:cNvSpPr txBox="1"/>
          <p:nvPr/>
        </p:nvSpPr>
        <p:spPr>
          <a:xfrm>
            <a:off x="1170432" y="5943600"/>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44</a:t>
            </a:r>
          </a:p>
        </p:txBody>
      </p:sp>
      <p:sp>
        <p:nvSpPr>
          <p:cNvPr id="63" name="TextBox 62"/>
          <p:cNvSpPr txBox="1"/>
          <p:nvPr/>
        </p:nvSpPr>
        <p:spPr>
          <a:xfrm>
            <a:off x="1689992" y="5946577"/>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16</a:t>
            </a:r>
          </a:p>
        </p:txBody>
      </p:sp>
      <p:sp>
        <p:nvSpPr>
          <p:cNvPr id="66" name="TextBox 65"/>
          <p:cNvSpPr txBox="1"/>
          <p:nvPr/>
        </p:nvSpPr>
        <p:spPr>
          <a:xfrm>
            <a:off x="2362200" y="5946577"/>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60</a:t>
            </a:r>
          </a:p>
        </p:txBody>
      </p:sp>
      <p:sp>
        <p:nvSpPr>
          <p:cNvPr id="67" name="TextBox 66"/>
          <p:cNvSpPr txBox="1"/>
          <p:nvPr/>
        </p:nvSpPr>
        <p:spPr>
          <a:xfrm>
            <a:off x="3081528" y="5946577"/>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16</a:t>
            </a:r>
          </a:p>
        </p:txBody>
      </p:sp>
      <p:sp>
        <p:nvSpPr>
          <p:cNvPr id="68" name="TextBox 67"/>
          <p:cNvSpPr txBox="1"/>
          <p:nvPr/>
        </p:nvSpPr>
        <p:spPr>
          <a:xfrm>
            <a:off x="3657600" y="5946577"/>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44</a:t>
            </a:r>
          </a:p>
        </p:txBody>
      </p:sp>
      <p:sp>
        <p:nvSpPr>
          <p:cNvPr id="69" name="TextBox 68"/>
          <p:cNvSpPr txBox="1"/>
          <p:nvPr/>
        </p:nvSpPr>
        <p:spPr>
          <a:xfrm>
            <a:off x="4160520" y="5946577"/>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16</a:t>
            </a:r>
          </a:p>
        </p:txBody>
      </p:sp>
      <p:sp>
        <p:nvSpPr>
          <p:cNvPr id="70" name="TextBox 69"/>
          <p:cNvSpPr txBox="1"/>
          <p:nvPr/>
        </p:nvSpPr>
        <p:spPr>
          <a:xfrm>
            <a:off x="7868604" y="5946577"/>
            <a:ext cx="36099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sym typeface="Symbol" panose="05050102010706020507" pitchFamily="18" charset="2"/>
              </a:rPr>
              <a:t></a:t>
            </a:r>
            <a:r>
              <a:rPr lang="en-US" sz="1400" b="1" dirty="0">
                <a:solidFill>
                  <a:schemeClr val="tx1"/>
                </a:solidFill>
                <a:latin typeface="Calibri" panose="020F0502020204030204" pitchFamily="34" charset="0"/>
              </a:rPr>
              <a:t>s</a:t>
            </a:r>
          </a:p>
        </p:txBody>
      </p:sp>
      <p:sp>
        <p:nvSpPr>
          <p:cNvPr id="51" name="TextBox 50"/>
          <p:cNvSpPr txBox="1"/>
          <p:nvPr/>
        </p:nvSpPr>
        <p:spPr>
          <a:xfrm>
            <a:off x="5469534" y="5064359"/>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nvGrpSpPr>
          <p:cNvPr id="4106" name="Group 4105"/>
          <p:cNvGrpSpPr/>
          <p:nvPr/>
        </p:nvGrpSpPr>
        <p:grpSpPr>
          <a:xfrm>
            <a:off x="914400" y="4806767"/>
            <a:ext cx="3584448" cy="1104900"/>
            <a:chOff x="914400" y="4806767"/>
            <a:chExt cx="3584448" cy="1104900"/>
          </a:xfrm>
        </p:grpSpPr>
        <p:sp>
          <p:nvSpPr>
            <p:cNvPr id="56" name="Rectangle 55"/>
            <p:cNvSpPr/>
            <p:nvPr/>
          </p:nvSpPr>
          <p:spPr>
            <a:xfrm>
              <a:off x="2011680" y="4806767"/>
              <a:ext cx="1097280"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lumMod val="95000"/>
                      <a:lumOff val="5000"/>
                    </a:schemeClr>
                  </a:solidFill>
                  <a:latin typeface="Calibri" panose="020F0502020204030204" pitchFamily="34" charset="0"/>
                </a:rPr>
                <a:t>RI</a:t>
              </a:r>
            </a:p>
          </p:txBody>
        </p:sp>
        <p:sp>
          <p:nvSpPr>
            <p:cNvPr id="57" name="Rectangle 56"/>
            <p:cNvSpPr/>
            <p:nvPr/>
          </p:nvSpPr>
          <p:spPr>
            <a:xfrm>
              <a:off x="1719072" y="4806767"/>
              <a:ext cx="292608"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58" name="Rectangle 57"/>
            <p:cNvSpPr/>
            <p:nvPr/>
          </p:nvSpPr>
          <p:spPr>
            <a:xfrm>
              <a:off x="914400" y="4806767"/>
              <a:ext cx="804672"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lumMod val="95000"/>
                      <a:lumOff val="5000"/>
                    </a:schemeClr>
                  </a:solidFill>
                  <a:latin typeface="Calibri" panose="020F0502020204030204" pitchFamily="34" charset="0"/>
                </a:rPr>
                <a:t>CTS</a:t>
              </a:r>
            </a:p>
            <a:p>
              <a:pPr algn="ctr"/>
              <a:r>
                <a:rPr lang="en-US" sz="2000" dirty="0">
                  <a:solidFill>
                    <a:schemeClr val="tx1">
                      <a:lumMod val="95000"/>
                      <a:lumOff val="5000"/>
                    </a:schemeClr>
                  </a:solidFill>
                  <a:latin typeface="Calibri" panose="020F0502020204030204" pitchFamily="34" charset="0"/>
                </a:rPr>
                <a:t>to</a:t>
              </a:r>
            </a:p>
            <a:p>
              <a:pPr algn="ctr"/>
              <a:r>
                <a:rPr lang="en-US" sz="2000" dirty="0">
                  <a:solidFill>
                    <a:schemeClr val="tx1">
                      <a:lumMod val="95000"/>
                      <a:lumOff val="5000"/>
                    </a:schemeClr>
                  </a:solidFill>
                  <a:latin typeface="Calibri" panose="020F0502020204030204" pitchFamily="34" charset="0"/>
                </a:rPr>
                <a:t>Self</a:t>
              </a:r>
            </a:p>
          </p:txBody>
        </p:sp>
        <p:sp>
          <p:nvSpPr>
            <p:cNvPr id="59" name="Rectangle 58"/>
            <p:cNvSpPr/>
            <p:nvPr/>
          </p:nvSpPr>
          <p:spPr>
            <a:xfrm>
              <a:off x="4206240" y="4806767"/>
              <a:ext cx="292608"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5" name="Rectangle 84"/>
            <p:cNvSpPr/>
            <p:nvPr/>
          </p:nvSpPr>
          <p:spPr>
            <a:xfrm>
              <a:off x="3108960" y="4806767"/>
              <a:ext cx="292608"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6" name="Rectangle 85"/>
            <p:cNvSpPr/>
            <p:nvPr/>
          </p:nvSpPr>
          <p:spPr>
            <a:xfrm>
              <a:off x="3401568" y="4806767"/>
              <a:ext cx="804672" cy="1104900"/>
            </a:xfrm>
            <a:prstGeom prst="rect">
              <a:avLst/>
            </a:prstGeom>
            <a:pattFill prst="ltUpDiag">
              <a:fgClr>
                <a:srgbClr val="FFFF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lumMod val="95000"/>
                      <a:lumOff val="5000"/>
                    </a:schemeClr>
                  </a:solidFill>
                  <a:latin typeface="Calibri" panose="020F0502020204030204" pitchFamily="34" charset="0"/>
                </a:rPr>
                <a:t>CTS</a:t>
              </a:r>
            </a:p>
          </p:txBody>
        </p:sp>
      </p:grpSp>
      <p:cxnSp>
        <p:nvCxnSpPr>
          <p:cNvPr id="117" name="Straight Connector 116"/>
          <p:cNvCxnSpPr/>
          <p:nvPr/>
        </p:nvCxnSpPr>
        <p:spPr bwMode="auto">
          <a:xfrm flipV="1">
            <a:off x="914400" y="4033527"/>
            <a:ext cx="0" cy="773241"/>
          </a:xfrm>
          <a:prstGeom prst="line">
            <a:avLst/>
          </a:prstGeom>
          <a:solidFill>
            <a:srgbClr val="00B8FF"/>
          </a:solidFill>
          <a:ln w="9525" cap="flat" cmpd="sng" algn="ctr">
            <a:solidFill>
              <a:schemeClr val="tx1">
                <a:lumMod val="65000"/>
                <a:lumOff val="35000"/>
              </a:schemeClr>
            </a:solidFill>
            <a:prstDash val="dash"/>
            <a:round/>
            <a:headEnd type="none" w="med" len="med"/>
            <a:tailEnd type="none" w="med" len="med"/>
          </a:ln>
          <a:effectLst/>
        </p:spPr>
      </p:cxnSp>
      <p:cxnSp>
        <p:nvCxnSpPr>
          <p:cNvPr id="118" name="Straight Connector 117"/>
          <p:cNvCxnSpPr/>
          <p:nvPr/>
        </p:nvCxnSpPr>
        <p:spPr bwMode="auto">
          <a:xfrm flipH="1" flipV="1">
            <a:off x="2514600" y="4191000"/>
            <a:ext cx="886968" cy="615767"/>
          </a:xfrm>
          <a:prstGeom prst="line">
            <a:avLst/>
          </a:prstGeom>
          <a:solidFill>
            <a:srgbClr val="00B8FF"/>
          </a:solidFill>
          <a:ln w="9525" cap="flat" cmpd="sng" algn="ctr">
            <a:solidFill>
              <a:schemeClr val="tx1">
                <a:lumMod val="65000"/>
                <a:lumOff val="35000"/>
              </a:schemeClr>
            </a:solidFill>
            <a:prstDash val="dash"/>
            <a:round/>
            <a:headEnd type="none" w="med" len="med"/>
            <a:tailEnd type="none" w="med" len="med"/>
          </a:ln>
          <a:effectLst/>
        </p:spPr>
      </p:cxnSp>
      <p:cxnSp>
        <p:nvCxnSpPr>
          <p:cNvPr id="123" name="Straight Connector 122"/>
          <p:cNvCxnSpPr/>
          <p:nvPr/>
        </p:nvCxnSpPr>
        <p:spPr bwMode="auto">
          <a:xfrm flipH="1" flipV="1">
            <a:off x="2514600" y="4191001"/>
            <a:ext cx="1984248" cy="615766"/>
          </a:xfrm>
          <a:prstGeom prst="line">
            <a:avLst/>
          </a:prstGeom>
          <a:solidFill>
            <a:srgbClr val="00B8FF"/>
          </a:solidFill>
          <a:ln w="9525" cap="flat" cmpd="sng" algn="ctr">
            <a:solidFill>
              <a:schemeClr val="tx1">
                <a:lumMod val="65000"/>
                <a:lumOff val="35000"/>
              </a:schemeClr>
            </a:solidFill>
            <a:prstDash val="dash"/>
            <a:round/>
            <a:headEnd type="none" w="med" len="med"/>
            <a:tailEnd type="none" w="med" len="med"/>
          </a:ln>
          <a:effectLst/>
        </p:spPr>
      </p:cxnSp>
      <p:sp>
        <p:nvSpPr>
          <p:cNvPr id="125" name="Rectangle 124"/>
          <p:cNvSpPr/>
          <p:nvPr/>
        </p:nvSpPr>
        <p:spPr>
          <a:xfrm>
            <a:off x="6675120" y="4809744"/>
            <a:ext cx="1097280"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lumMod val="95000"/>
                    <a:lumOff val="5000"/>
                  </a:schemeClr>
                </a:solidFill>
                <a:latin typeface="Calibri" panose="020F0502020204030204" pitchFamily="34" charset="0"/>
              </a:rPr>
              <a:t>CF-End</a:t>
            </a:r>
          </a:p>
        </p:txBody>
      </p:sp>
      <p:sp>
        <p:nvSpPr>
          <p:cNvPr id="126" name="TextBox 125"/>
          <p:cNvSpPr txBox="1"/>
          <p:nvPr/>
        </p:nvSpPr>
        <p:spPr>
          <a:xfrm>
            <a:off x="7059168" y="5943600"/>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60</a:t>
            </a:r>
          </a:p>
        </p:txBody>
      </p:sp>
      <p:sp>
        <p:nvSpPr>
          <p:cNvPr id="127" name="TextBox 126"/>
          <p:cNvSpPr txBox="1"/>
          <p:nvPr/>
        </p:nvSpPr>
        <p:spPr>
          <a:xfrm>
            <a:off x="6705600" y="6169223"/>
            <a:ext cx="1037272" cy="307777"/>
          </a:xfrm>
          <a:prstGeom prst="rect">
            <a:avLst/>
          </a:prstGeom>
          <a:noFill/>
        </p:spPr>
        <p:txBody>
          <a:bodyPr wrap="none" rtlCol="0">
            <a:spAutoFit/>
          </a:bodyPr>
          <a:lstStyle/>
          <a:p>
            <a:r>
              <a:rPr lang="en-US" sz="1400" i="1" dirty="0">
                <a:solidFill>
                  <a:schemeClr val="tx1">
                    <a:lumMod val="95000"/>
                    <a:lumOff val="5000"/>
                  </a:schemeClr>
                </a:solidFill>
                <a:latin typeface="Calibri" panose="020F0502020204030204" pitchFamily="34" charset="0"/>
              </a:rPr>
              <a:t>If necessary</a:t>
            </a:r>
          </a:p>
        </p:txBody>
      </p:sp>
      <p:sp>
        <p:nvSpPr>
          <p:cNvPr id="128" name="TextBox 127"/>
          <p:cNvSpPr txBox="1"/>
          <p:nvPr/>
        </p:nvSpPr>
        <p:spPr>
          <a:xfrm>
            <a:off x="2133600" y="6172200"/>
            <a:ext cx="786626" cy="307777"/>
          </a:xfrm>
          <a:prstGeom prst="rect">
            <a:avLst/>
          </a:prstGeom>
          <a:noFill/>
        </p:spPr>
        <p:txBody>
          <a:bodyPr wrap="none" rtlCol="0">
            <a:spAutoFit/>
          </a:bodyPr>
          <a:lstStyle/>
          <a:p>
            <a:r>
              <a:rPr lang="en-US" sz="1400" i="1" dirty="0">
                <a:solidFill>
                  <a:schemeClr val="tx1">
                    <a:lumMod val="95000"/>
                    <a:lumOff val="5000"/>
                  </a:schemeClr>
                </a:solidFill>
                <a:latin typeface="Calibri" panose="020F0502020204030204" pitchFamily="34" charset="0"/>
              </a:rPr>
              <a:t>Variable</a:t>
            </a:r>
          </a:p>
        </p:txBody>
      </p:sp>
      <p:cxnSp>
        <p:nvCxnSpPr>
          <p:cNvPr id="129" name="Straight Connector 128"/>
          <p:cNvCxnSpPr/>
          <p:nvPr/>
        </p:nvCxnSpPr>
        <p:spPr bwMode="auto">
          <a:xfrm flipV="1">
            <a:off x="80010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cxnSp>
        <p:nvCxnSpPr>
          <p:cNvPr id="130" name="Straight Connector 129"/>
          <p:cNvCxnSpPr/>
          <p:nvPr/>
        </p:nvCxnSpPr>
        <p:spPr bwMode="auto">
          <a:xfrm flipV="1">
            <a:off x="6678168" y="3657600"/>
            <a:ext cx="1322832" cy="1149168"/>
          </a:xfrm>
          <a:prstGeom prst="line">
            <a:avLst/>
          </a:prstGeom>
          <a:solidFill>
            <a:srgbClr val="00B8FF"/>
          </a:solidFill>
          <a:ln w="9525" cap="flat" cmpd="sng" algn="ctr">
            <a:solidFill>
              <a:schemeClr val="tx1">
                <a:lumMod val="65000"/>
                <a:lumOff val="35000"/>
              </a:schemeClr>
            </a:solidFill>
            <a:prstDash val="dash"/>
            <a:round/>
            <a:headEnd type="none" w="med" len="med"/>
            <a:tailEnd type="none" w="med" len="med"/>
          </a:ln>
          <a:effectLst/>
        </p:spPr>
      </p:cxnSp>
      <p:cxnSp>
        <p:nvCxnSpPr>
          <p:cNvPr id="132" name="Straight Connector 131"/>
          <p:cNvCxnSpPr/>
          <p:nvPr/>
        </p:nvCxnSpPr>
        <p:spPr bwMode="auto">
          <a:xfrm flipV="1">
            <a:off x="7772400" y="3657600"/>
            <a:ext cx="228600" cy="1149168"/>
          </a:xfrm>
          <a:prstGeom prst="line">
            <a:avLst/>
          </a:prstGeom>
          <a:solidFill>
            <a:srgbClr val="00B8FF"/>
          </a:solidFill>
          <a:ln w="9525" cap="flat" cmpd="sng" algn="ctr">
            <a:solidFill>
              <a:schemeClr val="tx1">
                <a:lumMod val="65000"/>
                <a:lumOff val="35000"/>
              </a:schemeClr>
            </a:solidFill>
            <a:prstDash val="dash"/>
            <a:round/>
            <a:headEnd type="none" w="med" len="med"/>
            <a:tailEnd type="none" w="med" len="med"/>
          </a:ln>
          <a:effectLst/>
        </p:spPr>
      </p:cxnSp>
      <p:sp>
        <p:nvSpPr>
          <p:cNvPr id="135" name="TextBox 134"/>
          <p:cNvSpPr txBox="1"/>
          <p:nvPr/>
        </p:nvSpPr>
        <p:spPr>
          <a:xfrm>
            <a:off x="2230548" y="5943600"/>
            <a:ext cx="284052" cy="307777"/>
          </a:xfrm>
          <a:prstGeom prst="rect">
            <a:avLst/>
          </a:prstGeom>
          <a:noFill/>
        </p:spPr>
        <p:txBody>
          <a:bodyPr wrap="none" rtlCol="0">
            <a:spAutoFit/>
          </a:bodyPr>
          <a:lstStyle/>
          <a:p>
            <a:r>
              <a:rPr lang="en-US" sz="1400" dirty="0">
                <a:solidFill>
                  <a:schemeClr val="tx1">
                    <a:lumMod val="95000"/>
                    <a:lumOff val="5000"/>
                  </a:schemeClr>
                </a:solidFill>
                <a:latin typeface="Calibri" panose="020F0502020204030204" pitchFamily="34" charset="0"/>
                <a:sym typeface="Symbol" panose="05050102010706020507" pitchFamily="18" charset="2"/>
              </a:rPr>
              <a:t></a:t>
            </a:r>
            <a:endParaRPr lang="en-US" sz="1400" dirty="0">
              <a:solidFill>
                <a:schemeClr val="tx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6330376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Scenarios</a:t>
            </a:r>
          </a:p>
        </p:txBody>
      </p:sp>
      <p:sp>
        <p:nvSpPr>
          <p:cNvPr id="4098" name="Rectangle 2"/>
          <p:cNvSpPr>
            <a:spLocks noGrp="1" noChangeArrowheads="1"/>
          </p:cNvSpPr>
          <p:nvPr>
            <p:ph type="body" idx="1"/>
          </p:nvPr>
        </p:nvSpPr>
        <p:spPr>
          <a:xfrm>
            <a:off x="685800" y="1981200"/>
            <a:ext cx="8357616"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solidFill>
                <a:schemeClr val="tx1">
                  <a:lumMod val="95000"/>
                  <a:lumOff val="5000"/>
                </a:schemeClr>
              </a:solidFill>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95000"/>
                    <a:lumOff val="5000"/>
                  </a:schemeClr>
                </a:solidFill>
                <a:latin typeface="Calibri" pitchFamily="34" charset="0"/>
              </a:rPr>
              <a:t>Let’s look at the </a:t>
            </a:r>
            <a:r>
              <a:rPr lang="en-GB" b="0" i="1" dirty="0">
                <a:solidFill>
                  <a:srgbClr val="FF0000"/>
                </a:solidFill>
                <a:latin typeface="Calibri" pitchFamily="34" charset="0"/>
              </a:rPr>
              <a:t>less </a:t>
            </a:r>
            <a:r>
              <a:rPr lang="en-GB" b="0" dirty="0">
                <a:solidFill>
                  <a:schemeClr val="tx1">
                    <a:lumMod val="95000"/>
                    <a:lumOff val="5000"/>
                  </a:schemeClr>
                </a:solidFill>
                <a:latin typeface="Calibri" pitchFamily="34" charset="0"/>
              </a:rPr>
              <a:t>promising cases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lumMod val="95000"/>
                    <a:lumOff val="5000"/>
                  </a:schemeClr>
                </a:solidFill>
                <a:latin typeface="Calibri" pitchFamily="34" charset="0"/>
              </a:rPr>
              <a:t>It’s natural to discount high gain numbers if there are any assumptions that are at all optimistic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95000"/>
                    <a:lumOff val="5000"/>
                  </a:schemeClr>
                </a:solidFill>
                <a:latin typeface="Calibri" pitchFamily="34" charset="0"/>
              </a:rPr>
              <a:t>It’s useful to see how well a mode </a:t>
            </a:r>
            <a:r>
              <a:rPr lang="en-GB" dirty="0">
                <a:solidFill>
                  <a:schemeClr val="tx1">
                    <a:lumMod val="95000"/>
                    <a:lumOff val="5000"/>
                  </a:schemeClr>
                </a:solidFill>
                <a:latin typeface="Calibri" pitchFamily="34" charset="0"/>
              </a:rPr>
              <a:t>does in less-than-ideal conditions</a:t>
            </a:r>
            <a:endParaRPr lang="en-GB"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500" b="0" i="1" dirty="0">
              <a:solidFill>
                <a:schemeClr val="tx1">
                  <a:lumMod val="95000"/>
                  <a:lumOff val="5000"/>
                </a:schemeClr>
              </a:solidFill>
              <a:latin typeface="Calibri" pitchFamily="34" charset="0"/>
            </a:endParaRPr>
          </a:p>
        </p:txBody>
      </p:sp>
      <p:sp>
        <p:nvSpPr>
          <p:cNvPr id="7" name="TextBox 6"/>
          <p:cNvSpPr txBox="1"/>
          <p:nvPr/>
        </p:nvSpPr>
        <p:spPr>
          <a:xfrm>
            <a:off x="609600" y="1066800"/>
            <a:ext cx="787395"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(B-2)</a:t>
            </a:r>
          </a:p>
        </p:txBody>
      </p:sp>
      <p:cxnSp>
        <p:nvCxnSpPr>
          <p:cNvPr id="9" name="Straight Arrow Connector 8"/>
          <p:cNvCxnSpPr/>
          <p:nvPr/>
        </p:nvCxnSpPr>
        <p:spPr bwMode="auto">
          <a:xfrm>
            <a:off x="2103120" y="3124200"/>
            <a:ext cx="5029200" cy="0"/>
          </a:xfrm>
          <a:prstGeom prst="straightConnector1">
            <a:avLst/>
          </a:prstGeom>
          <a:ln>
            <a:headEnd type="triangle" w="med" len="lg"/>
            <a:tailEnd type="triangle" w="med" len="lg"/>
          </a:ln>
        </p:spPr>
        <p:style>
          <a:lnRef idx="1">
            <a:schemeClr val="accent2"/>
          </a:lnRef>
          <a:fillRef idx="0">
            <a:schemeClr val="accent2"/>
          </a:fillRef>
          <a:effectRef idx="0">
            <a:schemeClr val="accent2"/>
          </a:effectRef>
          <a:fontRef idx="minor">
            <a:schemeClr val="tx1"/>
          </a:fontRef>
        </p:style>
      </p:cxnSp>
      <p:grpSp>
        <p:nvGrpSpPr>
          <p:cNvPr id="14" name="Group 13"/>
          <p:cNvGrpSpPr/>
          <p:nvPr/>
        </p:nvGrpSpPr>
        <p:grpSpPr>
          <a:xfrm>
            <a:off x="809462" y="2209800"/>
            <a:ext cx="2695738" cy="1458063"/>
            <a:chOff x="580862" y="2209800"/>
            <a:chExt cx="2695738" cy="1458063"/>
          </a:xfrm>
        </p:grpSpPr>
        <p:sp>
          <p:nvSpPr>
            <p:cNvPr id="12" name="TextBox 11"/>
            <p:cNvSpPr txBox="1"/>
            <p:nvPr/>
          </p:nvSpPr>
          <p:spPr>
            <a:xfrm>
              <a:off x="1511429" y="2209800"/>
              <a:ext cx="728084" cy="430887"/>
            </a:xfrm>
            <a:prstGeom prst="rect">
              <a:avLst/>
            </a:prstGeom>
            <a:noFill/>
          </p:spPr>
          <p:txBody>
            <a:bodyPr wrap="none" rtlCol="0">
              <a:spAutoFit/>
            </a:bodyPr>
            <a:lstStyle/>
            <a:p>
              <a:r>
                <a:rPr lang="en-US" sz="2200" dirty="0">
                  <a:solidFill>
                    <a:schemeClr val="tx1">
                      <a:lumMod val="95000"/>
                      <a:lumOff val="5000"/>
                    </a:schemeClr>
                  </a:solidFill>
                  <a:latin typeface="Calibri" panose="020F0502020204030204" pitchFamily="34" charset="0"/>
                </a:rPr>
                <a:t>1 ms</a:t>
              </a:r>
            </a:p>
          </p:txBody>
        </p:sp>
        <p:sp>
          <p:nvSpPr>
            <p:cNvPr id="16" name="TextBox 15"/>
            <p:cNvSpPr txBox="1"/>
            <p:nvPr/>
          </p:nvSpPr>
          <p:spPr>
            <a:xfrm>
              <a:off x="1508760" y="2586335"/>
              <a:ext cx="779381" cy="430887"/>
            </a:xfrm>
            <a:prstGeom prst="rect">
              <a:avLst/>
            </a:prstGeom>
            <a:noFill/>
          </p:spPr>
          <p:txBody>
            <a:bodyPr wrap="none" rtlCol="0">
              <a:spAutoFit/>
            </a:bodyPr>
            <a:lstStyle/>
            <a:p>
              <a:r>
                <a:rPr lang="en-US" sz="2200" dirty="0">
                  <a:solidFill>
                    <a:schemeClr val="tx1">
                      <a:lumMod val="95000"/>
                      <a:lumOff val="5000"/>
                    </a:schemeClr>
                  </a:solidFill>
                  <a:latin typeface="Calibri" panose="020F0502020204030204" pitchFamily="34" charset="0"/>
                </a:rPr>
                <a:t>N = 3</a:t>
              </a:r>
            </a:p>
          </p:txBody>
        </p:sp>
        <p:sp>
          <p:nvSpPr>
            <p:cNvPr id="13" name="TextBox 12"/>
            <p:cNvSpPr txBox="1"/>
            <p:nvPr/>
          </p:nvSpPr>
          <p:spPr>
            <a:xfrm>
              <a:off x="580862" y="3236976"/>
              <a:ext cx="2695738" cy="430887"/>
            </a:xfrm>
            <a:prstGeom prst="rect">
              <a:avLst/>
            </a:prstGeom>
            <a:noFill/>
          </p:spPr>
          <p:txBody>
            <a:bodyPr wrap="none" rtlCol="0">
              <a:spAutoFit/>
            </a:bodyPr>
            <a:lstStyle/>
            <a:p>
              <a:r>
                <a:rPr lang="en-US" sz="2200" dirty="0">
                  <a:solidFill>
                    <a:schemeClr val="tx1">
                      <a:lumMod val="95000"/>
                      <a:lumOff val="5000"/>
                    </a:schemeClr>
                  </a:solidFill>
                  <a:latin typeface="Calibri" panose="020F0502020204030204" pitchFamily="34" charset="0"/>
                </a:rPr>
                <a:t>Internal hidden nodes</a:t>
              </a:r>
            </a:p>
          </p:txBody>
        </p:sp>
      </p:grpSp>
      <p:grpSp>
        <p:nvGrpSpPr>
          <p:cNvPr id="19" name="Group 18"/>
          <p:cNvGrpSpPr/>
          <p:nvPr/>
        </p:nvGrpSpPr>
        <p:grpSpPr>
          <a:xfrm>
            <a:off x="5943600" y="2209800"/>
            <a:ext cx="2135521" cy="1458063"/>
            <a:chOff x="6219343" y="2209800"/>
            <a:chExt cx="2135521" cy="1458063"/>
          </a:xfrm>
        </p:grpSpPr>
        <p:sp>
          <p:nvSpPr>
            <p:cNvPr id="15" name="TextBox 14"/>
            <p:cNvSpPr txBox="1"/>
            <p:nvPr/>
          </p:nvSpPr>
          <p:spPr>
            <a:xfrm>
              <a:off x="6812314" y="2209800"/>
              <a:ext cx="865943" cy="461665"/>
            </a:xfrm>
            <a:prstGeom prst="rect">
              <a:avLst/>
            </a:prstGeom>
            <a:noFill/>
          </p:spPr>
          <p:txBody>
            <a:bodyPr wrap="none" rtlCol="0">
              <a:spAutoFit/>
            </a:bodyPr>
            <a:lstStyle/>
            <a:p>
              <a:pPr algn="ctr"/>
              <a:r>
                <a:rPr lang="en-US" dirty="0">
                  <a:solidFill>
                    <a:schemeClr val="tx1">
                      <a:lumMod val="95000"/>
                      <a:lumOff val="5000"/>
                    </a:schemeClr>
                  </a:solidFill>
                  <a:latin typeface="Calibri" panose="020F0502020204030204" pitchFamily="34" charset="0"/>
                </a:rPr>
                <a:t>  </a:t>
              </a:r>
              <a:r>
                <a:rPr lang="en-US" sz="2200" dirty="0">
                  <a:solidFill>
                    <a:schemeClr val="tx1">
                      <a:lumMod val="95000"/>
                      <a:lumOff val="5000"/>
                    </a:schemeClr>
                  </a:solidFill>
                  <a:latin typeface="Calibri" panose="020F0502020204030204" pitchFamily="34" charset="0"/>
                </a:rPr>
                <a:t>4 ms</a:t>
              </a:r>
            </a:p>
          </p:txBody>
        </p:sp>
        <p:sp>
          <p:nvSpPr>
            <p:cNvPr id="17" name="TextBox 16"/>
            <p:cNvSpPr txBox="1"/>
            <p:nvPr/>
          </p:nvSpPr>
          <p:spPr>
            <a:xfrm>
              <a:off x="6890060" y="2590800"/>
              <a:ext cx="922047" cy="430887"/>
            </a:xfrm>
            <a:prstGeom prst="rect">
              <a:avLst/>
            </a:prstGeom>
            <a:noFill/>
          </p:spPr>
          <p:txBody>
            <a:bodyPr wrap="none" rtlCol="0">
              <a:spAutoFit/>
            </a:bodyPr>
            <a:lstStyle/>
            <a:p>
              <a:pPr algn="ctr"/>
              <a:r>
                <a:rPr lang="en-US" sz="2200" dirty="0">
                  <a:solidFill>
                    <a:schemeClr val="tx1">
                      <a:lumMod val="95000"/>
                      <a:lumOff val="5000"/>
                    </a:schemeClr>
                  </a:solidFill>
                  <a:latin typeface="Calibri" panose="020F0502020204030204" pitchFamily="34" charset="0"/>
                </a:rPr>
                <a:t>N = 20</a:t>
              </a:r>
            </a:p>
          </p:txBody>
        </p:sp>
        <p:sp>
          <p:nvSpPr>
            <p:cNvPr id="20" name="TextBox 19"/>
            <p:cNvSpPr txBox="1"/>
            <p:nvPr/>
          </p:nvSpPr>
          <p:spPr>
            <a:xfrm>
              <a:off x="6219343" y="3236976"/>
              <a:ext cx="2135521" cy="430887"/>
            </a:xfrm>
            <a:prstGeom prst="rect">
              <a:avLst/>
            </a:prstGeom>
            <a:noFill/>
          </p:spPr>
          <p:txBody>
            <a:bodyPr wrap="none" rtlCol="0">
              <a:spAutoFit/>
            </a:bodyPr>
            <a:lstStyle/>
            <a:p>
              <a:r>
                <a:rPr lang="en-US" sz="2200" dirty="0">
                  <a:solidFill>
                    <a:schemeClr val="tx1">
                      <a:lumMod val="95000"/>
                      <a:lumOff val="5000"/>
                    </a:schemeClr>
                  </a:solidFill>
                  <a:latin typeface="Calibri" panose="020F0502020204030204" pitchFamily="34" charset="0"/>
                </a:rPr>
                <a:t>No hidden nodes</a:t>
              </a:r>
            </a:p>
          </p:txBody>
        </p:sp>
      </p:grpSp>
      <p:sp>
        <p:nvSpPr>
          <p:cNvPr id="25" name="TextBox 24"/>
          <p:cNvSpPr txBox="1"/>
          <p:nvPr/>
        </p:nvSpPr>
        <p:spPr>
          <a:xfrm>
            <a:off x="228600" y="2895600"/>
            <a:ext cx="1144352" cy="461665"/>
          </a:xfrm>
          <a:prstGeom prst="rect">
            <a:avLst/>
          </a:prstGeom>
          <a:noFill/>
        </p:spPr>
        <p:txBody>
          <a:bodyPr wrap="none" rtlCol="0">
            <a:spAutoFit/>
          </a:bodyPr>
          <a:lstStyle/>
          <a:p>
            <a:r>
              <a:rPr lang="en-US" dirty="0">
                <a:solidFill>
                  <a:srgbClr val="002060"/>
                </a:solidFill>
                <a:latin typeface="Colonna MT" panose="04020805060202030203" pitchFamily="82" charset="0"/>
              </a:rPr>
              <a:t>WORSE</a:t>
            </a:r>
          </a:p>
        </p:txBody>
      </p:sp>
      <p:sp>
        <p:nvSpPr>
          <p:cNvPr id="28" name="TextBox 27"/>
          <p:cNvSpPr txBox="1"/>
          <p:nvPr/>
        </p:nvSpPr>
        <p:spPr>
          <a:xfrm>
            <a:off x="7620000" y="2895600"/>
            <a:ext cx="1268296" cy="461665"/>
          </a:xfrm>
          <a:prstGeom prst="rect">
            <a:avLst/>
          </a:prstGeom>
          <a:noFill/>
        </p:spPr>
        <p:txBody>
          <a:bodyPr wrap="none" rtlCol="0">
            <a:spAutoFit/>
          </a:bodyPr>
          <a:lstStyle/>
          <a:p>
            <a:r>
              <a:rPr lang="en-US" dirty="0">
                <a:solidFill>
                  <a:srgbClr val="002060"/>
                </a:solidFill>
                <a:latin typeface="Colonna MT" panose="04020805060202030203" pitchFamily="82" charset="0"/>
              </a:rPr>
              <a:t>BETTER</a:t>
            </a:r>
          </a:p>
        </p:txBody>
      </p:sp>
    </p:spTree>
    <p:extLst>
      <p:ext uri="{BB962C8B-B14F-4D97-AF65-F5344CB8AC3E}">
        <p14:creationId xmlns:p14="http://schemas.microsoft.com/office/powerpoint/2010/main" val="42505727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Scenario 1</a:t>
            </a:r>
          </a:p>
        </p:txBody>
      </p:sp>
      <p:sp>
        <p:nvSpPr>
          <p:cNvPr id="4098" name="Rectangle 2"/>
          <p:cNvSpPr>
            <a:spLocks noGrp="1" noChangeArrowheads="1"/>
          </p:cNvSpPr>
          <p:nvPr>
            <p:ph type="body" idx="1"/>
          </p:nvPr>
        </p:nvSpPr>
        <p:spPr>
          <a:xfrm>
            <a:off x="685800" y="1981200"/>
            <a:ext cx="80010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lumMod val="95000"/>
                    <a:lumOff val="5000"/>
                  </a:schemeClr>
                </a:solidFill>
                <a:latin typeface="Calibri" pitchFamily="34" charset="0"/>
              </a:rPr>
              <a:t>Roster duration </a:t>
            </a:r>
            <a:r>
              <a:rPr lang="en-GB" sz="2200" b="0" dirty="0">
                <a:solidFill>
                  <a:srgbClr val="FF0000"/>
                </a:solidFill>
                <a:latin typeface="Calibri" pitchFamily="34" charset="0"/>
              </a:rPr>
              <a:t>1 ms</a:t>
            </a:r>
            <a:r>
              <a:rPr lang="en-GB" sz="2200" b="0" dirty="0">
                <a:solidFill>
                  <a:schemeClr val="tx1">
                    <a:lumMod val="95000"/>
                    <a:lumOff val="5000"/>
                  </a:schemeClr>
                </a:solidFill>
                <a:latin typeface="Calibri" pitchFamily="34" charset="0"/>
              </a:rPr>
              <a:t>, with data packets </a:t>
            </a:r>
            <a:r>
              <a:rPr lang="en-GB" sz="2200" b="0" dirty="0">
                <a:solidFill>
                  <a:srgbClr val="FF0000"/>
                </a:solidFill>
                <a:latin typeface="Calibri" pitchFamily="34" charset="0"/>
              </a:rPr>
              <a:t>150-250 </a:t>
            </a:r>
            <a:r>
              <a:rPr lang="en-GB" sz="2200" b="0" dirty="0">
                <a:solidFill>
                  <a:srgbClr val="FF0000"/>
                </a:solidFill>
                <a:latin typeface="Calibri" pitchFamily="34" charset="0"/>
                <a:sym typeface="Symbol" panose="05050102010706020507" pitchFamily="18" charset="2"/>
              </a:rPr>
              <a:t></a:t>
            </a:r>
            <a:r>
              <a:rPr lang="en-GB" sz="2200" b="0" dirty="0">
                <a:solidFill>
                  <a:srgbClr val="FF0000"/>
                </a:solidFill>
                <a:latin typeface="Calibri" pitchFamily="34" charset="0"/>
              </a:rPr>
              <a:t>s </a:t>
            </a:r>
            <a:r>
              <a:rPr lang="en-GB" sz="2200" b="0" dirty="0">
                <a:solidFill>
                  <a:schemeClr val="tx1">
                    <a:lumMod val="95000"/>
                    <a:lumOff val="5000"/>
                  </a:schemeClr>
                </a:solidFill>
                <a:latin typeface="Calibri" pitchFamily="34" charset="0"/>
              </a:rPr>
              <a:t>where present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rgbClr val="FF0000"/>
                </a:solidFill>
                <a:latin typeface="Calibri" pitchFamily="34" charset="0"/>
              </a:rPr>
              <a:t>1/2 </a:t>
            </a:r>
            <a:r>
              <a:rPr lang="en-GB" sz="2200" b="0" dirty="0">
                <a:solidFill>
                  <a:schemeClr val="tx1">
                    <a:lumMod val="95000"/>
                    <a:lumOff val="5000"/>
                  </a:schemeClr>
                </a:solidFill>
                <a:latin typeface="Calibri" pitchFamily="34" charset="0"/>
              </a:rPr>
              <a:t>of participating devices have data; no internal hidden nodes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lumMod val="95000"/>
                    <a:lumOff val="5000"/>
                  </a:schemeClr>
                </a:solidFill>
                <a:latin typeface="Calibri" pitchFamily="34" charset="0"/>
              </a:rPr>
              <a:t>EDCA, with 20 competing devices, has </a:t>
            </a:r>
            <a:r>
              <a:rPr lang="en-GB" sz="2200" b="0" dirty="0">
                <a:solidFill>
                  <a:schemeClr val="tx1">
                    <a:lumMod val="95000"/>
                    <a:lumOff val="5000"/>
                  </a:schemeClr>
                </a:solidFill>
                <a:latin typeface="Calibri" pitchFamily="34" charset="0"/>
                <a:sym typeface="Symbol" panose="05050102010706020507" pitchFamily="18" charset="2"/>
              </a:rPr>
              <a:t> </a:t>
            </a:r>
            <a:r>
              <a:rPr lang="en-GB" sz="2200" b="0" dirty="0">
                <a:solidFill>
                  <a:schemeClr val="tx1">
                    <a:lumMod val="95000"/>
                    <a:lumOff val="5000"/>
                  </a:schemeClr>
                </a:solidFill>
                <a:latin typeface="Calibri" pitchFamily="34" charset="0"/>
              </a:rPr>
              <a:t>56% efficiency</a:t>
            </a:r>
            <a:endParaRPr lang="en-GB" sz="1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500" b="0" i="1" dirty="0">
              <a:solidFill>
                <a:schemeClr val="tx1">
                  <a:lumMod val="95000"/>
                  <a:lumOff val="5000"/>
                </a:schemeClr>
              </a:solidFill>
              <a:latin typeface="Calibri" pitchFamily="34" charset="0"/>
            </a:endParaRPr>
          </a:p>
        </p:txBody>
      </p:sp>
      <p:sp>
        <p:nvSpPr>
          <p:cNvPr id="7" name="TextBox 6"/>
          <p:cNvSpPr txBox="1"/>
          <p:nvPr/>
        </p:nvSpPr>
        <p:spPr>
          <a:xfrm>
            <a:off x="609600" y="1066800"/>
            <a:ext cx="787395"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(B-3)</a:t>
            </a:r>
          </a:p>
        </p:txBody>
      </p:sp>
      <p:sp>
        <p:nvSpPr>
          <p:cNvPr id="102" name="Rectangle 101"/>
          <p:cNvSpPr/>
          <p:nvPr/>
        </p:nvSpPr>
        <p:spPr>
          <a:xfrm>
            <a:off x="6922008" y="3440668"/>
            <a:ext cx="366693"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27" name="Rectangle 26"/>
          <p:cNvSpPr/>
          <p:nvPr/>
        </p:nvSpPr>
        <p:spPr>
          <a:xfrm>
            <a:off x="2825536"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2" name="Group 1"/>
          <p:cNvGrpSpPr/>
          <p:nvPr/>
        </p:nvGrpSpPr>
        <p:grpSpPr>
          <a:xfrm>
            <a:off x="1627672" y="3440668"/>
            <a:ext cx="1197864" cy="1104900"/>
            <a:chOff x="914400" y="3505200"/>
            <a:chExt cx="3584448" cy="1104900"/>
          </a:xfrm>
        </p:grpSpPr>
        <p:sp>
          <p:nvSpPr>
            <p:cNvPr id="74" name="Rectangle 73"/>
            <p:cNvSpPr/>
            <p:nvPr/>
          </p:nvSpPr>
          <p:spPr>
            <a:xfrm>
              <a:off x="2011680" y="3505200"/>
              <a:ext cx="1097280"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5" name="Rectangle 74"/>
            <p:cNvSpPr/>
            <p:nvPr/>
          </p:nvSpPr>
          <p:spPr>
            <a:xfrm>
              <a:off x="1719072" y="3505200"/>
              <a:ext cx="292608"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76" name="Rectangle 75"/>
            <p:cNvSpPr/>
            <p:nvPr/>
          </p:nvSpPr>
          <p:spPr>
            <a:xfrm>
              <a:off x="914400" y="3505200"/>
              <a:ext cx="804672"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7" name="Rectangle 76"/>
            <p:cNvSpPr/>
            <p:nvPr/>
          </p:nvSpPr>
          <p:spPr>
            <a:xfrm>
              <a:off x="4206240" y="3505200"/>
              <a:ext cx="292608"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78" name="Rectangle 77"/>
            <p:cNvSpPr/>
            <p:nvPr/>
          </p:nvSpPr>
          <p:spPr>
            <a:xfrm>
              <a:off x="3108960" y="3505200"/>
              <a:ext cx="292608"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79" name="Rectangle 78"/>
            <p:cNvSpPr/>
            <p:nvPr/>
          </p:nvSpPr>
          <p:spPr>
            <a:xfrm>
              <a:off x="3401568" y="3505200"/>
              <a:ext cx="804672" cy="1104900"/>
            </a:xfrm>
            <a:prstGeom prst="rect">
              <a:avLst/>
            </a:prstGeom>
            <a:pattFill prst="ltUpDiag">
              <a:fgClr>
                <a:srgbClr val="FFFF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grpSp>
      <p:sp>
        <p:nvSpPr>
          <p:cNvPr id="86" name="Rectangle 85"/>
          <p:cNvSpPr/>
          <p:nvPr/>
        </p:nvSpPr>
        <p:spPr>
          <a:xfrm>
            <a:off x="2893505" y="3440668"/>
            <a:ext cx="914400" cy="1104900"/>
          </a:xfrm>
          <a:prstGeom prst="rect">
            <a:avLst/>
          </a:prstGeom>
          <a:pattFill prst="ltUpDiag">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87" name="Rectangle 86"/>
          <p:cNvSpPr/>
          <p:nvPr/>
        </p:nvSpPr>
        <p:spPr>
          <a:xfrm>
            <a:off x="3877056" y="3440668"/>
            <a:ext cx="1517904" cy="1104900"/>
          </a:xfrm>
          <a:prstGeom prst="rect">
            <a:avLst/>
          </a:prstGeom>
          <a:pattFill prst="ltUpDiag">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88" name="Rectangle 87"/>
          <p:cNvSpPr/>
          <p:nvPr/>
        </p:nvSpPr>
        <p:spPr>
          <a:xfrm>
            <a:off x="5560505" y="3440668"/>
            <a:ext cx="1216152" cy="1104900"/>
          </a:xfrm>
          <a:prstGeom prst="rect">
            <a:avLst/>
          </a:prstGeom>
          <a:pattFill prst="ltUpDiag">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99" name="Rectangle 98"/>
          <p:cNvSpPr/>
          <p:nvPr/>
        </p:nvSpPr>
        <p:spPr>
          <a:xfrm>
            <a:off x="6779705" y="3440668"/>
            <a:ext cx="63707"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00" name="Rectangle 99"/>
          <p:cNvSpPr/>
          <p:nvPr/>
        </p:nvSpPr>
        <p:spPr>
          <a:xfrm>
            <a:off x="6846761"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1" name="Rectangle 90"/>
          <p:cNvSpPr/>
          <p:nvPr/>
        </p:nvSpPr>
        <p:spPr>
          <a:xfrm>
            <a:off x="3810000" y="3440668"/>
            <a:ext cx="63707"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2" name="Rectangle 91"/>
          <p:cNvSpPr/>
          <p:nvPr/>
        </p:nvSpPr>
        <p:spPr>
          <a:xfrm>
            <a:off x="5458968" y="3438144"/>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13" name="Rectangle 112"/>
          <p:cNvSpPr/>
          <p:nvPr/>
        </p:nvSpPr>
        <p:spPr>
          <a:xfrm>
            <a:off x="5394960" y="3440668"/>
            <a:ext cx="63707"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14" name="Rectangle 113"/>
          <p:cNvSpPr/>
          <p:nvPr/>
        </p:nvSpPr>
        <p:spPr>
          <a:xfrm>
            <a:off x="5520881"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8" name="TextBox 17"/>
          <p:cNvSpPr txBox="1"/>
          <p:nvPr/>
        </p:nvSpPr>
        <p:spPr>
          <a:xfrm>
            <a:off x="1658258" y="4583668"/>
            <a:ext cx="1028936"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Initiation</a:t>
            </a:r>
          </a:p>
        </p:txBody>
      </p:sp>
      <p:sp>
        <p:nvSpPr>
          <p:cNvPr id="4099" name="TextBox 4098"/>
          <p:cNvSpPr txBox="1"/>
          <p:nvPr/>
        </p:nvSpPr>
        <p:spPr>
          <a:xfrm>
            <a:off x="3198305" y="4583668"/>
            <a:ext cx="620554"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Data</a:t>
            </a:r>
          </a:p>
        </p:txBody>
      </p:sp>
      <p:sp>
        <p:nvSpPr>
          <p:cNvPr id="4100" name="TextBox 4099"/>
          <p:cNvSpPr txBox="1"/>
          <p:nvPr/>
        </p:nvSpPr>
        <p:spPr>
          <a:xfrm>
            <a:off x="6703505" y="4580620"/>
            <a:ext cx="840295"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CF-End</a:t>
            </a:r>
          </a:p>
        </p:txBody>
      </p:sp>
      <p:sp>
        <p:nvSpPr>
          <p:cNvPr id="4101" name="TextBox 4100"/>
          <p:cNvSpPr txBox="1"/>
          <p:nvPr/>
        </p:nvSpPr>
        <p:spPr>
          <a:xfrm>
            <a:off x="4883881" y="4583668"/>
            <a:ext cx="1362424"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IFS + Backoff</a:t>
            </a:r>
          </a:p>
        </p:txBody>
      </p:sp>
      <p:sp>
        <p:nvSpPr>
          <p:cNvPr id="121" name="TextBox 120"/>
          <p:cNvSpPr txBox="1"/>
          <p:nvPr/>
        </p:nvSpPr>
        <p:spPr>
          <a:xfrm>
            <a:off x="2034922"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196</a:t>
            </a:r>
          </a:p>
        </p:txBody>
      </p:sp>
      <p:sp>
        <p:nvSpPr>
          <p:cNvPr id="122" name="TextBox 121"/>
          <p:cNvSpPr txBox="1"/>
          <p:nvPr/>
        </p:nvSpPr>
        <p:spPr>
          <a:xfrm>
            <a:off x="2722817" y="3093196"/>
            <a:ext cx="27603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9</a:t>
            </a:r>
          </a:p>
        </p:txBody>
      </p:sp>
      <p:sp>
        <p:nvSpPr>
          <p:cNvPr id="123" name="TextBox 122"/>
          <p:cNvSpPr txBox="1"/>
          <p:nvPr/>
        </p:nvSpPr>
        <p:spPr>
          <a:xfrm>
            <a:off x="3136392"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150</a:t>
            </a:r>
          </a:p>
        </p:txBody>
      </p:sp>
      <p:sp>
        <p:nvSpPr>
          <p:cNvPr id="124" name="TextBox 123"/>
          <p:cNvSpPr txBox="1"/>
          <p:nvPr/>
        </p:nvSpPr>
        <p:spPr>
          <a:xfrm>
            <a:off x="3712464" y="3093196"/>
            <a:ext cx="27603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9</a:t>
            </a:r>
          </a:p>
        </p:txBody>
      </p:sp>
      <p:sp>
        <p:nvSpPr>
          <p:cNvPr id="125" name="TextBox 124"/>
          <p:cNvSpPr txBox="1"/>
          <p:nvPr/>
        </p:nvSpPr>
        <p:spPr>
          <a:xfrm>
            <a:off x="4419600"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250</a:t>
            </a:r>
          </a:p>
        </p:txBody>
      </p:sp>
      <p:sp>
        <p:nvSpPr>
          <p:cNvPr id="126" name="TextBox 125"/>
          <p:cNvSpPr txBox="1"/>
          <p:nvPr/>
        </p:nvSpPr>
        <p:spPr>
          <a:xfrm>
            <a:off x="5303520"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27</a:t>
            </a:r>
          </a:p>
        </p:txBody>
      </p:sp>
      <p:sp>
        <p:nvSpPr>
          <p:cNvPr id="127" name="TextBox 126"/>
          <p:cNvSpPr txBox="1"/>
          <p:nvPr/>
        </p:nvSpPr>
        <p:spPr>
          <a:xfrm>
            <a:off x="5941505"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200</a:t>
            </a:r>
          </a:p>
        </p:txBody>
      </p:sp>
      <p:sp>
        <p:nvSpPr>
          <p:cNvPr id="128" name="TextBox 127"/>
          <p:cNvSpPr txBox="1"/>
          <p:nvPr/>
        </p:nvSpPr>
        <p:spPr>
          <a:xfrm>
            <a:off x="6640897"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18</a:t>
            </a:r>
          </a:p>
        </p:txBody>
      </p:sp>
      <p:sp>
        <p:nvSpPr>
          <p:cNvPr id="129" name="TextBox 128"/>
          <p:cNvSpPr txBox="1"/>
          <p:nvPr/>
        </p:nvSpPr>
        <p:spPr>
          <a:xfrm>
            <a:off x="6932105"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60</a:t>
            </a:r>
          </a:p>
        </p:txBody>
      </p:sp>
      <p:sp>
        <p:nvSpPr>
          <p:cNvPr id="4105" name="TextBox 4104"/>
          <p:cNvSpPr txBox="1"/>
          <p:nvPr/>
        </p:nvSpPr>
        <p:spPr>
          <a:xfrm>
            <a:off x="1981200" y="5832157"/>
            <a:ext cx="5465214" cy="492443"/>
          </a:xfrm>
          <a:prstGeom prst="rect">
            <a:avLst/>
          </a:prstGeom>
          <a:noFill/>
        </p:spPr>
        <p:txBody>
          <a:bodyPr wrap="none" rtlCol="0">
            <a:spAutoFit/>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i="1" dirty="0">
                <a:solidFill>
                  <a:schemeClr val="tx1">
                    <a:lumMod val="95000"/>
                    <a:lumOff val="5000"/>
                  </a:schemeClr>
                </a:solidFill>
                <a:latin typeface="Calibri" pitchFamily="34" charset="0"/>
              </a:rPr>
              <a:t>Roster mode throughput change: </a:t>
            </a:r>
            <a:r>
              <a:rPr lang="en-GB" sz="2600" b="1" i="1" dirty="0">
                <a:solidFill>
                  <a:srgbClr val="00956F"/>
                </a:solidFill>
                <a:latin typeface="Calibri" pitchFamily="34" charset="0"/>
              </a:rPr>
              <a:t>+17%</a:t>
            </a:r>
          </a:p>
        </p:txBody>
      </p:sp>
      <p:sp>
        <p:nvSpPr>
          <p:cNvPr id="41" name="TextBox 40"/>
          <p:cNvSpPr txBox="1"/>
          <p:nvPr/>
        </p:nvSpPr>
        <p:spPr>
          <a:xfrm>
            <a:off x="7950586" y="3794760"/>
            <a:ext cx="763351"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sym typeface="Symbol" panose="05050102010706020507" pitchFamily="18" charset="2"/>
              </a:rPr>
              <a:t> 65</a:t>
            </a:r>
            <a:r>
              <a:rPr lang="en-US" sz="1800" dirty="0">
                <a:solidFill>
                  <a:schemeClr val="tx1">
                    <a:lumMod val="95000"/>
                    <a:lumOff val="5000"/>
                  </a:schemeClr>
                </a:solidFill>
                <a:latin typeface="Calibri" panose="020F0502020204030204" pitchFamily="34" charset="0"/>
              </a:rPr>
              <a:t>%</a:t>
            </a:r>
          </a:p>
        </p:txBody>
      </p:sp>
      <p:sp>
        <p:nvSpPr>
          <p:cNvPr id="42" name="TextBox 41"/>
          <p:cNvSpPr txBox="1"/>
          <p:nvPr/>
        </p:nvSpPr>
        <p:spPr>
          <a:xfrm>
            <a:off x="7620000" y="4876800"/>
            <a:ext cx="1463862" cy="430887"/>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Appendix B</a:t>
            </a:r>
          </a:p>
        </p:txBody>
      </p:sp>
    </p:spTree>
    <p:extLst>
      <p:ext uri="{BB962C8B-B14F-4D97-AF65-F5344CB8AC3E}">
        <p14:creationId xmlns:p14="http://schemas.microsoft.com/office/powerpoint/2010/main" val="3450490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4607892" y="3438144"/>
            <a:ext cx="268908" cy="1104900"/>
          </a:xfrm>
          <a:prstGeom prst="rect">
            <a:avLst/>
          </a:prstGeom>
          <a:pattFill prst="ltUpDiag">
            <a:fgClr>
              <a:schemeClr val="bg1">
                <a:lumMod val="50000"/>
              </a:schemeClr>
            </a:fgClr>
            <a:bgClr>
              <a:schemeClr val="bg1"/>
            </a:bgClr>
          </a:pattFill>
          <a:ln w="952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Scenario 2</a:t>
            </a:r>
          </a:p>
        </p:txBody>
      </p:sp>
      <p:sp>
        <p:nvSpPr>
          <p:cNvPr id="4098" name="Rectangle 2"/>
          <p:cNvSpPr>
            <a:spLocks noGrp="1" noChangeArrowheads="1"/>
          </p:cNvSpPr>
          <p:nvPr>
            <p:ph type="body" idx="1"/>
          </p:nvPr>
        </p:nvSpPr>
        <p:spPr>
          <a:xfrm>
            <a:off x="685800" y="1981200"/>
            <a:ext cx="82296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lumMod val="95000"/>
                    <a:lumOff val="5000"/>
                  </a:schemeClr>
                </a:solidFill>
                <a:latin typeface="Calibri" pitchFamily="34" charset="0"/>
              </a:rPr>
              <a:t>Roster duration </a:t>
            </a:r>
            <a:r>
              <a:rPr lang="en-GB" sz="2200" b="0" dirty="0">
                <a:solidFill>
                  <a:srgbClr val="FF0000"/>
                </a:solidFill>
                <a:latin typeface="Calibri" pitchFamily="34" charset="0"/>
              </a:rPr>
              <a:t>3.25 ms</a:t>
            </a:r>
            <a:r>
              <a:rPr lang="en-GB" sz="2200" b="0" dirty="0">
                <a:solidFill>
                  <a:schemeClr val="tx1">
                    <a:lumMod val="95000"/>
                    <a:lumOff val="5000"/>
                  </a:schemeClr>
                </a:solidFill>
                <a:latin typeface="Calibri" pitchFamily="34" charset="0"/>
              </a:rPr>
              <a:t>, with data packets </a:t>
            </a:r>
            <a:r>
              <a:rPr lang="en-GB" sz="2200" b="0" dirty="0">
                <a:solidFill>
                  <a:srgbClr val="FF0000"/>
                </a:solidFill>
                <a:latin typeface="Calibri" pitchFamily="34" charset="0"/>
              </a:rPr>
              <a:t>150-250 </a:t>
            </a:r>
            <a:r>
              <a:rPr lang="en-GB" sz="2200" b="0" dirty="0">
                <a:solidFill>
                  <a:srgbClr val="FF0000"/>
                </a:solidFill>
                <a:latin typeface="Calibri" pitchFamily="34" charset="0"/>
                <a:sym typeface="Symbol" panose="05050102010706020507" pitchFamily="18" charset="2"/>
              </a:rPr>
              <a:t></a:t>
            </a:r>
            <a:r>
              <a:rPr lang="en-GB" sz="2200" b="0" dirty="0">
                <a:solidFill>
                  <a:srgbClr val="FF0000"/>
                </a:solidFill>
                <a:latin typeface="Calibri" pitchFamily="34" charset="0"/>
              </a:rPr>
              <a:t>s </a:t>
            </a:r>
            <a:r>
              <a:rPr lang="en-GB" sz="2200" b="0" dirty="0">
                <a:solidFill>
                  <a:schemeClr val="tx1">
                    <a:lumMod val="95000"/>
                    <a:lumOff val="5000"/>
                  </a:schemeClr>
                </a:solidFill>
                <a:latin typeface="Calibri" pitchFamily="34" charset="0"/>
              </a:rPr>
              <a:t>where present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rgbClr val="FF0000"/>
                </a:solidFill>
                <a:latin typeface="Calibri" pitchFamily="34" charset="0"/>
              </a:rPr>
              <a:t>1/2 </a:t>
            </a:r>
            <a:r>
              <a:rPr lang="en-GB" sz="2200" b="0" dirty="0">
                <a:solidFill>
                  <a:schemeClr val="tx1">
                    <a:lumMod val="95000"/>
                    <a:lumOff val="5000"/>
                  </a:schemeClr>
                </a:solidFill>
                <a:latin typeface="Calibri" pitchFamily="34" charset="0"/>
              </a:rPr>
              <a:t>of participating devices have data; </a:t>
            </a:r>
            <a:r>
              <a:rPr lang="en-GB" sz="2200" b="0" dirty="0">
                <a:solidFill>
                  <a:srgbClr val="FF0000"/>
                </a:solidFill>
                <a:latin typeface="Calibri" pitchFamily="34" charset="0"/>
              </a:rPr>
              <a:t>1/4 </a:t>
            </a:r>
            <a:r>
              <a:rPr lang="en-GB" sz="2200" b="0" dirty="0">
                <a:solidFill>
                  <a:schemeClr val="tx1">
                    <a:lumMod val="95000"/>
                    <a:lumOff val="5000"/>
                  </a:schemeClr>
                </a:solidFill>
                <a:latin typeface="Calibri" pitchFamily="34" charset="0"/>
              </a:rPr>
              <a:t>have internal hidden nodes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lumMod val="95000"/>
                    <a:lumOff val="5000"/>
                  </a:schemeClr>
                </a:solidFill>
                <a:latin typeface="Calibri" pitchFamily="34" charset="0"/>
              </a:rPr>
              <a:t>EDCA, with 20 competing devices, has </a:t>
            </a:r>
            <a:r>
              <a:rPr lang="en-GB" sz="2200" b="0" dirty="0">
                <a:solidFill>
                  <a:schemeClr val="tx1">
                    <a:lumMod val="95000"/>
                    <a:lumOff val="5000"/>
                  </a:schemeClr>
                </a:solidFill>
                <a:latin typeface="Calibri" pitchFamily="34" charset="0"/>
                <a:sym typeface="Symbol" panose="05050102010706020507" pitchFamily="18" charset="2"/>
              </a:rPr>
              <a:t> </a:t>
            </a:r>
            <a:r>
              <a:rPr lang="en-GB" sz="2200" b="0" dirty="0">
                <a:solidFill>
                  <a:schemeClr val="tx1">
                    <a:lumMod val="95000"/>
                    <a:lumOff val="5000"/>
                  </a:schemeClr>
                </a:solidFill>
                <a:latin typeface="Calibri" pitchFamily="34" charset="0"/>
              </a:rPr>
              <a:t>56% efficiency</a:t>
            </a:r>
            <a:endParaRPr lang="en-GB" sz="1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500" b="0" i="1" dirty="0">
              <a:solidFill>
                <a:schemeClr val="tx1">
                  <a:lumMod val="95000"/>
                  <a:lumOff val="5000"/>
                </a:schemeClr>
              </a:solidFill>
              <a:latin typeface="Calibri" pitchFamily="34" charset="0"/>
            </a:endParaRPr>
          </a:p>
        </p:txBody>
      </p:sp>
      <p:sp>
        <p:nvSpPr>
          <p:cNvPr id="7" name="TextBox 6"/>
          <p:cNvSpPr txBox="1"/>
          <p:nvPr/>
        </p:nvSpPr>
        <p:spPr>
          <a:xfrm>
            <a:off x="609600" y="1066800"/>
            <a:ext cx="787395"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(B-4)</a:t>
            </a:r>
          </a:p>
        </p:txBody>
      </p:sp>
      <p:sp>
        <p:nvSpPr>
          <p:cNvPr id="102" name="Rectangle 101"/>
          <p:cNvSpPr/>
          <p:nvPr/>
        </p:nvSpPr>
        <p:spPr>
          <a:xfrm>
            <a:off x="6912864" y="3440668"/>
            <a:ext cx="366693"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27" name="Rectangle 26"/>
          <p:cNvSpPr/>
          <p:nvPr/>
        </p:nvSpPr>
        <p:spPr>
          <a:xfrm>
            <a:off x="2825536"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74" name="Rectangle 73"/>
          <p:cNvSpPr/>
          <p:nvPr/>
        </p:nvSpPr>
        <p:spPr>
          <a:xfrm>
            <a:off x="1994365" y="3440668"/>
            <a:ext cx="366693"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5" name="Rectangle 74"/>
          <p:cNvSpPr/>
          <p:nvPr/>
        </p:nvSpPr>
        <p:spPr>
          <a:xfrm>
            <a:off x="1896580" y="3440668"/>
            <a:ext cx="97785"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76" name="Rectangle 75"/>
          <p:cNvSpPr/>
          <p:nvPr/>
        </p:nvSpPr>
        <p:spPr>
          <a:xfrm>
            <a:off x="1627672" y="3440668"/>
            <a:ext cx="268908"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7" name="Rectangle 76"/>
          <p:cNvSpPr/>
          <p:nvPr/>
        </p:nvSpPr>
        <p:spPr>
          <a:xfrm>
            <a:off x="2727751" y="3440668"/>
            <a:ext cx="97785"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78" name="Rectangle 77"/>
          <p:cNvSpPr/>
          <p:nvPr/>
        </p:nvSpPr>
        <p:spPr>
          <a:xfrm>
            <a:off x="2361058" y="3440668"/>
            <a:ext cx="97785"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79" name="Rectangle 78"/>
          <p:cNvSpPr/>
          <p:nvPr/>
        </p:nvSpPr>
        <p:spPr>
          <a:xfrm>
            <a:off x="2458843" y="3440668"/>
            <a:ext cx="268908" cy="1104900"/>
          </a:xfrm>
          <a:prstGeom prst="rect">
            <a:avLst/>
          </a:prstGeom>
          <a:pattFill prst="ltUpDiag">
            <a:fgClr>
              <a:srgbClr val="FFFF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86" name="Rectangle 85"/>
          <p:cNvSpPr/>
          <p:nvPr/>
        </p:nvSpPr>
        <p:spPr>
          <a:xfrm>
            <a:off x="2893505" y="3440668"/>
            <a:ext cx="1216152" cy="1104900"/>
          </a:xfrm>
          <a:prstGeom prst="rect">
            <a:avLst/>
          </a:prstGeom>
          <a:pattFill prst="ltUpDiag">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87" name="Rectangle 86"/>
          <p:cNvSpPr/>
          <p:nvPr/>
        </p:nvSpPr>
        <p:spPr>
          <a:xfrm>
            <a:off x="4974336" y="3440668"/>
            <a:ext cx="1216152" cy="1104900"/>
          </a:xfrm>
          <a:prstGeom prst="rect">
            <a:avLst/>
          </a:prstGeom>
          <a:pattFill prst="ltUpDiag">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99" name="Rectangle 98"/>
          <p:cNvSpPr/>
          <p:nvPr/>
        </p:nvSpPr>
        <p:spPr>
          <a:xfrm>
            <a:off x="6779705" y="3440668"/>
            <a:ext cx="63707"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00" name="Rectangle 99"/>
          <p:cNvSpPr/>
          <p:nvPr/>
        </p:nvSpPr>
        <p:spPr>
          <a:xfrm>
            <a:off x="6846761"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1" name="Rectangle 90"/>
          <p:cNvSpPr/>
          <p:nvPr/>
        </p:nvSpPr>
        <p:spPr>
          <a:xfrm>
            <a:off x="4112705" y="3440668"/>
            <a:ext cx="63707"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2" name="Rectangle 91"/>
          <p:cNvSpPr/>
          <p:nvPr/>
        </p:nvSpPr>
        <p:spPr>
          <a:xfrm>
            <a:off x="4176713"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8" name="TextBox 17"/>
          <p:cNvSpPr txBox="1"/>
          <p:nvPr/>
        </p:nvSpPr>
        <p:spPr>
          <a:xfrm>
            <a:off x="1658258" y="4583668"/>
            <a:ext cx="1028936"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Initiation</a:t>
            </a:r>
          </a:p>
        </p:txBody>
      </p:sp>
      <p:sp>
        <p:nvSpPr>
          <p:cNvPr id="4099" name="TextBox 4098"/>
          <p:cNvSpPr txBox="1"/>
          <p:nvPr/>
        </p:nvSpPr>
        <p:spPr>
          <a:xfrm>
            <a:off x="3198305" y="4583668"/>
            <a:ext cx="620554"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Data</a:t>
            </a:r>
          </a:p>
        </p:txBody>
      </p:sp>
      <p:sp>
        <p:nvSpPr>
          <p:cNvPr id="4100" name="TextBox 4099"/>
          <p:cNvSpPr txBox="1"/>
          <p:nvPr/>
        </p:nvSpPr>
        <p:spPr>
          <a:xfrm>
            <a:off x="6684264" y="4580620"/>
            <a:ext cx="840295"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CF-End</a:t>
            </a:r>
          </a:p>
        </p:txBody>
      </p:sp>
      <p:sp>
        <p:nvSpPr>
          <p:cNvPr id="121" name="TextBox 120"/>
          <p:cNvSpPr txBox="1"/>
          <p:nvPr/>
        </p:nvSpPr>
        <p:spPr>
          <a:xfrm>
            <a:off x="2034922"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196</a:t>
            </a:r>
          </a:p>
        </p:txBody>
      </p:sp>
      <p:sp>
        <p:nvSpPr>
          <p:cNvPr id="122" name="TextBox 121"/>
          <p:cNvSpPr txBox="1"/>
          <p:nvPr/>
        </p:nvSpPr>
        <p:spPr>
          <a:xfrm>
            <a:off x="2722817" y="3093196"/>
            <a:ext cx="27603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9</a:t>
            </a:r>
          </a:p>
        </p:txBody>
      </p:sp>
      <p:sp>
        <p:nvSpPr>
          <p:cNvPr id="123" name="TextBox 122"/>
          <p:cNvSpPr txBox="1"/>
          <p:nvPr/>
        </p:nvSpPr>
        <p:spPr>
          <a:xfrm>
            <a:off x="3272925"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200</a:t>
            </a:r>
          </a:p>
        </p:txBody>
      </p:sp>
      <p:sp>
        <p:nvSpPr>
          <p:cNvPr id="124" name="TextBox 123"/>
          <p:cNvSpPr txBox="1"/>
          <p:nvPr/>
        </p:nvSpPr>
        <p:spPr>
          <a:xfrm>
            <a:off x="3984689"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18</a:t>
            </a:r>
          </a:p>
        </p:txBody>
      </p:sp>
      <p:sp>
        <p:nvSpPr>
          <p:cNvPr id="125" name="TextBox 124"/>
          <p:cNvSpPr txBox="1"/>
          <p:nvPr/>
        </p:nvSpPr>
        <p:spPr>
          <a:xfrm>
            <a:off x="4343400"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120</a:t>
            </a:r>
          </a:p>
        </p:txBody>
      </p:sp>
      <p:sp>
        <p:nvSpPr>
          <p:cNvPr id="127" name="TextBox 126"/>
          <p:cNvSpPr txBox="1"/>
          <p:nvPr/>
        </p:nvSpPr>
        <p:spPr>
          <a:xfrm>
            <a:off x="5349240"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200</a:t>
            </a:r>
          </a:p>
        </p:txBody>
      </p:sp>
      <p:sp>
        <p:nvSpPr>
          <p:cNvPr id="128" name="TextBox 127"/>
          <p:cNvSpPr txBox="1"/>
          <p:nvPr/>
        </p:nvSpPr>
        <p:spPr>
          <a:xfrm>
            <a:off x="6640897"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18</a:t>
            </a:r>
          </a:p>
        </p:txBody>
      </p:sp>
      <p:sp>
        <p:nvSpPr>
          <p:cNvPr id="129" name="TextBox 128"/>
          <p:cNvSpPr txBox="1"/>
          <p:nvPr/>
        </p:nvSpPr>
        <p:spPr>
          <a:xfrm>
            <a:off x="6922008"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60</a:t>
            </a:r>
          </a:p>
        </p:txBody>
      </p:sp>
      <p:sp>
        <p:nvSpPr>
          <p:cNvPr id="4105" name="TextBox 4104"/>
          <p:cNvSpPr txBox="1"/>
          <p:nvPr/>
        </p:nvSpPr>
        <p:spPr>
          <a:xfrm>
            <a:off x="1981200" y="5832157"/>
            <a:ext cx="5465214" cy="492443"/>
          </a:xfrm>
          <a:prstGeom prst="rect">
            <a:avLst/>
          </a:prstGeom>
          <a:noFill/>
        </p:spPr>
        <p:txBody>
          <a:bodyPr wrap="none" rtlCol="0">
            <a:spAutoFit/>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i="1" dirty="0">
                <a:solidFill>
                  <a:schemeClr val="tx1">
                    <a:lumMod val="95000"/>
                    <a:lumOff val="5000"/>
                  </a:schemeClr>
                </a:solidFill>
                <a:latin typeface="Calibri" pitchFamily="34" charset="0"/>
              </a:rPr>
              <a:t>Roster mode throughput change: </a:t>
            </a:r>
            <a:r>
              <a:rPr lang="en-GB" sz="2600" b="1" i="1" dirty="0">
                <a:solidFill>
                  <a:srgbClr val="00956F"/>
                </a:solidFill>
                <a:latin typeface="Calibri" pitchFamily="34" charset="0"/>
              </a:rPr>
              <a:t>+33%</a:t>
            </a:r>
          </a:p>
        </p:txBody>
      </p:sp>
      <p:sp>
        <p:nvSpPr>
          <p:cNvPr id="41" name="Rectangle 40"/>
          <p:cNvSpPr/>
          <p:nvPr/>
        </p:nvSpPr>
        <p:spPr>
          <a:xfrm>
            <a:off x="4242816" y="3438144"/>
            <a:ext cx="268908" cy="1104900"/>
          </a:xfrm>
          <a:prstGeom prst="rect">
            <a:avLst/>
          </a:prstGeom>
          <a:pattFill prst="ltUpDiag">
            <a:fgClr>
              <a:srgbClr val="FFFF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42" name="Rectangle 41"/>
          <p:cNvSpPr/>
          <p:nvPr/>
        </p:nvSpPr>
        <p:spPr>
          <a:xfrm>
            <a:off x="4507992" y="3438144"/>
            <a:ext cx="97785"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4" name="Rectangle 43"/>
          <p:cNvSpPr/>
          <p:nvPr/>
        </p:nvSpPr>
        <p:spPr>
          <a:xfrm>
            <a:off x="4882896" y="3438144"/>
            <a:ext cx="97785"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5" name="TextBox 44"/>
          <p:cNvSpPr txBox="1"/>
          <p:nvPr/>
        </p:nvSpPr>
        <p:spPr>
          <a:xfrm>
            <a:off x="6324600" y="3675888"/>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46" name="TextBox 45"/>
          <p:cNvSpPr txBox="1"/>
          <p:nvPr/>
        </p:nvSpPr>
        <p:spPr>
          <a:xfrm>
            <a:off x="4256246" y="4581144"/>
            <a:ext cx="615874"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CTSs</a:t>
            </a:r>
          </a:p>
        </p:txBody>
      </p:sp>
      <p:sp>
        <p:nvSpPr>
          <p:cNvPr id="48" name="TextBox 47"/>
          <p:cNvSpPr txBox="1"/>
          <p:nvPr/>
        </p:nvSpPr>
        <p:spPr>
          <a:xfrm>
            <a:off x="7950586" y="3794760"/>
            <a:ext cx="763351"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sym typeface="Symbol" panose="05050102010706020507" pitchFamily="18" charset="2"/>
              </a:rPr>
              <a:t> </a:t>
            </a:r>
            <a:r>
              <a:rPr lang="en-US" sz="1800" dirty="0">
                <a:solidFill>
                  <a:schemeClr val="tx1">
                    <a:lumMod val="95000"/>
                    <a:lumOff val="5000"/>
                  </a:schemeClr>
                </a:solidFill>
                <a:latin typeface="Calibri" panose="020F0502020204030204" pitchFamily="34" charset="0"/>
              </a:rPr>
              <a:t>74%</a:t>
            </a:r>
          </a:p>
        </p:txBody>
      </p:sp>
      <p:sp>
        <p:nvSpPr>
          <p:cNvPr id="47" name="TextBox 46"/>
          <p:cNvSpPr txBox="1"/>
          <p:nvPr/>
        </p:nvSpPr>
        <p:spPr>
          <a:xfrm>
            <a:off x="7620000" y="4876800"/>
            <a:ext cx="1463862" cy="430887"/>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Appendix B</a:t>
            </a:r>
          </a:p>
        </p:txBody>
      </p:sp>
    </p:spTree>
    <p:extLst>
      <p:ext uri="{BB962C8B-B14F-4D97-AF65-F5344CB8AC3E}">
        <p14:creationId xmlns:p14="http://schemas.microsoft.com/office/powerpoint/2010/main" val="37580638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Scenario 3</a:t>
            </a:r>
          </a:p>
        </p:txBody>
      </p:sp>
      <p:sp>
        <p:nvSpPr>
          <p:cNvPr id="4098" name="Rectangle 2"/>
          <p:cNvSpPr>
            <a:spLocks noGrp="1" noChangeArrowheads="1"/>
          </p:cNvSpPr>
          <p:nvPr>
            <p:ph type="body" idx="1"/>
          </p:nvPr>
        </p:nvSpPr>
        <p:spPr>
          <a:xfrm>
            <a:off x="685800" y="1981200"/>
            <a:ext cx="82296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lumMod val="95000"/>
                    <a:lumOff val="5000"/>
                  </a:schemeClr>
                </a:solidFill>
                <a:latin typeface="Calibri" pitchFamily="34" charset="0"/>
              </a:rPr>
              <a:t>Roster duration </a:t>
            </a:r>
            <a:r>
              <a:rPr lang="en-GB" sz="2200" b="0" dirty="0">
                <a:solidFill>
                  <a:srgbClr val="FF0000"/>
                </a:solidFill>
                <a:latin typeface="Calibri" pitchFamily="34" charset="0"/>
              </a:rPr>
              <a:t>4 ms</a:t>
            </a:r>
            <a:r>
              <a:rPr lang="en-GB" sz="2200" b="0" dirty="0">
                <a:solidFill>
                  <a:schemeClr val="tx1">
                    <a:lumMod val="95000"/>
                    <a:lumOff val="5000"/>
                  </a:schemeClr>
                </a:solidFill>
                <a:latin typeface="Calibri" pitchFamily="34" charset="0"/>
              </a:rPr>
              <a:t>, with data packets </a:t>
            </a:r>
            <a:r>
              <a:rPr lang="en-GB" sz="2200" b="0" dirty="0">
                <a:solidFill>
                  <a:srgbClr val="FF0000"/>
                </a:solidFill>
                <a:latin typeface="Calibri" pitchFamily="34" charset="0"/>
              </a:rPr>
              <a:t>150-250 </a:t>
            </a:r>
            <a:r>
              <a:rPr lang="en-GB" sz="2200" b="0" dirty="0">
                <a:solidFill>
                  <a:srgbClr val="FF0000"/>
                </a:solidFill>
                <a:latin typeface="Calibri" pitchFamily="34" charset="0"/>
                <a:sym typeface="Symbol" panose="05050102010706020507" pitchFamily="18" charset="2"/>
              </a:rPr>
              <a:t></a:t>
            </a:r>
            <a:r>
              <a:rPr lang="en-GB" sz="2200" b="0" dirty="0">
                <a:solidFill>
                  <a:srgbClr val="FF0000"/>
                </a:solidFill>
                <a:latin typeface="Calibri" pitchFamily="34" charset="0"/>
              </a:rPr>
              <a:t>s </a:t>
            </a:r>
            <a:r>
              <a:rPr lang="en-GB" sz="2200" b="0" dirty="0">
                <a:solidFill>
                  <a:schemeClr val="tx1">
                    <a:lumMod val="95000"/>
                    <a:lumOff val="5000"/>
                  </a:schemeClr>
                </a:solidFill>
                <a:latin typeface="Calibri" pitchFamily="34" charset="0"/>
              </a:rPr>
              <a:t>where present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rgbClr val="FF0000"/>
                </a:solidFill>
                <a:latin typeface="Calibri" pitchFamily="34" charset="0"/>
              </a:rPr>
              <a:t>1/3 </a:t>
            </a:r>
            <a:r>
              <a:rPr lang="en-GB" sz="2200" b="0" dirty="0">
                <a:solidFill>
                  <a:schemeClr val="tx1">
                    <a:lumMod val="95000"/>
                    <a:lumOff val="5000"/>
                  </a:schemeClr>
                </a:solidFill>
                <a:latin typeface="Calibri" pitchFamily="34" charset="0"/>
              </a:rPr>
              <a:t>of participating devices have data; </a:t>
            </a:r>
            <a:r>
              <a:rPr lang="en-GB" sz="2200" b="0" dirty="0">
                <a:solidFill>
                  <a:schemeClr val="tx1"/>
                </a:solidFill>
                <a:latin typeface="Calibri" pitchFamily="34" charset="0"/>
              </a:rPr>
              <a:t>no hidden </a:t>
            </a:r>
            <a:r>
              <a:rPr lang="en-GB" sz="2200" b="0" dirty="0">
                <a:solidFill>
                  <a:schemeClr val="tx1">
                    <a:lumMod val="95000"/>
                    <a:lumOff val="5000"/>
                  </a:schemeClr>
                </a:solidFill>
                <a:latin typeface="Calibri" pitchFamily="34" charset="0"/>
              </a:rPr>
              <a:t>nodes (BSS or OBSS)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lumMod val="95000"/>
                    <a:lumOff val="5000"/>
                  </a:schemeClr>
                </a:solidFill>
                <a:latin typeface="Calibri" pitchFamily="34" charset="0"/>
              </a:rPr>
              <a:t>EDCA, with 20 competing devices, has </a:t>
            </a:r>
            <a:r>
              <a:rPr lang="en-GB" sz="2200" b="0" dirty="0">
                <a:solidFill>
                  <a:schemeClr val="tx1">
                    <a:lumMod val="95000"/>
                    <a:lumOff val="5000"/>
                  </a:schemeClr>
                </a:solidFill>
                <a:latin typeface="Calibri" pitchFamily="34" charset="0"/>
                <a:sym typeface="Symbol" panose="05050102010706020507" pitchFamily="18" charset="2"/>
              </a:rPr>
              <a:t> </a:t>
            </a:r>
            <a:r>
              <a:rPr lang="en-GB" sz="2200" b="0" dirty="0">
                <a:solidFill>
                  <a:schemeClr val="tx1">
                    <a:lumMod val="95000"/>
                    <a:lumOff val="5000"/>
                  </a:schemeClr>
                </a:solidFill>
                <a:latin typeface="Calibri" pitchFamily="34" charset="0"/>
              </a:rPr>
              <a:t>56% efficiency</a:t>
            </a:r>
            <a:endParaRPr lang="en-GB" sz="1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500" b="0" i="1" dirty="0">
              <a:solidFill>
                <a:schemeClr val="tx1">
                  <a:lumMod val="95000"/>
                  <a:lumOff val="5000"/>
                </a:schemeClr>
              </a:solidFill>
              <a:latin typeface="Calibri" pitchFamily="34" charset="0"/>
            </a:endParaRPr>
          </a:p>
        </p:txBody>
      </p:sp>
      <p:sp>
        <p:nvSpPr>
          <p:cNvPr id="7" name="TextBox 6"/>
          <p:cNvSpPr txBox="1"/>
          <p:nvPr/>
        </p:nvSpPr>
        <p:spPr>
          <a:xfrm>
            <a:off x="609600" y="1066800"/>
            <a:ext cx="787395"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(B-4)</a:t>
            </a:r>
          </a:p>
        </p:txBody>
      </p:sp>
      <p:sp>
        <p:nvSpPr>
          <p:cNvPr id="102" name="Rectangle 101"/>
          <p:cNvSpPr/>
          <p:nvPr/>
        </p:nvSpPr>
        <p:spPr>
          <a:xfrm>
            <a:off x="6922008" y="3440668"/>
            <a:ext cx="366693"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4" name="Rectangle 73"/>
          <p:cNvSpPr/>
          <p:nvPr/>
        </p:nvSpPr>
        <p:spPr>
          <a:xfrm>
            <a:off x="1994365" y="3440668"/>
            <a:ext cx="366693"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5" name="Rectangle 74"/>
          <p:cNvSpPr/>
          <p:nvPr/>
        </p:nvSpPr>
        <p:spPr>
          <a:xfrm>
            <a:off x="1896580" y="3440668"/>
            <a:ext cx="97785"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76" name="Rectangle 75"/>
          <p:cNvSpPr/>
          <p:nvPr/>
        </p:nvSpPr>
        <p:spPr>
          <a:xfrm>
            <a:off x="1627672" y="3440668"/>
            <a:ext cx="268908"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8" name="Rectangle 77"/>
          <p:cNvSpPr/>
          <p:nvPr/>
        </p:nvSpPr>
        <p:spPr>
          <a:xfrm>
            <a:off x="2361058" y="3440668"/>
            <a:ext cx="97785"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6" name="Rectangle 85"/>
          <p:cNvSpPr/>
          <p:nvPr/>
        </p:nvSpPr>
        <p:spPr>
          <a:xfrm>
            <a:off x="2590800" y="3440668"/>
            <a:ext cx="1216152" cy="1104900"/>
          </a:xfrm>
          <a:prstGeom prst="rect">
            <a:avLst/>
          </a:prstGeom>
          <a:pattFill prst="ltUpDiag">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87" name="Rectangle 86"/>
          <p:cNvSpPr/>
          <p:nvPr/>
        </p:nvSpPr>
        <p:spPr>
          <a:xfrm>
            <a:off x="4005072" y="3440668"/>
            <a:ext cx="1216152" cy="1104900"/>
          </a:xfrm>
          <a:prstGeom prst="rect">
            <a:avLst/>
          </a:prstGeom>
          <a:pattFill prst="ltUpDiag">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99" name="Rectangle 98"/>
          <p:cNvSpPr/>
          <p:nvPr/>
        </p:nvSpPr>
        <p:spPr>
          <a:xfrm>
            <a:off x="6711696" y="3440668"/>
            <a:ext cx="63707"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00" name="Rectangle 99"/>
          <p:cNvSpPr/>
          <p:nvPr/>
        </p:nvSpPr>
        <p:spPr>
          <a:xfrm>
            <a:off x="6781800"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1" name="Rectangle 90"/>
          <p:cNvSpPr/>
          <p:nvPr/>
        </p:nvSpPr>
        <p:spPr>
          <a:xfrm>
            <a:off x="3810000" y="3440668"/>
            <a:ext cx="63707"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2" name="Rectangle 91"/>
          <p:cNvSpPr/>
          <p:nvPr/>
        </p:nvSpPr>
        <p:spPr>
          <a:xfrm>
            <a:off x="3877056"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8" name="TextBox 17"/>
          <p:cNvSpPr txBox="1"/>
          <p:nvPr/>
        </p:nvSpPr>
        <p:spPr>
          <a:xfrm>
            <a:off x="1524000" y="4583668"/>
            <a:ext cx="1028936"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Initiation</a:t>
            </a:r>
          </a:p>
        </p:txBody>
      </p:sp>
      <p:sp>
        <p:nvSpPr>
          <p:cNvPr id="4099" name="TextBox 4098"/>
          <p:cNvSpPr txBox="1"/>
          <p:nvPr/>
        </p:nvSpPr>
        <p:spPr>
          <a:xfrm>
            <a:off x="2895600" y="4583668"/>
            <a:ext cx="620554"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Data</a:t>
            </a:r>
          </a:p>
        </p:txBody>
      </p:sp>
      <p:sp>
        <p:nvSpPr>
          <p:cNvPr id="4100" name="TextBox 4099"/>
          <p:cNvSpPr txBox="1"/>
          <p:nvPr/>
        </p:nvSpPr>
        <p:spPr>
          <a:xfrm>
            <a:off x="6553200" y="4580620"/>
            <a:ext cx="840295"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CF-End</a:t>
            </a:r>
          </a:p>
        </p:txBody>
      </p:sp>
      <p:sp>
        <p:nvSpPr>
          <p:cNvPr id="121" name="TextBox 120"/>
          <p:cNvSpPr txBox="1"/>
          <p:nvPr/>
        </p:nvSpPr>
        <p:spPr>
          <a:xfrm>
            <a:off x="1828800"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136</a:t>
            </a:r>
          </a:p>
        </p:txBody>
      </p:sp>
      <p:sp>
        <p:nvSpPr>
          <p:cNvPr id="122" name="TextBox 121"/>
          <p:cNvSpPr txBox="1"/>
          <p:nvPr/>
        </p:nvSpPr>
        <p:spPr>
          <a:xfrm>
            <a:off x="2322576"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18</a:t>
            </a:r>
          </a:p>
        </p:txBody>
      </p:sp>
      <p:sp>
        <p:nvSpPr>
          <p:cNvPr id="123" name="TextBox 122"/>
          <p:cNvSpPr txBox="1"/>
          <p:nvPr/>
        </p:nvSpPr>
        <p:spPr>
          <a:xfrm>
            <a:off x="2970220"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200</a:t>
            </a:r>
          </a:p>
        </p:txBody>
      </p:sp>
      <p:sp>
        <p:nvSpPr>
          <p:cNvPr id="124" name="TextBox 123"/>
          <p:cNvSpPr txBox="1"/>
          <p:nvPr/>
        </p:nvSpPr>
        <p:spPr>
          <a:xfrm>
            <a:off x="3733800"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27</a:t>
            </a:r>
          </a:p>
        </p:txBody>
      </p:sp>
      <p:sp>
        <p:nvSpPr>
          <p:cNvPr id="127" name="TextBox 126"/>
          <p:cNvSpPr txBox="1"/>
          <p:nvPr/>
        </p:nvSpPr>
        <p:spPr>
          <a:xfrm>
            <a:off x="4343400"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200</a:t>
            </a:r>
          </a:p>
        </p:txBody>
      </p:sp>
      <p:sp>
        <p:nvSpPr>
          <p:cNvPr id="128" name="TextBox 127"/>
          <p:cNvSpPr txBox="1"/>
          <p:nvPr/>
        </p:nvSpPr>
        <p:spPr>
          <a:xfrm>
            <a:off x="6640897"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27</a:t>
            </a:r>
          </a:p>
        </p:txBody>
      </p:sp>
      <p:sp>
        <p:nvSpPr>
          <p:cNvPr id="129" name="TextBox 128"/>
          <p:cNvSpPr txBox="1"/>
          <p:nvPr/>
        </p:nvSpPr>
        <p:spPr>
          <a:xfrm>
            <a:off x="6922008"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60</a:t>
            </a:r>
          </a:p>
        </p:txBody>
      </p:sp>
      <p:sp>
        <p:nvSpPr>
          <p:cNvPr id="4105" name="TextBox 4104"/>
          <p:cNvSpPr txBox="1"/>
          <p:nvPr/>
        </p:nvSpPr>
        <p:spPr>
          <a:xfrm>
            <a:off x="1981200" y="5832157"/>
            <a:ext cx="5465214" cy="492443"/>
          </a:xfrm>
          <a:prstGeom prst="rect">
            <a:avLst/>
          </a:prstGeom>
          <a:noFill/>
        </p:spPr>
        <p:txBody>
          <a:bodyPr wrap="none" rtlCol="0">
            <a:spAutoFit/>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i="1" dirty="0">
                <a:solidFill>
                  <a:schemeClr val="tx1">
                    <a:lumMod val="95000"/>
                    <a:lumOff val="5000"/>
                  </a:schemeClr>
                </a:solidFill>
                <a:latin typeface="Calibri" pitchFamily="34" charset="0"/>
              </a:rPr>
              <a:t>Roster mode throughput change: </a:t>
            </a:r>
            <a:r>
              <a:rPr lang="en-GB" sz="2600" b="1" i="1" dirty="0">
                <a:solidFill>
                  <a:srgbClr val="00956F"/>
                </a:solidFill>
                <a:latin typeface="Calibri" pitchFamily="34" charset="0"/>
              </a:rPr>
              <a:t>+48%</a:t>
            </a:r>
          </a:p>
        </p:txBody>
      </p:sp>
      <p:sp>
        <p:nvSpPr>
          <p:cNvPr id="45" name="TextBox 44"/>
          <p:cNvSpPr txBox="1"/>
          <p:nvPr/>
        </p:nvSpPr>
        <p:spPr>
          <a:xfrm>
            <a:off x="5791200" y="3675888"/>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48" name="TextBox 47"/>
          <p:cNvSpPr txBox="1"/>
          <p:nvPr/>
        </p:nvSpPr>
        <p:spPr>
          <a:xfrm>
            <a:off x="7950586" y="3794760"/>
            <a:ext cx="763351"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sym typeface="Symbol" panose="05050102010706020507" pitchFamily="18" charset="2"/>
              </a:rPr>
              <a:t> 83</a:t>
            </a:r>
            <a:r>
              <a:rPr lang="en-US" sz="1800" dirty="0">
                <a:solidFill>
                  <a:schemeClr val="tx1">
                    <a:lumMod val="95000"/>
                    <a:lumOff val="5000"/>
                  </a:schemeClr>
                </a:solidFill>
                <a:latin typeface="Calibri" panose="020F0502020204030204" pitchFamily="34" charset="0"/>
              </a:rPr>
              <a:t>%</a:t>
            </a:r>
          </a:p>
        </p:txBody>
      </p:sp>
      <p:sp>
        <p:nvSpPr>
          <p:cNvPr id="27" name="Rectangle 26"/>
          <p:cNvSpPr/>
          <p:nvPr/>
        </p:nvSpPr>
        <p:spPr>
          <a:xfrm>
            <a:off x="2459736"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9" name="Rectangle 48"/>
          <p:cNvSpPr/>
          <p:nvPr/>
        </p:nvSpPr>
        <p:spPr>
          <a:xfrm>
            <a:off x="2523744" y="3438144"/>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50" name="Rectangle 49"/>
          <p:cNvSpPr/>
          <p:nvPr/>
        </p:nvSpPr>
        <p:spPr>
          <a:xfrm>
            <a:off x="3941064" y="3438144"/>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51" name="Rectangle 50"/>
          <p:cNvSpPr/>
          <p:nvPr/>
        </p:nvSpPr>
        <p:spPr>
          <a:xfrm>
            <a:off x="6848856" y="3438144"/>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2" name="TextBox 1"/>
          <p:cNvSpPr txBox="1"/>
          <p:nvPr/>
        </p:nvSpPr>
        <p:spPr>
          <a:xfrm>
            <a:off x="7620000" y="4876800"/>
            <a:ext cx="1463862" cy="430887"/>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Appendix B</a:t>
            </a:r>
          </a:p>
        </p:txBody>
      </p:sp>
    </p:spTree>
    <p:extLst>
      <p:ext uri="{BB962C8B-B14F-4D97-AF65-F5344CB8AC3E}">
        <p14:creationId xmlns:p14="http://schemas.microsoft.com/office/powerpoint/2010/main" val="11265491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Scenario 4</a:t>
            </a:r>
          </a:p>
        </p:txBody>
      </p:sp>
      <p:sp>
        <p:nvSpPr>
          <p:cNvPr id="4098" name="Rectangle 2"/>
          <p:cNvSpPr>
            <a:spLocks noGrp="1" noChangeArrowheads="1"/>
          </p:cNvSpPr>
          <p:nvPr>
            <p:ph type="body" idx="1"/>
          </p:nvPr>
        </p:nvSpPr>
        <p:spPr>
          <a:xfrm>
            <a:off x="685800" y="1981200"/>
            <a:ext cx="82296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lumMod val="95000"/>
                    <a:lumOff val="5000"/>
                  </a:schemeClr>
                </a:solidFill>
                <a:latin typeface="Calibri" pitchFamily="34" charset="0"/>
              </a:rPr>
              <a:t>Roster duration </a:t>
            </a:r>
            <a:r>
              <a:rPr lang="en-GB" sz="2200" b="0" dirty="0">
                <a:solidFill>
                  <a:srgbClr val="FF0000"/>
                </a:solidFill>
                <a:latin typeface="Calibri" pitchFamily="34" charset="0"/>
              </a:rPr>
              <a:t>3.2 ms</a:t>
            </a:r>
            <a:r>
              <a:rPr lang="en-GB" sz="2200" b="0" dirty="0">
                <a:solidFill>
                  <a:schemeClr val="tx1">
                    <a:lumMod val="95000"/>
                    <a:lumOff val="5000"/>
                  </a:schemeClr>
                </a:solidFill>
                <a:latin typeface="Calibri" pitchFamily="34" charset="0"/>
              </a:rPr>
              <a:t>, with data packets </a:t>
            </a:r>
            <a:r>
              <a:rPr lang="en-GB" sz="2200" b="0" dirty="0">
                <a:solidFill>
                  <a:srgbClr val="FF0000"/>
                </a:solidFill>
                <a:latin typeface="Calibri" pitchFamily="34" charset="0"/>
              </a:rPr>
              <a:t>50-100 </a:t>
            </a:r>
            <a:r>
              <a:rPr lang="en-GB" sz="2200" b="0" dirty="0">
                <a:solidFill>
                  <a:srgbClr val="FF0000"/>
                </a:solidFill>
                <a:latin typeface="Calibri" pitchFamily="34" charset="0"/>
                <a:sym typeface="Symbol" panose="05050102010706020507" pitchFamily="18" charset="2"/>
              </a:rPr>
              <a:t></a:t>
            </a:r>
            <a:r>
              <a:rPr lang="en-GB" sz="2200" b="0" dirty="0">
                <a:solidFill>
                  <a:srgbClr val="FF0000"/>
                </a:solidFill>
                <a:latin typeface="Calibri" pitchFamily="34" charset="0"/>
              </a:rPr>
              <a:t>s </a:t>
            </a:r>
            <a:r>
              <a:rPr lang="en-GB" sz="2200" b="0" dirty="0">
                <a:solidFill>
                  <a:schemeClr val="tx1">
                    <a:lumMod val="95000"/>
                    <a:lumOff val="5000"/>
                  </a:schemeClr>
                </a:solidFill>
                <a:latin typeface="Calibri" pitchFamily="34" charset="0"/>
              </a:rPr>
              <a:t>where present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rgbClr val="FF0000"/>
                </a:solidFill>
                <a:latin typeface="Calibri" pitchFamily="34" charset="0"/>
              </a:rPr>
              <a:t>1/2 </a:t>
            </a:r>
            <a:r>
              <a:rPr lang="en-GB" sz="2200" b="0" dirty="0">
                <a:solidFill>
                  <a:schemeClr val="tx1">
                    <a:lumMod val="95000"/>
                    <a:lumOff val="5000"/>
                  </a:schemeClr>
                </a:solidFill>
                <a:latin typeface="Calibri" pitchFamily="34" charset="0"/>
              </a:rPr>
              <a:t>of participating devices have data; </a:t>
            </a:r>
            <a:r>
              <a:rPr lang="en-GB" sz="2200" b="0" dirty="0">
                <a:solidFill>
                  <a:schemeClr val="tx1"/>
                </a:solidFill>
                <a:latin typeface="Calibri" pitchFamily="34" charset="0"/>
              </a:rPr>
              <a:t>no hidden </a:t>
            </a:r>
            <a:r>
              <a:rPr lang="en-GB" sz="2200" b="0" dirty="0">
                <a:solidFill>
                  <a:schemeClr val="tx1">
                    <a:lumMod val="95000"/>
                    <a:lumOff val="5000"/>
                  </a:schemeClr>
                </a:solidFill>
                <a:latin typeface="Calibri" pitchFamily="34" charset="0"/>
              </a:rPr>
              <a:t>nodes (BSS or OBSS)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solidFill>
                  <a:schemeClr val="tx1">
                    <a:lumMod val="95000"/>
                    <a:lumOff val="5000"/>
                  </a:schemeClr>
                </a:solidFill>
                <a:latin typeface="Calibri" pitchFamily="34" charset="0"/>
              </a:rPr>
              <a:t>EDCA, with 50 competing devices, packets 75</a:t>
            </a:r>
            <a:r>
              <a:rPr lang="en-GB" sz="2200" b="0" dirty="0">
                <a:solidFill>
                  <a:schemeClr val="tx1">
                    <a:lumMod val="95000"/>
                    <a:lumOff val="5000"/>
                  </a:schemeClr>
                </a:solidFill>
                <a:latin typeface="Calibri" pitchFamily="34" charset="0"/>
                <a:sym typeface="Symbol" panose="05050102010706020507" pitchFamily="18" charset="2"/>
              </a:rPr>
              <a:t>s, </a:t>
            </a:r>
            <a:r>
              <a:rPr lang="en-GB" sz="2200" b="0" dirty="0">
                <a:solidFill>
                  <a:schemeClr val="tx1">
                    <a:lumMod val="95000"/>
                    <a:lumOff val="5000"/>
                  </a:schemeClr>
                </a:solidFill>
                <a:latin typeface="Calibri" pitchFamily="34" charset="0"/>
              </a:rPr>
              <a:t>has </a:t>
            </a:r>
            <a:r>
              <a:rPr lang="en-GB" sz="2200" b="0" dirty="0">
                <a:solidFill>
                  <a:schemeClr val="tx1">
                    <a:lumMod val="95000"/>
                    <a:lumOff val="5000"/>
                  </a:schemeClr>
                </a:solidFill>
                <a:latin typeface="Calibri" pitchFamily="34" charset="0"/>
                <a:sym typeface="Symbol" panose="05050102010706020507" pitchFamily="18" charset="2"/>
              </a:rPr>
              <a:t> 3</a:t>
            </a:r>
            <a:r>
              <a:rPr lang="en-GB" sz="2200" b="0" dirty="0">
                <a:solidFill>
                  <a:schemeClr val="tx1">
                    <a:lumMod val="95000"/>
                    <a:lumOff val="5000"/>
                  </a:schemeClr>
                </a:solidFill>
                <a:latin typeface="Calibri" pitchFamily="34" charset="0"/>
              </a:rPr>
              <a:t>6% efficiency</a:t>
            </a:r>
            <a:endParaRPr lang="en-GB" sz="100" b="0" dirty="0">
              <a:solidFill>
                <a:schemeClr val="tx1">
                  <a:lumMod val="95000"/>
                  <a:lumOff val="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500" b="0" i="1" dirty="0">
              <a:solidFill>
                <a:schemeClr val="tx1">
                  <a:lumMod val="95000"/>
                  <a:lumOff val="5000"/>
                </a:schemeClr>
              </a:solidFill>
              <a:latin typeface="Calibri" pitchFamily="34" charset="0"/>
            </a:endParaRPr>
          </a:p>
        </p:txBody>
      </p:sp>
      <p:sp>
        <p:nvSpPr>
          <p:cNvPr id="7" name="TextBox 6"/>
          <p:cNvSpPr txBox="1"/>
          <p:nvPr/>
        </p:nvSpPr>
        <p:spPr>
          <a:xfrm>
            <a:off x="609600" y="1066800"/>
            <a:ext cx="787395"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(B-4)</a:t>
            </a:r>
          </a:p>
        </p:txBody>
      </p:sp>
      <p:sp>
        <p:nvSpPr>
          <p:cNvPr id="102" name="Rectangle 101"/>
          <p:cNvSpPr/>
          <p:nvPr/>
        </p:nvSpPr>
        <p:spPr>
          <a:xfrm>
            <a:off x="6848856" y="3440668"/>
            <a:ext cx="366693"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4" name="Rectangle 73"/>
          <p:cNvSpPr/>
          <p:nvPr/>
        </p:nvSpPr>
        <p:spPr>
          <a:xfrm>
            <a:off x="1994365" y="3440668"/>
            <a:ext cx="366693"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5" name="Rectangle 74"/>
          <p:cNvSpPr/>
          <p:nvPr/>
        </p:nvSpPr>
        <p:spPr>
          <a:xfrm>
            <a:off x="1896580" y="3440668"/>
            <a:ext cx="97785"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76" name="Rectangle 75"/>
          <p:cNvSpPr/>
          <p:nvPr/>
        </p:nvSpPr>
        <p:spPr>
          <a:xfrm>
            <a:off x="1627672" y="3440668"/>
            <a:ext cx="268908" cy="1104900"/>
          </a:xfrm>
          <a:prstGeom prst="rect">
            <a:avLst/>
          </a:prstGeom>
          <a:pattFill prst="ltUpDiag">
            <a:fgClr>
              <a:schemeClr val="bg1">
                <a:lumMod val="65000"/>
              </a:schemeClr>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78" name="Rectangle 77"/>
          <p:cNvSpPr/>
          <p:nvPr/>
        </p:nvSpPr>
        <p:spPr>
          <a:xfrm>
            <a:off x="2361058" y="3440668"/>
            <a:ext cx="97785" cy="11049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6" name="Rectangle 85"/>
          <p:cNvSpPr/>
          <p:nvPr/>
        </p:nvSpPr>
        <p:spPr>
          <a:xfrm>
            <a:off x="2514600" y="3440668"/>
            <a:ext cx="1216152" cy="1104900"/>
          </a:xfrm>
          <a:prstGeom prst="rect">
            <a:avLst/>
          </a:prstGeom>
          <a:pattFill prst="ltUpDiag">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87" name="Rectangle 86"/>
          <p:cNvSpPr/>
          <p:nvPr/>
        </p:nvSpPr>
        <p:spPr>
          <a:xfrm>
            <a:off x="3858768" y="3440668"/>
            <a:ext cx="1216152" cy="1104900"/>
          </a:xfrm>
          <a:prstGeom prst="rect">
            <a:avLst/>
          </a:prstGeom>
          <a:pattFill prst="ltUpDiag">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95000"/>
                  <a:lumOff val="5000"/>
                </a:schemeClr>
              </a:solidFill>
              <a:latin typeface="Calibri" panose="020F0502020204030204" pitchFamily="34" charset="0"/>
            </a:endParaRPr>
          </a:p>
        </p:txBody>
      </p:sp>
      <p:sp>
        <p:nvSpPr>
          <p:cNvPr id="99" name="Rectangle 98"/>
          <p:cNvSpPr/>
          <p:nvPr/>
        </p:nvSpPr>
        <p:spPr>
          <a:xfrm>
            <a:off x="6711696" y="3440668"/>
            <a:ext cx="63707"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00" name="Rectangle 99"/>
          <p:cNvSpPr/>
          <p:nvPr/>
        </p:nvSpPr>
        <p:spPr>
          <a:xfrm>
            <a:off x="6781800"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1" name="Rectangle 90"/>
          <p:cNvSpPr/>
          <p:nvPr/>
        </p:nvSpPr>
        <p:spPr>
          <a:xfrm>
            <a:off x="3733800" y="3440668"/>
            <a:ext cx="63707"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2" name="Rectangle 91"/>
          <p:cNvSpPr/>
          <p:nvPr/>
        </p:nvSpPr>
        <p:spPr>
          <a:xfrm>
            <a:off x="3794760"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8" name="TextBox 17"/>
          <p:cNvSpPr txBox="1"/>
          <p:nvPr/>
        </p:nvSpPr>
        <p:spPr>
          <a:xfrm>
            <a:off x="1524000" y="4583668"/>
            <a:ext cx="1028936"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Initiation</a:t>
            </a:r>
          </a:p>
        </p:txBody>
      </p:sp>
      <p:sp>
        <p:nvSpPr>
          <p:cNvPr id="4099" name="TextBox 4098"/>
          <p:cNvSpPr txBox="1"/>
          <p:nvPr/>
        </p:nvSpPr>
        <p:spPr>
          <a:xfrm>
            <a:off x="2895600" y="4583668"/>
            <a:ext cx="620554"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Data</a:t>
            </a:r>
          </a:p>
        </p:txBody>
      </p:sp>
      <p:sp>
        <p:nvSpPr>
          <p:cNvPr id="4100" name="TextBox 4099"/>
          <p:cNvSpPr txBox="1"/>
          <p:nvPr/>
        </p:nvSpPr>
        <p:spPr>
          <a:xfrm>
            <a:off x="6553200" y="4580620"/>
            <a:ext cx="840295"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CF-End</a:t>
            </a:r>
          </a:p>
        </p:txBody>
      </p:sp>
      <p:sp>
        <p:nvSpPr>
          <p:cNvPr id="121" name="TextBox 120"/>
          <p:cNvSpPr txBox="1"/>
          <p:nvPr/>
        </p:nvSpPr>
        <p:spPr>
          <a:xfrm>
            <a:off x="1828800" y="3093196"/>
            <a:ext cx="458780"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136</a:t>
            </a:r>
          </a:p>
        </p:txBody>
      </p:sp>
      <p:sp>
        <p:nvSpPr>
          <p:cNvPr id="122" name="TextBox 121"/>
          <p:cNvSpPr txBox="1"/>
          <p:nvPr/>
        </p:nvSpPr>
        <p:spPr>
          <a:xfrm>
            <a:off x="2377440" y="3093196"/>
            <a:ext cx="27603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9</a:t>
            </a:r>
          </a:p>
        </p:txBody>
      </p:sp>
      <p:sp>
        <p:nvSpPr>
          <p:cNvPr id="123" name="TextBox 122"/>
          <p:cNvSpPr txBox="1"/>
          <p:nvPr/>
        </p:nvSpPr>
        <p:spPr>
          <a:xfrm>
            <a:off x="2971800"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75</a:t>
            </a:r>
          </a:p>
        </p:txBody>
      </p:sp>
      <p:sp>
        <p:nvSpPr>
          <p:cNvPr id="124" name="TextBox 123"/>
          <p:cNvSpPr txBox="1"/>
          <p:nvPr/>
        </p:nvSpPr>
        <p:spPr>
          <a:xfrm>
            <a:off x="3593592"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18</a:t>
            </a:r>
          </a:p>
        </p:txBody>
      </p:sp>
      <p:sp>
        <p:nvSpPr>
          <p:cNvPr id="127" name="TextBox 126"/>
          <p:cNvSpPr txBox="1"/>
          <p:nvPr/>
        </p:nvSpPr>
        <p:spPr>
          <a:xfrm>
            <a:off x="4306824"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75</a:t>
            </a:r>
          </a:p>
        </p:txBody>
      </p:sp>
      <p:sp>
        <p:nvSpPr>
          <p:cNvPr id="128" name="TextBox 127"/>
          <p:cNvSpPr txBox="1"/>
          <p:nvPr/>
        </p:nvSpPr>
        <p:spPr>
          <a:xfrm>
            <a:off x="6583680"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18</a:t>
            </a:r>
          </a:p>
        </p:txBody>
      </p:sp>
      <p:sp>
        <p:nvSpPr>
          <p:cNvPr id="129" name="TextBox 128"/>
          <p:cNvSpPr txBox="1"/>
          <p:nvPr/>
        </p:nvSpPr>
        <p:spPr>
          <a:xfrm>
            <a:off x="6839712" y="3093196"/>
            <a:ext cx="367408" cy="307777"/>
          </a:xfrm>
          <a:prstGeom prst="rect">
            <a:avLst/>
          </a:prstGeom>
          <a:noFill/>
        </p:spPr>
        <p:txBody>
          <a:bodyPr wrap="none" rtlCol="0">
            <a:spAutoFit/>
          </a:bodyPr>
          <a:lstStyle/>
          <a:p>
            <a:r>
              <a:rPr lang="en-US" sz="1400" dirty="0">
                <a:solidFill>
                  <a:schemeClr val="tx1">
                    <a:lumMod val="50000"/>
                    <a:lumOff val="50000"/>
                  </a:schemeClr>
                </a:solidFill>
                <a:latin typeface="Calibri" panose="020F0502020204030204" pitchFamily="34" charset="0"/>
              </a:rPr>
              <a:t>60</a:t>
            </a:r>
          </a:p>
        </p:txBody>
      </p:sp>
      <p:sp>
        <p:nvSpPr>
          <p:cNvPr id="4105" name="TextBox 4104"/>
          <p:cNvSpPr txBox="1"/>
          <p:nvPr/>
        </p:nvSpPr>
        <p:spPr>
          <a:xfrm>
            <a:off x="1981200" y="5832157"/>
            <a:ext cx="5633530" cy="492443"/>
          </a:xfrm>
          <a:prstGeom prst="rect">
            <a:avLst/>
          </a:prstGeom>
          <a:noFill/>
        </p:spPr>
        <p:txBody>
          <a:bodyPr wrap="none" rtlCol="0">
            <a:spAutoFit/>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i="1" dirty="0">
                <a:solidFill>
                  <a:schemeClr val="tx1">
                    <a:lumMod val="95000"/>
                    <a:lumOff val="5000"/>
                  </a:schemeClr>
                </a:solidFill>
                <a:latin typeface="Calibri" pitchFamily="34" charset="0"/>
              </a:rPr>
              <a:t>Roster mode throughput change: </a:t>
            </a:r>
            <a:r>
              <a:rPr lang="en-GB" sz="2600" b="1" i="1" dirty="0">
                <a:solidFill>
                  <a:srgbClr val="00956F"/>
                </a:solidFill>
                <a:latin typeface="Calibri" pitchFamily="34" charset="0"/>
              </a:rPr>
              <a:t>+108%</a:t>
            </a:r>
          </a:p>
        </p:txBody>
      </p:sp>
      <p:sp>
        <p:nvSpPr>
          <p:cNvPr id="45" name="TextBox 44"/>
          <p:cNvSpPr txBox="1"/>
          <p:nvPr/>
        </p:nvSpPr>
        <p:spPr>
          <a:xfrm>
            <a:off x="5715000" y="3675888"/>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48" name="TextBox 47"/>
          <p:cNvSpPr txBox="1"/>
          <p:nvPr/>
        </p:nvSpPr>
        <p:spPr>
          <a:xfrm>
            <a:off x="7950586" y="3794760"/>
            <a:ext cx="763351"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sym typeface="Symbol" panose="05050102010706020507" pitchFamily="18" charset="2"/>
              </a:rPr>
              <a:t> 75</a:t>
            </a:r>
            <a:r>
              <a:rPr lang="en-US" sz="1800" dirty="0">
                <a:solidFill>
                  <a:schemeClr val="tx1">
                    <a:lumMod val="95000"/>
                    <a:lumOff val="5000"/>
                  </a:schemeClr>
                </a:solidFill>
                <a:latin typeface="Calibri" panose="020F0502020204030204" pitchFamily="34" charset="0"/>
              </a:rPr>
              <a:t>%</a:t>
            </a:r>
          </a:p>
        </p:txBody>
      </p:sp>
      <p:sp>
        <p:nvSpPr>
          <p:cNvPr id="27" name="Rectangle 26"/>
          <p:cNvSpPr/>
          <p:nvPr/>
        </p:nvSpPr>
        <p:spPr>
          <a:xfrm>
            <a:off x="2459736" y="3440668"/>
            <a:ext cx="63707"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2" name="TextBox 1"/>
          <p:cNvSpPr txBox="1"/>
          <p:nvPr/>
        </p:nvSpPr>
        <p:spPr>
          <a:xfrm>
            <a:off x="7620000" y="4876800"/>
            <a:ext cx="1463862" cy="430887"/>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Appendix B</a:t>
            </a:r>
          </a:p>
        </p:txBody>
      </p:sp>
    </p:spTree>
    <p:extLst>
      <p:ext uri="{BB962C8B-B14F-4D97-AF65-F5344CB8AC3E}">
        <p14:creationId xmlns:p14="http://schemas.microsoft.com/office/powerpoint/2010/main" val="1635835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79248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Rosters (i.e., ordered lists) greatly reduce EDCA medium access overhead, by providing 11ax devices with predictable and unique backoff slots, and without requiring scheduling or duration information [1-3].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This presentation extends the previous ones, via: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A—an intuitive development showing how this mode naturally fits with ordinary EDCA;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B—results showing throughput gains (where the challenge is to make these gains be </a:t>
            </a:r>
            <a:r>
              <a:rPr lang="en-GB" sz="2600" i="1" dirty="0">
                <a:latin typeface="Calibri" pitchFamily="34" charset="0"/>
              </a:rPr>
              <a:t>low</a:t>
            </a:r>
            <a:r>
              <a:rPr lang="en-GB" sz="2600" dirty="0">
                <a:latin typeface="Calibri" pitchFamily="34" charset="0"/>
              </a:rPr>
              <a:t>); and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C—a motion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38830702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Summary—B</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Calibri" pitchFamily="34" charset="0"/>
              </a:rPr>
              <a:t>B—Roster mode provides consistent gains across scenarios</a:t>
            </a:r>
            <a:endParaRPr lang="en-GB" dirty="0">
              <a:solidFill>
                <a:schemeClr val="tx1">
                  <a:lumMod val="85000"/>
                  <a:lumOff val="15000"/>
                </a:schemeClr>
              </a:solidFill>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95000"/>
                    <a:lumOff val="5000"/>
                  </a:schemeClr>
                </a:solidFill>
                <a:latin typeface="Calibri" pitchFamily="34" charset="0"/>
              </a:rPr>
              <a:t>Even where roster mode has relatively </a:t>
            </a:r>
            <a:r>
              <a:rPr lang="en-GB" b="0" dirty="0" err="1">
                <a:solidFill>
                  <a:schemeClr val="tx1">
                    <a:lumMod val="95000"/>
                    <a:lumOff val="5000"/>
                  </a:schemeClr>
                </a:solidFill>
                <a:latin typeface="Calibri" pitchFamily="34" charset="0"/>
              </a:rPr>
              <a:t>unfavorable</a:t>
            </a:r>
            <a:r>
              <a:rPr lang="en-GB" b="0" dirty="0">
                <a:solidFill>
                  <a:schemeClr val="tx1">
                    <a:lumMod val="95000"/>
                    <a:lumOff val="5000"/>
                  </a:schemeClr>
                </a:solidFill>
                <a:latin typeface="Calibri" pitchFamily="34" charset="0"/>
              </a:rPr>
              <a:t> conditions while ordinary EDCA does well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95000"/>
                    <a:lumOff val="5000"/>
                  </a:schemeClr>
                </a:solidFill>
                <a:latin typeface="Calibri" pitchFamily="34" charset="0"/>
              </a:rPr>
              <a:t>It’s not straightforward to find natural conditions where it does </a:t>
            </a:r>
            <a:r>
              <a:rPr lang="en-GB" b="0" i="1" dirty="0">
                <a:solidFill>
                  <a:schemeClr val="tx1">
                    <a:lumMod val="95000"/>
                    <a:lumOff val="5000"/>
                  </a:schemeClr>
                </a:solidFill>
                <a:latin typeface="Calibri" pitchFamily="34" charset="0"/>
              </a:rPr>
              <a:t>not </a:t>
            </a:r>
            <a:r>
              <a:rPr lang="en-GB" b="0" dirty="0">
                <a:solidFill>
                  <a:schemeClr val="tx1">
                    <a:lumMod val="95000"/>
                    <a:lumOff val="5000"/>
                  </a:schemeClr>
                </a:solidFill>
                <a:latin typeface="Calibri" pitchFamily="34" charset="0"/>
              </a:rPr>
              <a:t>provide a gain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dirty="0">
              <a:solidFill>
                <a:schemeClr val="tx1">
                  <a:lumMod val="95000"/>
                  <a:lumOff val="5000"/>
                </a:schemeClr>
              </a:solidFill>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95000"/>
                    <a:lumOff val="5000"/>
                  </a:schemeClr>
                </a:solidFill>
                <a:latin typeface="Calibri" pitchFamily="34" charset="0"/>
              </a:rPr>
              <a:t>Relative gains of roster mode increase with decreasing packet size and increasing number of competing devices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lumMod val="95000"/>
                    <a:lumOff val="5000"/>
                  </a:schemeClr>
                </a:solidFill>
                <a:latin typeface="Calibri" pitchFamily="34" charset="0"/>
              </a:rPr>
              <a:t>I.e., in conditions where channel access overhead is a more significant factor, and in which contention overhead is greater</a:t>
            </a:r>
          </a:p>
        </p:txBody>
      </p:sp>
      <p:sp>
        <p:nvSpPr>
          <p:cNvPr id="7" name="TextBox 6"/>
          <p:cNvSpPr txBox="1"/>
          <p:nvPr/>
        </p:nvSpPr>
        <p:spPr>
          <a:xfrm>
            <a:off x="609600" y="1066800"/>
            <a:ext cx="787395"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(B-5)</a:t>
            </a:r>
          </a:p>
        </p:txBody>
      </p:sp>
    </p:spTree>
    <p:extLst>
      <p:ext uri="{BB962C8B-B14F-4D97-AF65-F5344CB8AC3E}">
        <p14:creationId xmlns:p14="http://schemas.microsoft.com/office/powerpoint/2010/main" val="3135027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79248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Rosters (i.e., ordered lists) greatly reduce EDCA medium access overhead, by providing 11ax devices with predictable and unique backoff slots, and without requiring scheduling or duration information [1-3].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This presentation extends the previous ones, via: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	A—an intuitive development showing how this mode naturally fits with ordinary EDCA;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	B—results showing throughput gains (where the challenge is to make these gains be </a:t>
            </a:r>
            <a:r>
              <a:rPr lang="en-GB" sz="2600" i="1" dirty="0">
                <a:solidFill>
                  <a:schemeClr val="bg1">
                    <a:lumMod val="65000"/>
                  </a:schemeClr>
                </a:solidFill>
                <a:latin typeface="Calibri" pitchFamily="34" charset="0"/>
              </a:rPr>
              <a:t>low</a:t>
            </a:r>
            <a:r>
              <a:rPr lang="en-GB" sz="2600" dirty="0">
                <a:solidFill>
                  <a:schemeClr val="bg1">
                    <a:lumMod val="65000"/>
                  </a:schemeClr>
                </a:solidFill>
                <a:latin typeface="Calibri" pitchFamily="34" charset="0"/>
              </a:rPr>
              <a:t>); and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C—a motion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10565298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Straw poll 1 (pre-motion)</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latin typeface="Calibri" pitchFamily="34" charset="0"/>
              </a:rPr>
              <a:t>Do you support adding to the SFD:</a:t>
            </a:r>
            <a:endParaRPr lang="en-GB" b="0" dirty="0">
              <a:solidFill>
                <a:schemeClr val="tx1">
                  <a:lumMod val="85000"/>
                  <a:lumOff val="1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	The 11ax specification shall include at least one mode of operation in which:</a:t>
            </a:r>
          </a:p>
          <a:p>
            <a:pPr>
              <a:buFont typeface="Calibri" panose="020F050202020403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 an AP may specify the </a:t>
            </a:r>
            <a:r>
              <a:rPr lang="en-GB" b="0" i="1" dirty="0">
                <a:solidFill>
                  <a:schemeClr val="tx1">
                    <a:lumMod val="85000"/>
                    <a:lumOff val="15000"/>
                  </a:schemeClr>
                </a:solidFill>
                <a:latin typeface="Calibri" pitchFamily="34" charset="0"/>
              </a:rPr>
              <a:t>order</a:t>
            </a:r>
            <a:r>
              <a:rPr lang="en-GB" b="0" dirty="0">
                <a:solidFill>
                  <a:schemeClr val="tx1">
                    <a:lumMod val="85000"/>
                    <a:lumOff val="15000"/>
                  </a:schemeClr>
                </a:solidFill>
                <a:latin typeface="Calibri" pitchFamily="34" charset="0"/>
              </a:rPr>
              <a:t> (within some specified time period) in which (a specified set of) STAs are permitted to transmit,</a:t>
            </a:r>
          </a:p>
          <a:p>
            <a:pPr>
              <a:buFont typeface="Calibri" panose="020F050202020403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no two STAs are permitted to transmit simultaneously,</a:t>
            </a:r>
          </a:p>
          <a:p>
            <a:pPr>
              <a:buFont typeface="Calibri" panose="020F050202020403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 the </a:t>
            </a:r>
            <a:r>
              <a:rPr lang="en-GB" b="0" i="1" dirty="0">
                <a:solidFill>
                  <a:schemeClr val="tx1">
                    <a:lumMod val="85000"/>
                    <a:lumOff val="15000"/>
                  </a:schemeClr>
                </a:solidFill>
                <a:latin typeface="Calibri" pitchFamily="34" charset="0"/>
              </a:rPr>
              <a:t>durations </a:t>
            </a:r>
            <a:r>
              <a:rPr lang="en-GB" b="0" dirty="0">
                <a:solidFill>
                  <a:schemeClr val="tx1">
                    <a:lumMod val="85000"/>
                    <a:lumOff val="15000"/>
                  </a:schemeClr>
                </a:solidFill>
                <a:latin typeface="Calibri" pitchFamily="34" charset="0"/>
              </a:rPr>
              <a:t>of the STA transmissions are not signalled in advance of their commencement, and</a:t>
            </a:r>
          </a:p>
          <a:p>
            <a:pPr>
              <a:buFont typeface="Calibri" panose="020F050202020403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a STA’s starting transmission time is determined by the actual (rather than scheduled) end of the previous STA’s transmission</a:t>
            </a:r>
          </a:p>
        </p:txBody>
      </p:sp>
      <p:sp>
        <p:nvSpPr>
          <p:cNvPr id="7" name="TextBox 6"/>
          <p:cNvSpPr txBox="1"/>
          <p:nvPr/>
        </p:nvSpPr>
        <p:spPr>
          <a:xfrm>
            <a:off x="609600" y="1066800"/>
            <a:ext cx="784189"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(C-1)</a:t>
            </a:r>
          </a:p>
        </p:txBody>
      </p:sp>
    </p:spTree>
    <p:extLst>
      <p:ext uri="{BB962C8B-B14F-4D97-AF65-F5344CB8AC3E}">
        <p14:creationId xmlns:p14="http://schemas.microsoft.com/office/powerpoint/2010/main" val="40843463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Motion 1</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latin typeface="Calibri" pitchFamily="34" charset="0"/>
              </a:rPr>
              <a:t>Do you support adding to the SFD:</a:t>
            </a:r>
            <a:endParaRPr lang="en-GB" b="0" dirty="0">
              <a:solidFill>
                <a:schemeClr val="tx1">
                  <a:lumMod val="85000"/>
                  <a:lumOff val="15000"/>
                </a:schemeClr>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	The 11ax specification shall include at least one mode of operation in which:</a:t>
            </a:r>
          </a:p>
          <a:p>
            <a:pPr>
              <a:buFont typeface="Calibri" panose="020F050202020403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 an AP may specify the </a:t>
            </a:r>
            <a:r>
              <a:rPr lang="en-GB" b="0" i="1" dirty="0">
                <a:solidFill>
                  <a:schemeClr val="tx1">
                    <a:lumMod val="85000"/>
                    <a:lumOff val="15000"/>
                  </a:schemeClr>
                </a:solidFill>
                <a:latin typeface="Calibri" pitchFamily="34" charset="0"/>
              </a:rPr>
              <a:t>order</a:t>
            </a:r>
            <a:r>
              <a:rPr lang="en-GB" b="0" dirty="0">
                <a:solidFill>
                  <a:schemeClr val="tx1">
                    <a:lumMod val="85000"/>
                    <a:lumOff val="15000"/>
                  </a:schemeClr>
                </a:solidFill>
                <a:latin typeface="Calibri" pitchFamily="34" charset="0"/>
              </a:rPr>
              <a:t> (within some specified time period) in which (a specified set of) STAs are permitted to transmit,</a:t>
            </a:r>
          </a:p>
          <a:p>
            <a:pPr>
              <a:buFont typeface="Calibri" panose="020F050202020403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no two STAs are permitted to transmit simultaneously,</a:t>
            </a:r>
          </a:p>
          <a:p>
            <a:pPr>
              <a:buFont typeface="Calibri" panose="020F050202020403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 the </a:t>
            </a:r>
            <a:r>
              <a:rPr lang="en-GB" b="0" i="1" dirty="0">
                <a:solidFill>
                  <a:schemeClr val="tx1">
                    <a:lumMod val="85000"/>
                    <a:lumOff val="15000"/>
                  </a:schemeClr>
                </a:solidFill>
                <a:latin typeface="Calibri" pitchFamily="34" charset="0"/>
              </a:rPr>
              <a:t>durations </a:t>
            </a:r>
            <a:r>
              <a:rPr lang="en-GB" b="0" dirty="0">
                <a:solidFill>
                  <a:schemeClr val="tx1">
                    <a:lumMod val="85000"/>
                    <a:lumOff val="15000"/>
                  </a:schemeClr>
                </a:solidFill>
                <a:latin typeface="Calibri" pitchFamily="34" charset="0"/>
              </a:rPr>
              <a:t>of the STA transmissions are not signalled in advance of their commencement, and</a:t>
            </a:r>
          </a:p>
          <a:p>
            <a:pPr>
              <a:buFont typeface="Calibri" panose="020F050202020403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85000"/>
                    <a:lumOff val="15000"/>
                  </a:schemeClr>
                </a:solidFill>
                <a:latin typeface="Calibri" pitchFamily="34" charset="0"/>
              </a:rPr>
              <a:t>a STA’s starting transmission time is determined by the actual (rather than scheduled) end of the previous STA’s transmission</a:t>
            </a:r>
          </a:p>
        </p:txBody>
      </p:sp>
      <p:sp>
        <p:nvSpPr>
          <p:cNvPr id="7" name="TextBox 6"/>
          <p:cNvSpPr txBox="1"/>
          <p:nvPr/>
        </p:nvSpPr>
        <p:spPr>
          <a:xfrm>
            <a:off x="609600" y="1066800"/>
            <a:ext cx="784189"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(C-1)</a:t>
            </a:r>
          </a:p>
        </p:txBody>
      </p:sp>
    </p:spTree>
    <p:extLst>
      <p:ext uri="{BB962C8B-B14F-4D97-AF65-F5344CB8AC3E}">
        <p14:creationId xmlns:p14="http://schemas.microsoft.com/office/powerpoint/2010/main" val="3513565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799"/>
            <a:ext cx="7770813" cy="1161288"/>
          </a:xfrm>
        </p:spPr>
        <p:txBody>
          <a:bodyPr/>
          <a:lstStyle/>
          <a:p>
            <a:r>
              <a:rPr lang="en-US" dirty="0">
                <a:latin typeface="Calibri" panose="020F0502020204030204" pitchFamily="34" charset="0"/>
              </a:rPr>
              <a:t>References</a:t>
            </a:r>
          </a:p>
        </p:txBody>
      </p:sp>
      <p:sp>
        <p:nvSpPr>
          <p:cNvPr id="3" name="Content Placeholder 2"/>
          <p:cNvSpPr>
            <a:spLocks noGrp="1"/>
          </p:cNvSpPr>
          <p:nvPr>
            <p:ph idx="1"/>
          </p:nvPr>
        </p:nvSpPr>
        <p:spPr>
          <a:xfrm>
            <a:off x="685800" y="1981200"/>
            <a:ext cx="7924800" cy="4113213"/>
          </a:xfrm>
        </p:spPr>
        <p:txBody>
          <a:bodyPr/>
          <a:lstStyle/>
          <a:p>
            <a:r>
              <a:rPr lang="en-US" sz="2000" b="0" dirty="0">
                <a:solidFill>
                  <a:schemeClr val="tx1">
                    <a:lumMod val="95000"/>
                    <a:lumOff val="5000"/>
                  </a:schemeClr>
                </a:solidFill>
                <a:latin typeface="Calibri" pitchFamily="34" charset="0"/>
              </a:rPr>
              <a:t>[1] IEEE doc. 11/15-1114r1, “Airtime Analysis of EDCA”, S. Coffey, D.Z. Liu (Realtek), September 2015</a:t>
            </a:r>
          </a:p>
          <a:p>
            <a:r>
              <a:rPr lang="en-US" sz="2000" b="0" dirty="0">
                <a:solidFill>
                  <a:schemeClr val="tx1">
                    <a:lumMod val="95000"/>
                    <a:lumOff val="5000"/>
                  </a:schemeClr>
                </a:solidFill>
                <a:latin typeface="Calibri" pitchFamily="34" charset="0"/>
              </a:rPr>
              <a:t>[2] IEEE doc. 11/15-1115r1, “High Efficiency in Accessing the Medium”, S. Coffey, D.Z. Liu (Realtek), September 2015</a:t>
            </a:r>
          </a:p>
          <a:p>
            <a:r>
              <a:rPr lang="en-US" sz="2000" b="0" dirty="0">
                <a:solidFill>
                  <a:schemeClr val="tx1">
                    <a:lumMod val="95000"/>
                    <a:lumOff val="5000"/>
                  </a:schemeClr>
                </a:solidFill>
                <a:latin typeface="Calibri" pitchFamily="34" charset="0"/>
              </a:rPr>
              <a:t>[3] IEEE doc. 11/16/0102r1, “High Efficiency in Accessing the Medium via Rosters,” S. Coffey, D.Z. Liu (Realtek), January 2016</a:t>
            </a:r>
            <a:endParaRPr lang="en-US" sz="2000" b="0" dirty="0">
              <a:solidFill>
                <a:schemeClr val="tx1">
                  <a:lumMod val="95000"/>
                  <a:lumOff val="5000"/>
                </a:schemeClr>
              </a:solidFill>
            </a:endParaRPr>
          </a:p>
          <a:p>
            <a:endParaRPr lang="en-US" sz="1800" b="0" dirty="0">
              <a:solidFill>
                <a:schemeClr val="tx1">
                  <a:lumMod val="95000"/>
                  <a:lumOff val="5000"/>
                </a:schemeClr>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Sean Coffey, Realtek</a:t>
            </a:r>
            <a:endParaRPr lang="en-GB" dirty="0"/>
          </a:p>
        </p:txBody>
      </p:sp>
      <p:sp>
        <p:nvSpPr>
          <p:cNvPr id="6" name="Date Placeholder 5"/>
          <p:cNvSpPr>
            <a:spLocks noGrp="1"/>
          </p:cNvSpPr>
          <p:nvPr>
            <p:ph type="dt" idx="15"/>
          </p:nvPr>
        </p:nvSpPr>
        <p:spPr>
          <a:xfrm>
            <a:off x="713231" y="356616"/>
            <a:ext cx="2377440" cy="273050"/>
          </a:xfrm>
        </p:spPr>
        <p:txBody>
          <a:bodyPr/>
          <a:lstStyle/>
          <a:p>
            <a:r>
              <a:rPr lang="en-US"/>
              <a:t>March 2016</a:t>
            </a:r>
            <a:endParaRPr lang="en-GB" dirty="0"/>
          </a:p>
        </p:txBody>
      </p:sp>
    </p:spTree>
    <p:extLst>
      <p:ext uri="{BB962C8B-B14F-4D97-AF65-F5344CB8AC3E}">
        <p14:creationId xmlns:p14="http://schemas.microsoft.com/office/powerpoint/2010/main" val="1407030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4" name="Date Placeholder 3"/>
          <p:cNvSpPr>
            <a:spLocks noGrp="1"/>
          </p:cNvSpPr>
          <p:nvPr>
            <p:ph type="dt" idx="10"/>
          </p:nvPr>
        </p:nvSpPr>
        <p:spPr>
          <a:xfrm>
            <a:off x="713232" y="356616"/>
            <a:ext cx="1874823" cy="273050"/>
          </a:xfrm>
        </p:spPr>
        <p:txBody>
          <a:bodyPr/>
          <a:lstStyle/>
          <a:p>
            <a:r>
              <a:rPr lang="en-US"/>
              <a:t>March 2016</a:t>
            </a:r>
            <a:endParaRPr lang="en-GB" dirty="0"/>
          </a:p>
        </p:txBody>
      </p:sp>
      <p:sp>
        <p:nvSpPr>
          <p:cNvPr id="5" name="Footer Placeholder 4"/>
          <p:cNvSpPr>
            <a:spLocks noGrp="1"/>
          </p:cNvSpPr>
          <p:nvPr>
            <p:ph type="ftr" idx="11"/>
          </p:nvPr>
        </p:nvSpPr>
        <p:spPr/>
        <p:txBody>
          <a:bodyPr/>
          <a:lstStyle/>
          <a:p>
            <a:r>
              <a:rPr lang="en-GB"/>
              <a:t>Sean Coffey, Realtek</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25</a:t>
            </a:fld>
            <a:endParaRPr lang="en-GB" dirty="0"/>
          </a:p>
        </p:txBody>
      </p:sp>
    </p:spTree>
    <p:extLst>
      <p:ext uri="{BB962C8B-B14F-4D97-AF65-F5344CB8AC3E}">
        <p14:creationId xmlns:p14="http://schemas.microsoft.com/office/powerpoint/2010/main" val="3842704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Appendix A—Frame formats</a:t>
            </a:r>
          </a:p>
        </p:txBody>
      </p:sp>
      <p:sp>
        <p:nvSpPr>
          <p:cNvPr id="4098" name="Rectangle 2"/>
          <p:cNvSpPr>
            <a:spLocks noGrp="1" noChangeArrowheads="1"/>
          </p:cNvSpPr>
          <p:nvPr>
            <p:ph type="body" idx="1"/>
          </p:nvPr>
        </p:nvSpPr>
        <p:spPr>
          <a:xfrm>
            <a:off x="685800" y="1981200"/>
            <a:ext cx="82296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Calibri" pitchFamily="34" charset="0"/>
              </a:rPr>
              <a:t>Example format for Roster Initiation frame:</a:t>
            </a:r>
            <a:endParaRPr lang="en-GB" dirty="0">
              <a:solidFill>
                <a:schemeClr val="tx1">
                  <a:lumMod val="85000"/>
                  <a:lumOff val="15000"/>
                </a:schemeClr>
              </a:solidFill>
              <a:latin typeface="Calibri" pitchFamily="34" charset="0"/>
            </a:endParaRPr>
          </a:p>
        </p:txBody>
      </p:sp>
      <p:sp>
        <p:nvSpPr>
          <p:cNvPr id="3" name="Rectangle 2"/>
          <p:cNvSpPr/>
          <p:nvPr/>
        </p:nvSpPr>
        <p:spPr bwMode="auto">
          <a:xfrm>
            <a:off x="838200" y="2971800"/>
            <a:ext cx="1447800" cy="381000"/>
          </a:xfrm>
          <a:prstGeom prst="rect">
            <a:avLst/>
          </a:prstGeom>
          <a:noFill/>
          <a:ln w="15875" cap="flat" cmpd="sng" algn="ctr">
            <a:solidFill>
              <a:schemeClr val="tx1">
                <a:lumMod val="85000"/>
                <a:lumOff val="1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p:cNvSpPr/>
          <p:nvPr/>
        </p:nvSpPr>
        <p:spPr bwMode="auto">
          <a:xfrm>
            <a:off x="2286000" y="2971800"/>
            <a:ext cx="1447800" cy="381000"/>
          </a:xfrm>
          <a:prstGeom prst="rect">
            <a:avLst/>
          </a:prstGeom>
          <a:noFill/>
          <a:ln w="15875" cap="flat" cmpd="sng" algn="ctr">
            <a:solidFill>
              <a:schemeClr val="tx1">
                <a:lumMod val="85000"/>
                <a:lumOff val="1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p:cNvSpPr/>
          <p:nvPr/>
        </p:nvSpPr>
        <p:spPr bwMode="auto">
          <a:xfrm>
            <a:off x="3733800" y="2971800"/>
            <a:ext cx="1447800" cy="381000"/>
          </a:xfrm>
          <a:prstGeom prst="rect">
            <a:avLst/>
          </a:prstGeom>
          <a:noFill/>
          <a:ln w="15875" cap="flat" cmpd="sng" algn="ctr">
            <a:solidFill>
              <a:schemeClr val="tx1">
                <a:lumMod val="85000"/>
                <a:lumOff val="1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p:cNvSpPr/>
          <p:nvPr/>
        </p:nvSpPr>
        <p:spPr bwMode="auto">
          <a:xfrm>
            <a:off x="5181600" y="2971800"/>
            <a:ext cx="1447800" cy="381000"/>
          </a:xfrm>
          <a:prstGeom prst="rect">
            <a:avLst/>
          </a:prstGeom>
          <a:noFill/>
          <a:ln w="15875" cap="flat" cmpd="sng" algn="ctr">
            <a:solidFill>
              <a:schemeClr val="tx1">
                <a:lumMod val="85000"/>
                <a:lumOff val="1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p:cNvSpPr txBox="1"/>
          <p:nvPr/>
        </p:nvSpPr>
        <p:spPr>
          <a:xfrm>
            <a:off x="1111076" y="2590800"/>
            <a:ext cx="1022524"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Octets: 2</a:t>
            </a:r>
          </a:p>
        </p:txBody>
      </p:sp>
      <p:sp>
        <p:nvSpPr>
          <p:cNvPr id="14" name="TextBox 13"/>
          <p:cNvSpPr txBox="1"/>
          <p:nvPr/>
        </p:nvSpPr>
        <p:spPr>
          <a:xfrm>
            <a:off x="2898714" y="2590800"/>
            <a:ext cx="301686"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1</a:t>
            </a:r>
          </a:p>
        </p:txBody>
      </p:sp>
      <p:sp>
        <p:nvSpPr>
          <p:cNvPr id="15" name="TextBox 14"/>
          <p:cNvSpPr txBox="1"/>
          <p:nvPr/>
        </p:nvSpPr>
        <p:spPr>
          <a:xfrm>
            <a:off x="4346514" y="2590800"/>
            <a:ext cx="301686"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1</a:t>
            </a:r>
          </a:p>
        </p:txBody>
      </p:sp>
      <p:sp>
        <p:nvSpPr>
          <p:cNvPr id="16" name="TextBox 15"/>
          <p:cNvSpPr txBox="1"/>
          <p:nvPr/>
        </p:nvSpPr>
        <p:spPr>
          <a:xfrm>
            <a:off x="5598119" y="2590800"/>
            <a:ext cx="726481"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0 or 1</a:t>
            </a:r>
          </a:p>
        </p:txBody>
      </p:sp>
      <p:sp>
        <p:nvSpPr>
          <p:cNvPr id="9" name="TextBox 8"/>
          <p:cNvSpPr txBox="1"/>
          <p:nvPr/>
        </p:nvSpPr>
        <p:spPr>
          <a:xfrm>
            <a:off x="2675332" y="2971800"/>
            <a:ext cx="753668"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Offset</a:t>
            </a:r>
          </a:p>
        </p:txBody>
      </p:sp>
      <p:sp>
        <p:nvSpPr>
          <p:cNvPr id="18" name="TextBox 17"/>
          <p:cNvSpPr txBox="1"/>
          <p:nvPr/>
        </p:nvSpPr>
        <p:spPr>
          <a:xfrm>
            <a:off x="1066800" y="2971800"/>
            <a:ext cx="1037272"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Roster ID</a:t>
            </a:r>
          </a:p>
        </p:txBody>
      </p:sp>
      <p:sp>
        <p:nvSpPr>
          <p:cNvPr id="19" name="TextBox 18"/>
          <p:cNvSpPr txBox="1"/>
          <p:nvPr/>
        </p:nvSpPr>
        <p:spPr>
          <a:xfrm>
            <a:off x="4075259" y="2971800"/>
            <a:ext cx="877741"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Control</a:t>
            </a:r>
          </a:p>
        </p:txBody>
      </p:sp>
      <p:sp>
        <p:nvSpPr>
          <p:cNvPr id="20" name="TextBox 19"/>
          <p:cNvSpPr txBox="1"/>
          <p:nvPr/>
        </p:nvSpPr>
        <p:spPr>
          <a:xfrm>
            <a:off x="5443487" y="2983468"/>
            <a:ext cx="957313"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Number</a:t>
            </a:r>
          </a:p>
        </p:txBody>
      </p:sp>
      <p:sp>
        <p:nvSpPr>
          <p:cNvPr id="23" name="Rectangle 22"/>
          <p:cNvSpPr/>
          <p:nvPr/>
        </p:nvSpPr>
        <p:spPr bwMode="auto">
          <a:xfrm>
            <a:off x="2514600" y="4114800"/>
            <a:ext cx="1447800" cy="381000"/>
          </a:xfrm>
          <a:prstGeom prst="rect">
            <a:avLst/>
          </a:prstGeom>
          <a:noFill/>
          <a:ln w="15875" cap="flat" cmpd="sng" algn="ctr">
            <a:solidFill>
              <a:schemeClr val="tx1">
                <a:lumMod val="85000"/>
                <a:lumOff val="1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3"/>
          <p:cNvSpPr/>
          <p:nvPr/>
        </p:nvSpPr>
        <p:spPr bwMode="auto">
          <a:xfrm>
            <a:off x="3962400" y="4114800"/>
            <a:ext cx="1447800" cy="381000"/>
          </a:xfrm>
          <a:prstGeom prst="rect">
            <a:avLst/>
          </a:prstGeom>
          <a:noFill/>
          <a:ln w="15875" cap="flat" cmpd="sng" algn="ctr">
            <a:solidFill>
              <a:schemeClr val="tx1">
                <a:lumMod val="85000"/>
                <a:lumOff val="1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4"/>
          <p:cNvSpPr/>
          <p:nvPr/>
        </p:nvSpPr>
        <p:spPr bwMode="auto">
          <a:xfrm>
            <a:off x="5410200" y="4114800"/>
            <a:ext cx="1447800" cy="381000"/>
          </a:xfrm>
          <a:prstGeom prst="rect">
            <a:avLst/>
          </a:prstGeom>
          <a:noFill/>
          <a:ln w="15875" cap="flat" cmpd="sng" algn="ctr">
            <a:solidFill>
              <a:schemeClr val="tx1">
                <a:lumMod val="85000"/>
                <a:lumOff val="1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Rectangle 25"/>
          <p:cNvSpPr/>
          <p:nvPr/>
        </p:nvSpPr>
        <p:spPr bwMode="auto">
          <a:xfrm>
            <a:off x="6858000" y="4114800"/>
            <a:ext cx="1447800" cy="381000"/>
          </a:xfrm>
          <a:prstGeom prst="rect">
            <a:avLst/>
          </a:prstGeom>
          <a:noFill/>
          <a:ln w="15875" cap="flat" cmpd="sng" algn="ctr">
            <a:solidFill>
              <a:schemeClr val="tx1">
                <a:lumMod val="85000"/>
                <a:lumOff val="1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p:cNvSpPr txBox="1"/>
          <p:nvPr/>
        </p:nvSpPr>
        <p:spPr>
          <a:xfrm>
            <a:off x="2816352" y="4507468"/>
            <a:ext cx="947695"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Variable</a:t>
            </a:r>
          </a:p>
        </p:txBody>
      </p:sp>
      <p:sp>
        <p:nvSpPr>
          <p:cNvPr id="28" name="TextBox 27"/>
          <p:cNvSpPr txBox="1"/>
          <p:nvPr/>
        </p:nvSpPr>
        <p:spPr>
          <a:xfrm>
            <a:off x="4267200" y="4507468"/>
            <a:ext cx="947695"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Variable</a:t>
            </a:r>
          </a:p>
        </p:txBody>
      </p:sp>
      <p:sp>
        <p:nvSpPr>
          <p:cNvPr id="29" name="TextBox 28"/>
          <p:cNvSpPr txBox="1"/>
          <p:nvPr/>
        </p:nvSpPr>
        <p:spPr>
          <a:xfrm>
            <a:off x="5715000" y="4507468"/>
            <a:ext cx="947695"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Variable</a:t>
            </a:r>
          </a:p>
        </p:txBody>
      </p:sp>
      <p:sp>
        <p:nvSpPr>
          <p:cNvPr id="30" name="TextBox 29"/>
          <p:cNvSpPr txBox="1"/>
          <p:nvPr/>
        </p:nvSpPr>
        <p:spPr>
          <a:xfrm>
            <a:off x="7086600" y="4507468"/>
            <a:ext cx="947695"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Variable</a:t>
            </a:r>
          </a:p>
        </p:txBody>
      </p:sp>
      <p:sp>
        <p:nvSpPr>
          <p:cNvPr id="31" name="TextBox 30"/>
          <p:cNvSpPr txBox="1"/>
          <p:nvPr/>
        </p:nvSpPr>
        <p:spPr>
          <a:xfrm>
            <a:off x="4251960" y="4114800"/>
            <a:ext cx="998991" cy="369332"/>
          </a:xfrm>
          <a:prstGeom prst="rect">
            <a:avLst/>
          </a:prstGeom>
          <a:noFill/>
        </p:spPr>
        <p:txBody>
          <a:bodyPr wrap="none" rtlCol="0">
            <a:spAutoFit/>
          </a:bodyPr>
          <a:lstStyle/>
          <a:p>
            <a:r>
              <a:rPr lang="en-US" sz="1800" dirty="0" err="1">
                <a:solidFill>
                  <a:schemeClr val="tx1">
                    <a:lumMod val="95000"/>
                    <a:lumOff val="5000"/>
                  </a:schemeClr>
                </a:solidFill>
                <a:latin typeface="Calibri" panose="020F0502020204030204" pitchFamily="34" charset="0"/>
              </a:rPr>
              <a:t>Imm</a:t>
            </a:r>
            <a:r>
              <a:rPr lang="en-US" sz="1800" dirty="0">
                <a:solidFill>
                  <a:schemeClr val="tx1">
                    <a:lumMod val="95000"/>
                    <a:lumOff val="5000"/>
                  </a:schemeClr>
                </a:solidFill>
                <a:latin typeface="Calibri" panose="020F0502020204030204" pitchFamily="34" charset="0"/>
              </a:rPr>
              <a:t> </a:t>
            </a:r>
            <a:r>
              <a:rPr lang="en-US" sz="1800" dirty="0" err="1">
                <a:solidFill>
                  <a:schemeClr val="tx1">
                    <a:lumMod val="95000"/>
                    <a:lumOff val="5000"/>
                  </a:schemeClr>
                </a:solidFill>
                <a:latin typeface="Calibri" panose="020F0502020204030204" pitchFamily="34" charset="0"/>
              </a:rPr>
              <a:t>Ack</a:t>
            </a:r>
            <a:endParaRPr lang="en-US" sz="1800" dirty="0">
              <a:solidFill>
                <a:schemeClr val="tx1">
                  <a:lumMod val="95000"/>
                  <a:lumOff val="5000"/>
                </a:schemeClr>
              </a:solidFill>
              <a:latin typeface="Calibri" panose="020F0502020204030204" pitchFamily="34" charset="0"/>
            </a:endParaRPr>
          </a:p>
        </p:txBody>
      </p:sp>
      <p:sp>
        <p:nvSpPr>
          <p:cNvPr id="32" name="TextBox 31"/>
          <p:cNvSpPr txBox="1"/>
          <p:nvPr/>
        </p:nvSpPr>
        <p:spPr>
          <a:xfrm>
            <a:off x="2902585" y="4114800"/>
            <a:ext cx="755015"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Usage</a:t>
            </a:r>
          </a:p>
        </p:txBody>
      </p:sp>
      <p:sp>
        <p:nvSpPr>
          <p:cNvPr id="33" name="TextBox 32"/>
          <p:cNvSpPr txBox="1"/>
          <p:nvPr/>
        </p:nvSpPr>
        <p:spPr>
          <a:xfrm>
            <a:off x="5577840" y="4114800"/>
            <a:ext cx="1162691"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Protection</a:t>
            </a:r>
          </a:p>
        </p:txBody>
      </p:sp>
      <p:sp>
        <p:nvSpPr>
          <p:cNvPr id="34" name="TextBox 33"/>
          <p:cNvSpPr txBox="1"/>
          <p:nvPr/>
        </p:nvSpPr>
        <p:spPr>
          <a:xfrm>
            <a:off x="7039697" y="4126468"/>
            <a:ext cx="1113703" cy="369332"/>
          </a:xfrm>
          <a:prstGeom prst="rect">
            <a:avLst/>
          </a:prstGeom>
          <a:noFill/>
        </p:spPr>
        <p:txBody>
          <a:bodyPr wrap="none" rtlCol="0">
            <a:spAutoFit/>
          </a:bodyPr>
          <a:lstStyle/>
          <a:p>
            <a:r>
              <a:rPr lang="en-US" sz="1800" dirty="0" err="1">
                <a:solidFill>
                  <a:schemeClr val="tx1">
                    <a:lumMod val="95000"/>
                    <a:lumOff val="5000"/>
                  </a:schemeClr>
                </a:solidFill>
                <a:latin typeface="Calibri" panose="020F0502020204030204" pitchFamily="34" charset="0"/>
              </a:rPr>
              <a:t>Exter</a:t>
            </a:r>
            <a:r>
              <a:rPr lang="en-US" sz="1800" dirty="0">
                <a:solidFill>
                  <a:schemeClr val="tx1">
                    <a:lumMod val="95000"/>
                    <a:lumOff val="5000"/>
                  </a:schemeClr>
                </a:solidFill>
                <a:latin typeface="Calibri" panose="020F0502020204030204" pitchFamily="34" charset="0"/>
              </a:rPr>
              <a:t> </a:t>
            </a:r>
            <a:r>
              <a:rPr lang="en-US" sz="1800" dirty="0" err="1">
                <a:solidFill>
                  <a:schemeClr val="tx1">
                    <a:lumMod val="95000"/>
                    <a:lumOff val="5000"/>
                  </a:schemeClr>
                </a:solidFill>
                <a:latin typeface="Calibri" panose="020F0502020204030204" pitchFamily="34" charset="0"/>
              </a:rPr>
              <a:t>Prot</a:t>
            </a:r>
            <a:endParaRPr lang="en-US" sz="1800" dirty="0">
              <a:solidFill>
                <a:schemeClr val="tx1">
                  <a:lumMod val="95000"/>
                  <a:lumOff val="5000"/>
                </a:schemeClr>
              </a:solidFill>
              <a:latin typeface="Calibri" panose="020F0502020204030204" pitchFamily="34" charset="0"/>
            </a:endParaRPr>
          </a:p>
        </p:txBody>
      </p:sp>
      <p:cxnSp>
        <p:nvCxnSpPr>
          <p:cNvPr id="21" name="Straight Connector 20"/>
          <p:cNvCxnSpPr/>
          <p:nvPr/>
        </p:nvCxnSpPr>
        <p:spPr bwMode="auto">
          <a:xfrm flipH="1">
            <a:off x="2532772" y="3352007"/>
            <a:ext cx="4093580" cy="762793"/>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cxnSp>
        <p:nvCxnSpPr>
          <p:cNvPr id="37" name="Straight Connector 36"/>
          <p:cNvCxnSpPr/>
          <p:nvPr/>
        </p:nvCxnSpPr>
        <p:spPr bwMode="auto">
          <a:xfrm>
            <a:off x="8077200" y="3352800"/>
            <a:ext cx="228600" cy="762000"/>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53" name="Rectangle 52"/>
          <p:cNvSpPr/>
          <p:nvPr/>
        </p:nvSpPr>
        <p:spPr bwMode="auto">
          <a:xfrm>
            <a:off x="6629400" y="2971800"/>
            <a:ext cx="1447800" cy="381000"/>
          </a:xfrm>
          <a:prstGeom prst="rect">
            <a:avLst/>
          </a:prstGeom>
          <a:noFill/>
          <a:ln w="15875" cap="flat" cmpd="sng" algn="ctr">
            <a:solidFill>
              <a:schemeClr val="bg1">
                <a:lumMod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p:cNvSpPr txBox="1"/>
          <p:nvPr/>
        </p:nvSpPr>
        <p:spPr>
          <a:xfrm>
            <a:off x="6702849" y="2590800"/>
            <a:ext cx="1374351" cy="369332"/>
          </a:xfrm>
          <a:prstGeom prst="rect">
            <a:avLst/>
          </a:prstGeom>
          <a:noFill/>
        </p:spPr>
        <p:txBody>
          <a:bodyPr wrap="none" rtlCol="0">
            <a:spAutoFit/>
          </a:bodyPr>
          <a:lstStyle/>
          <a:p>
            <a:r>
              <a:rPr lang="en-US" sz="1800" dirty="0">
                <a:solidFill>
                  <a:schemeClr val="tx1">
                    <a:lumMod val="95000"/>
                    <a:lumOff val="5000"/>
                  </a:schemeClr>
                </a:solidFill>
                <a:latin typeface="Calibri" panose="020F0502020204030204" pitchFamily="34" charset="0"/>
              </a:rPr>
              <a:t>0 to (e.g.) 16</a:t>
            </a:r>
          </a:p>
        </p:txBody>
      </p:sp>
      <p:sp>
        <p:nvSpPr>
          <p:cNvPr id="59" name="TextBox 58"/>
          <p:cNvSpPr txBox="1"/>
          <p:nvPr/>
        </p:nvSpPr>
        <p:spPr>
          <a:xfrm>
            <a:off x="838200" y="5334000"/>
            <a:ext cx="7138108" cy="1015663"/>
          </a:xfrm>
          <a:prstGeom prst="rect">
            <a:avLst/>
          </a:prstGeom>
          <a:noFill/>
        </p:spPr>
        <p:txBody>
          <a:bodyPr wrap="none" rtlCol="0">
            <a:spAutoFit/>
          </a:bodyPr>
          <a:lstStyle/>
          <a:p>
            <a:r>
              <a:rPr lang="en-US" sz="2000" i="1" dirty="0">
                <a:solidFill>
                  <a:schemeClr val="tx1">
                    <a:lumMod val="95000"/>
                    <a:lumOff val="5000"/>
                  </a:schemeClr>
                </a:solidFill>
                <a:latin typeface="Calibri" panose="020F0502020204030204" pitchFamily="34" charset="0"/>
              </a:rPr>
              <a:t>Control</a:t>
            </a:r>
            <a:r>
              <a:rPr lang="en-US" sz="2000" dirty="0">
                <a:solidFill>
                  <a:schemeClr val="tx1">
                    <a:lumMod val="95000"/>
                    <a:lumOff val="5000"/>
                  </a:schemeClr>
                </a:solidFill>
                <a:latin typeface="Calibri" panose="020F0502020204030204" pitchFamily="34" charset="0"/>
              </a:rPr>
              <a:t> indicates which variable bitmaps are present</a:t>
            </a:r>
          </a:p>
          <a:p>
            <a:r>
              <a:rPr lang="en-US" sz="2000" i="1" dirty="0">
                <a:solidFill>
                  <a:schemeClr val="tx1">
                    <a:lumMod val="95000"/>
                    <a:lumOff val="5000"/>
                  </a:schemeClr>
                </a:solidFill>
                <a:latin typeface="Calibri" panose="020F0502020204030204" pitchFamily="34" charset="0"/>
              </a:rPr>
              <a:t>Number</a:t>
            </a:r>
            <a:r>
              <a:rPr lang="en-US" sz="2000" dirty="0">
                <a:solidFill>
                  <a:schemeClr val="tx1">
                    <a:lumMod val="95000"/>
                    <a:lumOff val="5000"/>
                  </a:schemeClr>
                </a:solidFill>
                <a:latin typeface="Calibri" panose="020F0502020204030204" pitchFamily="34" charset="0"/>
              </a:rPr>
              <a:t> indicates number of bytes per following field</a:t>
            </a:r>
          </a:p>
          <a:p>
            <a:r>
              <a:rPr lang="en-US" sz="2000" i="1" dirty="0">
                <a:solidFill>
                  <a:schemeClr val="tx1">
                    <a:lumMod val="95000"/>
                    <a:lumOff val="5000"/>
                  </a:schemeClr>
                </a:solidFill>
                <a:latin typeface="Calibri" panose="020F0502020204030204" pitchFamily="34" charset="0"/>
              </a:rPr>
              <a:t>Usage</a:t>
            </a:r>
            <a:r>
              <a:rPr lang="en-US" sz="2000" dirty="0">
                <a:solidFill>
                  <a:schemeClr val="tx1">
                    <a:lumMod val="95000"/>
                    <a:lumOff val="5000"/>
                  </a:schemeClr>
                </a:solidFill>
                <a:latin typeface="Calibri" panose="020F0502020204030204" pitchFamily="34" charset="0"/>
              </a:rPr>
              <a:t>, </a:t>
            </a:r>
            <a:r>
              <a:rPr lang="en-US" sz="2000" i="1" dirty="0">
                <a:solidFill>
                  <a:schemeClr val="tx1">
                    <a:lumMod val="95000"/>
                    <a:lumOff val="5000"/>
                  </a:schemeClr>
                </a:solidFill>
                <a:latin typeface="Calibri" panose="020F0502020204030204" pitchFamily="34" charset="0"/>
              </a:rPr>
              <a:t>Immediate </a:t>
            </a:r>
            <a:r>
              <a:rPr lang="en-US" sz="2000" i="1" dirty="0" err="1">
                <a:solidFill>
                  <a:schemeClr val="tx1">
                    <a:lumMod val="95000"/>
                    <a:lumOff val="5000"/>
                  </a:schemeClr>
                </a:solidFill>
                <a:latin typeface="Calibri" panose="020F0502020204030204" pitchFamily="34" charset="0"/>
              </a:rPr>
              <a:t>Ack</a:t>
            </a:r>
            <a:r>
              <a:rPr lang="en-US" sz="2000" dirty="0">
                <a:solidFill>
                  <a:schemeClr val="tx1">
                    <a:lumMod val="95000"/>
                    <a:lumOff val="5000"/>
                  </a:schemeClr>
                </a:solidFill>
                <a:latin typeface="Calibri" panose="020F0502020204030204" pitchFamily="34" charset="0"/>
              </a:rPr>
              <a:t>, </a:t>
            </a:r>
            <a:r>
              <a:rPr lang="en-US" sz="2000" i="1" dirty="0">
                <a:solidFill>
                  <a:schemeClr val="tx1">
                    <a:lumMod val="95000"/>
                    <a:lumOff val="5000"/>
                  </a:schemeClr>
                </a:solidFill>
                <a:latin typeface="Calibri" panose="020F0502020204030204" pitchFamily="34" charset="0"/>
              </a:rPr>
              <a:t>Protection</a:t>
            </a:r>
            <a:r>
              <a:rPr lang="en-US" sz="2000" dirty="0">
                <a:solidFill>
                  <a:schemeClr val="tx1">
                    <a:lumMod val="95000"/>
                    <a:lumOff val="5000"/>
                  </a:schemeClr>
                </a:solidFill>
                <a:latin typeface="Calibri" panose="020F0502020204030204" pitchFamily="34" charset="0"/>
              </a:rPr>
              <a:t>, </a:t>
            </a:r>
            <a:r>
              <a:rPr lang="en-US" sz="2000" i="1" dirty="0">
                <a:solidFill>
                  <a:schemeClr val="tx1">
                    <a:lumMod val="95000"/>
                    <a:lumOff val="5000"/>
                  </a:schemeClr>
                </a:solidFill>
                <a:latin typeface="Calibri" panose="020F0502020204030204" pitchFamily="34" charset="0"/>
              </a:rPr>
              <a:t>External Protection </a:t>
            </a:r>
            <a:r>
              <a:rPr lang="en-US" sz="2000" dirty="0">
                <a:solidFill>
                  <a:schemeClr val="tx1">
                    <a:lumMod val="95000"/>
                    <a:lumOff val="5000"/>
                  </a:schemeClr>
                </a:solidFill>
                <a:latin typeface="Calibri" panose="020F0502020204030204" pitchFamily="34" charset="0"/>
              </a:rPr>
              <a:t>are bitmaps</a:t>
            </a:r>
          </a:p>
        </p:txBody>
      </p:sp>
    </p:spTree>
    <p:extLst>
      <p:ext uri="{BB962C8B-B14F-4D97-AF65-F5344CB8AC3E}">
        <p14:creationId xmlns:p14="http://schemas.microsoft.com/office/powerpoint/2010/main" val="2987000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Appendix B—Throughput gains</a:t>
            </a:r>
          </a:p>
        </p:txBody>
      </p:sp>
      <p:sp>
        <p:nvSpPr>
          <p:cNvPr id="4098" name="Rectangle 2"/>
          <p:cNvSpPr>
            <a:spLocks noGrp="1" noChangeArrowheads="1"/>
          </p:cNvSpPr>
          <p:nvPr>
            <p:ph type="body" idx="1"/>
          </p:nvPr>
        </p:nvSpPr>
        <p:spPr>
          <a:xfrm>
            <a:off x="685800" y="1981200"/>
            <a:ext cx="79248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For performance of ordinary EDCA, see [1, slide 19]</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latin typeface="Calibri" pitchFamily="34" charset="0"/>
              </a:rPr>
              <a:t>Roster mode: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latin typeface="Calibri" pitchFamily="34" charset="0"/>
              </a:rPr>
              <a:t>Scenario 1: total duration = 196 + 3 x (18 + 200) – 9 + 18 + 60 = 919 </a:t>
            </a:r>
            <a:r>
              <a:rPr lang="en-GB" sz="1800" b="0" dirty="0">
                <a:latin typeface="Calibri" pitchFamily="34" charset="0"/>
                <a:sym typeface="Symbol" panose="05050102010706020507" pitchFamily="18" charset="2"/>
              </a:rPr>
              <a:t>s, of which 600 s carry data: efficiency = 600 / 919  65%</a:t>
            </a:r>
            <a:endParaRPr lang="en-GB" sz="2000" b="0" dirty="0">
              <a:latin typeface="Calibri" pitchFamily="34" charset="0"/>
              <a:sym typeface="Symbol" panose="05050102010706020507" pitchFamily="18" charset="2"/>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latin typeface="Calibri" pitchFamily="34" charset="0"/>
                <a:sym typeface="Symbol" panose="05050102010706020507" pitchFamily="18" charset="2"/>
              </a:rPr>
              <a:t>Scenario 2: total duration = 196 + 3 x (18 + 120 + 200) + 9 x (18 + 200) – 9 + 18 + 60 = 3.241 ms, of which 12 x 200 s carry data: efficiency = 2.4 / 3.241  74%</a:t>
            </a:r>
            <a:endParaRPr lang="en-GB" sz="2000" b="0" dirty="0">
              <a:latin typeface="Calibri" pitchFamily="34" charset="0"/>
              <a:sym typeface="Symbol" panose="05050102010706020507" pitchFamily="18" charset="2"/>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latin typeface="Calibri" pitchFamily="34" charset="0"/>
                <a:sym typeface="Symbol" panose="05050102010706020507" pitchFamily="18" charset="2"/>
              </a:rPr>
              <a:t>Scenario 3: total duration = 136 + 16 x (27 + 200) – 9 + 27 + 60 = 3.846 ms, of which 16 x 200 s carry data: efficiency = 3.2 / 3.846  83%</a:t>
            </a:r>
            <a:endParaRPr lang="en-GB" sz="2000" b="0" dirty="0">
              <a:latin typeface="Calibri" pitchFamily="34" charset="0"/>
              <a:sym typeface="Symbol" panose="05050102010706020507" pitchFamily="18" charset="2"/>
            </a:endParaRP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latin typeface="Calibri" pitchFamily="34" charset="0"/>
                <a:sym typeface="Symbol" panose="05050102010706020507" pitchFamily="18" charset="2"/>
              </a:rPr>
              <a:t>Scenario 4: total duration = 136 + 32 x (18 + 75) – 9 + 18 + 60 = 3.181 ms, of which 32 x 75 s carry data: efficiency = 2.4 / 3.181 = 75%</a:t>
            </a: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latin typeface="Calibri" pitchFamily="34" charset="0"/>
              <a:sym typeface="Symbol" panose="05050102010706020507" pitchFamily="18" charset="2"/>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latin typeface="Calibri" pitchFamily="34" charset="0"/>
                <a:sym typeface="Symbol" panose="05050102010706020507" pitchFamily="18" charset="2"/>
              </a:rPr>
              <a:t>Note: both ordinary EDCA and roster mode efficiencies are calculated without </a:t>
            </a:r>
            <a:r>
              <a:rPr lang="en-GB" sz="1800" b="0" dirty="0" err="1">
                <a:latin typeface="Calibri" pitchFamily="34" charset="0"/>
                <a:sym typeface="Symbol" panose="05050102010706020507" pitchFamily="18" charset="2"/>
              </a:rPr>
              <a:t>Acks</a:t>
            </a:r>
            <a:r>
              <a:rPr lang="en-GB" sz="1800" b="0" dirty="0">
                <a:latin typeface="Calibri" pitchFamily="34" charset="0"/>
                <a:sym typeface="Symbol" panose="05050102010706020507" pitchFamily="18" charset="2"/>
              </a:rPr>
              <a:t> or Block </a:t>
            </a:r>
            <a:r>
              <a:rPr lang="en-GB" sz="1800" b="0" dirty="0" err="1">
                <a:latin typeface="Calibri" pitchFamily="34" charset="0"/>
                <a:sym typeface="Symbol" panose="05050102010706020507" pitchFamily="18" charset="2"/>
              </a:rPr>
              <a:t>Acks</a:t>
            </a:r>
            <a:endParaRPr lang="en-GB" sz="1800" b="0" dirty="0">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10040915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Appendix C—Notes</a:t>
            </a:r>
          </a:p>
        </p:txBody>
      </p:sp>
      <p:sp>
        <p:nvSpPr>
          <p:cNvPr id="4098" name="Rectangle 2"/>
          <p:cNvSpPr>
            <a:spLocks noGrp="1" noChangeArrowheads="1"/>
          </p:cNvSpPr>
          <p:nvPr>
            <p:ph type="body" idx="1"/>
          </p:nvPr>
        </p:nvSpPr>
        <p:spPr>
          <a:xfrm>
            <a:off x="685800" y="1981200"/>
            <a:ext cx="7924800" cy="4114800"/>
          </a:xfrm>
          <a:ln/>
        </p:spPr>
        <p:txBody>
          <a:bodyPr/>
          <a:lstStyle/>
          <a:p>
            <a:pP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latin typeface="Calibri" pitchFamily="34" charset="0"/>
              </a:rPr>
              <a:t>In [3], the </a:t>
            </a:r>
            <a:r>
              <a:rPr lang="en-GB" sz="1700" b="0" dirty="0" err="1">
                <a:latin typeface="Calibri" pitchFamily="34" charset="0"/>
              </a:rPr>
              <a:t>interframe</a:t>
            </a:r>
            <a:r>
              <a:rPr lang="en-GB" sz="1700" b="0" dirty="0">
                <a:latin typeface="Calibri" pitchFamily="34" charset="0"/>
              </a:rPr>
              <a:t> spacing within roster mode was reduced to a “VIFS” (Vestigial Inter-Frame Space), which could be as small as 4 </a:t>
            </a:r>
            <a:r>
              <a:rPr lang="en-GB" sz="1700" b="0" dirty="0">
                <a:latin typeface="Calibri" pitchFamily="34" charset="0"/>
                <a:sym typeface="Symbol" panose="05050102010706020507" pitchFamily="18" charset="2"/>
              </a:rPr>
              <a:t>s or so. The current presentation alters this to 9 s, i.e., a single slot time. The gains over ordinary EDCA are large enough anyway.</a:t>
            </a:r>
          </a:p>
          <a:p>
            <a:pP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latin typeface="Calibri" pitchFamily="34" charset="0"/>
                <a:sym typeface="Symbol" panose="05050102010706020507" pitchFamily="18" charset="2"/>
              </a:rPr>
              <a:t>Roster mode requires setup and periodic maintenance, which imposes extra overhead. This is not shown explicitly in slides 16-19, but the examples were chosen to account for this effect. With total setup from scratch 500 s-5 ms, 100 uses of a roster before it is discarded, and 6 successful transmissions per roster use, the amortized cost is &lt; 1 s to &lt; 9 s per successful transmission, i.e., at worst less than one backoff slot time. This is why the probability of slot use in the examples was chosen to be quite low: it’s equivalent to a higher probability of slot use with an extra slot to account for setup and maintenance overhead.</a:t>
            </a:r>
          </a:p>
          <a:p>
            <a:pP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latin typeface="Calibri" pitchFamily="34" charset="0"/>
                <a:sym typeface="Symbol" panose="05050102010706020507" pitchFamily="18" charset="2"/>
              </a:rPr>
              <a:t>For protection of legacy modes: this is an issue that affects all new 11ax modes, and roster mode can use whatever general solution is adopted. For a specific solution, see [3, slides 21-23] (roster mode forms single EDCA state, with sufficient silent time afterwards to permit equalizing channel access opportunities).</a:t>
            </a:r>
            <a:endParaRPr lang="en-GB" sz="1700" b="0" dirty="0">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2474715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Notes—II</a:t>
            </a:r>
          </a:p>
        </p:txBody>
      </p:sp>
      <p:sp>
        <p:nvSpPr>
          <p:cNvPr id="4098" name="Rectangle 2"/>
          <p:cNvSpPr>
            <a:spLocks noGrp="1" noChangeArrowheads="1"/>
          </p:cNvSpPr>
          <p:nvPr>
            <p:ph type="body" idx="1"/>
          </p:nvPr>
        </p:nvSpPr>
        <p:spPr>
          <a:xfrm>
            <a:off x="685800" y="1981200"/>
            <a:ext cx="7924800" cy="4114800"/>
          </a:xfrm>
          <a:ln/>
        </p:spPr>
        <p:txBody>
          <a:bodyPr/>
          <a:lstStyle/>
          <a:p>
            <a:pPr>
              <a:buFont typeface="+mj-lt"/>
              <a:buAutoNum type="arabicPeriod" startAt="4"/>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latin typeface="Calibri" pitchFamily="34" charset="0"/>
              </a:rPr>
              <a:t>“Internal” hidden nodes are those that are internal </a:t>
            </a:r>
            <a:r>
              <a:rPr lang="en-GB" sz="1700" b="0" i="1" dirty="0">
                <a:latin typeface="Calibri" pitchFamily="34" charset="0"/>
              </a:rPr>
              <a:t>to the roster </a:t>
            </a:r>
            <a:r>
              <a:rPr lang="en-GB" sz="1700" b="0" dirty="0">
                <a:latin typeface="Calibri" pitchFamily="34" charset="0"/>
              </a:rPr>
              <a:t>[3]. It is only necessary to protect those STAs that are hidden to one or more STAs that follow it in the roster, given the offset used.</a:t>
            </a:r>
          </a:p>
          <a:p>
            <a:pPr>
              <a:buFont typeface="+mj-lt"/>
              <a:buAutoNum type="arabicPeriod" startAt="4"/>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latin typeface="Calibri" pitchFamily="34" charset="0"/>
              </a:rPr>
              <a:t>The roster initiation sequence (CTS-To-Self followed by a new RI packet)  could be replaced by a single packet, increasing the efficiency. For example, this single packet could be an HE trigger frame. Alternatively, with CTS-To-Self followed by RI, the RI packet may be sent at any rate that can be decoded by the devices in the roster, i.e., not necessarily at the lowest basic rate.</a:t>
            </a:r>
          </a:p>
          <a:p>
            <a:pPr>
              <a:buFont typeface="+mj-lt"/>
              <a:buAutoNum type="arabicPeriod" startAt="4"/>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0" dirty="0">
                <a:latin typeface="Calibri" pitchFamily="34" charset="0"/>
              </a:rPr>
              <a:t>Roster mode is primarily directed at uplink traffic, but there is no reason that downlink traffic cannot be included. The AP may reserve any subset of slots for its own use.. Apart from permitting DL traffic with less overhead, this aids roster management (AP reserves some slots and transfers them to selected STAs via direct exchange of messages). Similarly traffic can in principle be MU / OFDMA.</a:t>
            </a:r>
            <a:endParaRPr lang="en-GB" sz="2600" dirty="0">
              <a:latin typeface="Calibri" pitchFamily="34" charset="0"/>
            </a:endParaRPr>
          </a:p>
        </p:txBody>
      </p:sp>
    </p:spTree>
    <p:extLst>
      <p:ext uri="{BB962C8B-B14F-4D97-AF65-F5344CB8AC3E}">
        <p14:creationId xmlns:p14="http://schemas.microsoft.com/office/powerpoint/2010/main" val="1916825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March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79248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Rosters (i.e., ordered lists) greatly reduce EDCA medium access overhead, by providing 11ax devices with predictable and unique backoff slots, and without requiring scheduling or duration information [1-3].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This presentation extends the previous ones, via: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A—an intuitive development showing how this mode naturally fits with ordinary EDCA;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r>
              <a:rPr lang="en-GB" sz="2600" dirty="0">
                <a:solidFill>
                  <a:schemeClr val="bg1">
                    <a:lumMod val="65000"/>
                  </a:schemeClr>
                </a:solidFill>
                <a:latin typeface="Calibri" pitchFamily="34" charset="0"/>
              </a:rPr>
              <a:t>B—results showing throughput gains (where the challenge is to make these gains be </a:t>
            </a:r>
            <a:r>
              <a:rPr lang="en-GB" sz="2600" i="1" dirty="0">
                <a:solidFill>
                  <a:schemeClr val="bg1">
                    <a:lumMod val="65000"/>
                  </a:schemeClr>
                </a:solidFill>
                <a:latin typeface="Calibri" pitchFamily="34" charset="0"/>
              </a:rPr>
              <a:t>low</a:t>
            </a:r>
            <a:r>
              <a:rPr lang="en-GB" sz="2600" dirty="0">
                <a:solidFill>
                  <a:schemeClr val="bg1">
                    <a:lumMod val="65000"/>
                  </a:schemeClr>
                </a:solidFill>
                <a:latin typeface="Calibri" pitchFamily="34" charset="0"/>
              </a:rPr>
              <a:t>); and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solidFill>
                  <a:schemeClr val="bg1">
                    <a:lumMod val="65000"/>
                  </a:schemeClr>
                </a:solidFill>
                <a:latin typeface="Calibri" pitchFamily="34" charset="0"/>
              </a:rPr>
              <a:t>	C—a motion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166126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latin typeface="Calibri" pitchFamily="34" charset="0"/>
              </a:rPr>
              <a:t>Intuitive development</a:t>
            </a:r>
          </a:p>
        </p:txBody>
      </p:sp>
      <p:sp>
        <p:nvSpPr>
          <p:cNvPr id="37" name="TextBox 36"/>
          <p:cNvSpPr txBox="1"/>
          <p:nvPr/>
        </p:nvSpPr>
        <p:spPr>
          <a:xfrm>
            <a:off x="609600" y="1066800"/>
            <a:ext cx="798617"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(A-1)</a:t>
            </a:r>
          </a:p>
        </p:txBody>
      </p:sp>
      <p:sp>
        <p:nvSpPr>
          <p:cNvPr id="11" name="TextBox 10"/>
          <p:cNvSpPr txBox="1"/>
          <p:nvPr/>
        </p:nvSpPr>
        <p:spPr>
          <a:xfrm>
            <a:off x="914400" y="2133600"/>
            <a:ext cx="7476727" cy="430887"/>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Time and system state </a:t>
            </a:r>
            <a:r>
              <a:rPr lang="en-US" sz="2200" i="1" u="sng" dirty="0">
                <a:solidFill>
                  <a:schemeClr val="tx1">
                    <a:lumMod val="95000"/>
                    <a:lumOff val="5000"/>
                  </a:schemeClr>
                </a:solidFill>
                <a:latin typeface="Calibri" panose="020F0502020204030204" pitchFamily="34" charset="0"/>
              </a:rPr>
              <a:t>in EDCA</a:t>
            </a:r>
            <a:r>
              <a:rPr lang="en-US" sz="2200" i="1" dirty="0">
                <a:solidFill>
                  <a:schemeClr val="tx1">
                    <a:lumMod val="95000"/>
                    <a:lumOff val="5000"/>
                  </a:schemeClr>
                </a:solidFill>
                <a:latin typeface="Calibri" panose="020F0502020204030204" pitchFamily="34" charset="0"/>
              </a:rPr>
              <a:t> as perceived by an example STA:</a:t>
            </a:r>
          </a:p>
        </p:txBody>
      </p:sp>
      <p:grpSp>
        <p:nvGrpSpPr>
          <p:cNvPr id="2" name="Group 1"/>
          <p:cNvGrpSpPr/>
          <p:nvPr/>
        </p:nvGrpSpPr>
        <p:grpSpPr>
          <a:xfrm>
            <a:off x="914400" y="3401568"/>
            <a:ext cx="1600200" cy="857310"/>
            <a:chOff x="5105400" y="5029200"/>
            <a:chExt cx="3352800" cy="400110"/>
          </a:xfrm>
          <a:pattFill prst="ltUpDiag">
            <a:fgClr>
              <a:schemeClr val="bg1">
                <a:lumMod val="65000"/>
              </a:schemeClr>
            </a:fgClr>
            <a:bgClr>
              <a:schemeClr val="bg1"/>
            </a:bgClr>
          </a:pattFill>
        </p:grpSpPr>
        <p:sp>
          <p:nvSpPr>
            <p:cNvPr id="31" name="TextBox 30"/>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30" name="Rectangle 29"/>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Medium busy</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cxnSp>
        <p:nvCxnSpPr>
          <p:cNvPr id="27" name="Straight Connector 26"/>
          <p:cNvCxnSpPr/>
          <p:nvPr/>
        </p:nvCxnSpPr>
        <p:spPr bwMode="auto">
          <a:xfrm flipV="1">
            <a:off x="2514600" y="269748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40" name="Rectangle 39"/>
          <p:cNvSpPr/>
          <p:nvPr/>
        </p:nvSpPr>
        <p:spPr>
          <a:xfrm>
            <a:off x="4191000" y="326898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8" name="Group 7"/>
          <p:cNvGrpSpPr/>
          <p:nvPr/>
        </p:nvGrpSpPr>
        <p:grpSpPr>
          <a:xfrm>
            <a:off x="2514600" y="3268980"/>
            <a:ext cx="1676400" cy="1104900"/>
            <a:chOff x="2514600" y="3314700"/>
            <a:chExt cx="1676400" cy="1104900"/>
          </a:xfrm>
        </p:grpSpPr>
        <p:sp>
          <p:nvSpPr>
            <p:cNvPr id="25" name="Rectangle 24"/>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26" name="Rectangle 25"/>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6" name="Rectangle 35"/>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8" name="Rectangle 37"/>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9" name="Rectangle 38"/>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1" name="Rectangle 40"/>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3" name="Flowchart: Document 2"/>
          <p:cNvSpPr/>
          <p:nvPr/>
        </p:nvSpPr>
        <p:spPr bwMode="auto">
          <a:xfrm rot="16200000" flipH="1">
            <a:off x="4151376" y="3547872"/>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2" name="Flowchart: Document 41"/>
          <p:cNvSpPr/>
          <p:nvPr/>
        </p:nvSpPr>
        <p:spPr bwMode="auto">
          <a:xfrm rot="5400000" flipH="1">
            <a:off x="4963668" y="3547872"/>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extBox 6"/>
          <p:cNvSpPr txBox="1"/>
          <p:nvPr/>
        </p:nvSpPr>
        <p:spPr>
          <a:xfrm>
            <a:off x="4919472" y="3535680"/>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nvGrpSpPr>
          <p:cNvPr id="43" name="Group 42"/>
          <p:cNvGrpSpPr/>
          <p:nvPr/>
        </p:nvGrpSpPr>
        <p:grpSpPr>
          <a:xfrm>
            <a:off x="5791200" y="3268980"/>
            <a:ext cx="1676400" cy="1104900"/>
            <a:chOff x="2514600" y="3314700"/>
            <a:chExt cx="1676400" cy="1104900"/>
          </a:xfrm>
        </p:grpSpPr>
        <p:sp>
          <p:nvSpPr>
            <p:cNvPr id="44" name="Rectangle 43"/>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5" name="Rectangle 44"/>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6" name="Rectangle 45"/>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7" name="Rectangle 46"/>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8" name="Rectangle 47"/>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9" name="Rectangle 48"/>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50" name="Flowchart: Document 49"/>
          <p:cNvSpPr/>
          <p:nvPr/>
        </p:nvSpPr>
        <p:spPr bwMode="auto">
          <a:xfrm rot="16200000" flipH="1">
            <a:off x="7188708" y="3546348"/>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p:cNvSpPr txBox="1"/>
          <p:nvPr/>
        </p:nvSpPr>
        <p:spPr>
          <a:xfrm>
            <a:off x="7984134" y="3531215"/>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12" name="Left Brace 11"/>
          <p:cNvSpPr/>
          <p:nvPr/>
        </p:nvSpPr>
        <p:spPr bwMode="auto">
          <a:xfrm rot="16200000">
            <a:off x="2994660" y="4080466"/>
            <a:ext cx="182880" cy="1143000"/>
          </a:xfrm>
          <a:prstGeom prst="leftBrace">
            <a:avLst/>
          </a:prstGeom>
          <a:noFill/>
          <a:ln w="15875" cap="flat" cmpd="sng" algn="ctr">
            <a:solidFill>
              <a:schemeClr val="bg1">
                <a:lumMod val="65000"/>
              </a:schemeClr>
            </a:solidFill>
            <a:prstDash val="sysDot"/>
            <a:bevel/>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2743200" y="4754880"/>
            <a:ext cx="631455" cy="400110"/>
          </a:xfrm>
          <a:prstGeom prst="rect">
            <a:avLst/>
          </a:prstGeom>
          <a:noFill/>
        </p:spPr>
        <p:txBody>
          <a:bodyPr wrap="none" rtlCol="0">
            <a:spAutoFit/>
          </a:bodyPr>
          <a:lstStyle/>
          <a:p>
            <a:r>
              <a:rPr lang="en-US" sz="2000" dirty="0">
                <a:solidFill>
                  <a:schemeClr val="tx1">
                    <a:lumMod val="65000"/>
                    <a:lumOff val="35000"/>
                  </a:schemeClr>
                </a:solidFill>
                <a:latin typeface="Calibri" panose="020F0502020204030204" pitchFamily="34" charset="0"/>
              </a:rPr>
              <a:t>AIFS</a:t>
            </a:r>
          </a:p>
        </p:txBody>
      </p:sp>
      <p:sp>
        <p:nvSpPr>
          <p:cNvPr id="52" name="Left Brace 51"/>
          <p:cNvSpPr/>
          <p:nvPr/>
        </p:nvSpPr>
        <p:spPr bwMode="auto">
          <a:xfrm rot="16200000">
            <a:off x="5057797" y="4010003"/>
            <a:ext cx="171406" cy="1295400"/>
          </a:xfrm>
          <a:prstGeom prst="leftBrace">
            <a:avLst/>
          </a:prstGeom>
          <a:noFill/>
          <a:ln w="15875" cap="flat" cmpd="sng" algn="ctr">
            <a:solidFill>
              <a:schemeClr val="bg1">
                <a:lumMod val="65000"/>
              </a:schemeClr>
            </a:solidFill>
            <a:prstDash val="sysDot"/>
            <a:bevel/>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p:cNvSpPr txBox="1"/>
          <p:nvPr/>
        </p:nvSpPr>
        <p:spPr>
          <a:xfrm>
            <a:off x="4338481" y="4754880"/>
            <a:ext cx="3840923" cy="707886"/>
          </a:xfrm>
          <a:prstGeom prst="rect">
            <a:avLst/>
          </a:prstGeom>
          <a:noFill/>
        </p:spPr>
        <p:txBody>
          <a:bodyPr wrap="none" rtlCol="0">
            <a:spAutoFit/>
          </a:bodyPr>
          <a:lstStyle/>
          <a:p>
            <a:r>
              <a:rPr lang="en-US" sz="2000" dirty="0">
                <a:solidFill>
                  <a:schemeClr val="tx1">
                    <a:lumMod val="65000"/>
                    <a:lumOff val="35000"/>
                  </a:schemeClr>
                </a:solidFill>
                <a:latin typeface="Calibri" panose="020F0502020204030204" pitchFamily="34" charset="0"/>
              </a:rPr>
              <a:t>Medium usage</a:t>
            </a:r>
          </a:p>
          <a:p>
            <a:r>
              <a:rPr lang="en-US" sz="2000" i="1" dirty="0">
                <a:solidFill>
                  <a:schemeClr val="tx1">
                    <a:lumMod val="65000"/>
                    <a:lumOff val="35000"/>
                  </a:schemeClr>
                </a:solidFill>
                <a:latin typeface="Calibri" panose="020F0502020204030204" pitchFamily="34" charset="0"/>
              </a:rPr>
              <a:t>   </a:t>
            </a:r>
            <a:r>
              <a:rPr lang="en-US" sz="2000" dirty="0">
                <a:solidFill>
                  <a:schemeClr val="tx1">
                    <a:lumMod val="65000"/>
                    <a:lumOff val="35000"/>
                  </a:schemeClr>
                </a:solidFill>
                <a:latin typeface="Calibri" panose="020F0502020204030204" pitchFamily="34" charset="0"/>
              </a:rPr>
              <a:t>(</a:t>
            </a:r>
            <a:r>
              <a:rPr lang="en-US" sz="2000" i="1" dirty="0">
                <a:solidFill>
                  <a:schemeClr val="tx1">
                    <a:lumMod val="65000"/>
                    <a:lumOff val="35000"/>
                  </a:schemeClr>
                </a:solidFill>
                <a:latin typeface="Calibri" panose="020F0502020204030204" pitchFamily="34" charset="0"/>
              </a:rPr>
              <a:t>RTS or A-MPDU, maybe collision</a:t>
            </a:r>
            <a:r>
              <a:rPr lang="en-US" sz="2000" dirty="0">
                <a:solidFill>
                  <a:schemeClr val="tx1">
                    <a:lumMod val="65000"/>
                    <a:lumOff val="35000"/>
                  </a:schemeClr>
                </a:solidFill>
                <a:latin typeface="Calibri" panose="020F0502020204030204" pitchFamily="34" charset="0"/>
              </a:rPr>
              <a:t>)</a:t>
            </a:r>
          </a:p>
        </p:txBody>
      </p:sp>
      <p:sp>
        <p:nvSpPr>
          <p:cNvPr id="17" name="Arc 16"/>
          <p:cNvSpPr/>
          <p:nvPr/>
        </p:nvSpPr>
        <p:spPr bwMode="auto">
          <a:xfrm flipH="1" flipV="1">
            <a:off x="4075176" y="3459479"/>
            <a:ext cx="1788171" cy="2438400"/>
          </a:xfrm>
          <a:prstGeom prst="arc">
            <a:avLst>
              <a:gd name="adj1" fmla="val 16200000"/>
              <a:gd name="adj2" fmla="val 24971"/>
            </a:avLst>
          </a:prstGeom>
          <a:noFill/>
          <a:ln w="1587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p:cNvSpPr txBox="1"/>
          <p:nvPr/>
        </p:nvSpPr>
        <p:spPr>
          <a:xfrm>
            <a:off x="5105400" y="5687568"/>
            <a:ext cx="1531958" cy="400110"/>
          </a:xfrm>
          <a:prstGeom prst="rect">
            <a:avLst/>
          </a:prstGeom>
          <a:noFill/>
        </p:spPr>
        <p:txBody>
          <a:bodyPr wrap="none" rtlCol="0">
            <a:spAutoFit/>
          </a:bodyPr>
          <a:lstStyle/>
          <a:p>
            <a:r>
              <a:rPr lang="en-US" sz="2000" b="1" dirty="0">
                <a:solidFill>
                  <a:schemeClr val="tx1"/>
                </a:solidFill>
                <a:latin typeface="Calibri" panose="020F0502020204030204" pitchFamily="34" charset="0"/>
              </a:rPr>
              <a:t>Backoff slots</a:t>
            </a:r>
          </a:p>
        </p:txBody>
      </p:sp>
      <p:sp>
        <p:nvSpPr>
          <p:cNvPr id="54" name="Rounded Rectangle 53"/>
          <p:cNvSpPr/>
          <p:nvPr/>
        </p:nvSpPr>
        <p:spPr bwMode="auto">
          <a:xfrm>
            <a:off x="2667000" y="3493008"/>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ounded Rectangle 54"/>
          <p:cNvSpPr/>
          <p:nvPr/>
        </p:nvSpPr>
        <p:spPr bwMode="auto">
          <a:xfrm>
            <a:off x="6019800" y="3493008"/>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002458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latin typeface="Calibri" pitchFamily="34" charset="0"/>
              </a:rPr>
              <a:t>Development—II</a:t>
            </a:r>
          </a:p>
        </p:txBody>
      </p:sp>
      <p:sp>
        <p:nvSpPr>
          <p:cNvPr id="37" name="TextBox 36"/>
          <p:cNvSpPr txBox="1"/>
          <p:nvPr/>
        </p:nvSpPr>
        <p:spPr>
          <a:xfrm>
            <a:off x="609600" y="1066800"/>
            <a:ext cx="798617"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(A-2)</a:t>
            </a:r>
          </a:p>
        </p:txBody>
      </p:sp>
      <p:sp>
        <p:nvSpPr>
          <p:cNvPr id="11" name="TextBox 10"/>
          <p:cNvSpPr txBox="1"/>
          <p:nvPr/>
        </p:nvSpPr>
        <p:spPr>
          <a:xfrm>
            <a:off x="914400" y="2133600"/>
            <a:ext cx="7476727" cy="430887"/>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Time and system state </a:t>
            </a:r>
            <a:r>
              <a:rPr lang="en-US" sz="2200" i="1" u="sng" dirty="0">
                <a:solidFill>
                  <a:schemeClr val="tx1">
                    <a:lumMod val="95000"/>
                    <a:lumOff val="5000"/>
                  </a:schemeClr>
                </a:solidFill>
                <a:latin typeface="Calibri" panose="020F0502020204030204" pitchFamily="34" charset="0"/>
              </a:rPr>
              <a:t>in EDCA</a:t>
            </a:r>
            <a:r>
              <a:rPr lang="en-US" sz="2200" i="1" dirty="0">
                <a:solidFill>
                  <a:schemeClr val="tx1">
                    <a:lumMod val="95000"/>
                    <a:lumOff val="5000"/>
                  </a:schemeClr>
                </a:solidFill>
                <a:latin typeface="Calibri" panose="020F0502020204030204" pitchFamily="34" charset="0"/>
              </a:rPr>
              <a:t> as perceived by an example STA:</a:t>
            </a:r>
          </a:p>
        </p:txBody>
      </p:sp>
      <p:grpSp>
        <p:nvGrpSpPr>
          <p:cNvPr id="2" name="Group 1"/>
          <p:cNvGrpSpPr/>
          <p:nvPr/>
        </p:nvGrpSpPr>
        <p:grpSpPr>
          <a:xfrm>
            <a:off x="914400" y="3401568"/>
            <a:ext cx="1600200" cy="857310"/>
            <a:chOff x="5105400" y="5029200"/>
            <a:chExt cx="3352800" cy="400110"/>
          </a:xfrm>
          <a:pattFill prst="ltUpDiag">
            <a:fgClr>
              <a:schemeClr val="bg1">
                <a:lumMod val="65000"/>
              </a:schemeClr>
            </a:fgClr>
            <a:bgClr>
              <a:schemeClr val="bg1"/>
            </a:bgClr>
          </a:pattFill>
        </p:grpSpPr>
        <p:sp>
          <p:nvSpPr>
            <p:cNvPr id="31" name="TextBox 30"/>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30" name="Rectangle 29"/>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Medium busy</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cxnSp>
        <p:nvCxnSpPr>
          <p:cNvPr id="27" name="Straight Connector 26"/>
          <p:cNvCxnSpPr/>
          <p:nvPr/>
        </p:nvCxnSpPr>
        <p:spPr bwMode="auto">
          <a:xfrm flipV="1">
            <a:off x="2514600" y="269748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40" name="Rectangle 39"/>
          <p:cNvSpPr/>
          <p:nvPr/>
        </p:nvSpPr>
        <p:spPr>
          <a:xfrm>
            <a:off x="4191000" y="326898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8" name="Group 7"/>
          <p:cNvGrpSpPr/>
          <p:nvPr/>
        </p:nvGrpSpPr>
        <p:grpSpPr>
          <a:xfrm>
            <a:off x="2514600" y="3268980"/>
            <a:ext cx="1676400" cy="1104900"/>
            <a:chOff x="2514600" y="3314700"/>
            <a:chExt cx="1676400" cy="1104900"/>
          </a:xfrm>
        </p:grpSpPr>
        <p:sp>
          <p:nvSpPr>
            <p:cNvPr id="25" name="Rectangle 24"/>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26" name="Rectangle 25"/>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6" name="Rectangle 35"/>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8" name="Rectangle 37"/>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9" name="Rectangle 38"/>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1" name="Rectangle 40"/>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3" name="Flowchart: Document 2"/>
          <p:cNvSpPr/>
          <p:nvPr/>
        </p:nvSpPr>
        <p:spPr bwMode="auto">
          <a:xfrm rot="16200000" flipH="1">
            <a:off x="4151376" y="3547872"/>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2" name="Flowchart: Document 41"/>
          <p:cNvSpPr/>
          <p:nvPr/>
        </p:nvSpPr>
        <p:spPr bwMode="auto">
          <a:xfrm rot="5400000" flipH="1">
            <a:off x="4963668" y="3547872"/>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extBox 6"/>
          <p:cNvSpPr txBox="1"/>
          <p:nvPr/>
        </p:nvSpPr>
        <p:spPr>
          <a:xfrm>
            <a:off x="4919472" y="3535680"/>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nvGrpSpPr>
          <p:cNvPr id="43" name="Group 42"/>
          <p:cNvGrpSpPr/>
          <p:nvPr/>
        </p:nvGrpSpPr>
        <p:grpSpPr>
          <a:xfrm>
            <a:off x="5791200" y="3268980"/>
            <a:ext cx="1676400" cy="1104900"/>
            <a:chOff x="2514600" y="3314700"/>
            <a:chExt cx="1676400" cy="1104900"/>
          </a:xfrm>
        </p:grpSpPr>
        <p:sp>
          <p:nvSpPr>
            <p:cNvPr id="44" name="Rectangle 43"/>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5" name="Rectangle 44"/>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6" name="Rectangle 45"/>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7" name="Rectangle 46"/>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8" name="Rectangle 47"/>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9" name="Rectangle 48"/>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50" name="Flowchart: Document 49"/>
          <p:cNvSpPr/>
          <p:nvPr/>
        </p:nvSpPr>
        <p:spPr bwMode="auto">
          <a:xfrm rot="16200000" flipH="1">
            <a:off x="7188708" y="3546348"/>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p:cNvSpPr txBox="1"/>
          <p:nvPr/>
        </p:nvSpPr>
        <p:spPr>
          <a:xfrm>
            <a:off x="7984134" y="3531215"/>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12" name="Left Brace 11"/>
          <p:cNvSpPr/>
          <p:nvPr/>
        </p:nvSpPr>
        <p:spPr bwMode="auto">
          <a:xfrm rot="16200000">
            <a:off x="2994660" y="4080466"/>
            <a:ext cx="182880" cy="1143000"/>
          </a:xfrm>
          <a:prstGeom prst="leftBrace">
            <a:avLst/>
          </a:prstGeom>
          <a:noFill/>
          <a:ln w="15875" cap="flat" cmpd="sng" algn="ctr">
            <a:solidFill>
              <a:schemeClr val="bg1">
                <a:lumMod val="65000"/>
              </a:schemeClr>
            </a:solidFill>
            <a:prstDash val="sysDot"/>
            <a:bevel/>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2743200" y="4754880"/>
            <a:ext cx="631455" cy="400110"/>
          </a:xfrm>
          <a:prstGeom prst="rect">
            <a:avLst/>
          </a:prstGeom>
          <a:noFill/>
        </p:spPr>
        <p:txBody>
          <a:bodyPr wrap="none" rtlCol="0">
            <a:spAutoFit/>
          </a:bodyPr>
          <a:lstStyle/>
          <a:p>
            <a:r>
              <a:rPr lang="en-US" sz="2000" dirty="0">
                <a:solidFill>
                  <a:schemeClr val="tx1">
                    <a:lumMod val="65000"/>
                    <a:lumOff val="35000"/>
                  </a:schemeClr>
                </a:solidFill>
                <a:latin typeface="Calibri" panose="020F0502020204030204" pitchFamily="34" charset="0"/>
              </a:rPr>
              <a:t>AIFS</a:t>
            </a:r>
          </a:p>
        </p:txBody>
      </p:sp>
      <p:sp>
        <p:nvSpPr>
          <p:cNvPr id="52" name="Left Brace 51"/>
          <p:cNvSpPr/>
          <p:nvPr/>
        </p:nvSpPr>
        <p:spPr bwMode="auto">
          <a:xfrm rot="16200000">
            <a:off x="5057797" y="4010003"/>
            <a:ext cx="171406" cy="1295400"/>
          </a:xfrm>
          <a:prstGeom prst="leftBrace">
            <a:avLst/>
          </a:prstGeom>
          <a:noFill/>
          <a:ln w="15875" cap="flat" cmpd="sng" algn="ctr">
            <a:solidFill>
              <a:schemeClr val="bg1">
                <a:lumMod val="65000"/>
              </a:schemeClr>
            </a:solidFill>
            <a:prstDash val="sysDot"/>
            <a:bevel/>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p:cNvSpPr txBox="1"/>
          <p:nvPr/>
        </p:nvSpPr>
        <p:spPr>
          <a:xfrm>
            <a:off x="4338481" y="4754880"/>
            <a:ext cx="3840923" cy="707886"/>
          </a:xfrm>
          <a:prstGeom prst="rect">
            <a:avLst/>
          </a:prstGeom>
          <a:noFill/>
        </p:spPr>
        <p:txBody>
          <a:bodyPr wrap="none" rtlCol="0">
            <a:spAutoFit/>
          </a:bodyPr>
          <a:lstStyle/>
          <a:p>
            <a:r>
              <a:rPr lang="en-US" sz="2000" dirty="0">
                <a:solidFill>
                  <a:schemeClr val="tx1">
                    <a:lumMod val="65000"/>
                    <a:lumOff val="35000"/>
                  </a:schemeClr>
                </a:solidFill>
                <a:latin typeface="Calibri" panose="020F0502020204030204" pitchFamily="34" charset="0"/>
              </a:rPr>
              <a:t>Medium usage</a:t>
            </a:r>
          </a:p>
          <a:p>
            <a:r>
              <a:rPr lang="en-US" sz="2000" i="1" dirty="0">
                <a:solidFill>
                  <a:schemeClr val="tx1">
                    <a:lumMod val="65000"/>
                    <a:lumOff val="35000"/>
                  </a:schemeClr>
                </a:solidFill>
                <a:latin typeface="Calibri" panose="020F0502020204030204" pitchFamily="34" charset="0"/>
              </a:rPr>
              <a:t>   </a:t>
            </a:r>
            <a:r>
              <a:rPr lang="en-US" sz="2000" dirty="0">
                <a:solidFill>
                  <a:schemeClr val="tx1">
                    <a:lumMod val="65000"/>
                    <a:lumOff val="35000"/>
                  </a:schemeClr>
                </a:solidFill>
                <a:latin typeface="Calibri" panose="020F0502020204030204" pitchFamily="34" charset="0"/>
              </a:rPr>
              <a:t>(</a:t>
            </a:r>
            <a:r>
              <a:rPr lang="en-US" sz="2000" i="1" dirty="0">
                <a:solidFill>
                  <a:schemeClr val="tx1">
                    <a:lumMod val="65000"/>
                    <a:lumOff val="35000"/>
                  </a:schemeClr>
                </a:solidFill>
                <a:latin typeface="Calibri" panose="020F0502020204030204" pitchFamily="34" charset="0"/>
              </a:rPr>
              <a:t>RTS or A-MPDU, maybe collision</a:t>
            </a:r>
            <a:r>
              <a:rPr lang="en-US" sz="2000" dirty="0">
                <a:solidFill>
                  <a:schemeClr val="tx1">
                    <a:lumMod val="65000"/>
                    <a:lumOff val="35000"/>
                  </a:schemeClr>
                </a:solidFill>
                <a:latin typeface="Calibri" panose="020F0502020204030204" pitchFamily="34" charset="0"/>
              </a:rPr>
              <a:t>)</a:t>
            </a:r>
          </a:p>
        </p:txBody>
      </p:sp>
      <p:sp>
        <p:nvSpPr>
          <p:cNvPr id="17" name="Arc 16"/>
          <p:cNvSpPr/>
          <p:nvPr/>
        </p:nvSpPr>
        <p:spPr bwMode="auto">
          <a:xfrm flipH="1" flipV="1">
            <a:off x="4075176" y="3459479"/>
            <a:ext cx="1788171" cy="2438400"/>
          </a:xfrm>
          <a:prstGeom prst="arc">
            <a:avLst>
              <a:gd name="adj1" fmla="val 16200000"/>
              <a:gd name="adj2" fmla="val 24971"/>
            </a:avLst>
          </a:prstGeom>
          <a:noFill/>
          <a:ln w="1587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p:cNvSpPr txBox="1"/>
          <p:nvPr/>
        </p:nvSpPr>
        <p:spPr>
          <a:xfrm>
            <a:off x="5105400" y="5687568"/>
            <a:ext cx="1531958" cy="400110"/>
          </a:xfrm>
          <a:prstGeom prst="rect">
            <a:avLst/>
          </a:prstGeom>
          <a:noFill/>
        </p:spPr>
        <p:txBody>
          <a:bodyPr wrap="none" rtlCol="0">
            <a:spAutoFit/>
          </a:bodyPr>
          <a:lstStyle/>
          <a:p>
            <a:r>
              <a:rPr lang="en-US" sz="2000" b="1" dirty="0">
                <a:solidFill>
                  <a:schemeClr val="tx1"/>
                </a:solidFill>
                <a:latin typeface="Calibri" panose="020F0502020204030204" pitchFamily="34" charset="0"/>
              </a:rPr>
              <a:t>Backoff slots</a:t>
            </a:r>
          </a:p>
        </p:txBody>
      </p:sp>
      <p:sp>
        <p:nvSpPr>
          <p:cNvPr id="54" name="Rounded Rectangle 53"/>
          <p:cNvSpPr/>
          <p:nvPr/>
        </p:nvSpPr>
        <p:spPr bwMode="auto">
          <a:xfrm>
            <a:off x="2667000" y="3493008"/>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ounded Rectangle 54"/>
          <p:cNvSpPr/>
          <p:nvPr/>
        </p:nvSpPr>
        <p:spPr bwMode="auto">
          <a:xfrm>
            <a:off x="6019800" y="3493008"/>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56" name="Group 55"/>
          <p:cNvGrpSpPr/>
          <p:nvPr/>
        </p:nvGrpSpPr>
        <p:grpSpPr>
          <a:xfrm>
            <a:off x="2971800" y="2923103"/>
            <a:ext cx="1483046" cy="310754"/>
            <a:chOff x="2971800" y="2968823"/>
            <a:chExt cx="1483046" cy="310754"/>
          </a:xfrm>
        </p:grpSpPr>
        <p:sp>
          <p:nvSpPr>
            <p:cNvPr id="60" name="TextBox 59"/>
            <p:cNvSpPr txBox="1"/>
            <p:nvPr/>
          </p:nvSpPr>
          <p:spPr>
            <a:xfrm>
              <a:off x="2971800" y="2968823"/>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43</a:t>
              </a:r>
            </a:p>
          </p:txBody>
        </p:sp>
        <p:sp>
          <p:nvSpPr>
            <p:cNvPr id="61" name="TextBox 60"/>
            <p:cNvSpPr txBox="1"/>
            <p:nvPr/>
          </p:nvSpPr>
          <p:spPr>
            <a:xfrm>
              <a:off x="3685032" y="2971800"/>
              <a:ext cx="27603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sp>
          <p:nvSpPr>
            <p:cNvPr id="62" name="TextBox 61"/>
            <p:cNvSpPr txBox="1"/>
            <p:nvPr/>
          </p:nvSpPr>
          <p:spPr>
            <a:xfrm>
              <a:off x="3931920" y="2971800"/>
              <a:ext cx="27603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sp>
          <p:nvSpPr>
            <p:cNvPr id="63" name="TextBox 62"/>
            <p:cNvSpPr txBox="1"/>
            <p:nvPr/>
          </p:nvSpPr>
          <p:spPr>
            <a:xfrm>
              <a:off x="4178808" y="2971800"/>
              <a:ext cx="27603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grpSp>
      <p:sp>
        <p:nvSpPr>
          <p:cNvPr id="57" name="TextBox 56"/>
          <p:cNvSpPr txBox="1"/>
          <p:nvPr/>
        </p:nvSpPr>
        <p:spPr>
          <a:xfrm>
            <a:off x="6248400" y="2926080"/>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43</a:t>
            </a:r>
          </a:p>
        </p:txBody>
      </p:sp>
      <p:sp>
        <p:nvSpPr>
          <p:cNvPr id="58" name="TextBox 57"/>
          <p:cNvSpPr txBox="1"/>
          <p:nvPr/>
        </p:nvSpPr>
        <p:spPr>
          <a:xfrm>
            <a:off x="6961632" y="2926080"/>
            <a:ext cx="27603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sp>
        <p:nvSpPr>
          <p:cNvPr id="59" name="TextBox 58"/>
          <p:cNvSpPr txBox="1"/>
          <p:nvPr/>
        </p:nvSpPr>
        <p:spPr>
          <a:xfrm>
            <a:off x="7208520" y="2926080"/>
            <a:ext cx="27603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sp>
        <p:nvSpPr>
          <p:cNvPr id="64" name="TextBox 63"/>
          <p:cNvSpPr txBox="1"/>
          <p:nvPr/>
        </p:nvSpPr>
        <p:spPr>
          <a:xfrm>
            <a:off x="8410762" y="2926080"/>
            <a:ext cx="36099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sym typeface="Symbol" panose="05050102010706020507" pitchFamily="18" charset="2"/>
              </a:rPr>
              <a:t></a:t>
            </a:r>
            <a:r>
              <a:rPr lang="en-US" sz="1400" b="1" dirty="0">
                <a:solidFill>
                  <a:schemeClr val="tx1"/>
                </a:solidFill>
                <a:latin typeface="Calibri" panose="020F0502020204030204" pitchFamily="34" charset="0"/>
              </a:rPr>
              <a:t>s</a:t>
            </a:r>
          </a:p>
        </p:txBody>
      </p:sp>
    </p:spTree>
    <p:extLst>
      <p:ext uri="{BB962C8B-B14F-4D97-AF65-F5344CB8AC3E}">
        <p14:creationId xmlns:p14="http://schemas.microsoft.com/office/powerpoint/2010/main" val="1571253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latin typeface="Calibri" pitchFamily="34" charset="0"/>
              </a:rPr>
              <a:t>Development—III</a:t>
            </a:r>
          </a:p>
        </p:txBody>
      </p:sp>
      <p:cxnSp>
        <p:nvCxnSpPr>
          <p:cNvPr id="27" name="Straight Connector 26"/>
          <p:cNvCxnSpPr/>
          <p:nvPr/>
        </p:nvCxnSpPr>
        <p:spPr bwMode="auto">
          <a:xfrm flipV="1">
            <a:off x="25146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37" name="TextBox 36"/>
          <p:cNvSpPr txBox="1"/>
          <p:nvPr/>
        </p:nvSpPr>
        <p:spPr>
          <a:xfrm>
            <a:off x="609600" y="1066800"/>
            <a:ext cx="798617"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(A-3)</a:t>
            </a:r>
          </a:p>
        </p:txBody>
      </p:sp>
      <p:sp>
        <p:nvSpPr>
          <p:cNvPr id="11" name="TextBox 10"/>
          <p:cNvSpPr txBox="1"/>
          <p:nvPr/>
        </p:nvSpPr>
        <p:spPr>
          <a:xfrm>
            <a:off x="914400" y="2133600"/>
            <a:ext cx="7680308" cy="430887"/>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Time and system state </a:t>
            </a:r>
            <a:r>
              <a:rPr lang="en-US" sz="2200" i="1" u="sng" dirty="0">
                <a:solidFill>
                  <a:schemeClr val="tx1">
                    <a:lumMod val="95000"/>
                    <a:lumOff val="5000"/>
                  </a:schemeClr>
                </a:solidFill>
                <a:latin typeface="Calibri" panose="020F0502020204030204" pitchFamily="34" charset="0"/>
              </a:rPr>
              <a:t>in EDCA</a:t>
            </a:r>
            <a:r>
              <a:rPr lang="en-US" sz="2200" i="1" dirty="0">
                <a:solidFill>
                  <a:schemeClr val="tx1">
                    <a:lumMod val="95000"/>
                    <a:lumOff val="5000"/>
                  </a:schemeClr>
                </a:solidFill>
                <a:latin typeface="Calibri" panose="020F0502020204030204" pitchFamily="34" charset="0"/>
              </a:rPr>
              <a:t> as perceived by two example STAs:</a:t>
            </a:r>
          </a:p>
        </p:txBody>
      </p:sp>
      <p:grpSp>
        <p:nvGrpSpPr>
          <p:cNvPr id="2" name="Group 1"/>
          <p:cNvGrpSpPr/>
          <p:nvPr/>
        </p:nvGrpSpPr>
        <p:grpSpPr>
          <a:xfrm>
            <a:off x="914400" y="3404545"/>
            <a:ext cx="1600200" cy="857310"/>
            <a:chOff x="5105400" y="5029200"/>
            <a:chExt cx="3352800" cy="400110"/>
          </a:xfrm>
          <a:pattFill prst="ltUpDiag">
            <a:fgClr>
              <a:schemeClr val="bg1">
                <a:lumMod val="65000"/>
              </a:schemeClr>
            </a:fgClr>
            <a:bgClr>
              <a:schemeClr val="bg1"/>
            </a:bgClr>
          </a:pattFill>
        </p:grpSpPr>
        <p:sp>
          <p:nvSpPr>
            <p:cNvPr id="31" name="TextBox 30"/>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30" name="Rectangle 29"/>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Medium busy</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40" name="Rectangle 39"/>
          <p:cNvSpPr/>
          <p:nvPr/>
        </p:nvSpPr>
        <p:spPr>
          <a:xfrm>
            <a:off x="4191000" y="3271957"/>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8" name="Group 7"/>
          <p:cNvGrpSpPr/>
          <p:nvPr/>
        </p:nvGrpSpPr>
        <p:grpSpPr>
          <a:xfrm>
            <a:off x="2514600" y="3271957"/>
            <a:ext cx="1676400" cy="1104900"/>
            <a:chOff x="2514600" y="3314700"/>
            <a:chExt cx="1676400" cy="1104900"/>
          </a:xfrm>
        </p:grpSpPr>
        <p:sp>
          <p:nvSpPr>
            <p:cNvPr id="25" name="Rectangle 24"/>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26" name="Rectangle 25"/>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6" name="Rectangle 35"/>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8" name="Rectangle 37"/>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9" name="Rectangle 38"/>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1" name="Rectangle 40"/>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3" name="Flowchart: Document 2"/>
          <p:cNvSpPr/>
          <p:nvPr/>
        </p:nvSpPr>
        <p:spPr bwMode="auto">
          <a:xfrm rot="16200000" flipH="1">
            <a:off x="4151376" y="3550849"/>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2" name="Flowchart: Document 41"/>
          <p:cNvSpPr/>
          <p:nvPr/>
        </p:nvSpPr>
        <p:spPr bwMode="auto">
          <a:xfrm rot="5400000" flipH="1">
            <a:off x="4963668" y="3550849"/>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extBox 6"/>
          <p:cNvSpPr txBox="1"/>
          <p:nvPr/>
        </p:nvSpPr>
        <p:spPr>
          <a:xfrm>
            <a:off x="4919472" y="3538657"/>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nvGrpSpPr>
          <p:cNvPr id="43" name="Group 42"/>
          <p:cNvGrpSpPr/>
          <p:nvPr/>
        </p:nvGrpSpPr>
        <p:grpSpPr>
          <a:xfrm>
            <a:off x="5791200" y="3271957"/>
            <a:ext cx="1676400" cy="1104900"/>
            <a:chOff x="2514600" y="3314700"/>
            <a:chExt cx="1676400" cy="1104900"/>
          </a:xfrm>
        </p:grpSpPr>
        <p:sp>
          <p:nvSpPr>
            <p:cNvPr id="44" name="Rectangle 43"/>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5" name="Rectangle 44"/>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6" name="Rectangle 45"/>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7" name="Rectangle 46"/>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8" name="Rectangle 47"/>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9" name="Rectangle 48"/>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50" name="Flowchart: Document 49"/>
          <p:cNvSpPr/>
          <p:nvPr/>
        </p:nvSpPr>
        <p:spPr bwMode="auto">
          <a:xfrm rot="16200000" flipH="1">
            <a:off x="7188708" y="3549325"/>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p:cNvSpPr txBox="1"/>
          <p:nvPr/>
        </p:nvSpPr>
        <p:spPr>
          <a:xfrm>
            <a:off x="7984134"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54" name="Rounded Rectangle 53"/>
          <p:cNvSpPr/>
          <p:nvPr/>
        </p:nvSpPr>
        <p:spPr bwMode="auto">
          <a:xfrm>
            <a:off x="2667000" y="3495985"/>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ounded Rectangle 54"/>
          <p:cNvSpPr/>
          <p:nvPr/>
        </p:nvSpPr>
        <p:spPr bwMode="auto">
          <a:xfrm>
            <a:off x="6019800" y="3495985"/>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56" name="Group 55"/>
          <p:cNvGrpSpPr/>
          <p:nvPr/>
        </p:nvGrpSpPr>
        <p:grpSpPr>
          <a:xfrm>
            <a:off x="2971800" y="2926080"/>
            <a:ext cx="1483046" cy="310754"/>
            <a:chOff x="2971800" y="2968823"/>
            <a:chExt cx="1483046" cy="310754"/>
          </a:xfrm>
        </p:grpSpPr>
        <p:sp>
          <p:nvSpPr>
            <p:cNvPr id="60" name="TextBox 59"/>
            <p:cNvSpPr txBox="1"/>
            <p:nvPr/>
          </p:nvSpPr>
          <p:spPr>
            <a:xfrm>
              <a:off x="2971800" y="2968823"/>
              <a:ext cx="36740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43</a:t>
              </a:r>
            </a:p>
          </p:txBody>
        </p:sp>
        <p:sp>
          <p:nvSpPr>
            <p:cNvPr id="61" name="TextBox 60"/>
            <p:cNvSpPr txBox="1"/>
            <p:nvPr/>
          </p:nvSpPr>
          <p:spPr>
            <a:xfrm>
              <a:off x="3685032" y="2971800"/>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sp>
          <p:nvSpPr>
            <p:cNvPr id="62" name="TextBox 61"/>
            <p:cNvSpPr txBox="1"/>
            <p:nvPr/>
          </p:nvSpPr>
          <p:spPr>
            <a:xfrm>
              <a:off x="3931920" y="2971800"/>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sp>
          <p:nvSpPr>
            <p:cNvPr id="63" name="TextBox 62"/>
            <p:cNvSpPr txBox="1"/>
            <p:nvPr/>
          </p:nvSpPr>
          <p:spPr>
            <a:xfrm>
              <a:off x="4178808" y="2971800"/>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grpSp>
      <p:sp>
        <p:nvSpPr>
          <p:cNvPr id="57" name="TextBox 56"/>
          <p:cNvSpPr txBox="1"/>
          <p:nvPr/>
        </p:nvSpPr>
        <p:spPr>
          <a:xfrm>
            <a:off x="6248400" y="2929057"/>
            <a:ext cx="36740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43</a:t>
            </a:r>
          </a:p>
        </p:txBody>
      </p:sp>
      <p:sp>
        <p:nvSpPr>
          <p:cNvPr id="58" name="TextBox 57"/>
          <p:cNvSpPr txBox="1"/>
          <p:nvPr/>
        </p:nvSpPr>
        <p:spPr>
          <a:xfrm>
            <a:off x="6961632" y="2944368"/>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sp>
        <p:nvSpPr>
          <p:cNvPr id="59" name="TextBox 58"/>
          <p:cNvSpPr txBox="1"/>
          <p:nvPr/>
        </p:nvSpPr>
        <p:spPr>
          <a:xfrm>
            <a:off x="7208520" y="2929057"/>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sp>
        <p:nvSpPr>
          <p:cNvPr id="64" name="TextBox 63"/>
          <p:cNvSpPr txBox="1"/>
          <p:nvPr/>
        </p:nvSpPr>
        <p:spPr>
          <a:xfrm>
            <a:off x="8410762" y="2929057"/>
            <a:ext cx="36099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sym typeface="Symbol" panose="05050102010706020507" pitchFamily="18" charset="2"/>
              </a:rPr>
              <a:t></a:t>
            </a:r>
            <a:r>
              <a:rPr lang="en-US" sz="1400" b="1" dirty="0">
                <a:solidFill>
                  <a:schemeClr val="tx1"/>
                </a:solidFill>
                <a:latin typeface="Calibri" panose="020F0502020204030204" pitchFamily="34" charset="0"/>
              </a:rPr>
              <a:t>s</a:t>
            </a:r>
          </a:p>
        </p:txBody>
      </p:sp>
      <p:grpSp>
        <p:nvGrpSpPr>
          <p:cNvPr id="65" name="Group 64"/>
          <p:cNvGrpSpPr/>
          <p:nvPr/>
        </p:nvGrpSpPr>
        <p:grpSpPr>
          <a:xfrm>
            <a:off x="914400" y="5122164"/>
            <a:ext cx="1600200" cy="857310"/>
            <a:chOff x="5105400" y="5029200"/>
            <a:chExt cx="3352800" cy="400110"/>
          </a:xfrm>
          <a:pattFill prst="ltUpDiag">
            <a:fgClr>
              <a:schemeClr val="bg1">
                <a:lumMod val="65000"/>
              </a:schemeClr>
            </a:fgClr>
            <a:bgClr>
              <a:schemeClr val="bg1"/>
            </a:bgClr>
          </a:pattFill>
        </p:grpSpPr>
        <p:sp>
          <p:nvSpPr>
            <p:cNvPr id="97" name="TextBox 96"/>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98" name="Rectangle 97"/>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Medium busy</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66" name="Rectangle 65"/>
          <p:cNvSpPr/>
          <p:nvPr/>
        </p:nvSpPr>
        <p:spPr>
          <a:xfrm>
            <a:off x="4191000" y="4989576"/>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67" name="Group 66"/>
          <p:cNvGrpSpPr/>
          <p:nvPr/>
        </p:nvGrpSpPr>
        <p:grpSpPr>
          <a:xfrm>
            <a:off x="2514600" y="4989576"/>
            <a:ext cx="1676400" cy="1104900"/>
            <a:chOff x="2514600" y="3314700"/>
            <a:chExt cx="1676400" cy="1104900"/>
          </a:xfrm>
        </p:grpSpPr>
        <p:sp>
          <p:nvSpPr>
            <p:cNvPr id="91" name="Rectangle 90"/>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2" name="Rectangle 91"/>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3" name="Rectangle 92"/>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4" name="Rectangle 93"/>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5" name="Rectangle 94"/>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6" name="Rectangle 95"/>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68" name="Flowchart: Document 67"/>
          <p:cNvSpPr/>
          <p:nvPr/>
        </p:nvSpPr>
        <p:spPr bwMode="auto">
          <a:xfrm rot="16200000" flipH="1">
            <a:off x="4151376" y="5268468"/>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9" name="Flowchart: Document 68"/>
          <p:cNvSpPr/>
          <p:nvPr/>
        </p:nvSpPr>
        <p:spPr bwMode="auto">
          <a:xfrm rot="5400000" flipH="1">
            <a:off x="4963668" y="5268468"/>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TextBox 69"/>
          <p:cNvSpPr txBox="1"/>
          <p:nvPr/>
        </p:nvSpPr>
        <p:spPr>
          <a:xfrm>
            <a:off x="4919472" y="5256276"/>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nvGrpSpPr>
          <p:cNvPr id="71" name="Group 70"/>
          <p:cNvGrpSpPr/>
          <p:nvPr/>
        </p:nvGrpSpPr>
        <p:grpSpPr>
          <a:xfrm>
            <a:off x="5791200" y="4989576"/>
            <a:ext cx="1676400" cy="1104900"/>
            <a:chOff x="2514600" y="3314700"/>
            <a:chExt cx="1676400" cy="1104900"/>
          </a:xfrm>
        </p:grpSpPr>
        <p:sp>
          <p:nvSpPr>
            <p:cNvPr id="85" name="Rectangle 84"/>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6" name="Rectangle 85"/>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7" name="Rectangle 86"/>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8" name="Rectangle 87"/>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9" name="Rectangle 88"/>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0" name="Rectangle 89"/>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72" name="Flowchart: Document 71"/>
          <p:cNvSpPr/>
          <p:nvPr/>
        </p:nvSpPr>
        <p:spPr bwMode="auto">
          <a:xfrm rot="16200000" flipH="1">
            <a:off x="7188708" y="5266944"/>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TextBox 72"/>
          <p:cNvSpPr txBox="1"/>
          <p:nvPr/>
        </p:nvSpPr>
        <p:spPr>
          <a:xfrm>
            <a:off x="7984134" y="5251811"/>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74" name="Rounded Rectangle 73"/>
          <p:cNvSpPr/>
          <p:nvPr/>
        </p:nvSpPr>
        <p:spPr bwMode="auto">
          <a:xfrm>
            <a:off x="2667000" y="5213604"/>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ounded Rectangle 74"/>
          <p:cNvSpPr/>
          <p:nvPr/>
        </p:nvSpPr>
        <p:spPr bwMode="auto">
          <a:xfrm>
            <a:off x="6019800" y="5213604"/>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TextBox 80"/>
          <p:cNvSpPr txBox="1"/>
          <p:nvPr/>
        </p:nvSpPr>
        <p:spPr>
          <a:xfrm>
            <a:off x="2895600" y="4643699"/>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34</a:t>
            </a:r>
          </a:p>
        </p:txBody>
      </p:sp>
      <p:sp>
        <p:nvSpPr>
          <p:cNvPr id="82" name="TextBox 81"/>
          <p:cNvSpPr txBox="1"/>
          <p:nvPr/>
        </p:nvSpPr>
        <p:spPr>
          <a:xfrm>
            <a:off x="3685032" y="4646676"/>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sp>
        <p:nvSpPr>
          <p:cNvPr id="83" name="TextBox 82"/>
          <p:cNvSpPr txBox="1"/>
          <p:nvPr/>
        </p:nvSpPr>
        <p:spPr>
          <a:xfrm>
            <a:off x="3931920" y="4646676"/>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sp>
        <p:nvSpPr>
          <p:cNvPr id="84" name="TextBox 83"/>
          <p:cNvSpPr txBox="1"/>
          <p:nvPr/>
        </p:nvSpPr>
        <p:spPr>
          <a:xfrm>
            <a:off x="4178808" y="4646676"/>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sp>
        <p:nvSpPr>
          <p:cNvPr id="77" name="TextBox 76"/>
          <p:cNvSpPr txBox="1"/>
          <p:nvPr/>
        </p:nvSpPr>
        <p:spPr>
          <a:xfrm>
            <a:off x="6172200" y="4646676"/>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34</a:t>
            </a:r>
          </a:p>
        </p:txBody>
      </p:sp>
      <p:sp>
        <p:nvSpPr>
          <p:cNvPr id="78" name="TextBox 77"/>
          <p:cNvSpPr txBox="1"/>
          <p:nvPr/>
        </p:nvSpPr>
        <p:spPr>
          <a:xfrm>
            <a:off x="6961632" y="4649653"/>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sp>
        <p:nvSpPr>
          <p:cNvPr id="79" name="TextBox 78"/>
          <p:cNvSpPr txBox="1"/>
          <p:nvPr/>
        </p:nvSpPr>
        <p:spPr>
          <a:xfrm>
            <a:off x="7208520" y="4646676"/>
            <a:ext cx="2760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rPr>
              <a:t>9</a:t>
            </a:r>
          </a:p>
        </p:txBody>
      </p:sp>
      <p:sp>
        <p:nvSpPr>
          <p:cNvPr id="80" name="TextBox 79"/>
          <p:cNvSpPr txBox="1"/>
          <p:nvPr/>
        </p:nvSpPr>
        <p:spPr>
          <a:xfrm>
            <a:off x="8410762" y="4646676"/>
            <a:ext cx="36099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sym typeface="Symbol" panose="05050102010706020507" pitchFamily="18" charset="2"/>
              </a:rPr>
              <a:t></a:t>
            </a:r>
            <a:r>
              <a:rPr lang="en-US" sz="1400" b="1" dirty="0">
                <a:solidFill>
                  <a:schemeClr val="tx1"/>
                </a:solidFill>
                <a:latin typeface="Calibri" panose="020F0502020204030204" pitchFamily="34" charset="0"/>
              </a:rPr>
              <a:t>s</a:t>
            </a:r>
          </a:p>
        </p:txBody>
      </p:sp>
      <p:sp>
        <p:nvSpPr>
          <p:cNvPr id="99" name="Rectangle 98"/>
          <p:cNvSpPr/>
          <p:nvPr/>
        </p:nvSpPr>
        <p:spPr>
          <a:xfrm>
            <a:off x="3447288" y="49911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00" name="Rectangle 99"/>
          <p:cNvSpPr/>
          <p:nvPr/>
        </p:nvSpPr>
        <p:spPr>
          <a:xfrm>
            <a:off x="6720840" y="49911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5" name="TextBox 14"/>
          <p:cNvSpPr txBox="1"/>
          <p:nvPr/>
        </p:nvSpPr>
        <p:spPr>
          <a:xfrm>
            <a:off x="3420894" y="6096000"/>
            <a:ext cx="312906" cy="400110"/>
          </a:xfrm>
          <a:prstGeom prst="rect">
            <a:avLst/>
          </a:prstGeom>
          <a:noFill/>
        </p:spPr>
        <p:txBody>
          <a:bodyPr wrap="none" rtlCol="0">
            <a:spAutoFit/>
          </a:bodyPr>
          <a:lstStyle/>
          <a:p>
            <a:r>
              <a:rPr lang="en-US" sz="2000" dirty="0">
                <a:solidFill>
                  <a:srgbClr val="FF0000"/>
                </a:solidFill>
                <a:latin typeface="Calibri" panose="020F0502020204030204" pitchFamily="34" charset="0"/>
              </a:rPr>
              <a:t>*</a:t>
            </a:r>
          </a:p>
        </p:txBody>
      </p:sp>
      <p:sp>
        <p:nvSpPr>
          <p:cNvPr id="101" name="TextBox 100"/>
          <p:cNvSpPr txBox="1"/>
          <p:nvPr/>
        </p:nvSpPr>
        <p:spPr>
          <a:xfrm>
            <a:off x="6697494" y="6096000"/>
            <a:ext cx="312906" cy="400110"/>
          </a:xfrm>
          <a:prstGeom prst="rect">
            <a:avLst/>
          </a:prstGeom>
          <a:noFill/>
        </p:spPr>
        <p:txBody>
          <a:bodyPr wrap="none" rtlCol="0">
            <a:spAutoFit/>
          </a:bodyPr>
          <a:lstStyle/>
          <a:p>
            <a:r>
              <a:rPr lang="en-US" sz="2000" dirty="0">
                <a:solidFill>
                  <a:srgbClr val="FF0000"/>
                </a:solidFill>
                <a:latin typeface="Calibri" panose="020F0502020204030204" pitchFamily="34" charset="0"/>
              </a:rPr>
              <a:t>*</a:t>
            </a:r>
          </a:p>
        </p:txBody>
      </p:sp>
    </p:spTree>
    <p:extLst>
      <p:ext uri="{BB962C8B-B14F-4D97-AF65-F5344CB8AC3E}">
        <p14:creationId xmlns:p14="http://schemas.microsoft.com/office/powerpoint/2010/main" val="17110742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latin typeface="Calibri" pitchFamily="34" charset="0"/>
              </a:rPr>
              <a:t>Development—IV</a:t>
            </a:r>
          </a:p>
        </p:txBody>
      </p:sp>
      <p:cxnSp>
        <p:nvCxnSpPr>
          <p:cNvPr id="27" name="Straight Connector 26"/>
          <p:cNvCxnSpPr/>
          <p:nvPr/>
        </p:nvCxnSpPr>
        <p:spPr bwMode="auto">
          <a:xfrm flipV="1">
            <a:off x="25146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37" name="TextBox 36"/>
          <p:cNvSpPr txBox="1"/>
          <p:nvPr/>
        </p:nvSpPr>
        <p:spPr>
          <a:xfrm>
            <a:off x="609600" y="1066800"/>
            <a:ext cx="798617"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(A-4)</a:t>
            </a:r>
          </a:p>
        </p:txBody>
      </p:sp>
      <p:sp>
        <p:nvSpPr>
          <p:cNvPr id="11" name="TextBox 10"/>
          <p:cNvSpPr txBox="1"/>
          <p:nvPr/>
        </p:nvSpPr>
        <p:spPr>
          <a:xfrm>
            <a:off x="914400" y="2133600"/>
            <a:ext cx="7358296" cy="769441"/>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In EDCA, if two or more STAs (1) each hear same transmissions;</a:t>
            </a:r>
          </a:p>
          <a:p>
            <a:r>
              <a:rPr lang="en-US" sz="2200" i="1" dirty="0">
                <a:solidFill>
                  <a:schemeClr val="tx1">
                    <a:lumMod val="95000"/>
                    <a:lumOff val="5000"/>
                  </a:schemeClr>
                </a:solidFill>
                <a:latin typeface="Calibri" panose="020F0502020204030204" pitchFamily="34" charset="0"/>
              </a:rPr>
              <a:t>      (2) have same AC; and (3) experience no collisions …</a:t>
            </a:r>
          </a:p>
        </p:txBody>
      </p:sp>
      <p:grpSp>
        <p:nvGrpSpPr>
          <p:cNvPr id="2" name="Group 1"/>
          <p:cNvGrpSpPr/>
          <p:nvPr/>
        </p:nvGrpSpPr>
        <p:grpSpPr>
          <a:xfrm>
            <a:off x="914400" y="3404545"/>
            <a:ext cx="1600200" cy="857310"/>
            <a:chOff x="5105400" y="5029200"/>
            <a:chExt cx="3352800" cy="400110"/>
          </a:xfrm>
          <a:pattFill prst="ltUpDiag">
            <a:fgClr>
              <a:schemeClr val="bg1">
                <a:lumMod val="65000"/>
              </a:schemeClr>
            </a:fgClr>
            <a:bgClr>
              <a:schemeClr val="bg1"/>
            </a:bgClr>
          </a:pattFill>
        </p:grpSpPr>
        <p:sp>
          <p:nvSpPr>
            <p:cNvPr id="31" name="TextBox 30"/>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30" name="Rectangle 29"/>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Medium busy</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40" name="Rectangle 39"/>
          <p:cNvSpPr/>
          <p:nvPr/>
        </p:nvSpPr>
        <p:spPr>
          <a:xfrm>
            <a:off x="4191000" y="3271957"/>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8" name="Group 7"/>
          <p:cNvGrpSpPr/>
          <p:nvPr/>
        </p:nvGrpSpPr>
        <p:grpSpPr>
          <a:xfrm>
            <a:off x="2514600" y="3271957"/>
            <a:ext cx="1676400" cy="1104900"/>
            <a:chOff x="2514600" y="3314700"/>
            <a:chExt cx="1676400" cy="1104900"/>
          </a:xfrm>
        </p:grpSpPr>
        <p:sp>
          <p:nvSpPr>
            <p:cNvPr id="25" name="Rectangle 24"/>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26" name="Rectangle 25"/>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6" name="Rectangle 35"/>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8" name="Rectangle 37"/>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9" name="Rectangle 38"/>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1" name="Rectangle 40"/>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3" name="Flowchart: Document 2"/>
          <p:cNvSpPr/>
          <p:nvPr/>
        </p:nvSpPr>
        <p:spPr bwMode="auto">
          <a:xfrm rot="16200000" flipH="1">
            <a:off x="4151376" y="3550849"/>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2" name="Flowchart: Document 41"/>
          <p:cNvSpPr/>
          <p:nvPr/>
        </p:nvSpPr>
        <p:spPr bwMode="auto">
          <a:xfrm rot="5400000" flipH="1">
            <a:off x="4963668" y="3550849"/>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extBox 6"/>
          <p:cNvSpPr txBox="1"/>
          <p:nvPr/>
        </p:nvSpPr>
        <p:spPr>
          <a:xfrm>
            <a:off x="4919472" y="3538657"/>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nvGrpSpPr>
          <p:cNvPr id="43" name="Group 42"/>
          <p:cNvGrpSpPr/>
          <p:nvPr/>
        </p:nvGrpSpPr>
        <p:grpSpPr>
          <a:xfrm>
            <a:off x="5791200" y="3271957"/>
            <a:ext cx="1676400" cy="1104900"/>
            <a:chOff x="2514600" y="3314700"/>
            <a:chExt cx="1676400" cy="1104900"/>
          </a:xfrm>
        </p:grpSpPr>
        <p:sp>
          <p:nvSpPr>
            <p:cNvPr id="44" name="Rectangle 43"/>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5" name="Rectangle 44"/>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6" name="Rectangle 45"/>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7" name="Rectangle 46"/>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8" name="Rectangle 47"/>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9" name="Rectangle 48"/>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50" name="Flowchart: Document 49"/>
          <p:cNvSpPr/>
          <p:nvPr/>
        </p:nvSpPr>
        <p:spPr bwMode="auto">
          <a:xfrm rot="16200000" flipH="1">
            <a:off x="7188708" y="3549325"/>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p:cNvSpPr txBox="1"/>
          <p:nvPr/>
        </p:nvSpPr>
        <p:spPr>
          <a:xfrm>
            <a:off x="7984134"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54" name="Rounded Rectangle 53"/>
          <p:cNvSpPr/>
          <p:nvPr/>
        </p:nvSpPr>
        <p:spPr bwMode="auto">
          <a:xfrm>
            <a:off x="2667000" y="3495985"/>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ounded Rectangle 54"/>
          <p:cNvSpPr/>
          <p:nvPr/>
        </p:nvSpPr>
        <p:spPr bwMode="auto">
          <a:xfrm>
            <a:off x="6019800" y="3495985"/>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65" name="Group 64"/>
          <p:cNvGrpSpPr/>
          <p:nvPr/>
        </p:nvGrpSpPr>
        <p:grpSpPr>
          <a:xfrm>
            <a:off x="914400" y="4706112"/>
            <a:ext cx="1600200" cy="857310"/>
            <a:chOff x="5105400" y="5029200"/>
            <a:chExt cx="3352800" cy="400110"/>
          </a:xfrm>
          <a:pattFill prst="ltUpDiag">
            <a:fgClr>
              <a:schemeClr val="bg1">
                <a:lumMod val="65000"/>
              </a:schemeClr>
            </a:fgClr>
            <a:bgClr>
              <a:schemeClr val="bg1"/>
            </a:bgClr>
          </a:pattFill>
        </p:grpSpPr>
        <p:sp>
          <p:nvSpPr>
            <p:cNvPr id="97" name="TextBox 96"/>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98" name="Rectangle 97"/>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Medium busy</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66" name="Rectangle 65"/>
          <p:cNvSpPr/>
          <p:nvPr/>
        </p:nvSpPr>
        <p:spPr>
          <a:xfrm>
            <a:off x="4191000" y="4573524"/>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67" name="Group 66"/>
          <p:cNvGrpSpPr/>
          <p:nvPr/>
        </p:nvGrpSpPr>
        <p:grpSpPr>
          <a:xfrm>
            <a:off x="2514600" y="4573524"/>
            <a:ext cx="1676400" cy="1104900"/>
            <a:chOff x="2514600" y="3314700"/>
            <a:chExt cx="1676400" cy="1104900"/>
          </a:xfrm>
        </p:grpSpPr>
        <p:sp>
          <p:nvSpPr>
            <p:cNvPr id="91" name="Rectangle 90"/>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2" name="Rectangle 91"/>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3" name="Rectangle 92"/>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4" name="Rectangle 93"/>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5" name="Rectangle 94"/>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6" name="Rectangle 95"/>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68" name="Flowchart: Document 67"/>
          <p:cNvSpPr/>
          <p:nvPr/>
        </p:nvSpPr>
        <p:spPr bwMode="auto">
          <a:xfrm rot="16200000" flipH="1">
            <a:off x="4151376" y="4852416"/>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9" name="Flowchart: Document 68"/>
          <p:cNvSpPr/>
          <p:nvPr/>
        </p:nvSpPr>
        <p:spPr bwMode="auto">
          <a:xfrm rot="5400000" flipH="1">
            <a:off x="4963668" y="4852416"/>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TextBox 69"/>
          <p:cNvSpPr txBox="1"/>
          <p:nvPr/>
        </p:nvSpPr>
        <p:spPr>
          <a:xfrm>
            <a:off x="4919472" y="4840224"/>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nvGrpSpPr>
          <p:cNvPr id="71" name="Group 70"/>
          <p:cNvGrpSpPr/>
          <p:nvPr/>
        </p:nvGrpSpPr>
        <p:grpSpPr>
          <a:xfrm>
            <a:off x="5791200" y="4573524"/>
            <a:ext cx="1676400" cy="1104900"/>
            <a:chOff x="2514600" y="3314700"/>
            <a:chExt cx="1676400" cy="1104900"/>
          </a:xfrm>
        </p:grpSpPr>
        <p:sp>
          <p:nvSpPr>
            <p:cNvPr id="85" name="Rectangle 84"/>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6" name="Rectangle 85"/>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7" name="Rectangle 86"/>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8" name="Rectangle 87"/>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9" name="Rectangle 88"/>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0" name="Rectangle 89"/>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72" name="Flowchart: Document 71"/>
          <p:cNvSpPr/>
          <p:nvPr/>
        </p:nvSpPr>
        <p:spPr bwMode="auto">
          <a:xfrm rot="16200000" flipH="1">
            <a:off x="7188708" y="4850892"/>
            <a:ext cx="1106424" cy="54864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TextBox 72"/>
          <p:cNvSpPr txBox="1"/>
          <p:nvPr/>
        </p:nvSpPr>
        <p:spPr>
          <a:xfrm>
            <a:off x="7984134" y="4835759"/>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74" name="Rounded Rectangle 73"/>
          <p:cNvSpPr/>
          <p:nvPr/>
        </p:nvSpPr>
        <p:spPr bwMode="auto">
          <a:xfrm>
            <a:off x="2667000" y="4797552"/>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ounded Rectangle 74"/>
          <p:cNvSpPr/>
          <p:nvPr/>
        </p:nvSpPr>
        <p:spPr bwMode="auto">
          <a:xfrm>
            <a:off x="6019800" y="4797552"/>
            <a:ext cx="914400"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p:cNvSpPr txBox="1"/>
          <p:nvPr/>
        </p:nvSpPr>
        <p:spPr>
          <a:xfrm>
            <a:off x="762000" y="5943600"/>
            <a:ext cx="8057719" cy="430887"/>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 then they remain (unknowingly) synchronized as long as (1)-(3) last</a:t>
            </a:r>
          </a:p>
        </p:txBody>
      </p:sp>
    </p:spTree>
    <p:extLst>
      <p:ext uri="{BB962C8B-B14F-4D97-AF65-F5344CB8AC3E}">
        <p14:creationId xmlns:p14="http://schemas.microsoft.com/office/powerpoint/2010/main" val="38234884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latin typeface="Calibri" pitchFamily="34" charset="0"/>
              </a:rPr>
              <a:t>Development—V</a:t>
            </a:r>
          </a:p>
        </p:txBody>
      </p:sp>
      <p:cxnSp>
        <p:nvCxnSpPr>
          <p:cNvPr id="27" name="Straight Connector 26"/>
          <p:cNvCxnSpPr/>
          <p:nvPr/>
        </p:nvCxnSpPr>
        <p:spPr bwMode="auto">
          <a:xfrm flipV="1">
            <a:off x="25146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37" name="TextBox 36"/>
          <p:cNvSpPr txBox="1"/>
          <p:nvPr/>
        </p:nvSpPr>
        <p:spPr>
          <a:xfrm>
            <a:off x="609600" y="1066800"/>
            <a:ext cx="798617"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(A-5)</a:t>
            </a:r>
          </a:p>
        </p:txBody>
      </p:sp>
      <p:sp>
        <p:nvSpPr>
          <p:cNvPr id="11" name="TextBox 10"/>
          <p:cNvSpPr txBox="1"/>
          <p:nvPr/>
        </p:nvSpPr>
        <p:spPr>
          <a:xfrm>
            <a:off x="914400" y="1905000"/>
            <a:ext cx="8028801" cy="769441"/>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With enough contention, transmitters should usually use RTS-CTS [1];</a:t>
            </a:r>
          </a:p>
          <a:p>
            <a:r>
              <a:rPr lang="en-US" sz="2200" i="1" dirty="0">
                <a:solidFill>
                  <a:schemeClr val="tx1">
                    <a:lumMod val="95000"/>
                    <a:lumOff val="5000"/>
                  </a:schemeClr>
                </a:solidFill>
                <a:latin typeface="Calibri" panose="020F0502020204030204" pitchFamily="34" charset="0"/>
              </a:rPr>
              <a:t>     then, in EDCA, all these devices see the medium usage like this:</a:t>
            </a:r>
          </a:p>
        </p:txBody>
      </p:sp>
      <p:sp>
        <p:nvSpPr>
          <p:cNvPr id="12" name="TextBox 11"/>
          <p:cNvSpPr txBox="1"/>
          <p:nvPr/>
        </p:nvSpPr>
        <p:spPr>
          <a:xfrm>
            <a:off x="1143000" y="5943600"/>
            <a:ext cx="7609391" cy="430887"/>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 i.e., </a:t>
            </a:r>
            <a:r>
              <a:rPr lang="en-US" sz="2200" i="1" dirty="0">
                <a:solidFill>
                  <a:schemeClr val="tx1">
                    <a:lumMod val="95000"/>
                    <a:lumOff val="5000"/>
                  </a:schemeClr>
                </a:solidFill>
                <a:latin typeface="Calibri" panose="020F0502020204030204" pitchFamily="34" charset="0"/>
                <a:sym typeface="Symbol" panose="05050102010706020507" pitchFamily="18" charset="2"/>
              </a:rPr>
              <a:t> 200 s of medium usage or more before </a:t>
            </a:r>
            <a:r>
              <a:rPr lang="en-US" sz="2200" i="1" u="sng" dirty="0">
                <a:solidFill>
                  <a:schemeClr val="tx1">
                    <a:lumMod val="95000"/>
                    <a:lumOff val="5000"/>
                  </a:schemeClr>
                </a:solidFill>
                <a:latin typeface="Calibri" panose="020F0502020204030204" pitchFamily="34" charset="0"/>
                <a:sym typeface="Symbol" panose="05050102010706020507" pitchFamily="18" charset="2"/>
              </a:rPr>
              <a:t>every</a:t>
            </a:r>
            <a:r>
              <a:rPr lang="en-US" sz="2200" i="1" dirty="0">
                <a:solidFill>
                  <a:schemeClr val="tx1">
                    <a:lumMod val="95000"/>
                    <a:lumOff val="5000"/>
                  </a:schemeClr>
                </a:solidFill>
                <a:latin typeface="Calibri" panose="020F0502020204030204" pitchFamily="34" charset="0"/>
                <a:sym typeface="Symbol" panose="05050102010706020507" pitchFamily="18" charset="2"/>
              </a:rPr>
              <a:t> data start</a:t>
            </a:r>
            <a:endParaRPr lang="en-US" sz="2200" i="1" dirty="0">
              <a:solidFill>
                <a:schemeClr val="tx1">
                  <a:lumMod val="95000"/>
                  <a:lumOff val="5000"/>
                </a:schemeClr>
              </a:solidFill>
              <a:latin typeface="Calibri" panose="020F0502020204030204" pitchFamily="34" charset="0"/>
            </a:endParaRPr>
          </a:p>
        </p:txBody>
      </p:sp>
      <p:grpSp>
        <p:nvGrpSpPr>
          <p:cNvPr id="100" name="Group 99"/>
          <p:cNvGrpSpPr/>
          <p:nvPr/>
        </p:nvGrpSpPr>
        <p:grpSpPr>
          <a:xfrm>
            <a:off x="914400" y="4572000"/>
            <a:ext cx="7848600" cy="1111067"/>
            <a:chOff x="914400" y="3270433"/>
            <a:chExt cx="7848600" cy="1111067"/>
          </a:xfrm>
        </p:grpSpPr>
        <p:grpSp>
          <p:nvGrpSpPr>
            <p:cNvPr id="101" name="Group 100"/>
            <p:cNvGrpSpPr/>
            <p:nvPr/>
          </p:nvGrpSpPr>
          <p:grpSpPr>
            <a:xfrm>
              <a:off x="914400" y="3404545"/>
              <a:ext cx="1600200" cy="857310"/>
              <a:chOff x="5105400" y="5029200"/>
              <a:chExt cx="3352800" cy="400110"/>
            </a:xfrm>
            <a:pattFill prst="ltUpDiag">
              <a:fgClr>
                <a:schemeClr val="bg1">
                  <a:lumMod val="65000"/>
                </a:schemeClr>
              </a:fgClr>
              <a:bgClr>
                <a:schemeClr val="bg1"/>
              </a:bgClr>
            </a:pattFill>
          </p:grpSpPr>
          <p:sp>
            <p:nvSpPr>
              <p:cNvPr id="128" name="TextBox 127"/>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129" name="Rectangle 128"/>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Medium busy</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102" name="Flowchart: Document 101"/>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3" name="Flowchart: Document 102"/>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4" name="TextBox 103"/>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nvGrpSpPr>
            <p:cNvPr id="105" name="Group 104"/>
            <p:cNvGrpSpPr/>
            <p:nvPr/>
          </p:nvGrpSpPr>
          <p:grpSpPr>
            <a:xfrm>
              <a:off x="2514600" y="3271957"/>
              <a:ext cx="1280160" cy="1104900"/>
              <a:chOff x="2514600" y="3271957"/>
              <a:chExt cx="1280160" cy="1104900"/>
            </a:xfrm>
          </p:grpSpPr>
          <p:sp>
            <p:nvSpPr>
              <p:cNvPr id="119" name="Rectangle 118"/>
              <p:cNvSpPr/>
              <p:nvPr/>
            </p:nvSpPr>
            <p:spPr>
              <a:xfrm>
                <a:off x="3630168"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120" name="Group 119"/>
              <p:cNvGrpSpPr/>
              <p:nvPr/>
            </p:nvGrpSpPr>
            <p:grpSpPr>
              <a:xfrm>
                <a:off x="2514600" y="3271957"/>
                <a:ext cx="1115568" cy="1104900"/>
                <a:chOff x="2514600" y="3314700"/>
                <a:chExt cx="1676400" cy="1104900"/>
              </a:xfrm>
            </p:grpSpPr>
            <p:sp>
              <p:nvSpPr>
                <p:cNvPr id="122" name="Rectangle 121"/>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23" name="Rectangle 122"/>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24" name="Rectangle 123"/>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25" name="Rectangle 124"/>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26" name="Rectangle 125"/>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27" name="Rectangle 126"/>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121" name="Rounded Rectangle 120"/>
              <p:cNvSpPr/>
              <p:nvPr/>
            </p:nvSpPr>
            <p:spPr bwMode="auto">
              <a:xfrm>
                <a:off x="2590800" y="3495985"/>
                <a:ext cx="612648"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06" name="TextBox 105"/>
            <p:cNvSpPr txBox="1"/>
            <p:nvPr/>
          </p:nvSpPr>
          <p:spPr>
            <a:xfrm>
              <a:off x="8365134" y="3538728"/>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107" name="Rectangle 106"/>
            <p:cNvSpPr/>
            <p:nvPr/>
          </p:nvSpPr>
          <p:spPr>
            <a:xfrm>
              <a:off x="3782568" y="3276600"/>
              <a:ext cx="950976" cy="1104900"/>
            </a:xfrm>
            <a:prstGeom prst="rect">
              <a:avLst/>
            </a:prstGeom>
            <a:pattFill prst="ltUpDiag">
              <a:fgClr>
                <a:srgbClr val="FFC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08" name="Rectangle 107"/>
            <p:cNvSpPr/>
            <p:nvPr/>
          </p:nvSpPr>
          <p:spPr>
            <a:xfrm>
              <a:off x="4724400" y="3276600"/>
              <a:ext cx="292608"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09" name="Rectangle 108"/>
            <p:cNvSpPr/>
            <p:nvPr/>
          </p:nvSpPr>
          <p:spPr>
            <a:xfrm>
              <a:off x="5020056" y="3276600"/>
              <a:ext cx="804672" cy="1104900"/>
            </a:xfrm>
            <a:prstGeom prst="rect">
              <a:avLst/>
            </a:prstGeom>
            <a:pattFill prst="ltUpDiag">
              <a:fgClr>
                <a:srgbClr val="FFFF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10" name="Rectangle 109"/>
            <p:cNvSpPr/>
            <p:nvPr/>
          </p:nvSpPr>
          <p:spPr>
            <a:xfrm>
              <a:off x="5791200" y="3276600"/>
              <a:ext cx="292608"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111" name="Group 110"/>
            <p:cNvGrpSpPr/>
            <p:nvPr/>
          </p:nvGrpSpPr>
          <p:grpSpPr>
            <a:xfrm>
              <a:off x="7223760" y="3276600"/>
              <a:ext cx="1115568" cy="1104900"/>
              <a:chOff x="2514600" y="3314700"/>
              <a:chExt cx="1676400" cy="1104900"/>
            </a:xfrm>
          </p:grpSpPr>
          <p:sp>
            <p:nvSpPr>
              <p:cNvPr id="113" name="Rectangle 112"/>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14" name="Rectangle 113"/>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15" name="Rectangle 114"/>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16" name="Rectangle 115"/>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17" name="Rectangle 116"/>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18" name="Rectangle 117"/>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112" name="Rounded Rectangle 111"/>
            <p:cNvSpPr/>
            <p:nvPr/>
          </p:nvSpPr>
          <p:spPr bwMode="auto">
            <a:xfrm>
              <a:off x="7299960" y="3500628"/>
              <a:ext cx="612648"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7" name="Group 6"/>
          <p:cNvGrpSpPr/>
          <p:nvPr/>
        </p:nvGrpSpPr>
        <p:grpSpPr>
          <a:xfrm>
            <a:off x="914400" y="2923103"/>
            <a:ext cx="7857358" cy="1458397"/>
            <a:chOff x="914400" y="2923103"/>
            <a:chExt cx="7857358" cy="1458397"/>
          </a:xfrm>
        </p:grpSpPr>
        <p:grpSp>
          <p:nvGrpSpPr>
            <p:cNvPr id="2" name="Group 1"/>
            <p:cNvGrpSpPr/>
            <p:nvPr/>
          </p:nvGrpSpPr>
          <p:grpSpPr>
            <a:xfrm>
              <a:off x="914400" y="3404545"/>
              <a:ext cx="1600200" cy="857310"/>
              <a:chOff x="5105400" y="5029200"/>
              <a:chExt cx="3352800" cy="400110"/>
            </a:xfrm>
            <a:pattFill prst="ltUpDiag">
              <a:fgClr>
                <a:schemeClr val="bg1">
                  <a:lumMod val="65000"/>
                </a:schemeClr>
              </a:fgClr>
              <a:bgClr>
                <a:schemeClr val="bg1"/>
              </a:bgClr>
            </a:pattFill>
          </p:grpSpPr>
          <p:sp>
            <p:nvSpPr>
              <p:cNvPr id="31" name="TextBox 30"/>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30" name="Rectangle 29"/>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Medium busy</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42" name="Flowchart: Document 41"/>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Flowchart: Document 49"/>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40" name="Rectangle 39"/>
            <p:cNvSpPr/>
            <p:nvPr/>
          </p:nvSpPr>
          <p:spPr>
            <a:xfrm>
              <a:off x="3630168"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8" name="Group 7"/>
            <p:cNvGrpSpPr/>
            <p:nvPr/>
          </p:nvGrpSpPr>
          <p:grpSpPr>
            <a:xfrm>
              <a:off x="2514600" y="3271957"/>
              <a:ext cx="1115568" cy="1104900"/>
              <a:chOff x="2514600" y="3314700"/>
              <a:chExt cx="1676400" cy="1104900"/>
            </a:xfrm>
          </p:grpSpPr>
          <p:sp>
            <p:nvSpPr>
              <p:cNvPr id="25" name="Rectangle 24"/>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26" name="Rectangle 25"/>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6" name="Rectangle 35"/>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8" name="Rectangle 37"/>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9" name="Rectangle 38"/>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1" name="Rectangle 40"/>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54" name="Rounded Rectangle 53"/>
            <p:cNvSpPr/>
            <p:nvPr/>
          </p:nvSpPr>
          <p:spPr bwMode="auto">
            <a:xfrm>
              <a:off x="2663952" y="3495985"/>
              <a:ext cx="612648"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TextBox 72"/>
            <p:cNvSpPr txBox="1"/>
            <p:nvPr/>
          </p:nvSpPr>
          <p:spPr>
            <a:xfrm>
              <a:off x="8365134" y="3538728"/>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60" name="Rectangle 59"/>
            <p:cNvSpPr/>
            <p:nvPr/>
          </p:nvSpPr>
          <p:spPr>
            <a:xfrm>
              <a:off x="3782568" y="3276600"/>
              <a:ext cx="950976" cy="1104900"/>
            </a:xfrm>
            <a:prstGeom prst="rect">
              <a:avLst/>
            </a:prstGeom>
            <a:pattFill prst="ltUpDiag">
              <a:fgClr>
                <a:srgbClr val="FFC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61" name="Rectangle 60"/>
            <p:cNvSpPr/>
            <p:nvPr/>
          </p:nvSpPr>
          <p:spPr>
            <a:xfrm>
              <a:off x="4724400" y="3276600"/>
              <a:ext cx="292608"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62" name="Rectangle 61"/>
            <p:cNvSpPr/>
            <p:nvPr/>
          </p:nvSpPr>
          <p:spPr>
            <a:xfrm>
              <a:off x="5020056" y="3276600"/>
              <a:ext cx="804672" cy="1104900"/>
            </a:xfrm>
            <a:prstGeom prst="rect">
              <a:avLst/>
            </a:prstGeom>
            <a:pattFill prst="ltUpDiag">
              <a:fgClr>
                <a:srgbClr val="FFFF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63" name="Rectangle 62"/>
            <p:cNvSpPr/>
            <p:nvPr/>
          </p:nvSpPr>
          <p:spPr>
            <a:xfrm>
              <a:off x="5791200" y="3276600"/>
              <a:ext cx="292608"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78" name="Group 77"/>
            <p:cNvGrpSpPr/>
            <p:nvPr/>
          </p:nvGrpSpPr>
          <p:grpSpPr>
            <a:xfrm>
              <a:off x="7223760" y="3276600"/>
              <a:ext cx="1115568" cy="1104900"/>
              <a:chOff x="2514600" y="3314700"/>
              <a:chExt cx="1676400" cy="1104900"/>
            </a:xfrm>
          </p:grpSpPr>
          <p:sp>
            <p:nvSpPr>
              <p:cNvPr id="80" name="Rectangle 79"/>
              <p:cNvSpPr/>
              <p:nvPr/>
            </p:nvSpPr>
            <p:spPr>
              <a:xfrm>
                <a:off x="2514600" y="3314700"/>
                <a:ext cx="438912"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1" name="Rectangle 80"/>
              <p:cNvSpPr/>
              <p:nvPr/>
            </p:nvSpPr>
            <p:spPr>
              <a:xfrm>
                <a:off x="2953512"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2" name="Rectangle 81"/>
              <p:cNvSpPr/>
              <p:nvPr/>
            </p:nvSpPr>
            <p:spPr>
              <a:xfrm>
                <a:off x="3200400"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3" name="Rectangle 82"/>
              <p:cNvSpPr/>
              <p:nvPr/>
            </p:nvSpPr>
            <p:spPr>
              <a:xfrm>
                <a:off x="3447288" y="3314700"/>
                <a:ext cx="246888" cy="1104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4" name="Rectangle 83"/>
              <p:cNvSpPr/>
              <p:nvPr/>
            </p:nvSpPr>
            <p:spPr>
              <a:xfrm>
                <a:off x="3694176"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99" name="Rectangle 98"/>
              <p:cNvSpPr/>
              <p:nvPr/>
            </p:nvSpPr>
            <p:spPr>
              <a:xfrm>
                <a:off x="3944112" y="3314700"/>
                <a:ext cx="246888"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sp>
          <p:nvSpPr>
            <p:cNvPr id="79" name="Rounded Rectangle 78"/>
            <p:cNvSpPr/>
            <p:nvPr/>
          </p:nvSpPr>
          <p:spPr bwMode="auto">
            <a:xfrm>
              <a:off x="7299960" y="3500628"/>
              <a:ext cx="612648"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1" name="TextBox 130"/>
            <p:cNvSpPr txBox="1"/>
            <p:nvPr/>
          </p:nvSpPr>
          <p:spPr>
            <a:xfrm>
              <a:off x="2770632" y="2923103"/>
              <a:ext cx="244655"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43</a:t>
              </a:r>
            </a:p>
          </p:txBody>
        </p:sp>
        <p:sp>
          <p:nvSpPr>
            <p:cNvPr id="132" name="TextBox 131"/>
            <p:cNvSpPr txBox="1"/>
            <p:nvPr/>
          </p:nvSpPr>
          <p:spPr>
            <a:xfrm>
              <a:off x="3255264" y="2926080"/>
              <a:ext cx="183812"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sp>
          <p:nvSpPr>
            <p:cNvPr id="133" name="TextBox 132"/>
            <p:cNvSpPr txBox="1"/>
            <p:nvPr/>
          </p:nvSpPr>
          <p:spPr>
            <a:xfrm>
              <a:off x="3429000" y="2926080"/>
              <a:ext cx="183812"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sp>
          <p:nvSpPr>
            <p:cNvPr id="134" name="TextBox 133"/>
            <p:cNvSpPr txBox="1"/>
            <p:nvPr/>
          </p:nvSpPr>
          <p:spPr>
            <a:xfrm>
              <a:off x="3593592" y="2926080"/>
              <a:ext cx="183812"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sp>
          <p:nvSpPr>
            <p:cNvPr id="135" name="TextBox 134"/>
            <p:cNvSpPr txBox="1"/>
            <p:nvPr/>
          </p:nvSpPr>
          <p:spPr>
            <a:xfrm>
              <a:off x="4098745" y="2926080"/>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52</a:t>
              </a:r>
            </a:p>
          </p:txBody>
        </p:sp>
        <p:sp>
          <p:nvSpPr>
            <p:cNvPr id="136" name="TextBox 135"/>
            <p:cNvSpPr txBox="1"/>
            <p:nvPr/>
          </p:nvSpPr>
          <p:spPr>
            <a:xfrm>
              <a:off x="4690872" y="2926080"/>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16</a:t>
              </a:r>
            </a:p>
          </p:txBody>
        </p:sp>
        <p:sp>
          <p:nvSpPr>
            <p:cNvPr id="137" name="TextBox 136"/>
            <p:cNvSpPr txBox="1"/>
            <p:nvPr/>
          </p:nvSpPr>
          <p:spPr>
            <a:xfrm>
              <a:off x="5257800" y="2926080"/>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44</a:t>
              </a:r>
            </a:p>
          </p:txBody>
        </p:sp>
        <p:sp>
          <p:nvSpPr>
            <p:cNvPr id="138" name="TextBox 137"/>
            <p:cNvSpPr txBox="1"/>
            <p:nvPr/>
          </p:nvSpPr>
          <p:spPr>
            <a:xfrm>
              <a:off x="5760720" y="2926080"/>
              <a:ext cx="367408"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16</a:t>
              </a:r>
            </a:p>
          </p:txBody>
        </p:sp>
        <p:sp>
          <p:nvSpPr>
            <p:cNvPr id="139" name="TextBox 138"/>
            <p:cNvSpPr txBox="1"/>
            <p:nvPr/>
          </p:nvSpPr>
          <p:spPr>
            <a:xfrm>
              <a:off x="8410762" y="2926080"/>
              <a:ext cx="36099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sym typeface="Symbol" panose="05050102010706020507" pitchFamily="18" charset="2"/>
                </a:rPr>
                <a:t></a:t>
              </a:r>
              <a:r>
                <a:rPr lang="en-US" sz="1400" b="1" dirty="0">
                  <a:solidFill>
                    <a:schemeClr val="tx1"/>
                  </a:solidFill>
                  <a:latin typeface="Calibri" panose="020F0502020204030204" pitchFamily="34" charset="0"/>
                </a:rPr>
                <a:t>s</a:t>
              </a:r>
            </a:p>
          </p:txBody>
        </p:sp>
      </p:grpSp>
      <p:sp>
        <p:nvSpPr>
          <p:cNvPr id="3" name="Left Brace 2"/>
          <p:cNvSpPr/>
          <p:nvPr/>
        </p:nvSpPr>
        <p:spPr bwMode="auto">
          <a:xfrm rot="16200000">
            <a:off x="4232319" y="4095159"/>
            <a:ext cx="130722" cy="3566160"/>
          </a:xfrm>
          <a:prstGeom prst="leftBrac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89501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14400" y="3404545"/>
            <a:ext cx="1600200" cy="857310"/>
            <a:chOff x="5105400" y="5029200"/>
            <a:chExt cx="3352800" cy="400110"/>
          </a:xfrm>
          <a:pattFill prst="ltUpDiag">
            <a:fgClr>
              <a:schemeClr val="bg1">
                <a:lumMod val="65000"/>
              </a:schemeClr>
            </a:fgClr>
            <a:bgClr>
              <a:schemeClr val="bg1"/>
            </a:bgClr>
          </a:pattFill>
        </p:grpSpPr>
        <p:sp>
          <p:nvSpPr>
            <p:cNvPr id="31" name="TextBox 30"/>
            <p:cNvSpPr txBox="1"/>
            <p:nvPr/>
          </p:nvSpPr>
          <p:spPr>
            <a:xfrm>
              <a:off x="7781002" y="5029200"/>
              <a:ext cx="184731" cy="400110"/>
            </a:xfrm>
            <a:prstGeom prst="rect">
              <a:avLst/>
            </a:prstGeom>
            <a:grpFill/>
          </p:spPr>
          <p:txBody>
            <a:bodyPr wrap="none" rtlCol="0">
              <a:spAutoFit/>
            </a:bodyPr>
            <a:lstStyle/>
            <a:p>
              <a:endParaRPr lang="en-US" sz="2000" dirty="0">
                <a:solidFill>
                  <a:schemeClr val="tx1"/>
                </a:solidFill>
                <a:latin typeface="Calibri" panose="020F0502020204030204" pitchFamily="34" charset="0"/>
              </a:endParaRPr>
            </a:p>
          </p:txBody>
        </p:sp>
        <p:sp>
          <p:nvSpPr>
            <p:cNvPr id="30" name="Rectangle 29"/>
            <p:cNvSpPr/>
            <p:nvPr/>
          </p:nvSpPr>
          <p:spPr bwMode="auto">
            <a:xfrm>
              <a:off x="5105400" y="5029200"/>
              <a:ext cx="3352800" cy="38100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200" dirty="0">
                <a:solidFill>
                  <a:schemeClr val="tx1"/>
                </a:solidFill>
                <a:latin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latin typeface="Calibri" panose="020F0502020204030204" pitchFamily="34" charset="0"/>
                </a:rPr>
                <a:t>Initiation</a:t>
              </a:r>
              <a:endParaRPr kumimoji="0" lang="en-US" sz="2000" b="0" i="0" u="none" strike="noStrike" cap="none" normalizeH="0" baseline="0" dirty="0">
                <a:ln>
                  <a:noFill/>
                </a:ln>
                <a:solidFill>
                  <a:schemeClr val="tx1"/>
                </a:solidFill>
                <a:effectLst/>
                <a:latin typeface="Calibri" panose="020F0502020204030204" pitchFamily="34" charset="0"/>
              </a:endParaRPr>
            </a:p>
          </p:txBody>
        </p:sp>
      </p:grpSp>
      <p:sp>
        <p:nvSpPr>
          <p:cNvPr id="4" name="Date Placeholder 3"/>
          <p:cNvSpPr>
            <a:spLocks noGrp="1"/>
          </p:cNvSpPr>
          <p:nvPr>
            <p:ph type="dt" idx="15"/>
          </p:nvPr>
        </p:nvSpPr>
        <p:spPr>
          <a:xfrm>
            <a:off x="714348" y="357166"/>
            <a:ext cx="2374889" cy="273050"/>
          </a:xfrm>
        </p:spPr>
        <p:txBody>
          <a:bodyPr/>
          <a:lstStyle/>
          <a:p>
            <a:r>
              <a:rPr lang="en-US"/>
              <a:t>March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latin typeface="Calibri" pitchFamily="34" charset="0"/>
              </a:rPr>
              <a:t>Development—VI</a:t>
            </a:r>
          </a:p>
        </p:txBody>
      </p:sp>
      <p:cxnSp>
        <p:nvCxnSpPr>
          <p:cNvPr id="27" name="Straight Connector 26"/>
          <p:cNvCxnSpPr/>
          <p:nvPr/>
        </p:nvCxnSpPr>
        <p:spPr bwMode="auto">
          <a:xfrm flipV="1">
            <a:off x="25146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
        <p:nvSpPr>
          <p:cNvPr id="37" name="TextBox 36"/>
          <p:cNvSpPr txBox="1"/>
          <p:nvPr/>
        </p:nvSpPr>
        <p:spPr>
          <a:xfrm>
            <a:off x="609600" y="1066800"/>
            <a:ext cx="798617" cy="461665"/>
          </a:xfrm>
          <a:prstGeom prst="rect">
            <a:avLst/>
          </a:prstGeom>
          <a:noFill/>
        </p:spPr>
        <p:txBody>
          <a:bodyPr wrap="none" rtlCol="0">
            <a:spAutoFit/>
          </a:bodyPr>
          <a:lstStyle/>
          <a:p>
            <a:r>
              <a:rPr lang="en-US" dirty="0">
                <a:solidFill>
                  <a:schemeClr val="tx1">
                    <a:lumMod val="85000"/>
                    <a:lumOff val="15000"/>
                  </a:schemeClr>
                </a:solidFill>
                <a:latin typeface="Calibri" panose="020F0502020204030204" pitchFamily="34" charset="0"/>
              </a:rPr>
              <a:t>(A-6)</a:t>
            </a:r>
          </a:p>
        </p:txBody>
      </p:sp>
      <p:sp>
        <p:nvSpPr>
          <p:cNvPr id="11" name="TextBox 10"/>
          <p:cNvSpPr txBox="1"/>
          <p:nvPr/>
        </p:nvSpPr>
        <p:spPr>
          <a:xfrm>
            <a:off x="838200" y="1905000"/>
            <a:ext cx="7786234" cy="769441"/>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If each device knows which backoff slot it may use, and that slot is</a:t>
            </a:r>
          </a:p>
          <a:p>
            <a:r>
              <a:rPr lang="en-US" sz="2200" i="1" dirty="0">
                <a:solidFill>
                  <a:schemeClr val="tx1">
                    <a:lumMod val="95000"/>
                    <a:lumOff val="5000"/>
                  </a:schemeClr>
                </a:solidFill>
                <a:latin typeface="Calibri" panose="020F0502020204030204" pitchFamily="34" charset="0"/>
              </a:rPr>
              <a:t>	assigned only to it, we can eliminate almost all of the </a:t>
            </a:r>
            <a:r>
              <a:rPr lang="en-US" sz="2200" i="1" dirty="0">
                <a:solidFill>
                  <a:schemeClr val="tx1">
                    <a:lumMod val="95000"/>
                    <a:lumOff val="5000"/>
                  </a:schemeClr>
                </a:solidFill>
                <a:latin typeface="Calibri" panose="020F0502020204030204" pitchFamily="34" charset="0"/>
                <a:sym typeface="Symbol" panose="05050102010706020507" pitchFamily="18" charset="2"/>
              </a:rPr>
              <a:t> </a:t>
            </a:r>
            <a:r>
              <a:rPr lang="en-US" sz="2200" i="1" dirty="0">
                <a:solidFill>
                  <a:schemeClr val="tx1">
                    <a:lumMod val="95000"/>
                    <a:lumOff val="5000"/>
                  </a:schemeClr>
                </a:solidFill>
                <a:latin typeface="Calibri" panose="020F0502020204030204" pitchFamily="34" charset="0"/>
              </a:rPr>
              <a:t>200 </a:t>
            </a:r>
            <a:r>
              <a:rPr lang="en-US" sz="2200" i="1" dirty="0">
                <a:solidFill>
                  <a:schemeClr val="tx1">
                    <a:lumMod val="95000"/>
                    <a:lumOff val="5000"/>
                  </a:schemeClr>
                </a:solidFill>
                <a:latin typeface="Calibri" panose="020F0502020204030204" pitchFamily="34" charset="0"/>
                <a:sym typeface="Symbol" panose="05050102010706020507" pitchFamily="18" charset="2"/>
              </a:rPr>
              <a:t></a:t>
            </a:r>
            <a:r>
              <a:rPr lang="en-US" sz="2200" i="1" dirty="0">
                <a:solidFill>
                  <a:schemeClr val="tx1">
                    <a:lumMod val="95000"/>
                    <a:lumOff val="5000"/>
                  </a:schemeClr>
                </a:solidFill>
                <a:latin typeface="Calibri" panose="020F0502020204030204" pitchFamily="34" charset="0"/>
              </a:rPr>
              <a:t>s </a:t>
            </a:r>
          </a:p>
        </p:txBody>
      </p:sp>
      <p:sp>
        <p:nvSpPr>
          <p:cNvPr id="12" name="TextBox 11"/>
          <p:cNvSpPr txBox="1"/>
          <p:nvPr/>
        </p:nvSpPr>
        <p:spPr>
          <a:xfrm>
            <a:off x="914400" y="5638800"/>
            <a:ext cx="8095358" cy="769441"/>
          </a:xfrm>
          <a:prstGeom prst="rect">
            <a:avLst/>
          </a:prstGeom>
          <a:noFill/>
        </p:spPr>
        <p:txBody>
          <a:bodyPr wrap="none" rtlCol="0">
            <a:spAutoFit/>
          </a:bodyPr>
          <a:lstStyle/>
          <a:p>
            <a:r>
              <a:rPr lang="en-US" sz="2200" i="1" dirty="0">
                <a:solidFill>
                  <a:schemeClr val="tx1">
                    <a:lumMod val="95000"/>
                    <a:lumOff val="5000"/>
                  </a:schemeClr>
                </a:solidFill>
                <a:latin typeface="Calibri" panose="020F0502020204030204" pitchFamily="34" charset="0"/>
              </a:rPr>
              <a:t>Initiation informs devices which backoff slots they are assigned within</a:t>
            </a:r>
          </a:p>
          <a:p>
            <a:r>
              <a:rPr lang="en-US" sz="2200" i="1" dirty="0">
                <a:solidFill>
                  <a:schemeClr val="tx1">
                    <a:lumMod val="95000"/>
                    <a:lumOff val="5000"/>
                  </a:schemeClr>
                </a:solidFill>
                <a:latin typeface="Calibri" panose="020F0502020204030204" pitchFamily="34" charset="0"/>
              </a:rPr>
              <a:t>	this short time period (looks like a single TXOP to other devices) </a:t>
            </a:r>
          </a:p>
        </p:txBody>
      </p:sp>
      <p:sp>
        <p:nvSpPr>
          <p:cNvPr id="79" name="Rounded Rectangle 78"/>
          <p:cNvSpPr/>
          <p:nvPr/>
        </p:nvSpPr>
        <p:spPr bwMode="auto">
          <a:xfrm>
            <a:off x="7299960" y="3500628"/>
            <a:ext cx="612648" cy="666690"/>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8" name="Group 7"/>
          <p:cNvGrpSpPr/>
          <p:nvPr/>
        </p:nvGrpSpPr>
        <p:grpSpPr>
          <a:xfrm>
            <a:off x="2487168" y="2926080"/>
            <a:ext cx="1627632" cy="1452301"/>
            <a:chOff x="2487168" y="2926080"/>
            <a:chExt cx="1627632" cy="1452301"/>
          </a:xfrm>
        </p:grpSpPr>
        <p:grpSp>
          <p:nvGrpSpPr>
            <p:cNvPr id="13" name="Group 12"/>
            <p:cNvGrpSpPr/>
            <p:nvPr/>
          </p:nvGrpSpPr>
          <p:grpSpPr>
            <a:xfrm>
              <a:off x="2971800" y="3270433"/>
              <a:ext cx="1143000" cy="1107948"/>
              <a:chOff x="6080760" y="3270433"/>
              <a:chExt cx="1143000" cy="1107948"/>
            </a:xfrm>
          </p:grpSpPr>
          <p:sp>
            <p:nvSpPr>
              <p:cNvPr id="42" name="Flowchart: Document 41"/>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Flowchart: Document 49"/>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grpSp>
          <p:nvGrpSpPr>
            <p:cNvPr id="7" name="Group 6"/>
            <p:cNvGrpSpPr/>
            <p:nvPr/>
          </p:nvGrpSpPr>
          <p:grpSpPr>
            <a:xfrm>
              <a:off x="2487168" y="2926080"/>
              <a:ext cx="539496" cy="1450777"/>
              <a:chOff x="3255264" y="2926080"/>
              <a:chExt cx="539496" cy="1450777"/>
            </a:xfrm>
          </p:grpSpPr>
          <p:sp>
            <p:nvSpPr>
              <p:cNvPr id="40" name="Rectangle 39"/>
              <p:cNvSpPr/>
              <p:nvPr/>
            </p:nvSpPr>
            <p:spPr>
              <a:xfrm>
                <a:off x="3630168"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39" name="Rectangle 38"/>
              <p:cNvSpPr/>
              <p:nvPr/>
            </p:nvSpPr>
            <p:spPr>
              <a:xfrm>
                <a:off x="3299554"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41" name="Rectangle 40"/>
              <p:cNvSpPr/>
              <p:nvPr/>
            </p:nvSpPr>
            <p:spPr>
              <a:xfrm>
                <a:off x="3465875" y="3271957"/>
                <a:ext cx="164293"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132" name="TextBox 131"/>
              <p:cNvSpPr txBox="1"/>
              <p:nvPr/>
            </p:nvSpPr>
            <p:spPr>
              <a:xfrm>
                <a:off x="3255264" y="2926080"/>
                <a:ext cx="183812"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sp>
            <p:nvSpPr>
              <p:cNvPr id="133" name="TextBox 132"/>
              <p:cNvSpPr txBox="1"/>
              <p:nvPr/>
            </p:nvSpPr>
            <p:spPr>
              <a:xfrm>
                <a:off x="3429000" y="2926080"/>
                <a:ext cx="183812"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sp>
            <p:nvSpPr>
              <p:cNvPr id="134" name="TextBox 133"/>
              <p:cNvSpPr txBox="1"/>
              <p:nvPr/>
            </p:nvSpPr>
            <p:spPr>
              <a:xfrm>
                <a:off x="3593592" y="2926080"/>
                <a:ext cx="183812" cy="307777"/>
              </a:xfrm>
              <a:prstGeom prst="rect">
                <a:avLst/>
              </a:prstGeom>
              <a:noFill/>
            </p:spPr>
            <p:txBody>
              <a:bodyPr wrap="none" rtlCol="0">
                <a:spAutoFit/>
              </a:bodyPr>
              <a:lstStyle/>
              <a:p>
                <a:r>
                  <a:rPr lang="en-US" sz="1400" b="1" dirty="0">
                    <a:solidFill>
                      <a:srgbClr val="FF0000"/>
                    </a:solidFill>
                    <a:latin typeface="Calibri" panose="020F0502020204030204" pitchFamily="34" charset="0"/>
                  </a:rPr>
                  <a:t>9</a:t>
                </a:r>
              </a:p>
            </p:txBody>
          </p:sp>
        </p:grpSp>
      </p:grpSp>
      <p:sp>
        <p:nvSpPr>
          <p:cNvPr id="139" name="TextBox 138"/>
          <p:cNvSpPr txBox="1"/>
          <p:nvPr/>
        </p:nvSpPr>
        <p:spPr>
          <a:xfrm>
            <a:off x="8410762" y="2926080"/>
            <a:ext cx="36099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sym typeface="Symbol" panose="05050102010706020507" pitchFamily="18" charset="2"/>
              </a:rPr>
              <a:t></a:t>
            </a:r>
            <a:r>
              <a:rPr lang="en-US" sz="1400" b="1" dirty="0">
                <a:solidFill>
                  <a:schemeClr val="tx1"/>
                </a:solidFill>
                <a:latin typeface="Calibri" panose="020F0502020204030204" pitchFamily="34" charset="0"/>
              </a:rPr>
              <a:t>s</a:t>
            </a:r>
          </a:p>
        </p:txBody>
      </p:sp>
      <p:sp>
        <p:nvSpPr>
          <p:cNvPr id="3" name="Left Brace 2"/>
          <p:cNvSpPr/>
          <p:nvPr/>
        </p:nvSpPr>
        <p:spPr bwMode="auto">
          <a:xfrm rot="16200000">
            <a:off x="5031737" y="2512063"/>
            <a:ext cx="71126" cy="5105401"/>
          </a:xfrm>
          <a:prstGeom prst="leftBrace">
            <a:avLst/>
          </a:prstGeom>
          <a:no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7" name="TextBox 156"/>
          <p:cNvSpPr txBox="1"/>
          <p:nvPr/>
        </p:nvSpPr>
        <p:spPr>
          <a:xfrm>
            <a:off x="7729728" y="3540359"/>
            <a:ext cx="184731" cy="461665"/>
          </a:xfrm>
          <a:prstGeom prst="rect">
            <a:avLst/>
          </a:prstGeom>
          <a:noFill/>
        </p:spPr>
        <p:txBody>
          <a:bodyPr wrap="none" rtlCol="0">
            <a:spAutoFit/>
          </a:bodyPr>
          <a:lstStyle/>
          <a:p>
            <a:endParaRPr lang="en-US" dirty="0">
              <a:solidFill>
                <a:schemeClr val="bg1">
                  <a:lumMod val="65000"/>
                </a:schemeClr>
              </a:solidFill>
              <a:latin typeface="Calibri" panose="020F0502020204030204" pitchFamily="34" charset="0"/>
            </a:endParaRPr>
          </a:p>
        </p:txBody>
      </p:sp>
      <p:sp>
        <p:nvSpPr>
          <p:cNvPr id="158" name="Left Brace 157"/>
          <p:cNvSpPr/>
          <p:nvPr/>
        </p:nvSpPr>
        <p:spPr bwMode="auto">
          <a:xfrm rot="16200000">
            <a:off x="3486324" y="4068086"/>
            <a:ext cx="150411" cy="1005840"/>
          </a:xfrm>
          <a:prstGeom prst="leftBrace">
            <a:avLst/>
          </a:prstGeom>
          <a:no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p:cNvSpPr txBox="1"/>
          <p:nvPr/>
        </p:nvSpPr>
        <p:spPr>
          <a:xfrm>
            <a:off x="3044417" y="4598313"/>
            <a:ext cx="994183" cy="369332"/>
          </a:xfrm>
          <a:prstGeom prst="rect">
            <a:avLst/>
          </a:prstGeom>
          <a:noFill/>
        </p:spPr>
        <p:txBody>
          <a:bodyPr wrap="none" rtlCol="0">
            <a:spAutoFit/>
          </a:bodyPr>
          <a:lstStyle/>
          <a:p>
            <a:r>
              <a:rPr lang="en-US" sz="1800" dirty="0">
                <a:solidFill>
                  <a:schemeClr val="tx1">
                    <a:lumMod val="75000"/>
                    <a:lumOff val="25000"/>
                  </a:schemeClr>
                </a:solidFill>
                <a:latin typeface="Calibri" panose="020F0502020204030204" pitchFamily="34" charset="0"/>
              </a:rPr>
              <a:t>A-MPDU</a:t>
            </a:r>
          </a:p>
        </p:txBody>
      </p:sp>
      <p:sp>
        <p:nvSpPr>
          <p:cNvPr id="159" name="Left Brace 158"/>
          <p:cNvSpPr/>
          <p:nvPr/>
        </p:nvSpPr>
        <p:spPr bwMode="auto">
          <a:xfrm rot="16200000">
            <a:off x="4923515" y="4068086"/>
            <a:ext cx="150411" cy="1005840"/>
          </a:xfrm>
          <a:prstGeom prst="leftBrace">
            <a:avLst/>
          </a:prstGeom>
          <a:no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0" name="TextBox 159"/>
          <p:cNvSpPr txBox="1"/>
          <p:nvPr/>
        </p:nvSpPr>
        <p:spPr>
          <a:xfrm>
            <a:off x="4492217" y="4598313"/>
            <a:ext cx="994183" cy="369332"/>
          </a:xfrm>
          <a:prstGeom prst="rect">
            <a:avLst/>
          </a:prstGeom>
          <a:noFill/>
        </p:spPr>
        <p:txBody>
          <a:bodyPr wrap="none" rtlCol="0">
            <a:spAutoFit/>
          </a:bodyPr>
          <a:lstStyle/>
          <a:p>
            <a:r>
              <a:rPr lang="en-US" sz="1800" dirty="0">
                <a:solidFill>
                  <a:schemeClr val="tx1">
                    <a:lumMod val="75000"/>
                    <a:lumOff val="25000"/>
                  </a:schemeClr>
                </a:solidFill>
                <a:latin typeface="Calibri" panose="020F0502020204030204" pitchFamily="34" charset="0"/>
              </a:rPr>
              <a:t>A-MPDU</a:t>
            </a:r>
          </a:p>
        </p:txBody>
      </p:sp>
      <p:sp>
        <p:nvSpPr>
          <p:cNvPr id="161" name="Left Brace 160"/>
          <p:cNvSpPr/>
          <p:nvPr/>
        </p:nvSpPr>
        <p:spPr bwMode="auto">
          <a:xfrm rot="16200000">
            <a:off x="6197202" y="4068086"/>
            <a:ext cx="150411" cy="1005840"/>
          </a:xfrm>
          <a:prstGeom prst="leftBrace">
            <a:avLst/>
          </a:prstGeom>
          <a:noFill/>
          <a:ln w="9525"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2" name="TextBox 161"/>
          <p:cNvSpPr txBox="1"/>
          <p:nvPr/>
        </p:nvSpPr>
        <p:spPr>
          <a:xfrm>
            <a:off x="5711417" y="4598313"/>
            <a:ext cx="994183" cy="369332"/>
          </a:xfrm>
          <a:prstGeom prst="rect">
            <a:avLst/>
          </a:prstGeom>
          <a:noFill/>
        </p:spPr>
        <p:txBody>
          <a:bodyPr wrap="none" rtlCol="0">
            <a:spAutoFit/>
          </a:bodyPr>
          <a:lstStyle/>
          <a:p>
            <a:r>
              <a:rPr lang="en-US" sz="1800" dirty="0">
                <a:solidFill>
                  <a:schemeClr val="tx1">
                    <a:lumMod val="75000"/>
                    <a:lumOff val="25000"/>
                  </a:schemeClr>
                </a:solidFill>
                <a:latin typeface="Calibri" panose="020F0502020204030204" pitchFamily="34" charset="0"/>
              </a:rPr>
              <a:t>A-MPDU</a:t>
            </a:r>
          </a:p>
        </p:txBody>
      </p:sp>
      <p:grpSp>
        <p:nvGrpSpPr>
          <p:cNvPr id="9" name="Group 8"/>
          <p:cNvGrpSpPr/>
          <p:nvPr/>
        </p:nvGrpSpPr>
        <p:grpSpPr>
          <a:xfrm>
            <a:off x="4419600" y="3270433"/>
            <a:ext cx="1143000" cy="1107948"/>
            <a:chOff x="4553712" y="3270433"/>
            <a:chExt cx="1143000" cy="1107948"/>
          </a:xfrm>
        </p:grpSpPr>
        <p:sp>
          <p:nvSpPr>
            <p:cNvPr id="60" name="Flowchart: Document 59"/>
            <p:cNvSpPr/>
            <p:nvPr/>
          </p:nvSpPr>
          <p:spPr bwMode="auto">
            <a:xfrm rot="5400000" flipH="1">
              <a:off x="4960620"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Flowchart: Document 60"/>
            <p:cNvSpPr/>
            <p:nvPr/>
          </p:nvSpPr>
          <p:spPr bwMode="auto">
            <a:xfrm rot="16200000" flipH="1">
              <a:off x="4183380"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TextBox 61"/>
            <p:cNvSpPr txBox="1"/>
            <p:nvPr/>
          </p:nvSpPr>
          <p:spPr>
            <a:xfrm>
              <a:off x="4949952"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54" name="Rectangle 53"/>
          <p:cNvSpPr/>
          <p:nvPr/>
        </p:nvSpPr>
        <p:spPr>
          <a:xfrm>
            <a:off x="4267200" y="3271957"/>
            <a:ext cx="164592" cy="1104900"/>
          </a:xfrm>
          <a:prstGeom prst="rect">
            <a:avLst/>
          </a:prstGeom>
          <a:pattFill prst="ltUpDiag">
            <a:fgClr>
              <a:srgbClr val="92D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55" name="Rectangle 54"/>
          <p:cNvSpPr/>
          <p:nvPr/>
        </p:nvSpPr>
        <p:spPr>
          <a:xfrm>
            <a:off x="4113370"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grpSp>
        <p:nvGrpSpPr>
          <p:cNvPr id="64" name="Group 63"/>
          <p:cNvGrpSpPr/>
          <p:nvPr/>
        </p:nvGrpSpPr>
        <p:grpSpPr>
          <a:xfrm>
            <a:off x="5638800" y="3270433"/>
            <a:ext cx="1143000" cy="1107948"/>
            <a:chOff x="6080760" y="3270433"/>
            <a:chExt cx="1143000" cy="1107948"/>
          </a:xfrm>
        </p:grpSpPr>
        <p:sp>
          <p:nvSpPr>
            <p:cNvPr id="72" name="Flowchart: Document 71"/>
            <p:cNvSpPr/>
            <p:nvPr/>
          </p:nvSpPr>
          <p:spPr bwMode="auto">
            <a:xfrm rot="5400000" flipH="1">
              <a:off x="6487668" y="3642289"/>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Flowchart: Document 72"/>
            <p:cNvSpPr/>
            <p:nvPr/>
          </p:nvSpPr>
          <p:spPr bwMode="auto">
            <a:xfrm rot="16200000" flipH="1">
              <a:off x="5710428" y="3640765"/>
              <a:ext cx="1106424" cy="365760"/>
            </a:xfrm>
            <a:prstGeom prst="flowChartDocument">
              <a:avLst/>
            </a:prstGeom>
            <a:pattFill prst="ltUpDiag">
              <a:fgClr>
                <a:schemeClr val="bg1">
                  <a:lumMod val="50000"/>
                </a:schemeClr>
              </a:fgClr>
              <a:bgClr>
                <a:schemeClr val="bg1"/>
              </a:bgClr>
            </a:pattFill>
            <a:ln w="25400" cap="flat" cmpd="sng" algn="ctr">
              <a:solidFill>
                <a:srgbClr val="00956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p:cNvSpPr txBox="1"/>
            <p:nvPr/>
          </p:nvSpPr>
          <p:spPr>
            <a:xfrm>
              <a:off x="64770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grpSp>
      <p:sp>
        <p:nvSpPr>
          <p:cNvPr id="67" name="Rectangle 66"/>
          <p:cNvSpPr/>
          <p:nvPr/>
        </p:nvSpPr>
        <p:spPr>
          <a:xfrm>
            <a:off x="5530690" y="3271957"/>
            <a:ext cx="164293" cy="1104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99"/>
              </a:solidFill>
            </a:endParaRPr>
          </a:p>
        </p:txBody>
      </p:sp>
      <p:sp>
        <p:nvSpPr>
          <p:cNvPr id="88" name="TextBox 87"/>
          <p:cNvSpPr txBox="1"/>
          <p:nvPr/>
        </p:nvSpPr>
        <p:spPr>
          <a:xfrm>
            <a:off x="6934200" y="3534192"/>
            <a:ext cx="397866" cy="461665"/>
          </a:xfrm>
          <a:prstGeom prst="rect">
            <a:avLst/>
          </a:prstGeom>
          <a:noFill/>
        </p:spPr>
        <p:txBody>
          <a:bodyPr wrap="none" rtlCol="0">
            <a:spAutoFit/>
          </a:bodyPr>
          <a:lstStyle/>
          <a:p>
            <a:r>
              <a:rPr lang="en-US" dirty="0">
                <a:solidFill>
                  <a:schemeClr val="bg1">
                    <a:lumMod val="65000"/>
                  </a:schemeClr>
                </a:solidFill>
                <a:latin typeface="Calibri" panose="020F0502020204030204" pitchFamily="34" charset="0"/>
              </a:rPr>
              <a:t>…</a:t>
            </a:r>
          </a:p>
        </p:txBody>
      </p:sp>
      <p:sp>
        <p:nvSpPr>
          <p:cNvPr id="10" name="TextBox 9"/>
          <p:cNvSpPr txBox="1"/>
          <p:nvPr/>
        </p:nvSpPr>
        <p:spPr>
          <a:xfrm>
            <a:off x="4724400" y="5105400"/>
            <a:ext cx="877163" cy="400110"/>
          </a:xfrm>
          <a:prstGeom prst="rect">
            <a:avLst/>
          </a:prstGeom>
          <a:noFill/>
        </p:spPr>
        <p:txBody>
          <a:bodyPr wrap="none" rtlCol="0">
            <a:spAutoFit/>
          </a:bodyPr>
          <a:lstStyle/>
          <a:p>
            <a:r>
              <a:rPr lang="en-US" sz="2000" dirty="0">
                <a:solidFill>
                  <a:schemeClr val="tx1">
                    <a:lumMod val="75000"/>
                    <a:lumOff val="25000"/>
                  </a:schemeClr>
                </a:solidFill>
                <a:latin typeface="Calibri" panose="020F0502020204030204" pitchFamily="34" charset="0"/>
                <a:sym typeface="Symbol" panose="05050102010706020507" pitchFamily="18" charset="2"/>
              </a:rPr>
              <a:t></a:t>
            </a:r>
            <a:r>
              <a:rPr lang="en-US" sz="2000" dirty="0">
                <a:solidFill>
                  <a:schemeClr val="tx1">
                    <a:lumMod val="75000"/>
                    <a:lumOff val="25000"/>
                  </a:schemeClr>
                </a:solidFill>
                <a:latin typeface="Calibri" panose="020F0502020204030204" pitchFamily="34" charset="0"/>
              </a:rPr>
              <a:t> 4 ms</a:t>
            </a:r>
          </a:p>
        </p:txBody>
      </p:sp>
      <p:cxnSp>
        <p:nvCxnSpPr>
          <p:cNvPr id="52" name="Straight Connector 51"/>
          <p:cNvCxnSpPr/>
          <p:nvPr/>
        </p:nvCxnSpPr>
        <p:spPr bwMode="auto">
          <a:xfrm flipV="1">
            <a:off x="7620000" y="2743200"/>
            <a:ext cx="0" cy="2209800"/>
          </a:xfrm>
          <a:prstGeom prst="line">
            <a:avLst/>
          </a:prstGeom>
          <a:solidFill>
            <a:srgbClr val="00B8FF"/>
          </a:solidFill>
          <a:ln w="6350" cap="flat" cmpd="sng" algn="ctr">
            <a:solidFill>
              <a:schemeClr val="bg1">
                <a:lumMod val="75000"/>
              </a:schemeClr>
            </a:solidFill>
            <a:prstDash val="sysDot"/>
            <a:round/>
            <a:headEnd type="none" w="med" len="med"/>
            <a:tailEnd type="none" w="med" len="med"/>
          </a:ln>
          <a:effectLst/>
        </p:spPr>
      </p:cxnSp>
    </p:spTree>
    <p:extLst>
      <p:ext uri="{BB962C8B-B14F-4D97-AF65-F5344CB8AC3E}">
        <p14:creationId xmlns:p14="http://schemas.microsoft.com/office/powerpoint/2010/main" val="2372570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46858</TotalTime>
  <Words>2528</Words>
  <Application>Microsoft Office PowerPoint</Application>
  <PresentationFormat>On-screen Show (4:3)</PresentationFormat>
  <Paragraphs>604</Paragraphs>
  <Slides>29</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 Unicode MS</vt:lpstr>
      <vt:lpstr>MS Gothic</vt:lpstr>
      <vt:lpstr>Arial</vt:lpstr>
      <vt:lpstr>Calibri</vt:lpstr>
      <vt:lpstr>Colonna MT</vt:lpstr>
      <vt:lpstr>Symbol</vt:lpstr>
      <vt:lpstr>Times New Roman</vt:lpstr>
      <vt:lpstr>Wingdings 2</vt:lpstr>
      <vt:lpstr>802-11-Submission</vt:lpstr>
      <vt:lpstr>Achieving High Efficiency in Medium Access via Roster Mode</vt:lpstr>
      <vt:lpstr>Abstract</vt:lpstr>
      <vt:lpstr>Abstract</vt:lpstr>
      <vt:lpstr>Intuitive development</vt:lpstr>
      <vt:lpstr>Development—II</vt:lpstr>
      <vt:lpstr>Development—III</vt:lpstr>
      <vt:lpstr>Development—IV</vt:lpstr>
      <vt:lpstr>Development—V</vt:lpstr>
      <vt:lpstr>Development—VI</vt:lpstr>
      <vt:lpstr>Development—VII</vt:lpstr>
      <vt:lpstr>Implications</vt:lpstr>
      <vt:lpstr>Summary—A</vt:lpstr>
      <vt:lpstr>Abstract</vt:lpstr>
      <vt:lpstr>Frames</vt:lpstr>
      <vt:lpstr>Scenarios</vt:lpstr>
      <vt:lpstr>Scenario 1</vt:lpstr>
      <vt:lpstr>Scenario 2</vt:lpstr>
      <vt:lpstr>Scenario 3</vt:lpstr>
      <vt:lpstr>Scenario 4</vt:lpstr>
      <vt:lpstr>Summary—B</vt:lpstr>
      <vt:lpstr>Abstract</vt:lpstr>
      <vt:lpstr>Straw poll 1 (pre-motion)</vt:lpstr>
      <vt:lpstr>Motion 1</vt:lpstr>
      <vt:lpstr>References</vt:lpstr>
      <vt:lpstr>APPENDIX</vt:lpstr>
      <vt:lpstr>Appendix A—Frame formats</vt:lpstr>
      <vt:lpstr>Appendix B—Throughput gains</vt:lpstr>
      <vt:lpstr>Appendix C—Notes</vt:lpstr>
      <vt:lpstr>Notes—II</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Achieving High Efficiency in Medium Access via Roster Mode</dc:title>
  <dc:creator>Sean Coffey;DZ Liu</dc:creator>
  <cp:lastModifiedBy>Sean Coffey</cp:lastModifiedBy>
  <cp:revision>378</cp:revision>
  <cp:lastPrinted>1601-01-01T00:00:00Z</cp:lastPrinted>
  <dcterms:created xsi:type="dcterms:W3CDTF">2014-07-14T14:49:11Z</dcterms:created>
  <dcterms:modified xsi:type="dcterms:W3CDTF">2016-03-14T03:40:12Z</dcterms:modified>
</cp:coreProperties>
</file>