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70" r:id="rId2"/>
    <p:sldId id="525" r:id="rId3"/>
    <p:sldId id="526" r:id="rId4"/>
    <p:sldId id="473" r:id="rId5"/>
    <p:sldId id="497" r:id="rId6"/>
    <p:sldId id="477" r:id="rId7"/>
    <p:sldId id="474" r:id="rId8"/>
    <p:sldId id="478" r:id="rId9"/>
    <p:sldId id="475" r:id="rId10"/>
    <p:sldId id="499" r:id="rId11"/>
    <p:sldId id="527" r:id="rId12"/>
    <p:sldId id="413" r:id="rId13"/>
    <p:sldId id="500" r:id="rId14"/>
    <p:sldId id="501" r:id="rId15"/>
    <p:sldId id="502" r:id="rId16"/>
    <p:sldId id="503" r:id="rId17"/>
    <p:sldId id="504" r:id="rId18"/>
    <p:sldId id="505" r:id="rId19"/>
    <p:sldId id="509" r:id="rId20"/>
    <p:sldId id="510" r:id="rId21"/>
    <p:sldId id="514" r:id="rId22"/>
    <p:sldId id="513" r:id="rId23"/>
    <p:sldId id="515" r:id="rId24"/>
    <p:sldId id="516" r:id="rId25"/>
    <p:sldId id="517" r:id="rId26"/>
    <p:sldId id="518" r:id="rId27"/>
    <p:sldId id="520" r:id="rId28"/>
    <p:sldId id="519" r:id="rId29"/>
    <p:sldId id="524" r:id="rId30"/>
    <p:sldId id="521" r:id="rId31"/>
    <p:sldId id="522" r:id="rId32"/>
    <p:sldId id="506" r:id="rId33"/>
    <p:sldId id="507" r:id="rId34"/>
    <p:sldId id="508" r:id="rId3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100" d="100"/>
          <a:sy n="100" d="100"/>
        </p:scale>
        <p:origin x="-10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2450" y="6475413"/>
            <a:ext cx="1641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802.11-16/0389r0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Sounding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00894"/>
              </p:ext>
            </p:extLst>
          </p:nvPr>
        </p:nvGraphicFramePr>
        <p:xfrm>
          <a:off x="914400" y="220980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986260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494210"/>
              </p:ext>
            </p:extLst>
          </p:nvPr>
        </p:nvGraphicFramePr>
        <p:xfrm>
          <a:off x="381000" y="12192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Noh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63694"/>
              </p:ext>
            </p:extLst>
          </p:nvPr>
        </p:nvGraphicFramePr>
        <p:xfrm>
          <a:off x="381000" y="31356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5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Outline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r>
              <a:rPr lang="en-US" sz="1600" dirty="0" smtClean="0"/>
              <a:t>We have agreed on the following:</a:t>
            </a:r>
          </a:p>
          <a:p>
            <a:pPr lvl="1"/>
            <a:r>
              <a:rPr lang="en-US" sz="1400" dirty="0" smtClean="0"/>
              <a:t>Sounding sequence shall be NDPA + NDP + Trigger + Feedback</a:t>
            </a:r>
          </a:p>
          <a:p>
            <a:pPr lvl="1"/>
            <a:r>
              <a:rPr lang="en-US" sz="1400" dirty="0" smtClean="0"/>
              <a:t>Tone grouping factors Ng = 4 and Ng = 16 shall be used</a:t>
            </a:r>
          </a:p>
          <a:p>
            <a:pPr lvl="1"/>
            <a:endParaRPr lang="en-US" sz="1400" dirty="0"/>
          </a:p>
          <a:p>
            <a:r>
              <a:rPr lang="en-US" sz="1600" b="1" dirty="0" smtClean="0"/>
              <a:t>This contribution: </a:t>
            </a:r>
            <a:r>
              <a:rPr lang="en-US" sz="1600" dirty="0" smtClean="0"/>
              <a:t>address many aspects of sounding design</a:t>
            </a:r>
          </a:p>
          <a:p>
            <a:endParaRPr lang="en-US" sz="1600" dirty="0"/>
          </a:p>
          <a:p>
            <a:r>
              <a:rPr lang="en-US" sz="1600" b="1" dirty="0" smtClean="0"/>
              <a:t>Topic 1: Feedback tone plan + NDP design</a:t>
            </a:r>
          </a:p>
          <a:p>
            <a:pPr lvl="1"/>
            <a:r>
              <a:rPr lang="en-US" sz="1600" dirty="0"/>
              <a:t>Propose a feedback tone plan that is the same for all bandwidths (20/40/80 MHz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Investigate 2X and 4X NDPs and propose to use 2X NDP: shorter duration and nearly optimal in throughput</a:t>
            </a:r>
          </a:p>
          <a:p>
            <a:pPr lvl="1"/>
            <a:r>
              <a:rPr lang="en-US" sz="1600" dirty="0" smtClean="0"/>
              <a:t>Propose packet extension duration and CPs for NDP</a:t>
            </a:r>
          </a:p>
          <a:p>
            <a:pPr lvl="1"/>
            <a:endParaRPr lang="en-US" sz="1600" dirty="0"/>
          </a:p>
          <a:p>
            <a:r>
              <a:rPr lang="en-US" sz="1600" b="1" dirty="0" smtClean="0"/>
              <a:t>Topic 2: Minimum unit of feedback</a:t>
            </a:r>
          </a:p>
          <a:p>
            <a:pPr lvl="1"/>
            <a:r>
              <a:rPr lang="en-US" sz="1600" dirty="0"/>
              <a:t>In 11ac, minimum feedback unit is 20 MHz</a:t>
            </a:r>
          </a:p>
          <a:p>
            <a:pPr lvl="1"/>
            <a:r>
              <a:rPr lang="en-US" sz="1600" dirty="0"/>
              <a:t>To efficiently handle OFDMA in 11ax, propose feedback scheme on RUs &lt; 20 MHz </a:t>
            </a:r>
          </a:p>
          <a:p>
            <a:pPr lvl="1"/>
            <a:r>
              <a:rPr lang="en-US" sz="1600" dirty="0" smtClean="0"/>
              <a:t>Granularity: 26 tone RU, AP signals </a:t>
            </a:r>
            <a:r>
              <a:rPr lang="en-US" sz="1600" i="1" dirty="0" smtClean="0"/>
              <a:t>start</a:t>
            </a:r>
            <a:r>
              <a:rPr lang="en-US" sz="1600" dirty="0" smtClean="0"/>
              <a:t> and </a:t>
            </a:r>
            <a:r>
              <a:rPr lang="en-US" sz="1600" i="1" dirty="0" smtClean="0"/>
              <a:t>end</a:t>
            </a:r>
            <a:r>
              <a:rPr lang="en-US" sz="1600" dirty="0" smtClean="0"/>
              <a:t> RUs for feedback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Outline (continued)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Topic 3: Add support for channel quality indicator feedback</a:t>
            </a:r>
          </a:p>
          <a:p>
            <a:pPr lvl="1"/>
            <a:r>
              <a:rPr lang="en-US" sz="1600" dirty="0" smtClean="0"/>
              <a:t>With OFDMA and MU-MIMO, AP needs to assign RUs to STAs that are “good” for them</a:t>
            </a:r>
          </a:p>
          <a:p>
            <a:pPr lvl="1"/>
            <a:r>
              <a:rPr lang="en-US" sz="1600" dirty="0" smtClean="0"/>
              <a:t>Full channel feedback from all STAs over entire bandwidth leads to excessive overhead</a:t>
            </a:r>
          </a:p>
          <a:p>
            <a:pPr lvl="1"/>
            <a:r>
              <a:rPr lang="en-US" sz="1600" dirty="0" smtClean="0"/>
              <a:t>Propose to support a channel quality indicator (CQI-only) feedback mode</a:t>
            </a:r>
          </a:p>
          <a:p>
            <a:pPr lvl="1"/>
            <a:r>
              <a:rPr lang="en-US" sz="1600" dirty="0" smtClean="0"/>
              <a:t>Coarser channel feedback is given to AP to help allot RUs to </a:t>
            </a:r>
            <a:r>
              <a:rPr lang="en-US" sz="1600" smtClean="0"/>
              <a:t>users with </a:t>
            </a:r>
            <a:r>
              <a:rPr lang="en-US" sz="1600" dirty="0" smtClean="0"/>
              <a:t>lesser overhead</a:t>
            </a:r>
            <a:endParaRPr lang="en-US" sz="1600" dirty="0"/>
          </a:p>
          <a:p>
            <a:pPr lvl="1"/>
            <a:endParaRPr lang="en-US" sz="1400" b="1" dirty="0" smtClean="0"/>
          </a:p>
          <a:p>
            <a:endParaRPr lang="en-US" sz="1600" b="1" dirty="0"/>
          </a:p>
          <a:p>
            <a:r>
              <a:rPr lang="en-US" sz="1600" b="1" dirty="0" smtClean="0"/>
              <a:t>Topic 4: Feedback parameters – who controls and where to put them?</a:t>
            </a:r>
          </a:p>
          <a:p>
            <a:pPr lvl="1"/>
            <a:r>
              <a:rPr lang="en-US" sz="1600" u="sng" dirty="0" smtClean="0"/>
              <a:t>Quantities:</a:t>
            </a:r>
            <a:r>
              <a:rPr lang="en-US" sz="1600" dirty="0" smtClean="0"/>
              <a:t> Ng, </a:t>
            </a:r>
            <a:r>
              <a:rPr lang="en-US" sz="1600" dirty="0" err="1" smtClean="0"/>
              <a:t>Nc</a:t>
            </a:r>
            <a:r>
              <a:rPr lang="en-US" sz="1600" dirty="0" smtClean="0"/>
              <a:t> (#columns in compressed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 feedback), quantization, feedback bandwidth, CQI Indicator (full feedback or CQI-only)</a:t>
            </a:r>
          </a:p>
          <a:p>
            <a:pPr lvl="1"/>
            <a:r>
              <a:rPr lang="en-US" sz="1600" dirty="0" smtClean="0"/>
              <a:t>Propose to put them in NDPA</a:t>
            </a:r>
          </a:p>
          <a:p>
            <a:pPr lvl="1"/>
            <a:r>
              <a:rPr lang="en-US" sz="1600" dirty="0" smtClean="0"/>
              <a:t>AP controls these quantities</a:t>
            </a:r>
          </a:p>
          <a:p>
            <a:pPr lvl="2"/>
            <a:r>
              <a:rPr lang="en-US" sz="1400" dirty="0" smtClean="0"/>
              <a:t>Except for the case of NDPA addressed to a single STA requesting SU feedback. Here, STA controls Ng, </a:t>
            </a:r>
            <a:r>
              <a:rPr lang="en-US" sz="1400" dirty="0" err="1" smtClean="0"/>
              <a:t>Nc</a:t>
            </a:r>
            <a:r>
              <a:rPr lang="en-US" sz="1400" dirty="0" smtClean="0"/>
              <a:t>, quantization</a:t>
            </a:r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12687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2819400"/>
            <a:ext cx="7772400" cy="457200"/>
          </a:xfrm>
        </p:spPr>
        <p:txBody>
          <a:bodyPr/>
          <a:lstStyle/>
          <a:p>
            <a:r>
              <a:rPr lang="en-US" sz="2400" dirty="0" smtClean="0"/>
              <a:t>Topic 1 </a:t>
            </a:r>
            <a:r>
              <a:rPr lang="en-US" sz="2400" dirty="0"/>
              <a:t>– </a:t>
            </a:r>
            <a:r>
              <a:rPr lang="en-US" sz="2400" dirty="0" smtClean="0"/>
              <a:t>Feedback tone plan + NDP design</a:t>
            </a:r>
          </a:p>
        </p:txBody>
      </p:sp>
    </p:spTree>
    <p:extLst>
      <p:ext uri="{BB962C8B-B14F-4D97-AF65-F5344CB8AC3E}">
        <p14:creationId xmlns:p14="http://schemas.microsoft.com/office/powerpoint/2010/main" val="346414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Feedback tone plan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1" dirty="0"/>
              <a:t>Design Idea</a:t>
            </a:r>
          </a:p>
          <a:p>
            <a:pPr lvl="1"/>
            <a:r>
              <a:rPr lang="en-US" sz="1400" dirty="0"/>
              <a:t>Align feedback tones for different PPDU BW</a:t>
            </a:r>
            <a:endParaRPr lang="en-US" sz="1200" dirty="0"/>
          </a:p>
          <a:p>
            <a:pPr lvl="1"/>
            <a:r>
              <a:rPr lang="en-US" sz="1400" dirty="0"/>
              <a:t>Use multiples of 4 for both Ng = 4 and Ng = 16</a:t>
            </a:r>
          </a:p>
          <a:p>
            <a:pPr lvl="1"/>
            <a:r>
              <a:rPr lang="en-US" sz="1400" dirty="0"/>
              <a:t>Start from tone index -4 and 4 </a:t>
            </a:r>
            <a:endParaRPr lang="en-US" sz="140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1400" dirty="0" smtClean="0">
                <a:sym typeface="Wingdings" panose="05000000000000000000" pitchFamily="2" charset="2"/>
              </a:rPr>
              <a:t>20 MHz</a:t>
            </a:r>
          </a:p>
          <a:p>
            <a:pPr lvl="1"/>
            <a:r>
              <a:rPr lang="en-US" sz="1400" dirty="0" smtClean="0">
                <a:cs typeface="Arial"/>
                <a:sym typeface="Wingdings" panose="05000000000000000000" pitchFamily="2" charset="2"/>
              </a:rPr>
              <a:t>Ng = 4 </a:t>
            </a:r>
            <a:r>
              <a:rPr lang="en-US" sz="1400" dirty="0" smtClean="0">
                <a:latin typeface="Arial"/>
                <a:cs typeface="Arial"/>
                <a:sym typeface="Wingdings" panose="05000000000000000000" pitchFamily="2" charset="2"/>
              </a:rPr>
              <a:t>→</a:t>
            </a:r>
            <a:r>
              <a:rPr lang="en-US" sz="1400" dirty="0" smtClean="0">
                <a:cs typeface="Arial"/>
                <a:sym typeface="Wingdings" panose="05000000000000000000" pitchFamily="2" charset="2"/>
              </a:rPr>
              <a:t> [-120:4:-4 4:4:120] + edge(± 122, ± 2 )</a:t>
            </a:r>
          </a:p>
          <a:p>
            <a:pPr lvl="1"/>
            <a:r>
              <a:rPr lang="en-US" sz="1400" dirty="0" smtClean="0">
                <a:cs typeface="Arial"/>
                <a:sym typeface="Wingdings" panose="05000000000000000000" pitchFamily="2" charset="2"/>
              </a:rPr>
              <a:t>Ng = 16 </a:t>
            </a:r>
            <a:r>
              <a:rPr lang="en-US" sz="1400" dirty="0" smtClean="0">
                <a:latin typeface="Arial"/>
                <a:cs typeface="Arial"/>
                <a:sym typeface="Wingdings" panose="05000000000000000000" pitchFamily="2" charset="2"/>
              </a:rPr>
              <a:t>→</a:t>
            </a:r>
            <a:r>
              <a:rPr lang="en-US" sz="1400" dirty="0" smtClean="0">
                <a:cs typeface="Arial"/>
                <a:sym typeface="Wingdings" panose="05000000000000000000" pitchFamily="2" charset="2"/>
              </a:rPr>
              <a:t> [-116:16:-4 4:16:116] + edge(± 122, ± 2)</a:t>
            </a:r>
            <a:endParaRPr lang="en-US" sz="1400" b="1" dirty="0" smtClean="0">
              <a:cs typeface="Arial"/>
              <a:sym typeface="Wingdings" panose="05000000000000000000" pitchFamily="2" charset="2"/>
            </a:endParaRPr>
          </a:p>
          <a:p>
            <a:r>
              <a:rPr lang="en-US" sz="1400" dirty="0" smtClean="0"/>
              <a:t>40 MHz</a:t>
            </a:r>
          </a:p>
          <a:p>
            <a:pPr lvl="1">
              <a:defRPr/>
            </a:pPr>
            <a:r>
              <a:rPr lang="en-US" sz="1400" dirty="0" smtClean="0">
                <a:sym typeface="Wingdings" panose="05000000000000000000" pitchFamily="2" charset="2"/>
              </a:rPr>
              <a:t>Ng = 4/16 </a:t>
            </a:r>
            <a:r>
              <a:rPr lang="en-US" sz="1400" dirty="0" smtClean="0">
                <a:latin typeface="Arial"/>
                <a:cs typeface="Arial"/>
                <a:sym typeface="Wingdings" panose="05000000000000000000" pitchFamily="2" charset="2"/>
              </a:rPr>
              <a:t>→</a:t>
            </a:r>
            <a:r>
              <a:rPr lang="en-US" sz="1400" dirty="0" smtClean="0">
                <a:sym typeface="Wingdings" panose="05000000000000000000" pitchFamily="2" charset="2"/>
              </a:rPr>
              <a:t> [-244:Ng:-4, 4:Ng:244] </a:t>
            </a:r>
          </a:p>
          <a:p>
            <a:pPr>
              <a:defRPr/>
            </a:pPr>
            <a:r>
              <a:rPr lang="en-US" sz="1400" dirty="0" smtClean="0">
                <a:sym typeface="Wingdings" panose="05000000000000000000" pitchFamily="2" charset="2"/>
              </a:rPr>
              <a:t>80 MHz</a:t>
            </a:r>
          </a:p>
          <a:p>
            <a:pPr lvl="1">
              <a:defRPr/>
            </a:pPr>
            <a:r>
              <a:rPr lang="en-US" sz="1400" dirty="0" smtClean="0">
                <a:sym typeface="Wingdings" panose="05000000000000000000" pitchFamily="2" charset="2"/>
              </a:rPr>
              <a:t>Ng = 4/16 </a:t>
            </a:r>
            <a:r>
              <a:rPr lang="en-US" sz="1400" dirty="0" smtClean="0">
                <a:latin typeface="Arial"/>
                <a:cs typeface="Arial"/>
                <a:sym typeface="Wingdings" panose="05000000000000000000" pitchFamily="2" charset="2"/>
              </a:rPr>
              <a:t>→ </a:t>
            </a:r>
            <a:r>
              <a:rPr lang="en-US" sz="1400" dirty="0" smtClean="0">
                <a:sym typeface="Wingdings" panose="05000000000000000000" pitchFamily="2" charset="2"/>
              </a:rPr>
              <a:t>[-500:Ng:-4, 4:Ng:500] </a:t>
            </a:r>
          </a:p>
          <a:p>
            <a:pPr marL="457200" lvl="1" indent="0">
              <a:buFontTx/>
              <a:buNone/>
              <a:defRPr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457200" lvl="1" indent="0">
              <a:buFontTx/>
              <a:buNone/>
              <a:defRPr/>
            </a:pPr>
            <a:endParaRPr lang="en-US" sz="1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4997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NDP 2X vs 4X LTF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dirty="0" smtClean="0"/>
              <a:t>How does the </a:t>
            </a:r>
            <a:r>
              <a:rPr lang="en-US" sz="1600" dirty="0" err="1" smtClean="0"/>
              <a:t>goodput</a:t>
            </a:r>
            <a:r>
              <a:rPr lang="en-US" sz="1600" dirty="0" smtClean="0"/>
              <a:t> change with NDP size? Is 2X LTF as good as 4X LTF?</a:t>
            </a:r>
          </a:p>
          <a:p>
            <a:endParaRPr lang="en-US" sz="1600" dirty="0"/>
          </a:p>
          <a:p>
            <a:r>
              <a:rPr lang="en-US" sz="1600" b="1" dirty="0" smtClean="0"/>
              <a:t>Simulation setup</a:t>
            </a:r>
          </a:p>
          <a:p>
            <a:pPr lvl="1"/>
            <a:r>
              <a:rPr lang="en-US" sz="1400" dirty="0" smtClean="0"/>
              <a:t>NDP: 2X and 4X LTFs</a:t>
            </a:r>
          </a:p>
          <a:p>
            <a:pPr lvl="1"/>
            <a:r>
              <a:rPr lang="en-US" sz="1400" dirty="0"/>
              <a:t>STA interpolates (linearly) at pilot tones that fall on feedback tone </a:t>
            </a:r>
            <a:r>
              <a:rPr lang="en-US" sz="1400" dirty="0" smtClean="0"/>
              <a:t>plan</a:t>
            </a:r>
          </a:p>
          <a:p>
            <a:pPr lvl="1"/>
            <a:r>
              <a:rPr lang="en-US" sz="1400" dirty="0" err="1" smtClean="0"/>
              <a:t>Beamformed</a:t>
            </a:r>
            <a:r>
              <a:rPr lang="en-US" sz="1400" dirty="0" smtClean="0"/>
              <a:t> packet: 2X LTF, ZF </a:t>
            </a:r>
            <a:r>
              <a:rPr lang="en-US" sz="1400" dirty="0" err="1" smtClean="0"/>
              <a:t>beamforming</a:t>
            </a:r>
            <a:endParaRPr lang="en-US" sz="1400" dirty="0" smtClean="0"/>
          </a:p>
          <a:p>
            <a:pPr lvl="1"/>
            <a:r>
              <a:rPr lang="en-US" sz="1400" dirty="0" smtClean="0"/>
              <a:t>Configurations:</a:t>
            </a:r>
          </a:p>
          <a:p>
            <a:pPr lvl="2"/>
            <a:r>
              <a:rPr lang="en-US" sz="1400" dirty="0" smtClean="0"/>
              <a:t>1 </a:t>
            </a:r>
            <a:r>
              <a:rPr lang="en-US" sz="1400" dirty="0"/>
              <a:t>user, 4 </a:t>
            </a:r>
            <a:r>
              <a:rPr lang="en-US" sz="1400" dirty="0" err="1"/>
              <a:t>Tx</a:t>
            </a:r>
            <a:r>
              <a:rPr lang="en-US" sz="1400" dirty="0"/>
              <a:t> antennas at AP, 1 Rx antenna at each STA</a:t>
            </a:r>
          </a:p>
          <a:p>
            <a:pPr lvl="2"/>
            <a:r>
              <a:rPr lang="en-US" sz="1400" dirty="0"/>
              <a:t>3 users, 4 </a:t>
            </a:r>
            <a:r>
              <a:rPr lang="en-US" sz="1400" dirty="0" err="1"/>
              <a:t>Tx</a:t>
            </a:r>
            <a:r>
              <a:rPr lang="en-US" sz="1400" dirty="0"/>
              <a:t> antennas at AP, 1 Rx antenna at each STA</a:t>
            </a:r>
          </a:p>
          <a:p>
            <a:pPr lvl="2"/>
            <a:r>
              <a:rPr lang="en-US" sz="1400" dirty="0"/>
              <a:t>6 users, 8 </a:t>
            </a:r>
            <a:r>
              <a:rPr lang="en-US" sz="1400" dirty="0" err="1"/>
              <a:t>Tx</a:t>
            </a:r>
            <a:r>
              <a:rPr lang="en-US" sz="1400" dirty="0"/>
              <a:t> antennas at AP, 1 Rx antenna at each </a:t>
            </a:r>
            <a:r>
              <a:rPr lang="en-US" sz="1400" dirty="0" smtClean="0"/>
              <a:t>STA</a:t>
            </a:r>
          </a:p>
          <a:p>
            <a:pPr lvl="1"/>
            <a:r>
              <a:rPr lang="en-US" sz="1400" dirty="0" smtClean="0"/>
              <a:t>PHY </a:t>
            </a:r>
            <a:r>
              <a:rPr lang="en-US" sz="1400" dirty="0"/>
              <a:t>Abstraction</a:t>
            </a:r>
          </a:p>
          <a:p>
            <a:endParaRPr lang="en-US" sz="1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0210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2400" dirty="0" smtClean="0"/>
              <a:t>Typical cases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2900" y="5486400"/>
            <a:ext cx="7691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In 11nE for SU and 11nD for MU</a:t>
            </a:r>
          </a:p>
          <a:p>
            <a:pPr algn="ctr"/>
            <a:r>
              <a:rPr lang="en-US" sz="1800" b="1" dirty="0" smtClean="0"/>
              <a:t>hardly any difference between the options</a:t>
            </a:r>
            <a:endParaRPr lang="en-US" sz="1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229776" y="4724400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SU, Ng = 16</a:t>
            </a:r>
            <a:endParaRPr 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500186" y="4631323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M</a:t>
            </a:r>
            <a:r>
              <a:rPr lang="en-US" sz="1600" b="1" dirty="0" smtClean="0"/>
              <a:t>U, Ng = 4</a:t>
            </a:r>
            <a:endParaRPr lang="en-US" sz="1600" b="1" dirty="0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09700"/>
            <a:ext cx="4281231" cy="320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402" y="1400175"/>
            <a:ext cx="4112698" cy="3082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723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2400" dirty="0" smtClean="0"/>
              <a:t>A more challenging case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3375" y="4981575"/>
            <a:ext cx="7691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Propose to use 2X NDP: shorter duration &amp; no difference in </a:t>
            </a:r>
            <a:r>
              <a:rPr lang="en-US" sz="1800" b="1" dirty="0" err="1" smtClean="0"/>
              <a:t>goodput</a:t>
            </a:r>
            <a:endParaRPr lang="en-US" sz="1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354902" y="4528721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8x1, 6 users, 11nE, Ng = 4</a:t>
            </a:r>
            <a:endParaRPr lang="en-US" sz="16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199" y="1276349"/>
            <a:ext cx="4187825" cy="3139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91200" y="60960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more results, see Appendix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CP and packet extension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dirty="0" smtClean="0"/>
              <a:t>Current 2X HE-LTF can be used with 2 CP values: 0.8 us and 1.6 us</a:t>
            </a:r>
          </a:p>
          <a:p>
            <a:r>
              <a:rPr lang="en-US" sz="1600" dirty="0" smtClean="0">
                <a:sym typeface="Wingdings" panose="05000000000000000000" pitchFamily="2" charset="2"/>
              </a:rPr>
              <a:t>Propose to use the same CP choices for NDP</a:t>
            </a:r>
          </a:p>
          <a:p>
            <a:endParaRPr lang="en-US" sz="1600" dirty="0">
              <a:sym typeface="Wingdings" panose="05000000000000000000" pitchFamily="2" charset="2"/>
            </a:endParaRPr>
          </a:p>
          <a:p>
            <a:r>
              <a:rPr lang="en-US" sz="1600" dirty="0" smtClean="0">
                <a:sym typeface="Wingdings" panose="05000000000000000000" pitchFamily="2" charset="2"/>
              </a:rPr>
              <a:t>Propose packet extension of 4 us for </a:t>
            </a:r>
            <a:r>
              <a:rPr lang="en-US" sz="1600" dirty="0" smtClean="0">
                <a:sym typeface="Wingdings" panose="05000000000000000000" pitchFamily="2" charset="2"/>
              </a:rPr>
              <a:t>NDP</a:t>
            </a:r>
          </a:p>
          <a:p>
            <a:pPr lvl="1"/>
            <a:r>
              <a:rPr lang="en-US" sz="1400" dirty="0"/>
              <a:t>C</a:t>
            </a:r>
            <a:r>
              <a:rPr lang="en-US" sz="1400" dirty="0" smtClean="0"/>
              <a:t>omputational </a:t>
            </a:r>
            <a:r>
              <a:rPr lang="en-US" sz="1400" dirty="0"/>
              <a:t>effort is similar to 11ac where we also </a:t>
            </a:r>
            <a:r>
              <a:rPr lang="en-US" sz="1400" dirty="0" smtClean="0"/>
              <a:t>have </a:t>
            </a:r>
            <a:r>
              <a:rPr lang="en-US" sz="1400" dirty="0"/>
              <a:t>4uS packet extension</a:t>
            </a:r>
            <a:endParaRPr lang="en-US" sz="14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5417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74919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8341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/>
              <a:t>Topic 2 – Minimum unit of feedback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86677" y="1447800"/>
            <a:ext cx="4551045" cy="3360966"/>
            <a:chOff x="528778" y="1147534"/>
            <a:chExt cx="4551045" cy="3360966"/>
          </a:xfrm>
        </p:grpSpPr>
        <p:pic>
          <p:nvPicPr>
            <p:cNvPr id="11" name="Picture 10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778" y="1447800"/>
              <a:ext cx="4551045" cy="30607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2" name="Straight Arrow Connector 11"/>
            <p:cNvCxnSpPr/>
            <p:nvPr/>
          </p:nvCxnSpPr>
          <p:spPr bwMode="auto">
            <a:xfrm>
              <a:off x="2590800" y="1424533"/>
              <a:ext cx="0" cy="57061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3146098" y="1447800"/>
              <a:ext cx="0" cy="5648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2362200" y="1147534"/>
              <a:ext cx="685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C00000"/>
                  </a:solidFill>
                </a:rPr>
                <a:t>start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04300" y="1153359"/>
              <a:ext cx="685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>
                  <a:solidFill>
                    <a:srgbClr val="C00000"/>
                  </a:solidFill>
                </a:rPr>
                <a:t>end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028699" y="4885550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80 MHz RU plan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92964" y="1447800"/>
            <a:ext cx="402243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In 11ac, minimum feedback unit is 20 MHz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With OFDMA in 11ax, minimum feedback unit must be smaller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dirty="0" smtClean="0"/>
              <a:t>If scheduling </a:t>
            </a:r>
            <a:r>
              <a:rPr lang="en-US" dirty="0"/>
              <a:t>algorithm determines that </a:t>
            </a:r>
            <a:r>
              <a:rPr lang="en-US" dirty="0" smtClean="0"/>
              <a:t>STA </a:t>
            </a:r>
            <a:r>
              <a:rPr lang="en-US" dirty="0"/>
              <a:t>gets a 52 tone RU, wasteful to feed back entire 2</a:t>
            </a:r>
            <a:r>
              <a:rPr lang="en-US" dirty="0" smtClean="0"/>
              <a:t>0 MHz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u="sng" dirty="0" smtClean="0"/>
              <a:t>Proposal:</a:t>
            </a:r>
            <a:r>
              <a:rPr lang="en-US" sz="1400" b="1" dirty="0" smtClean="0"/>
              <a:t> AP </a:t>
            </a:r>
            <a:r>
              <a:rPr lang="en-US" sz="1400" b="1" dirty="0"/>
              <a:t>signals (</a:t>
            </a:r>
            <a:r>
              <a:rPr lang="en-US" sz="1400" b="1" i="1" dirty="0"/>
              <a:t>start</a:t>
            </a:r>
            <a:r>
              <a:rPr lang="en-US" sz="1400" b="1" dirty="0"/>
              <a:t> 26 RU, </a:t>
            </a:r>
            <a:r>
              <a:rPr lang="en-US" sz="1400" b="1" i="1" dirty="0"/>
              <a:t>end</a:t>
            </a:r>
            <a:r>
              <a:rPr lang="en-US" sz="1400" b="1" dirty="0"/>
              <a:t> 26 RU</a:t>
            </a:r>
            <a:r>
              <a:rPr lang="en-US" sz="1400" b="1" dirty="0" smtClean="0"/>
              <a:t>)</a:t>
            </a:r>
            <a:r>
              <a:rPr lang="en-US" sz="1400" dirty="0" smtClean="0"/>
              <a:t> to indicate </a:t>
            </a:r>
            <a:r>
              <a:rPr lang="en-US" sz="1400" dirty="0" err="1" smtClean="0"/>
              <a:t>subband</a:t>
            </a:r>
            <a:r>
              <a:rPr lang="en-US" sz="1400" dirty="0" smtClean="0"/>
              <a:t> on which it would like feedback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/>
              <a:t>Benefits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b="1" dirty="0"/>
              <a:t>Extremely flexible:</a:t>
            </a:r>
            <a:r>
              <a:rPr lang="en-US" sz="1400" dirty="0"/>
              <a:t> any set of contiguous RUs can be fed back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b="1" dirty="0"/>
              <a:t>No need for special rules:</a:t>
            </a:r>
            <a:r>
              <a:rPr lang="en-US" sz="1400" dirty="0"/>
              <a:t> If we restrict minimum feedback unit to 106 tones (for </a:t>
            </a:r>
            <a:r>
              <a:rPr lang="en-US" sz="1400" dirty="0" err="1"/>
              <a:t>eg</a:t>
            </a:r>
            <a:r>
              <a:rPr lang="en-US" sz="1400" dirty="0"/>
              <a:t>), need separate rules for 26 tone RUs between 106 tone RUs</a:t>
            </a:r>
          </a:p>
          <a:p>
            <a:pPr lvl="1"/>
            <a:endParaRPr lang="en-US" sz="1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b="1" dirty="0"/>
              <a:t>Cleanly handles the center 26 RU</a:t>
            </a:r>
            <a:r>
              <a:rPr lang="en-US" sz="1400" dirty="0"/>
              <a:t> in 20 &amp; 80 MHz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b="1" u="sng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8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/>
              <a:t>Topic </a:t>
            </a:r>
            <a:r>
              <a:rPr lang="en-US" sz="2400" dirty="0" smtClean="0"/>
              <a:t>3 </a:t>
            </a:r>
            <a:r>
              <a:rPr lang="en-US" sz="2400" dirty="0"/>
              <a:t>– </a:t>
            </a:r>
            <a:r>
              <a:rPr lang="en-US" sz="2400" dirty="0" smtClean="0"/>
              <a:t>CQI-only feedback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" y="1447799"/>
            <a:ext cx="792479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For efficient network usage with OFDMA and MU-MIMO, AP needs to assign RUs to STAs that are “good” for them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Full channel feedback (S+V) as in 11ac from all STAs over whole bandwidth leads to very large overhead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Propose </a:t>
            </a:r>
            <a:r>
              <a:rPr lang="en-US" sz="1600" dirty="0" smtClean="0"/>
              <a:t>to add channel </a:t>
            </a:r>
            <a:r>
              <a:rPr lang="en-US" sz="1600" dirty="0"/>
              <a:t>quality </a:t>
            </a:r>
            <a:r>
              <a:rPr lang="en-US" sz="1600" dirty="0" smtClean="0"/>
              <a:t>indicator (CQI-only</a:t>
            </a:r>
            <a:r>
              <a:rPr lang="en-US" sz="1600" dirty="0"/>
              <a:t>) feedback </a:t>
            </a:r>
            <a:r>
              <a:rPr lang="en-US" sz="1600" dirty="0" smtClean="0"/>
              <a:t>mode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Coarser </a:t>
            </a:r>
            <a:r>
              <a:rPr lang="en-US" sz="1600" dirty="0"/>
              <a:t>channel feedback is given to AP to help it allot users to RU with lesser </a:t>
            </a:r>
            <a:r>
              <a:rPr lang="en-US" sz="1600" dirty="0" smtClean="0"/>
              <a:t>overhead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Exact metric for CQI-only feedback is TBD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98999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Topic 4 </a:t>
            </a:r>
            <a:br>
              <a:rPr lang="en-US" sz="2200" dirty="0" smtClean="0"/>
            </a:br>
            <a:r>
              <a:rPr lang="en-US" sz="2200" dirty="0" smtClean="0"/>
              <a:t>Feedback parameters: who controls and where to put them?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460302"/>
            <a:ext cx="8077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Feedback parameters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Ng – tone grouping factor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err="1" smtClean="0"/>
              <a:t>Nc</a:t>
            </a:r>
            <a:r>
              <a:rPr lang="en-US" sz="1600" dirty="0" smtClean="0"/>
              <a:t> – number of columns in compressed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 feedback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Quantization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Feedback bandwidth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Feedback type (full feedback or CQI-only)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Include all parameters in NDPA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Feedback computations begin right after NDP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STA is ready for computations as early as possible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AP controls choice of these quantities </a:t>
            </a:r>
            <a:r>
              <a:rPr lang="en-US" sz="1600" dirty="0"/>
              <a:t>(mostly) </a:t>
            </a:r>
            <a:endParaRPr lang="en-US" sz="16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Two qualifiers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Max </a:t>
            </a:r>
            <a:r>
              <a:rPr lang="en-US" sz="1400" dirty="0" err="1" smtClean="0"/>
              <a:t>Nc</a:t>
            </a:r>
            <a:r>
              <a:rPr lang="en-US" sz="1400" dirty="0" smtClean="0"/>
              <a:t> that </a:t>
            </a:r>
            <a:r>
              <a:rPr lang="en-US" sz="1400" dirty="0" err="1" smtClean="0"/>
              <a:t>beamformee</a:t>
            </a:r>
            <a:r>
              <a:rPr lang="en-US" sz="1400" dirty="0" smtClean="0"/>
              <a:t> can support will be negotiated through capability exchange at association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For NDPA </a:t>
            </a:r>
            <a:r>
              <a:rPr lang="en-US" sz="1400" dirty="0"/>
              <a:t>addressed to a single STA </a:t>
            </a:r>
            <a:r>
              <a:rPr lang="en-US" sz="1400" dirty="0" smtClean="0"/>
              <a:t>requesting </a:t>
            </a:r>
            <a:r>
              <a:rPr lang="en-US" sz="1400" dirty="0"/>
              <a:t>SU type </a:t>
            </a:r>
            <a:r>
              <a:rPr lang="en-US" sz="1400" dirty="0" smtClean="0"/>
              <a:t>feedback, STA controls Ng, </a:t>
            </a:r>
            <a:r>
              <a:rPr lang="en-US" sz="1400" dirty="0" err="1" smtClean="0"/>
              <a:t>Nc</a:t>
            </a:r>
            <a:r>
              <a:rPr lang="en-US" sz="1400" dirty="0" smtClean="0"/>
              <a:t>, quantization as in 11ac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0174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Summary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1925" y="1295400"/>
                <a:ext cx="8610600" cy="5170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1" dirty="0" smtClean="0"/>
                  <a:t>Topic 1: Feedback tone plan, NDP design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Aligned FB tone plan for all bandwidths: [4:Ng:end,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/>
                      </a:rPr>
                      <m:t>−</m:t>
                    </m:r>
                  </m:oMath>
                </a14:m>
                <a:r>
                  <a:rPr lang="en-US" sz="1400" dirty="0"/>
                  <a:t>4: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/>
                      </a:rPr>
                      <m:t>−</m:t>
                    </m:r>
                  </m:oMath>
                </a14:m>
                <a:r>
                  <a:rPr lang="en-US" sz="1400" dirty="0" err="1"/>
                  <a:t>Ng:end</a:t>
                </a:r>
                <a:r>
                  <a:rPr lang="en-US" sz="1400" dirty="0"/>
                  <a:t>] </a:t>
                </a:r>
                <a:r>
                  <a:rPr lang="en-US" sz="1400" dirty="0" smtClean="0"/>
                  <a:t>(</a:t>
                </a:r>
                <a:r>
                  <a:rPr lang="en-US" sz="1400" dirty="0" smtClean="0">
                    <a:cs typeface="Arial"/>
                    <a:sym typeface="Wingdings" panose="05000000000000000000" pitchFamily="2" charset="2"/>
                  </a:rPr>
                  <a:t>edge(</a:t>
                </a:r>
                <a:r>
                  <a:rPr lang="en-US" sz="1400" dirty="0">
                    <a:cs typeface="Arial"/>
                    <a:sym typeface="Wingdings" panose="05000000000000000000" pitchFamily="2" charset="2"/>
                  </a:rPr>
                  <a:t>±</a:t>
                </a:r>
                <a:r>
                  <a:rPr lang="en-US" sz="1400" dirty="0" smtClean="0">
                    <a:cs typeface="Arial"/>
                    <a:sym typeface="Wingdings" panose="05000000000000000000" pitchFamily="2" charset="2"/>
                  </a:rPr>
                  <a:t>2, ± 122) </a:t>
                </a:r>
                <a:r>
                  <a:rPr lang="en-US" sz="1400" dirty="0">
                    <a:cs typeface="Arial"/>
                    <a:sym typeface="Wingdings" panose="05000000000000000000" pitchFamily="2" charset="2"/>
                  </a:rPr>
                  <a:t>added for 20 </a:t>
                </a:r>
                <a:r>
                  <a:rPr lang="en-US" sz="1400" dirty="0" smtClean="0">
                    <a:cs typeface="Arial"/>
                    <a:sym typeface="Wingdings" panose="05000000000000000000" pitchFamily="2" charset="2"/>
                  </a:rPr>
                  <a:t>MHz)</a:t>
                </a:r>
                <a:endParaRPr lang="en-US" sz="1400" dirty="0">
                  <a:solidFill>
                    <a:srgbClr val="C00000"/>
                  </a:solidFill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NDP: </a:t>
                </a:r>
                <a:r>
                  <a:rPr lang="en-US" sz="1400" dirty="0" smtClean="0"/>
                  <a:t>2X</a:t>
                </a:r>
                <a:r>
                  <a:rPr lang="en-US" sz="1400" b="1" dirty="0" smtClean="0"/>
                  <a:t> </a:t>
                </a:r>
                <a:r>
                  <a:rPr lang="en-US" sz="1400" dirty="0" smtClean="0"/>
                  <a:t>LTF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NDP supports 0.8 us and 1.6 us CP and shall use 4 us packet extension</a:t>
                </a:r>
              </a:p>
              <a:p>
                <a:pPr lvl="1"/>
                <a:endParaRPr lang="en-US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1" dirty="0" smtClean="0"/>
                  <a:t>Topic 2: Minimum unit of feedback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Granularity: 26 tone RU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AP signals </a:t>
                </a:r>
                <a:r>
                  <a:rPr lang="en-US" sz="1400" i="1" dirty="0" smtClean="0"/>
                  <a:t>start</a:t>
                </a:r>
                <a:r>
                  <a:rPr lang="en-US" sz="1400" dirty="0" smtClean="0"/>
                  <a:t> and </a:t>
                </a:r>
                <a:r>
                  <a:rPr lang="en-US" sz="1400" i="1" dirty="0" smtClean="0"/>
                  <a:t>end</a:t>
                </a:r>
                <a:r>
                  <a:rPr lang="en-US" sz="1400" dirty="0" smtClean="0"/>
                  <a:t> 26 tone RUs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Extremely flexible, clean &amp; doesn’t require special </a:t>
                </a:r>
                <a:r>
                  <a:rPr lang="en-US" sz="1400" dirty="0" smtClean="0"/>
                  <a:t>rules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1" dirty="0" smtClean="0"/>
                  <a:t>Topic 3: CQI-only feedback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Propose to support a CQI-only feedback mode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Coarser channel feedback helps allot “good” RUs to STAs with lesser overhead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1" dirty="0" smtClean="0"/>
                  <a:t>Topic 4: Feedback parameters </a:t>
                </a:r>
                <a:r>
                  <a:rPr lang="en-US" sz="1600" b="1" dirty="0" smtClean="0">
                    <a:latin typeface="Times New Roman"/>
                    <a:cs typeface="Times New Roman"/>
                  </a:rPr>
                  <a:t>‒</a:t>
                </a:r>
                <a:r>
                  <a:rPr lang="en-US" sz="1600" b="1" dirty="0" smtClean="0"/>
                  <a:t>  who controls and where to put them?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Ng, </a:t>
                </a:r>
                <a:r>
                  <a:rPr lang="en-US" sz="1400" dirty="0" err="1" smtClean="0"/>
                  <a:t>Nc</a:t>
                </a:r>
                <a:r>
                  <a:rPr lang="en-US" sz="1400" dirty="0" smtClean="0"/>
                  <a:t>, quantization, feedback bandwidth, feedback type (CQI-only or full feedback)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Put them all in NDPA, AP controls their choice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Two qualifiers for </a:t>
                </a:r>
                <a:r>
                  <a:rPr lang="en-US" sz="1400" dirty="0" err="1" smtClean="0"/>
                  <a:t>Nc</a:t>
                </a:r>
                <a:r>
                  <a:rPr lang="en-US" sz="1400" dirty="0" smtClean="0"/>
                  <a:t> </a:t>
                </a:r>
              </a:p>
              <a:p>
                <a:pPr marL="1657350" lvl="3" indent="-285750">
                  <a:buFont typeface="Arial" panose="020B0604020202020204" pitchFamily="34" charset="0"/>
                  <a:buChar char="•"/>
                </a:pPr>
                <a:r>
                  <a:rPr lang="en-US" sz="1400" dirty="0" err="1" smtClean="0"/>
                  <a:t>Nc</a:t>
                </a:r>
                <a:r>
                  <a:rPr lang="en-US" sz="1400" dirty="0" smtClean="0"/>
                  <a:t> is limited by max value </a:t>
                </a:r>
                <a:r>
                  <a:rPr lang="en-US" sz="1400" dirty="0" err="1" smtClean="0"/>
                  <a:t>beamformee</a:t>
                </a:r>
                <a:r>
                  <a:rPr lang="en-US" sz="1400" dirty="0" smtClean="0"/>
                  <a:t> can support – negotiated through capability exchange</a:t>
                </a:r>
              </a:p>
              <a:p>
                <a:pPr marL="1657350" lvl="3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For </a:t>
                </a:r>
                <a:r>
                  <a:rPr lang="en-US" sz="1400" dirty="0"/>
                  <a:t>NDPA addressed to a single STA requesting SU type feedback, STA controls </a:t>
                </a:r>
                <a:r>
                  <a:rPr lang="en-US" sz="1400" dirty="0" smtClean="0"/>
                  <a:t>Ng, </a:t>
                </a:r>
                <a:r>
                  <a:rPr lang="en-US" sz="1400" dirty="0" err="1" smtClean="0"/>
                  <a:t>Nc</a:t>
                </a:r>
                <a:r>
                  <a:rPr lang="en-US" sz="1400" smtClean="0"/>
                  <a:t>, quantization</a:t>
                </a:r>
                <a:endParaRPr lang="en-US" sz="1400" dirty="0"/>
              </a:p>
              <a:p>
                <a:pPr marL="1085850" lvl="2" indent="-171450"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marL="1657350" lvl="3" indent="-285750">
                  <a:buFont typeface="Arial" panose="020B0604020202020204" pitchFamily="34" charset="0"/>
                  <a:buChar char="•"/>
                </a:pPr>
                <a:endParaRPr lang="en-US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25" y="1295400"/>
                <a:ext cx="8610600" cy="5170646"/>
              </a:xfrm>
              <a:prstGeom prst="rect">
                <a:avLst/>
              </a:prstGeom>
              <a:blipFill rotWithShape="1">
                <a:blip r:embed="rId2"/>
                <a:stretch>
                  <a:fillRect l="-283" t="-3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984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#1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Move to add to the SFD </a:t>
            </a:r>
          </a:p>
          <a:p>
            <a:endParaRPr lang="en-US" sz="1600" b="1" dirty="0"/>
          </a:p>
          <a:p>
            <a:r>
              <a:rPr lang="en-US" sz="1400" dirty="0"/>
              <a:t>The tones used for channel feedback shall be a subset of the sets given below:</a:t>
            </a:r>
          </a:p>
          <a:p>
            <a:r>
              <a:rPr lang="en-US" sz="1400" dirty="0"/>
              <a:t> </a:t>
            </a:r>
          </a:p>
          <a:p>
            <a:r>
              <a:rPr lang="en-US" sz="1400" u="sng" dirty="0"/>
              <a:t>NDP bandwidth 20 MHz: </a:t>
            </a:r>
          </a:p>
          <a:p>
            <a:r>
              <a:rPr lang="en-US" sz="1400" dirty="0" smtClean="0"/>
              <a:t>Ng </a:t>
            </a:r>
            <a:r>
              <a:rPr lang="en-US" sz="1400" dirty="0"/>
              <a:t>= 4 → [-120:4:-4, 4:4:120] + edge(±2,±122)</a:t>
            </a:r>
          </a:p>
          <a:p>
            <a:r>
              <a:rPr lang="en-US" sz="1400" dirty="0"/>
              <a:t>Ng = 16 → [-116:16:-4, 4:16:116] + edge(±2,±122)</a:t>
            </a:r>
          </a:p>
          <a:p>
            <a:r>
              <a:rPr lang="en-US" sz="1400" dirty="0"/>
              <a:t> </a:t>
            </a:r>
          </a:p>
          <a:p>
            <a:r>
              <a:rPr lang="en-US" sz="1400" u="sng" dirty="0"/>
              <a:t>NDP bandwidth 40 MHz:</a:t>
            </a:r>
          </a:p>
          <a:p>
            <a:r>
              <a:rPr lang="en-US" sz="1400" dirty="0"/>
              <a:t>Ng = 4/16 → [-244:Ng:-4, 4:Ng:244]</a:t>
            </a:r>
          </a:p>
          <a:p>
            <a:r>
              <a:rPr lang="en-US" sz="1400" dirty="0"/>
              <a:t> </a:t>
            </a:r>
          </a:p>
          <a:p>
            <a:r>
              <a:rPr lang="en-US" sz="1400" u="sng" dirty="0"/>
              <a:t>NDP bandwidth 80 MHz:</a:t>
            </a:r>
          </a:p>
          <a:p>
            <a:r>
              <a:rPr lang="en-US" sz="1400" dirty="0"/>
              <a:t>Ng = 4/16 → [-500:Ng:-4, 4:Ng:500]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1072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#2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Move to add to the SFD </a:t>
            </a:r>
          </a:p>
          <a:p>
            <a:endParaRPr lang="en-US" sz="1600" dirty="0" smtClean="0"/>
          </a:p>
          <a:p>
            <a:r>
              <a:rPr lang="en-US" sz="1600" dirty="0" smtClean="0"/>
              <a:t>2X </a:t>
            </a:r>
            <a:r>
              <a:rPr lang="en-US" sz="1600" dirty="0"/>
              <a:t>HE-LTF sequence shall be the only mandatory mode for NDP. 4X HE-LTF shall not be supported in NDP.</a:t>
            </a:r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87396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#3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Move to add to the SFD </a:t>
            </a:r>
          </a:p>
          <a:p>
            <a:endParaRPr lang="en-US" sz="1600" dirty="0" smtClean="0"/>
          </a:p>
          <a:p>
            <a:r>
              <a:rPr lang="en-US" sz="1600" dirty="0"/>
              <a:t>T</a:t>
            </a:r>
            <a:r>
              <a:rPr lang="en-US" sz="1600" dirty="0" smtClean="0"/>
              <a:t>he </a:t>
            </a:r>
            <a:r>
              <a:rPr lang="en-US" sz="1600" dirty="0"/>
              <a:t>NDP </a:t>
            </a:r>
            <a:endParaRPr lang="en-US" sz="1600" dirty="0" smtClean="0"/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</a:t>
            </a:r>
            <a:r>
              <a:rPr lang="en-US" sz="1600" dirty="0" smtClean="0"/>
              <a:t>lways </a:t>
            </a:r>
            <a:r>
              <a:rPr lang="en-US" sz="1600" dirty="0"/>
              <a:t>has extension of 4uS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shall support the CP values 0.8 us and 1.6 us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4810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#4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2573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Move to add to the SFD </a:t>
            </a:r>
          </a:p>
          <a:p>
            <a:pPr latinLnBrk="1"/>
            <a:endParaRPr lang="en-US" sz="1600" dirty="0" smtClean="0"/>
          </a:p>
          <a:p>
            <a:pPr latinLnBrk="1"/>
            <a:r>
              <a:rPr lang="en-US" sz="1600" dirty="0" smtClean="0"/>
              <a:t>AP </a:t>
            </a:r>
            <a:r>
              <a:rPr lang="en-US" sz="1600" dirty="0"/>
              <a:t>can request </a:t>
            </a:r>
            <a:r>
              <a:rPr lang="en-US" sz="1600" dirty="0" err="1"/>
              <a:t>beamforming</a:t>
            </a:r>
            <a:r>
              <a:rPr lang="en-US" sz="1600" dirty="0"/>
              <a:t> feedback over partial BW which is less than the NDP BW</a:t>
            </a:r>
            <a:r>
              <a:rPr lang="en-US" sz="1600" dirty="0" smtClean="0"/>
              <a:t>. </a:t>
            </a:r>
            <a:r>
              <a:rPr lang="en-US" sz="1600" dirty="0"/>
              <a:t>The indication of the feedback BW goes in NDPA.</a:t>
            </a:r>
          </a:p>
          <a:p>
            <a:pPr latinLnBrk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98329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#5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Move to add to the SFD </a:t>
            </a:r>
          </a:p>
          <a:p>
            <a:endParaRPr lang="en-US" sz="1600" dirty="0" smtClean="0"/>
          </a:p>
          <a:p>
            <a:r>
              <a:rPr lang="en-US" sz="1600" dirty="0"/>
              <a:t>The granularity of channel feedback requested by the AP is a 26 tone </a:t>
            </a:r>
            <a:r>
              <a:rPr lang="en-US" sz="1600" dirty="0" smtClean="0"/>
              <a:t>RU. The AP signals </a:t>
            </a:r>
            <a:r>
              <a:rPr lang="en-US" sz="1600" i="1" dirty="0"/>
              <a:t>start</a:t>
            </a:r>
            <a:r>
              <a:rPr lang="en-US" sz="1600" dirty="0"/>
              <a:t> and </a:t>
            </a:r>
            <a:r>
              <a:rPr lang="en-US" sz="1600" i="1" dirty="0"/>
              <a:t>end</a:t>
            </a:r>
            <a:r>
              <a:rPr lang="en-US" sz="1600" dirty="0"/>
              <a:t> 26 tone RUs requested for feedback.</a:t>
            </a:r>
          </a:p>
        </p:txBody>
      </p:sp>
    </p:spTree>
    <p:extLst>
      <p:ext uri="{BB962C8B-B14F-4D97-AF65-F5344CB8AC3E}">
        <p14:creationId xmlns:p14="http://schemas.microsoft.com/office/powerpoint/2010/main" val="192412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</a:t>
            </a:r>
            <a:r>
              <a:rPr lang="en-US" sz="2200" dirty="0" smtClean="0"/>
              <a:t>#6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Move to add to the </a:t>
            </a:r>
            <a:r>
              <a:rPr lang="en-US" sz="1600" b="1" dirty="0" smtClean="0"/>
              <a:t>SFD</a:t>
            </a:r>
          </a:p>
          <a:p>
            <a:endParaRPr lang="en-US" sz="1600" dirty="0" smtClean="0"/>
          </a:p>
          <a:p>
            <a:r>
              <a:rPr lang="en-US" sz="1600" dirty="0" smtClean="0"/>
              <a:t>The </a:t>
            </a:r>
            <a:r>
              <a:rPr lang="en-US" sz="1600" dirty="0"/>
              <a:t>max </a:t>
            </a:r>
            <a:r>
              <a:rPr lang="en-US" sz="1600" dirty="0" err="1"/>
              <a:t>Nc</a:t>
            </a:r>
            <a:r>
              <a:rPr lang="en-US" sz="1600" dirty="0"/>
              <a:t> for sounding feedback that a </a:t>
            </a:r>
            <a:r>
              <a:rPr lang="en-US" sz="1600" dirty="0" err="1"/>
              <a:t>BFee</a:t>
            </a:r>
            <a:r>
              <a:rPr lang="en-US" sz="1600" dirty="0"/>
              <a:t> can support </a:t>
            </a:r>
            <a:r>
              <a:rPr lang="en-US" sz="1600" dirty="0" smtClean="0"/>
              <a:t>shall be </a:t>
            </a:r>
            <a:r>
              <a:rPr lang="en-US" sz="1600" dirty="0"/>
              <a:t>negotiated through a capability exchange at association.</a:t>
            </a:r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99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5708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6268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</a:t>
            </a:r>
            <a:r>
              <a:rPr lang="en-US" sz="2200" dirty="0" smtClean="0"/>
              <a:t>#7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Move to add to the </a:t>
            </a:r>
            <a:r>
              <a:rPr lang="en-US" sz="1600" b="1" dirty="0" smtClean="0"/>
              <a:t>SFD</a:t>
            </a:r>
          </a:p>
          <a:p>
            <a:endParaRPr lang="en-US" sz="1600" b="1" dirty="0"/>
          </a:p>
          <a:p>
            <a:r>
              <a:rPr lang="en-US" sz="1600" dirty="0"/>
              <a:t>AP shall control the Ng, quantization, and </a:t>
            </a:r>
            <a:r>
              <a:rPr lang="en-US" sz="1600" dirty="0" err="1"/>
              <a:t>Nc</a:t>
            </a:r>
            <a:r>
              <a:rPr lang="en-US" sz="1600" dirty="0"/>
              <a:t> of the sounding </a:t>
            </a:r>
            <a:r>
              <a:rPr lang="en-US" sz="1600" dirty="0" smtClean="0"/>
              <a:t>FB in </a:t>
            </a:r>
            <a:r>
              <a:rPr lang="en-US" sz="1600" dirty="0"/>
              <a:t>NDPA except in the special case of a NDPA addressed to a single STA </a:t>
            </a:r>
            <a:r>
              <a:rPr lang="en-US" sz="1600" dirty="0" smtClean="0"/>
              <a:t>which requests </a:t>
            </a:r>
            <a:r>
              <a:rPr lang="en-US" sz="1600" dirty="0"/>
              <a:t>SU type feedback. In the aforementioned special case, </a:t>
            </a:r>
            <a:r>
              <a:rPr lang="en-US" sz="1600" dirty="0" smtClean="0"/>
              <a:t>the STA controls </a:t>
            </a:r>
            <a:r>
              <a:rPr lang="en-US" sz="1600" dirty="0"/>
              <a:t>these quantities.</a:t>
            </a:r>
          </a:p>
          <a:p>
            <a:endParaRPr lang="en-US" sz="1600" dirty="0" smtClean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88411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#8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573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295400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Move to add to the </a:t>
            </a:r>
            <a:r>
              <a:rPr lang="en-US" sz="1600" b="1" dirty="0" smtClean="0"/>
              <a:t>SFD</a:t>
            </a:r>
          </a:p>
          <a:p>
            <a:endParaRPr lang="en-US" sz="1600" b="1" dirty="0"/>
          </a:p>
          <a:p>
            <a:r>
              <a:rPr lang="en-US" sz="1600" dirty="0"/>
              <a:t>A channel quality indicator </a:t>
            </a:r>
            <a:r>
              <a:rPr lang="en-US" sz="1600" dirty="0" smtClean="0"/>
              <a:t>only (CQI-only) </a:t>
            </a:r>
            <a:r>
              <a:rPr lang="en-US" sz="1600" dirty="0"/>
              <a:t>feedback (exact </a:t>
            </a:r>
            <a:r>
              <a:rPr lang="en-US" sz="1600" dirty="0" smtClean="0"/>
              <a:t>metric TBD</a:t>
            </a:r>
            <a:r>
              <a:rPr lang="en-US" sz="1600" dirty="0"/>
              <a:t>) will be supported by the sounding protocol in 11ax. </a:t>
            </a:r>
            <a:r>
              <a:rPr lang="en-US" sz="1600" dirty="0" smtClean="0"/>
              <a:t>The request </a:t>
            </a:r>
            <a:r>
              <a:rPr lang="en-US" sz="1600" dirty="0"/>
              <a:t>for </a:t>
            </a:r>
            <a:r>
              <a:rPr lang="en-US" sz="1600" dirty="0" smtClean="0"/>
              <a:t>CQI-only </a:t>
            </a:r>
            <a:r>
              <a:rPr lang="en-US" sz="1600" dirty="0"/>
              <a:t>feedback goes in NDPA.</a:t>
            </a:r>
          </a:p>
          <a:p>
            <a:r>
              <a:rPr lang="en-US" sz="1600" b="1" dirty="0" smtClean="0"/>
              <a:t> </a:t>
            </a:r>
            <a:endParaRPr lang="en-US" sz="1600" b="1" dirty="0"/>
          </a:p>
          <a:p>
            <a:endParaRPr lang="en-US" sz="1600" dirty="0" smtClean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61771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2895600"/>
            <a:ext cx="7772400" cy="838200"/>
          </a:xfrm>
        </p:spPr>
        <p:txBody>
          <a:bodyPr/>
          <a:lstStyle/>
          <a:p>
            <a:r>
              <a:rPr lang="en-US" sz="2400" dirty="0" smtClean="0"/>
              <a:t>Appendix A</a:t>
            </a:r>
          </a:p>
        </p:txBody>
      </p:sp>
    </p:spTree>
    <p:extLst>
      <p:ext uri="{BB962C8B-B14F-4D97-AF65-F5344CB8AC3E}">
        <p14:creationId xmlns:p14="http://schemas.microsoft.com/office/powerpoint/2010/main" val="140986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4419600" cy="3313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90800" y="7620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UMi-LoS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4031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0800" y="7620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11nE, 8 antenna AP</a:t>
            </a:r>
            <a:endParaRPr lang="en-US" sz="24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35100"/>
            <a:ext cx="5326063" cy="39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535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814483"/>
              </p:ext>
            </p:extLst>
          </p:nvPr>
        </p:nvGraphicFramePr>
        <p:xfrm>
          <a:off x="762000" y="17526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997734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781001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75443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108963</TotalTime>
  <Words>2888</Words>
  <Application>Microsoft Office PowerPoint</Application>
  <PresentationFormat>On-screen Show (4:3)</PresentationFormat>
  <Paragraphs>789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802-11-Submission</vt:lpstr>
      <vt:lpstr>Sounding Design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Outline</vt:lpstr>
      <vt:lpstr>Outline (continued)</vt:lpstr>
      <vt:lpstr>Topic 1 – Feedback tone plan + NDP design</vt:lpstr>
      <vt:lpstr>Feedback tone plan</vt:lpstr>
      <vt:lpstr>NDP 2X vs 4X LTF</vt:lpstr>
      <vt:lpstr>Typical cases</vt:lpstr>
      <vt:lpstr>A more challenging case</vt:lpstr>
      <vt:lpstr>CP and packet extension</vt:lpstr>
      <vt:lpstr>Topic 2 – Minimum unit of feedback</vt:lpstr>
      <vt:lpstr>Topic 3 – CQI-only feedback</vt:lpstr>
      <vt:lpstr>Topic 4  Feedback parameters: who controls and where to put them?</vt:lpstr>
      <vt:lpstr>Summary</vt:lpstr>
      <vt:lpstr>SP #1</vt:lpstr>
      <vt:lpstr>SP #2</vt:lpstr>
      <vt:lpstr>SP #3</vt:lpstr>
      <vt:lpstr>SP #4</vt:lpstr>
      <vt:lpstr>SP #5</vt:lpstr>
      <vt:lpstr>SP #6</vt:lpstr>
      <vt:lpstr>SP #7</vt:lpstr>
      <vt:lpstr>SP #8</vt:lpstr>
      <vt:lpstr>Appendix A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Sriram Venkateswaran</cp:lastModifiedBy>
  <cp:revision>2338</cp:revision>
  <cp:lastPrinted>1998-02-10T13:28:06Z</cp:lastPrinted>
  <dcterms:created xsi:type="dcterms:W3CDTF">2007-05-21T21:00:37Z</dcterms:created>
  <dcterms:modified xsi:type="dcterms:W3CDTF">2016-03-14T02:12:58Z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-329287951</vt:i4>
  </property>
  <property fmtid="{D5CDD505-2E9C-101B-9397-08002B2CF9AE}" pid="4" name="_EmailSubject">
    <vt:lpwstr>Ng contribution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</Properties>
</file>