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08" r:id="rId13"/>
    <p:sldId id="305" r:id="rId14"/>
    <p:sldId id="309" r:id="rId15"/>
    <p:sldId id="301" r:id="rId16"/>
    <p:sldId id="29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41" autoAdjust="0"/>
  </p:normalViewPr>
  <p:slideViewPr>
    <p:cSldViewPr>
      <p:cViewPr>
        <p:scale>
          <a:sx n="70" d="100"/>
          <a:sy n="70" d="100"/>
        </p:scale>
        <p:origin x="-1272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495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367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367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5541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 2016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Mar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RU Signaling in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159082"/>
              </p:ext>
            </p:extLst>
          </p:nvPr>
        </p:nvGraphicFramePr>
        <p:xfrm>
          <a:off x="971600" y="2546257"/>
          <a:ext cx="7467600" cy="376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altLang="zh-CN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0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0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80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22771" cy="5178426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The spec [1] includes the following format for the Trigger frame</a:t>
            </a:r>
          </a:p>
          <a:p>
            <a:pPr lvl="1">
              <a:buFont typeface="Times New Roman" pitchFamily="18" charset="0"/>
              <a:buChar char="‒"/>
            </a:pPr>
            <a:r>
              <a:rPr lang="en-GB" altLang="zh-CN" sz="1800" b="0" dirty="0" smtClean="0"/>
              <a:t>The frame format for the Trigger frame is as defined in Figure 9-51a (Trigger frame).</a:t>
            </a:r>
          </a:p>
          <a:p>
            <a:pPr lvl="1">
              <a:buFont typeface="Times New Roman" pitchFamily="18" charset="0"/>
              <a:buChar char="‒"/>
            </a:pPr>
            <a:endParaRPr lang="en-GB" altLang="zh-CN" sz="1800" dirty="0" smtClean="0"/>
          </a:p>
          <a:p>
            <a:pPr lvl="1">
              <a:buFont typeface="Times New Roman" pitchFamily="18" charset="0"/>
              <a:buChar char="‒"/>
            </a:pPr>
            <a:endParaRPr lang="en-GB" altLang="zh-CN" sz="1800" dirty="0" smtClean="0"/>
          </a:p>
          <a:p>
            <a:pPr lvl="1">
              <a:buFont typeface="Times New Roman" pitchFamily="18" charset="0"/>
              <a:buChar char="‒"/>
            </a:pPr>
            <a:endParaRPr lang="en-GB" altLang="zh-CN" sz="1800" dirty="0" smtClean="0"/>
          </a:p>
          <a:p>
            <a:pPr lvl="1">
              <a:buFont typeface="Times New Roman" pitchFamily="18" charset="0"/>
              <a:buChar char="‒"/>
            </a:pPr>
            <a:r>
              <a:rPr lang="en-GB" altLang="zh-CN" sz="1800" dirty="0" smtClean="0"/>
              <a:t>The Per User Info field is defined in Figure 9‑1.</a:t>
            </a:r>
          </a:p>
          <a:p>
            <a:pPr lvl="1">
              <a:buFont typeface="Times New Roman" pitchFamily="18" charset="0"/>
              <a:buChar char="‒"/>
            </a:pPr>
            <a:endParaRPr lang="zh-CN" altLang="zh-CN" sz="1800" dirty="0" smtClean="0"/>
          </a:p>
          <a:p>
            <a:pPr lvl="1">
              <a:buFont typeface="Times New Roman" pitchFamily="18" charset="0"/>
              <a:buChar char="‒"/>
            </a:pPr>
            <a:endParaRPr lang="zh-CN" altLang="zh-CN" sz="1800" dirty="0" smtClean="0"/>
          </a:p>
          <a:p>
            <a:pPr lvl="1">
              <a:buFont typeface="Times New Roman" pitchFamily="18" charset="0"/>
              <a:buChar char="‒"/>
            </a:pPr>
            <a:endParaRPr lang="en-US" altLang="zh-CN" sz="1800" dirty="0" smtClean="0"/>
          </a:p>
          <a:p>
            <a:pPr lvl="1">
              <a:buFont typeface="Times New Roman" pitchFamily="18" charset="0"/>
              <a:buChar char="‒"/>
            </a:pPr>
            <a:endParaRPr lang="en-US" altLang="zh-CN" sz="1050" dirty="0"/>
          </a:p>
          <a:p>
            <a:pPr lvl="1">
              <a:buFont typeface="Times New Roman" pitchFamily="18" charset="0"/>
              <a:buChar char="‒"/>
            </a:pPr>
            <a:r>
              <a:rPr lang="en-GB" altLang="zh-CN" sz="1800" dirty="0" smtClean="0"/>
              <a:t>The RU Allocation subfield of the Per User Info field indicates the RU used by the HE trigger-based PPDU of the STA identified by User Identifier subfield. </a:t>
            </a:r>
            <a:r>
              <a:rPr lang="en-GB" altLang="zh-CN" sz="1800" b="1" dirty="0" smtClean="0"/>
              <a:t>The length and coding of RU Allocation subfield are TBD.</a:t>
            </a:r>
            <a:endParaRPr lang="en-GB" altLang="zh-CN" sz="1400" b="1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cs typeface="+mn-cs"/>
              </a:rPr>
              <a:t>This contribution discusses the RU allocation signaling for each STA carried in per user info field of </a:t>
            </a:r>
            <a:r>
              <a:rPr lang="en-US" altLang="zh-CN" b="1" dirty="0">
                <a:cs typeface="+mn-cs"/>
              </a:rPr>
              <a:t>the Trigger </a:t>
            </a:r>
            <a:r>
              <a:rPr lang="en-US" altLang="zh-CN" b="1" dirty="0" smtClean="0">
                <a:cs typeface="+mn-cs"/>
              </a:rPr>
              <a:t>frame.</a:t>
            </a:r>
            <a:endParaRPr lang="en-US" altLang="zh-CN" b="1" dirty="0">
              <a:cs typeface="+mn-cs"/>
            </a:endParaRPr>
          </a:p>
          <a:p>
            <a:pPr marL="457200" lvl="1" indent="0">
              <a:buNone/>
            </a:pPr>
            <a:endParaRPr lang="en-US" sz="1600" i="1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899591" y="3789040"/>
          <a:ext cx="7488833" cy="731520"/>
        </p:xfrm>
        <a:graphic>
          <a:graphicData uri="http://schemas.openxmlformats.org/drawingml/2006/table">
            <a:tbl>
              <a:tblPr/>
              <a:tblGrid>
                <a:gridCol w="620732"/>
                <a:gridCol w="1065257"/>
                <a:gridCol w="897058"/>
                <a:gridCol w="969143"/>
                <a:gridCol w="791934"/>
                <a:gridCol w="876033"/>
                <a:gridCol w="1064255"/>
                <a:gridCol w="1204421"/>
              </a:tblGrid>
              <a:tr h="4737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Indentifier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zh-CN" sz="1200" b="1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Bits: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12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TBD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TBD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TBD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TBD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TBD</a:t>
                      </a:r>
                      <a:endParaRPr lang="zh-CN" sz="12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Batang"/>
                          <a:cs typeface="Times New Roman"/>
                        </a:rPr>
                        <a:t>variable</a:t>
                      </a:r>
                      <a:endParaRPr lang="zh-CN" sz="12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51520" y="2276872"/>
          <a:ext cx="8679175" cy="936104"/>
        </p:xfrm>
        <a:graphic>
          <a:graphicData uri="http://schemas.openxmlformats.org/drawingml/2006/table">
            <a:tbl>
              <a:tblPr/>
              <a:tblGrid>
                <a:gridCol w="590836"/>
                <a:gridCol w="853428"/>
                <a:gridCol w="771368"/>
                <a:gridCol w="494540"/>
                <a:gridCol w="812398"/>
                <a:gridCol w="1094615"/>
                <a:gridCol w="812398"/>
                <a:gridCol w="812398"/>
                <a:gridCol w="812398"/>
                <a:gridCol w="812398"/>
                <a:gridCol w="812398"/>
              </a:tblGrid>
              <a:tr h="525505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Frame Control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Duration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(RA)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TA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Common 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Info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Per User Info</a:t>
                      </a:r>
                      <a:endParaRPr lang="zh-CN" sz="1200" b="1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…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Per User Info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Padding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FCS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599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Octets: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92627" marB="578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TBD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TBD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TBD</a:t>
                      </a:r>
                      <a:endParaRPr lang="zh-CN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4</a:t>
                      </a:r>
                      <a:endParaRPr lang="zh-CN" sz="1200" kern="100" dirty="0">
                        <a:solidFill>
                          <a:srgbClr val="000000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9470" marR="69470" marT="69470" marB="3473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 Allocation info for each STA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zh-CN" b="1" dirty="0" smtClean="0">
                <a:cs typeface="+mn-cs"/>
              </a:rPr>
              <a:t>Propose to use 8 bits RU allocation </a:t>
            </a:r>
            <a:r>
              <a:rPr lang="en-GB" altLang="zh-CN" b="1" dirty="0" err="1" smtClean="0">
                <a:cs typeface="+mn-cs"/>
              </a:rPr>
              <a:t>signaling</a:t>
            </a:r>
            <a:r>
              <a:rPr lang="en-GB" altLang="zh-CN" b="1" dirty="0" smtClean="0">
                <a:cs typeface="+mn-cs"/>
              </a:rPr>
              <a:t> to cover all the different BW cases(e.g. 20/40/80/160MHz).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8 bits RU allocation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consists of 1 bit for RU location and 7 bits RU indices.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first bit for RU location indicates the allocated RU is located at the 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or non-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80MHz.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subsequent 7 bits indices indicate 69 possible RU allocation </a:t>
            </a:r>
            <a:r>
              <a:rPr lang="en-US" altLang="zh-CN" sz="1600" dirty="0" smtClean="0"/>
              <a:t>cases based on 80MHz tone plan. </a:t>
            </a:r>
            <a:r>
              <a:rPr lang="en-GB" altLang="zh-CN" sz="1600" dirty="0" smtClean="0"/>
              <a:t>The mapping of the 7 bits to the RU allocation is defined in the table below. The last entry means RU allocation with the whole 160/80+80MHz.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pSp>
        <p:nvGrpSpPr>
          <p:cNvPr id="93" name="组合 92"/>
          <p:cNvGrpSpPr/>
          <p:nvPr/>
        </p:nvGrpSpPr>
        <p:grpSpPr>
          <a:xfrm>
            <a:off x="107504" y="3429000"/>
            <a:ext cx="4348544" cy="3078111"/>
            <a:chOff x="107504" y="3361184"/>
            <a:chExt cx="4348544" cy="3146052"/>
          </a:xfrm>
        </p:grpSpPr>
        <p:sp>
          <p:nvSpPr>
            <p:cNvPr id="7" name="圆角矩形 6"/>
            <p:cNvSpPr/>
            <p:nvPr/>
          </p:nvSpPr>
          <p:spPr bwMode="auto">
            <a:xfrm rot="16200000">
              <a:off x="-68362" y="4001424"/>
              <a:ext cx="1219200" cy="452055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 bwMode="auto">
            <a:xfrm rot="16200000">
              <a:off x="-66225" y="5375161"/>
              <a:ext cx="1219200" cy="447782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38861" y="41028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“0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938861" y="54744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“1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右大括号 10"/>
            <p:cNvSpPr/>
            <p:nvPr/>
          </p:nvSpPr>
          <p:spPr bwMode="auto">
            <a:xfrm>
              <a:off x="772410" y="36178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右大括号 11"/>
            <p:cNvSpPr/>
            <p:nvPr/>
          </p:nvSpPr>
          <p:spPr bwMode="auto">
            <a:xfrm>
              <a:off x="772410" y="49894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7504" y="6239852"/>
              <a:ext cx="3064976" cy="2673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160MHz/80+80MHz  -&gt; “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x 1000100</a:t>
              </a:r>
              <a:r>
                <a:rPr lang="en-US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十字形 13"/>
            <p:cNvSpPr/>
            <p:nvPr/>
          </p:nvSpPr>
          <p:spPr bwMode="auto">
            <a:xfrm>
              <a:off x="1834066" y="4732784"/>
              <a:ext cx="228600" cy="228600"/>
            </a:xfrm>
            <a:prstGeom prst="plus">
              <a:avLst>
                <a:gd name="adj" fmla="val 36215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67266" y="3383414"/>
              <a:ext cx="13564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 bit for RU location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25510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25510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2779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 flipV="1">
              <a:off x="2551048" y="3589784"/>
              <a:ext cx="428893" cy="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矩形 19"/>
            <p:cNvSpPr/>
            <p:nvPr/>
          </p:nvSpPr>
          <p:spPr>
            <a:xfrm>
              <a:off x="2474848" y="3361184"/>
              <a:ext cx="6158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20MHz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174022" y="3641784"/>
              <a:ext cx="36099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26 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70048" y="4123184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52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70048" y="45803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106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170048" y="5009783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242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70048" y="54185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484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2551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2544774" y="5466983"/>
              <a:ext cx="844474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2533158" y="5951984"/>
              <a:ext cx="1919751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70048" y="5903585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996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25967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26424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26882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27339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27796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28253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28710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 bwMode="auto">
            <a:xfrm>
              <a:off x="29168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3495929" y="3665984"/>
              <a:ext cx="45719" cy="2527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3615333" y="5466983"/>
              <a:ext cx="837578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30082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3620985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4075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30082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 bwMode="auto">
            <a:xfrm>
              <a:off x="3236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3008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3084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3236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3313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2551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2627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2779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2855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29777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矩形 53"/>
            <p:cNvSpPr/>
            <p:nvPr/>
          </p:nvSpPr>
          <p:spPr bwMode="auto">
            <a:xfrm>
              <a:off x="30234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30692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31149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31606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矩形 57"/>
            <p:cNvSpPr/>
            <p:nvPr/>
          </p:nvSpPr>
          <p:spPr bwMode="auto">
            <a:xfrm>
              <a:off x="32063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矩形 58"/>
            <p:cNvSpPr/>
            <p:nvPr/>
          </p:nvSpPr>
          <p:spPr bwMode="auto">
            <a:xfrm>
              <a:off x="32520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 bwMode="auto">
            <a:xfrm>
              <a:off x="32978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33435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36178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36635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37092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37550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800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8464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38921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39378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39836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40445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40902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41360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矩形 73"/>
            <p:cNvSpPr/>
            <p:nvPr/>
          </p:nvSpPr>
          <p:spPr bwMode="auto">
            <a:xfrm>
              <a:off x="4181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42274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矩形 75"/>
            <p:cNvSpPr/>
            <p:nvPr/>
          </p:nvSpPr>
          <p:spPr bwMode="auto">
            <a:xfrm>
              <a:off x="42731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矩形 76"/>
            <p:cNvSpPr/>
            <p:nvPr/>
          </p:nvSpPr>
          <p:spPr bwMode="auto">
            <a:xfrm>
              <a:off x="43188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矩形 77"/>
            <p:cNvSpPr/>
            <p:nvPr/>
          </p:nvSpPr>
          <p:spPr bwMode="auto">
            <a:xfrm>
              <a:off x="43646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矩形 78"/>
            <p:cNvSpPr/>
            <p:nvPr/>
          </p:nvSpPr>
          <p:spPr bwMode="auto">
            <a:xfrm>
              <a:off x="44103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矩形 79"/>
            <p:cNvSpPr/>
            <p:nvPr/>
          </p:nvSpPr>
          <p:spPr bwMode="auto">
            <a:xfrm>
              <a:off x="4075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4151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矩形 81"/>
            <p:cNvSpPr/>
            <p:nvPr/>
          </p:nvSpPr>
          <p:spPr bwMode="auto">
            <a:xfrm>
              <a:off x="4303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矩形 82"/>
            <p:cNvSpPr/>
            <p:nvPr/>
          </p:nvSpPr>
          <p:spPr bwMode="auto">
            <a:xfrm>
              <a:off x="4379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3617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3694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矩形 85"/>
            <p:cNvSpPr/>
            <p:nvPr/>
          </p:nvSpPr>
          <p:spPr bwMode="auto">
            <a:xfrm>
              <a:off x="3846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矩形 86"/>
            <p:cNvSpPr/>
            <p:nvPr/>
          </p:nvSpPr>
          <p:spPr bwMode="auto">
            <a:xfrm>
              <a:off x="3922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3617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38464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40750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矩形 90"/>
            <p:cNvSpPr/>
            <p:nvPr/>
          </p:nvSpPr>
          <p:spPr bwMode="auto">
            <a:xfrm>
              <a:off x="4303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92" name="表格 9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1994963"/>
              </p:ext>
            </p:extLst>
          </p:nvPr>
        </p:nvGraphicFramePr>
        <p:xfrm>
          <a:off x="4572000" y="3717032"/>
          <a:ext cx="4416008" cy="2499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002"/>
                <a:gridCol w="2137806"/>
                <a:gridCol w="838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7 bits indices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Message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Number of entries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0000000 ~ 0100100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26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 37*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0100101 ~ 0110100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52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0110101 ~ 0111100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106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0111101 ~ 1000000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242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1000001 ~ 1000010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484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1000011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996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160MHz/80+80MHz case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4" name="矩形 93"/>
          <p:cNvSpPr/>
          <p:nvPr/>
        </p:nvSpPr>
        <p:spPr>
          <a:xfrm>
            <a:off x="4572000" y="6248345"/>
            <a:ext cx="4349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>
              <a:buNone/>
            </a:pPr>
            <a:r>
              <a:rPr lang="en-GB" altLang="zh-CN" sz="1200" dirty="0">
                <a:solidFill>
                  <a:srgbClr val="0000FF"/>
                </a:solidFill>
              </a:rPr>
              <a:t>* Note: Signaling for the </a:t>
            </a:r>
            <a:r>
              <a:rPr lang="en-GB" altLang="zh-CN" sz="1200" dirty="0" err="1">
                <a:solidFill>
                  <a:srgbClr val="0000FF"/>
                </a:solidFill>
              </a:rPr>
              <a:t>center</a:t>
            </a:r>
            <a:r>
              <a:rPr lang="en-GB" altLang="zh-CN" sz="1200" dirty="0">
                <a:solidFill>
                  <a:srgbClr val="0000FF"/>
                </a:solidFill>
              </a:rPr>
              <a:t> 26 unit in 80 MHz is also included.</a:t>
            </a:r>
            <a:endParaRPr lang="zh-CN" altLang="zh-CN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5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 Allocation info for each STA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zh-CN" b="1" u="sng" dirty="0" smtClean="0">
                <a:cs typeface="+mn-cs"/>
              </a:rPr>
              <a:t>Example: </a:t>
            </a:r>
            <a:r>
              <a:rPr lang="en-GB" altLang="zh-CN" b="1" dirty="0" smtClean="0">
                <a:cs typeface="+mn-cs"/>
              </a:rPr>
              <a:t>Assuming 5 STAs are allocated with RUs marked in yellow in the figure below </a:t>
            </a:r>
            <a:r>
              <a:rPr lang="en-GB" altLang="zh-CN" sz="1800" b="1" dirty="0" smtClean="0"/>
              <a:t>within 40MHz</a:t>
            </a:r>
            <a:endParaRPr lang="en-GB" altLang="zh-CN" b="1" dirty="0" smtClean="0">
              <a:cs typeface="+mn-cs"/>
            </a:endParaRP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STA1 with 1st 106 RU : 0 </a:t>
            </a:r>
            <a:r>
              <a:rPr lang="en-US" altLang="zh-CN" sz="1600" dirty="0" smtClean="0"/>
              <a:t>0110101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1600" dirty="0" smtClean="0"/>
              <a:t>STA2 with 5th 26 RU: 0 0000100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1600" dirty="0" smtClean="0"/>
              <a:t>STA3 with 3rd 52 RU: 0 0100111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1600" dirty="0" smtClean="0"/>
              <a:t>STA4 with 4th 52 RU: 0 0101000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1600" dirty="0" smtClean="0"/>
              <a:t>STA5 with 2nd 242 RU:  0 0111110 </a:t>
            </a:r>
            <a:endParaRPr lang="en-GB" altLang="zh-CN" sz="1600" dirty="0" smtClean="0"/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pSp>
        <p:nvGrpSpPr>
          <p:cNvPr id="6" name="组合 92"/>
          <p:cNvGrpSpPr/>
          <p:nvPr/>
        </p:nvGrpSpPr>
        <p:grpSpPr>
          <a:xfrm>
            <a:off x="107504" y="3429000"/>
            <a:ext cx="4348544" cy="3078111"/>
            <a:chOff x="107504" y="3361184"/>
            <a:chExt cx="4348544" cy="3146052"/>
          </a:xfrm>
        </p:grpSpPr>
        <p:sp>
          <p:nvSpPr>
            <p:cNvPr id="7" name="圆角矩形 6"/>
            <p:cNvSpPr/>
            <p:nvPr/>
          </p:nvSpPr>
          <p:spPr bwMode="auto">
            <a:xfrm rot="16200000">
              <a:off x="-68362" y="4001424"/>
              <a:ext cx="1219200" cy="452055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 bwMode="auto">
            <a:xfrm rot="16200000">
              <a:off x="-66225" y="5375161"/>
              <a:ext cx="1219200" cy="447782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38861" y="41028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“0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938861" y="54744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“1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右大括号 10"/>
            <p:cNvSpPr/>
            <p:nvPr/>
          </p:nvSpPr>
          <p:spPr bwMode="auto">
            <a:xfrm>
              <a:off x="772410" y="36178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右大括号 11"/>
            <p:cNvSpPr/>
            <p:nvPr/>
          </p:nvSpPr>
          <p:spPr bwMode="auto">
            <a:xfrm>
              <a:off x="772410" y="49894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7504" y="6239852"/>
              <a:ext cx="3064976" cy="2673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160MHz/80+80MHz  -&gt; “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x 1000100</a:t>
              </a:r>
              <a:r>
                <a:rPr lang="en-US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十字形 13"/>
            <p:cNvSpPr/>
            <p:nvPr/>
          </p:nvSpPr>
          <p:spPr bwMode="auto">
            <a:xfrm>
              <a:off x="1834066" y="4732784"/>
              <a:ext cx="228600" cy="228600"/>
            </a:xfrm>
            <a:prstGeom prst="plus">
              <a:avLst>
                <a:gd name="adj" fmla="val 36215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67266" y="3383414"/>
              <a:ext cx="13564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 bit for RU location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25510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2551048" y="4552583"/>
              <a:ext cx="152400" cy="25640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2779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 flipV="1">
              <a:off x="2551048" y="3589784"/>
              <a:ext cx="428893" cy="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矩形 19"/>
            <p:cNvSpPr/>
            <p:nvPr/>
          </p:nvSpPr>
          <p:spPr>
            <a:xfrm>
              <a:off x="2474848" y="3361184"/>
              <a:ext cx="6158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20MHz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174022" y="3641784"/>
              <a:ext cx="36099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26 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70048" y="4123184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52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70048" y="45803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106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170048" y="5009783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242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70048" y="54185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484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2551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2544774" y="5466983"/>
              <a:ext cx="844474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2533158" y="5951984"/>
              <a:ext cx="1919751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70048" y="5903585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996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25967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26424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26882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2733929" y="3665984"/>
              <a:ext cx="45719" cy="25640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27796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28253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28710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 bwMode="auto">
            <a:xfrm>
              <a:off x="29168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3495929" y="3665984"/>
              <a:ext cx="45719" cy="2527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3615333" y="5466983"/>
              <a:ext cx="837578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3008248" y="4961384"/>
              <a:ext cx="377863" cy="25640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3620985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4075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30082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 bwMode="auto">
            <a:xfrm>
              <a:off x="3236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3008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3084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3236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3313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2551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2627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2779648" y="4123184"/>
              <a:ext cx="76200" cy="25640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2855848" y="4123184"/>
              <a:ext cx="76200" cy="25640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29777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矩形 53"/>
            <p:cNvSpPr/>
            <p:nvPr/>
          </p:nvSpPr>
          <p:spPr bwMode="auto">
            <a:xfrm>
              <a:off x="30234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30692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31149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31606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矩形 57"/>
            <p:cNvSpPr/>
            <p:nvPr/>
          </p:nvSpPr>
          <p:spPr bwMode="auto">
            <a:xfrm>
              <a:off x="32063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矩形 58"/>
            <p:cNvSpPr/>
            <p:nvPr/>
          </p:nvSpPr>
          <p:spPr bwMode="auto">
            <a:xfrm>
              <a:off x="32520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 bwMode="auto">
            <a:xfrm>
              <a:off x="32978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33435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36178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36635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37092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37550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800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8464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38921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39378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39836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40445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40902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41360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矩形 73"/>
            <p:cNvSpPr/>
            <p:nvPr/>
          </p:nvSpPr>
          <p:spPr bwMode="auto">
            <a:xfrm>
              <a:off x="4181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42274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矩形 75"/>
            <p:cNvSpPr/>
            <p:nvPr/>
          </p:nvSpPr>
          <p:spPr bwMode="auto">
            <a:xfrm>
              <a:off x="42731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矩形 76"/>
            <p:cNvSpPr/>
            <p:nvPr/>
          </p:nvSpPr>
          <p:spPr bwMode="auto">
            <a:xfrm>
              <a:off x="43188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矩形 77"/>
            <p:cNvSpPr/>
            <p:nvPr/>
          </p:nvSpPr>
          <p:spPr bwMode="auto">
            <a:xfrm>
              <a:off x="43646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矩形 78"/>
            <p:cNvSpPr/>
            <p:nvPr/>
          </p:nvSpPr>
          <p:spPr bwMode="auto">
            <a:xfrm>
              <a:off x="44103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矩形 79"/>
            <p:cNvSpPr/>
            <p:nvPr/>
          </p:nvSpPr>
          <p:spPr bwMode="auto">
            <a:xfrm>
              <a:off x="4075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4151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矩形 81"/>
            <p:cNvSpPr/>
            <p:nvPr/>
          </p:nvSpPr>
          <p:spPr bwMode="auto">
            <a:xfrm>
              <a:off x="4303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矩形 82"/>
            <p:cNvSpPr/>
            <p:nvPr/>
          </p:nvSpPr>
          <p:spPr bwMode="auto">
            <a:xfrm>
              <a:off x="4379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3617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3694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矩形 85"/>
            <p:cNvSpPr/>
            <p:nvPr/>
          </p:nvSpPr>
          <p:spPr bwMode="auto">
            <a:xfrm>
              <a:off x="3846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矩形 86"/>
            <p:cNvSpPr/>
            <p:nvPr/>
          </p:nvSpPr>
          <p:spPr bwMode="auto">
            <a:xfrm>
              <a:off x="3922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3617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38464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40750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矩形 90"/>
            <p:cNvSpPr/>
            <p:nvPr/>
          </p:nvSpPr>
          <p:spPr bwMode="auto">
            <a:xfrm>
              <a:off x="4303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92" name="表格 9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1994963"/>
              </p:ext>
            </p:extLst>
          </p:nvPr>
        </p:nvGraphicFramePr>
        <p:xfrm>
          <a:off x="4572000" y="3717032"/>
          <a:ext cx="4416008" cy="2499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002"/>
                <a:gridCol w="2137806"/>
                <a:gridCol w="838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7 bits indices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Message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Number of entries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0000000 ~ 0100100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26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 37*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0100101 ~ 0110100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52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0110101 ~ 0111100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106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0111101 ~ 1000000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242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1000001 ~ 1000010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484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1000011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996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160MHz/80+80MHz case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5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the presentation, we propose to use 8 bits to indicate the RU signaling for each STA, in Per User info field in Trigger frame.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866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add to SFD </a:t>
            </a:r>
          </a:p>
          <a:p>
            <a:r>
              <a:rPr lang="en-US" altLang="zh-CN" sz="2000" b="0" dirty="0" smtClean="0"/>
              <a:t>     </a:t>
            </a:r>
            <a:r>
              <a:rPr lang="en-US" altLang="zh-CN" sz="2000" b="0" u="sng" dirty="0" smtClean="0"/>
              <a:t>9.3.1.23 Trigger frame</a:t>
            </a:r>
            <a:endParaRPr lang="zh-CN" altLang="zh-CN" b="0" u="sng" dirty="0" smtClean="0"/>
          </a:p>
          <a:p>
            <a:r>
              <a:rPr lang="en-US" altLang="zh-CN" sz="1800" b="0" dirty="0" smtClean="0"/>
              <a:t>	Use 8 bits to signal the RU allocation for each STA in per user info field of Trigger frame.</a:t>
            </a:r>
            <a:endParaRPr lang="zh-CN" altLang="zh-CN" sz="1800" b="0" dirty="0" smtClean="0"/>
          </a:p>
          <a:p>
            <a:pPr lvl="1" latinLnBrk="1">
              <a:buFont typeface="Times New Roman" pitchFamily="18" charset="0"/>
              <a:buChar char="‒"/>
            </a:pPr>
            <a:r>
              <a:rPr lang="en-US" altLang="zh-CN" sz="1600" dirty="0" smtClean="0"/>
              <a:t>The first bit indicates the allocated RU is located in the primary or non-primary 80MHz.</a:t>
            </a:r>
            <a:endParaRPr lang="zh-CN" altLang="zh-CN" sz="1600" dirty="0" smtClean="0"/>
          </a:p>
          <a:p>
            <a:pPr lvl="1" latinLnBrk="1">
              <a:buFont typeface="Times New Roman" pitchFamily="18" charset="0"/>
              <a:buChar char="‒"/>
            </a:pPr>
            <a:r>
              <a:rPr lang="en-US" altLang="zh-CN" sz="1600" dirty="0" smtClean="0"/>
              <a:t>The mapping of the subsequent 7 bits indices to the RU allocation is defined in the table  below.</a:t>
            </a:r>
            <a:endParaRPr lang="zh-CN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b="0" dirty="0" smtClean="0"/>
              <a:t>	</a:t>
            </a:r>
          </a:p>
          <a:p>
            <a:endParaRPr lang="en-US" altLang="zh-CN" b="0" dirty="0" smtClean="0"/>
          </a:p>
          <a:p>
            <a:endParaRPr lang="en-US" altLang="zh-CN" b="0" dirty="0" smtClean="0"/>
          </a:p>
          <a:p>
            <a:r>
              <a:rPr lang="en-US" altLang="zh-CN" sz="2000" b="0" dirty="0" smtClean="0"/>
              <a:t>Y/N/A</a:t>
            </a:r>
            <a:endParaRPr lang="zh-CN" altLang="zh-CN" sz="2000" b="0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1994963"/>
              </p:ext>
            </p:extLst>
          </p:nvPr>
        </p:nvGraphicFramePr>
        <p:xfrm>
          <a:off x="1691680" y="3717032"/>
          <a:ext cx="6336704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5430"/>
                <a:gridCol w="2858466"/>
                <a:gridCol w="155280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7 bits indices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Message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Number of entries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0000000 ~ 0100100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Possible 26 RU cases in 80MHz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 37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0100101 ~ 0110100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Possible 52 RU cases in 80MHz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0110101 ~ 0111100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Possible 106 RU cases in 80MHz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0111101 ~ 1000000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Possible 242 RU cases in 80MHz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1000001 ~ 1000010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Possible 484 RU cases in 80MHz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1000011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996 RU cases in 80MHz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1000100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160MHz/80+80MHz case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页脚占位符 3"/>
          <p:cNvSpPr txBox="1">
            <a:spLocks/>
          </p:cNvSpPr>
          <p:nvPr/>
        </p:nvSpPr>
        <p:spPr bwMode="auto">
          <a:xfrm flipH="1">
            <a:off x="5943599" y="6525344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latinLnBrk="0">
              <a:lnSpc>
                <a:spcPct val="100000"/>
              </a:lnSpc>
              <a:buFont typeface="Times New Roman" pitchFamily="16" charset="0"/>
              <a:buNone/>
              <a:tabLst/>
              <a:defRPr/>
            </a:pPr>
            <a:r>
              <a:rPr lang="en-US" altLang="zh-CN" sz="1200" dirty="0" err="1" smtClean="0">
                <a:solidFill>
                  <a:schemeClr val="tx1"/>
                </a:solidFill>
              </a:rPr>
              <a:t>Huawei</a:t>
            </a:r>
            <a:r>
              <a:rPr lang="en-US" altLang="zh-CN" sz="1200" dirty="0" smtClean="0">
                <a:solidFill>
                  <a:schemeClr val="tx1"/>
                </a:solidFill>
              </a:rPr>
              <a:t> Technologies</a:t>
            </a:r>
          </a:p>
        </p:txBody>
      </p:sp>
    </p:spTree>
    <p:extLst>
      <p:ext uri="{BB962C8B-B14F-4D97-AF65-F5344CB8AC3E}">
        <p14:creationId xmlns="" xmlns:p14="http://schemas.microsoft.com/office/powerpoint/2010/main" val="28517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6423643"/>
              </p:ext>
            </p:extLst>
          </p:nvPr>
        </p:nvGraphicFramePr>
        <p:xfrm>
          <a:off x="933400" y="371938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1722223"/>
              </p:ext>
            </p:extLst>
          </p:nvPr>
        </p:nvGraphicFramePr>
        <p:xfrm>
          <a:off x="933400" y="144026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6784</TotalTime>
  <Words>1802</Words>
  <Application>Microsoft Office PowerPoint</Application>
  <PresentationFormat>全屏显示(4:3)</PresentationFormat>
  <Paragraphs>734</Paragraphs>
  <Slides>16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802-11-Submission (1)</vt:lpstr>
      <vt:lpstr>RU Signaling in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RU Allocation info for each STA</vt:lpstr>
      <vt:lpstr>RU Allocation info for each STA</vt:lpstr>
      <vt:lpstr>Summary</vt:lpstr>
      <vt:lpstr>Straw Poll 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l00140189</cp:lastModifiedBy>
  <cp:revision>101</cp:revision>
  <cp:lastPrinted>1601-01-01T00:00:00Z</cp:lastPrinted>
  <dcterms:created xsi:type="dcterms:W3CDTF">2015-07-11T18:28:29Z</dcterms:created>
  <dcterms:modified xsi:type="dcterms:W3CDTF">2016-03-14T05:20:43Z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(3)CQ8/XWjL7S22xqX+ZMA3bZ7cI1HCEuSO9+E1kYUxOXBjuFSrM/r9u6XTqCiZidVkiIIHVkVu
/BHZbO0RkHVo2LHeQEuFuhkz6FwDDWKXE0yrCN8BoGGMNz6eH028tXHke1V0GQ+riXQhxspk
qayBaoz2pg+uOI8sMgRXnZJBeornBrKht1O0JrLEbzHL6XXVemjB/gUjl8BVWOX+GqoDFxod
hKfUWX+2I+xWZQf7kI</vt:lpwstr>
  </property>
  <property fmtid="{D5CDD505-2E9C-101B-9397-08002B2CF9AE}" pid="3" name="_new_ms_pID_725431">
    <vt:lpwstr>APEWt+EPvJDKF2BKkJqVPR2QF/vNUAQcQhr2qS541L/WeEBpDw9Pk2
Wjie5yBtJc4eaqKWEbM1LZqPAj+W6OV0WP8xFZROgKkpySdIqYapcjmw91uw0jVJkNLPp853
QPfhNhKbdG1xdzqrBB/0LfRx4+Rp1zG1OZ+0QhXzJJPqakoleJUmACZtkgGEALRNtHkB78MH
01aiGMmM/N3rVaAvjt/ZxK2DpSPOuhNjS1Kv</vt:lpwstr>
  </property>
  <property fmtid="{D5CDD505-2E9C-101B-9397-08002B2CF9AE}" pid="4" name="_new_ms_pID_725432">
    <vt:lpwstr>Sa/416jbLYVN/H8I/WRKVNeMvwlSaFaskxgp
atX/GSIw9QshBWvP5JiyNY/5SObCqA/U8sowGywvOFOXtfmutI9mMKerHnpYXClLHjELI2fj
R+UwA14xlkCNU23wOqKQ4jYdvWQ5FjOGzjQWo93hgguwk792xUoOLsSu7LT2DQTsPPuF5kUQ
KfemdLvmBDESW18dKO7U19StmcfIZ85avAE=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_2015_ms_pID_725343">
    <vt:lpwstr>(3)8hhu7keWWWMywvBfEA74AqpA0+kkh63KcZD3K498wg/rP0K1P2UB/ic6MtKGEwR7elTqjxXF
fn/up01lYIIBiI7ub92hzg3HjBlJbkUpdmhTkkCHygOWTcz3X7+0Ix7Jsro09jYBuxqegu3g
sg7lZ5Oz1cmukKL4GDCzytVCoXLs5QedYdwgybhOdiWzY/xVSg3ml9qbZpVqaxTesc9nU14C
KElF4a29SosjXI4QSv</vt:lpwstr>
  </property>
  <property fmtid="{D5CDD505-2E9C-101B-9397-08002B2CF9AE}" pid="9" name="_2015_ms_pID_7253431">
    <vt:lpwstr>pMBwVgAbCrAtVgBavygclyEbvKkgoGP3L4o8QTWKbsUYKC7nT1Dw8z
BHn6noWIideEZNz+2KuT/hiMdbCj359DAXmYc3YUKf16ln1J5SG2qetVJVJwLoJue7Jr2xWf
fYFIKJ7MymriLpbWH5wyOc4rQx0iiWwnTOPKHPBPbkiftf3yyqKhjMDNWsoKvQI6MLwbe0ke
3EsMLtSwTx0Burm2DUHPFraRtMvzypFtBwWx</vt:lpwstr>
  </property>
  <property fmtid="{D5CDD505-2E9C-101B-9397-08002B2CF9AE}" pid="10" name="_2015_ms_pID_7253432">
    <vt:lpwstr>U47Ic2oNcvyooxm9llheJT2ebMt1z3+YVoIR
THsUSoQJCsnWUa7GV6O1CkHH8DzCW3vUlXuW7XIGmKbKrmrLpwzwb+eZwkm2KRi5aoLLf5cj
</vt:lpwstr>
  </property>
  <property fmtid="{D5CDD505-2E9C-101B-9397-08002B2CF9AE}" pid="11" name="sflag">
    <vt:lpwstr>1457655744</vt:lpwstr>
  </property>
</Properties>
</file>