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bookmarkIdSeed="4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342" r:id="rId2"/>
    <p:sldId id="343" r:id="rId3"/>
    <p:sldId id="344" r:id="rId4"/>
    <p:sldId id="345" r:id="rId5"/>
    <p:sldId id="346" r:id="rId6"/>
    <p:sldId id="347" r:id="rId7"/>
    <p:sldId id="348" r:id="rId8"/>
    <p:sldId id="349" r:id="rId9"/>
    <p:sldId id="350" r:id="rId10"/>
    <p:sldId id="351" r:id="rId11"/>
    <p:sldId id="322" r:id="rId12"/>
    <p:sldId id="332" r:id="rId13"/>
    <p:sldId id="333" r:id="rId14"/>
    <p:sldId id="341" r:id="rId15"/>
    <p:sldId id="340" r:id="rId16"/>
    <p:sldId id="352" r:id="rId1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52" userDrawn="1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43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218" autoAdjust="0"/>
    <p:restoredTop sz="83187" autoAdjust="0"/>
  </p:normalViewPr>
  <p:slideViewPr>
    <p:cSldViewPr>
      <p:cViewPr varScale="1">
        <p:scale>
          <a:sx n="92" d="100"/>
          <a:sy n="92" d="100"/>
        </p:scale>
        <p:origin x="1026" y="90"/>
      </p:cViewPr>
      <p:guideLst>
        <p:guide orient="horz" pos="2352"/>
        <p:guide pos="2880"/>
        <p:guide orient="horz" pos="43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14032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smtClean="0"/>
              <a:t>S. Merlin (Qualcomm)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S. Merlin (Qualcomm)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S. Merlin (Qualcomm)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440261" y="158449"/>
            <a:ext cx="7984071" cy="767581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0261" y="1096261"/>
            <a:ext cx="7984072" cy="5219872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122238" y="6510338"/>
            <a:ext cx="531812" cy="3317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25406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36B4BC7D-9FF8-4E04-BEB9-AFDEEF7824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1020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440261" y="158449"/>
            <a:ext cx="7984071" cy="767581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0261" y="1096261"/>
            <a:ext cx="7984072" cy="5219872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122238" y="6510338"/>
            <a:ext cx="531812" cy="3317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25406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36B4BC7D-9FF8-4E04-BEB9-AFDEEF7824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5676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S. Merlin (Qualcomm)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smtClean="0"/>
              <a:t>S. Merlin (Qualcomm)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S. Merlin (Qualcomm)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S. Merlin (Qualcomm)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S. Merlin (Qualcomm)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S. Merlin (Qualcomm)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S. Merlin (Qualcomm)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S. Merlin (Qualcomm)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smtClean="0"/>
              <a:t>S. Merlin (Qualcomm)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5105400" y="303340"/>
            <a:ext cx="33528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802.11-16/0377r1</a:t>
            </a:r>
            <a:endParaRPr lang="en-US" sz="1800" b="1" dirty="0" smtClean="0">
              <a:solidFill>
                <a:schemeClr val="tx1"/>
              </a:solidFill>
              <a:cs typeface="+mn-cs"/>
            </a:endParaRPr>
          </a:p>
          <a:p>
            <a:pPr algn="r"/>
            <a:endParaRPr lang="en-US" b="1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33400" y="316468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March</a:t>
            </a:r>
            <a:r>
              <a:rPr lang="en-US" b="1" baseline="0" dirty="0" smtClean="0"/>
              <a:t>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2016</a:t>
            </a:r>
            <a:endParaRPr lang="en-US" sz="1800" b="1" kern="1200" dirty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78" r:id="rId13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merlin@qti.qualcomm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mailto:david.halls@toshiba-trel.com" TargetMode="External"/><Relationship Id="rId3" Type="http://schemas.openxmlformats.org/officeDocument/2006/relationships/hyperlink" Target="mailto:narendar.madhavan@toshiba.co.jp" TargetMode="External"/><Relationship Id="rId7" Type="http://schemas.openxmlformats.org/officeDocument/2006/relationships/hyperlink" Target="mailto:kouji.horisaki@toshiba.co.jp" TargetMode="External"/><Relationship Id="rId2" Type="http://schemas.openxmlformats.org/officeDocument/2006/relationships/hyperlink" Target="mailto:tomo.adachi@toshiba.co.j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tsuguhide.aoki@toshiba.co.jp" TargetMode="External"/><Relationship Id="rId11" Type="http://schemas.openxmlformats.org/officeDocument/2006/relationships/hyperlink" Target="mailto:fengming.cao@toshiba-trel.com" TargetMode="External"/><Relationship Id="rId5" Type="http://schemas.openxmlformats.org/officeDocument/2006/relationships/hyperlink" Target="mailto:toshihisa.nabetani@toshiba.co.jp" TargetMode="External"/><Relationship Id="rId10" Type="http://schemas.openxmlformats.org/officeDocument/2006/relationships/hyperlink" Target="mailto:zubeir.bocus@toshiba-trel.com" TargetMode="External"/><Relationship Id="rId4" Type="http://schemas.openxmlformats.org/officeDocument/2006/relationships/hyperlink" Target="mailto:kentaro.taniguchi@toshiba.co.jp" TargetMode="External"/><Relationship Id="rId9" Type="http://schemas.openxmlformats.org/officeDocument/2006/relationships/hyperlink" Target="mailto:filippo.tosato@toshiba-trel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475413"/>
            <a:ext cx="905025" cy="2301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4437190"/>
              </p:ext>
            </p:extLst>
          </p:nvPr>
        </p:nvGraphicFramePr>
        <p:xfrm>
          <a:off x="685800" y="1656108"/>
          <a:ext cx="7772400" cy="47446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Simone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  <a:hlinkClick r:id="rId3"/>
                        </a:rPr>
                        <a:t>smerlin@qti.qualcomm.com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Arjun Bharadwaj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arjunb@qti.qualcomm.com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6"/>
          <p:cNvSpPr txBox="1">
            <a:spLocks noChangeArrowheads="1"/>
          </p:cNvSpPr>
          <p:nvPr/>
        </p:nvSpPr>
        <p:spPr bwMode="auto">
          <a:xfrm>
            <a:off x="533400" y="11430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2016-03-14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dirty="0" smtClean="0"/>
              <a:t>Sounding Sequences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S. Merlin (Qualcomm)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189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381000" y="990600"/>
          <a:ext cx="8153400" cy="1916430"/>
        </p:xfrm>
        <a:graphic>
          <a:graphicData uri="http://schemas.openxmlformats.org/drawingml/2006/table">
            <a:tbl>
              <a:tblPr firstRow="1" bandRow="1"/>
              <a:tblGrid>
                <a:gridCol w="1600200"/>
                <a:gridCol w="1295400"/>
                <a:gridCol w="1841221"/>
                <a:gridCol w="1282979"/>
                <a:gridCol w="21336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Minho Cheong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Newracom, Inc.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9008 Research </a:t>
                      </a: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Dr, </a:t>
                      </a: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Irvine, CA 92618 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+1-949-390-7146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minho.cheong@newracom.com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Reza Hedayat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reza.hedayat@newracom.com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Young Hoon Kwon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younghoon.kwon@newracom.com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Yongho</a:t>
                      </a: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  <a:r>
                        <a:rPr lang="en-GB" sz="1100" dirty="0" err="1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Seok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yongho.seok@newracom.com</a:t>
                      </a: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 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04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Daewon Lee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daewon.lee@newracom.com</a:t>
                      </a: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6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Yujin Noh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yujin.noh@newracom.com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381000" y="2907030"/>
          <a:ext cx="8153400" cy="628650"/>
        </p:xfrm>
        <a:graphic>
          <a:graphicData uri="http://schemas.openxmlformats.org/drawingml/2006/table">
            <a:tbl>
              <a:tblPr firstRow="1" bandRow="1"/>
              <a:tblGrid>
                <a:gridCol w="1600200"/>
                <a:gridCol w="1295400"/>
                <a:gridCol w="1841221"/>
                <a:gridCol w="1282979"/>
                <a:gridCol w="21336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Sigurd</a:t>
                      </a:r>
                      <a:r>
                        <a:rPr lang="en-GB" sz="1100" baseline="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Schelstraete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err="1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Quantenna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3450 W. Warren Ave, Fremont, CA 94538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Sigurd@quantenna.com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Huizhao</a:t>
                      </a:r>
                      <a:r>
                        <a:rPr lang="en-GB" sz="1100" baseline="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Wang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hwang@quanetnna.com</a:t>
                      </a:r>
                      <a:endParaRPr lang="en-GB" sz="9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1482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Sounding Sequences: Current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572000"/>
          </a:xfrm>
        </p:spPr>
        <p:txBody>
          <a:bodyPr/>
          <a:lstStyle/>
          <a:p>
            <a:pPr marL="171450" indent="-171450"/>
            <a:r>
              <a:rPr lang="en-US" sz="1600" dirty="0" smtClean="0"/>
              <a:t>The SFD [1] and the proposed draft specification [2] only partially define the sounding frame exchange sequence.</a:t>
            </a:r>
            <a:endParaRPr lang="en-US" sz="1200" dirty="0"/>
          </a:p>
          <a:p>
            <a:pPr marL="400050" lvl="1" indent="0">
              <a:buNone/>
            </a:pPr>
            <a:r>
              <a:rPr lang="en-US" sz="1200" b="0" dirty="0" smtClean="0"/>
              <a:t>The </a:t>
            </a:r>
            <a:r>
              <a:rPr lang="en-US" sz="1200" b="0" dirty="0"/>
              <a:t>HE sounding protocol is initiated by an AP sending an NDP Announcement frame (TBD) followed by an HE NDP transmitted a SIFS after the end of the PPDU carrying the NDP Announcement (TBD).</a:t>
            </a:r>
          </a:p>
          <a:p>
            <a:pPr marL="400050" lvl="1" indent="0">
              <a:buNone/>
            </a:pPr>
            <a:r>
              <a:rPr lang="en-US" sz="1200" b="0" dirty="0"/>
              <a:t>An HE AP may use the Trigger frame to solicit HE beamforming feedback from a STA provided that the UL MU Capable field of the most recently received HE Capabilities element from that STA is 1 (see 25.5.2 (UL MU operation)).</a:t>
            </a:r>
          </a:p>
          <a:p>
            <a:pPr marL="400050" lvl="1" indent="0">
              <a:buNone/>
            </a:pPr>
            <a:r>
              <a:rPr lang="en-US" sz="1200" b="0" dirty="0"/>
              <a:t>An HE AP may solicit beamforming feedback from multiple STAs sequentially through SU transmission.</a:t>
            </a:r>
          </a:p>
          <a:p>
            <a:pPr marL="400050" lvl="1" indent="0">
              <a:buNone/>
            </a:pPr>
            <a:r>
              <a:rPr lang="en-US" sz="1200" b="0" dirty="0"/>
              <a:t>An example of the HE sounding protocol using MU operation to solicit feedback is shown in Figure 25 3</a:t>
            </a:r>
            <a:r>
              <a:rPr lang="en-US" sz="1200" b="0" dirty="0" smtClean="0"/>
              <a:t>. </a:t>
            </a:r>
          </a:p>
          <a:p>
            <a:pPr marL="171450" indent="-171450"/>
            <a:endParaRPr lang="en-US" sz="1600" b="0" dirty="0"/>
          </a:p>
          <a:p>
            <a:pPr marL="171450" indent="-171450"/>
            <a:endParaRPr lang="en-US" sz="1600" b="0" dirty="0" smtClean="0"/>
          </a:p>
          <a:p>
            <a:pPr marL="171450" indent="-171450"/>
            <a:endParaRPr lang="en-US" sz="1600" b="0" dirty="0"/>
          </a:p>
          <a:p>
            <a:pPr marL="171450" indent="-171450"/>
            <a:endParaRPr lang="en-US" sz="1600" b="0" dirty="0" smtClean="0"/>
          </a:p>
          <a:p>
            <a:pPr marL="171450" indent="-171450"/>
            <a:endParaRPr lang="en-US" sz="1600" b="0" dirty="0"/>
          </a:p>
          <a:p>
            <a:pPr marL="171450" indent="-171450"/>
            <a:endParaRPr lang="en-US" sz="1600" b="0" dirty="0" smtClean="0"/>
          </a:p>
          <a:p>
            <a:pPr marL="171450" indent="-171450"/>
            <a:endParaRPr lang="en-US" sz="1600" b="0" dirty="0"/>
          </a:p>
          <a:p>
            <a:pPr marL="171450" indent="-171450"/>
            <a:endParaRPr lang="en-US" sz="1600" b="0" dirty="0" smtClean="0"/>
          </a:p>
          <a:p>
            <a:pPr marL="171450" indent="-171450"/>
            <a:r>
              <a:rPr lang="en-US" sz="1600" dirty="0" smtClean="0"/>
              <a:t>Several </a:t>
            </a:r>
            <a:r>
              <a:rPr lang="en-US" sz="1600" dirty="0"/>
              <a:t>TBDs need </a:t>
            </a:r>
            <a:r>
              <a:rPr lang="en-US" sz="1600" dirty="0" smtClean="0"/>
              <a:t>be defined/clarified. </a:t>
            </a:r>
            <a:endParaRPr lang="en-US" sz="1600" dirty="0"/>
          </a:p>
          <a:p>
            <a:pPr marL="571500" lvl="1" indent="-171450"/>
            <a:r>
              <a:rPr lang="en-US" sz="1200" dirty="0" smtClean="0"/>
              <a:t>In this presentation we clarified a couple of aspects related to the sounding sequence. More PHY discussion in [3]</a:t>
            </a:r>
          </a:p>
          <a:p>
            <a:pPr marL="400050" lvl="1" indent="0">
              <a:buNone/>
            </a:pPr>
            <a:endParaRPr lang="en-US" sz="1200" b="0" dirty="0"/>
          </a:p>
          <a:p>
            <a:pPr marL="0" indent="0">
              <a:buNone/>
            </a:pPr>
            <a:endParaRPr lang="en-US" sz="1200" dirty="0" smtClean="0"/>
          </a:p>
          <a:p>
            <a:endParaRPr lang="en-US" sz="1200" dirty="0"/>
          </a:p>
          <a:p>
            <a:endParaRPr lang="en-US" sz="1200" dirty="0" smtClean="0"/>
          </a:p>
          <a:p>
            <a:endParaRPr lang="en-US" sz="1200" dirty="0" smtClean="0"/>
          </a:p>
          <a:p>
            <a:endParaRPr lang="en-US" sz="1200" dirty="0" smtClean="0"/>
          </a:p>
          <a:p>
            <a:endParaRPr lang="en-US" sz="1200" dirty="0"/>
          </a:p>
          <a:p>
            <a:pPr marL="0" indent="0">
              <a:buNone/>
            </a:pPr>
            <a:r>
              <a:rPr lang="en-US" sz="1200" dirty="0" smtClean="0"/>
              <a:t> 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endParaRPr lang="en-US" sz="1200" dirty="0"/>
          </a:p>
          <a:p>
            <a:endParaRPr lang="en-US" sz="1200" dirty="0"/>
          </a:p>
          <a:p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S. Merlin (Qualcomm)</a:t>
            </a:r>
            <a:endParaRPr lang="en-US" dirty="0"/>
          </a:p>
        </p:txBody>
      </p:sp>
      <p:pic>
        <p:nvPicPr>
          <p:cNvPr id="6" name="Picture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8434" y="3733800"/>
            <a:ext cx="3727132" cy="1995805"/>
          </a:xfrm>
          <a:prstGeom prst="rect">
            <a:avLst/>
          </a:prstGeom>
          <a:noFill/>
        </p:spPr>
      </p:pic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6363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Sounding Sequence </a:t>
            </a:r>
            <a:r>
              <a:rPr lang="en-US" dirty="0"/>
              <a:t>W</a:t>
            </a:r>
            <a:r>
              <a:rPr lang="en-US" dirty="0" smtClean="0"/>
              <a:t>ith SU Response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sz="1600" dirty="0" smtClean="0"/>
              <a:t>11ac allowed the following sounding sequence</a:t>
            </a:r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r>
              <a:rPr lang="en-US" sz="1600" dirty="0" smtClean="0"/>
              <a:t>In current 11ax specifications, the only defined sounding sequence </a:t>
            </a:r>
            <a:r>
              <a:rPr lang="en-US" sz="1600" dirty="0"/>
              <a:t>(</a:t>
            </a:r>
            <a:r>
              <a:rPr lang="en-US" sz="1600" dirty="0" smtClean="0"/>
              <a:t>see previous slide) requires a trigger frame after the NDP, even if only one STA is sounded</a:t>
            </a:r>
          </a:p>
          <a:p>
            <a:r>
              <a:rPr lang="en-US" sz="1600" dirty="0" smtClean="0"/>
              <a:t>If NDPA is addressed to a single STA, a trigger </a:t>
            </a:r>
            <a:r>
              <a:rPr lang="en-US" sz="1600" dirty="0"/>
              <a:t>frame is not necessary </a:t>
            </a:r>
            <a:r>
              <a:rPr lang="en-US" sz="1600" dirty="0" smtClean="0"/>
              <a:t>after the NDP, hence we suggest to allow the following sequence in 11ax</a:t>
            </a:r>
          </a:p>
          <a:p>
            <a:pPr lvl="1"/>
            <a:endParaRPr lang="en-US" sz="1200" dirty="0" smtClean="0"/>
          </a:p>
          <a:p>
            <a:pPr lvl="1"/>
            <a:endParaRPr lang="en-US" sz="1200" dirty="0"/>
          </a:p>
          <a:p>
            <a:pPr lvl="1"/>
            <a:endParaRPr lang="en-US" sz="1200" dirty="0" smtClean="0"/>
          </a:p>
          <a:p>
            <a:pPr lvl="1"/>
            <a:endParaRPr lang="en-US" sz="1200" dirty="0"/>
          </a:p>
          <a:p>
            <a:pPr marL="457200" lvl="1" indent="0">
              <a:buNone/>
            </a:pPr>
            <a:endParaRPr lang="en-US" sz="1200" dirty="0"/>
          </a:p>
          <a:p>
            <a:pPr lvl="1"/>
            <a:endParaRPr lang="en-US" sz="1200" dirty="0" smtClean="0"/>
          </a:p>
          <a:p>
            <a:pPr lvl="1"/>
            <a:r>
              <a:rPr lang="en-US" sz="1200" dirty="0" smtClean="0"/>
              <a:t>Reduced overhead </a:t>
            </a:r>
          </a:p>
          <a:p>
            <a:pPr lvl="1"/>
            <a:r>
              <a:rPr lang="en-US" sz="1200" dirty="0" smtClean="0"/>
              <a:t>Same operation as </a:t>
            </a:r>
            <a:r>
              <a:rPr lang="en-US" sz="1200" dirty="0" smtClean="0"/>
              <a:t>11ac</a:t>
            </a:r>
          </a:p>
          <a:p>
            <a:pPr lvl="1"/>
            <a:r>
              <a:rPr lang="en-US" sz="1200" dirty="0" smtClean="0"/>
              <a:t>Similar discussion in  [2]</a:t>
            </a:r>
            <a:r>
              <a:rPr lang="en-US" sz="1200" dirty="0" smtClean="0"/>
              <a:t> </a:t>
            </a:r>
            <a:endParaRPr lang="en-US" sz="1200" dirty="0" smtClean="0"/>
          </a:p>
          <a:p>
            <a:pPr lvl="1"/>
            <a:r>
              <a:rPr lang="en-US" sz="1200" dirty="0" smtClean="0"/>
              <a:t>Note: proposals in </a:t>
            </a:r>
            <a:r>
              <a:rPr lang="en-US" sz="1200" dirty="0" smtClean="0"/>
              <a:t>[1] </a:t>
            </a:r>
            <a:r>
              <a:rPr lang="en-US" sz="1200" dirty="0" smtClean="0"/>
              <a:t>suggest that all necessary parameters for the feedback preparation be included in NDPA</a:t>
            </a:r>
          </a:p>
          <a:p>
            <a:pPr lvl="1"/>
            <a:endParaRPr lang="en-US" sz="1200" dirty="0"/>
          </a:p>
          <a:p>
            <a:pPr marL="342900" lvl="1" indent="-342900">
              <a:buFontTx/>
              <a:buChar char="•"/>
            </a:pPr>
            <a:endParaRPr lang="en-US" sz="1400" dirty="0" smtClean="0"/>
          </a:p>
          <a:p>
            <a:pPr marL="342900" lvl="1" indent="-342900">
              <a:buFontTx/>
              <a:buChar char="•"/>
            </a:pPr>
            <a:r>
              <a:rPr lang="en-US" sz="1400" dirty="0" smtClean="0"/>
              <a:t> </a:t>
            </a:r>
          </a:p>
          <a:p>
            <a:pPr marL="342900" lvl="1" indent="-342900">
              <a:buFontTx/>
              <a:buChar char="•"/>
            </a:pPr>
            <a:endParaRPr lang="en-US" sz="1400" dirty="0"/>
          </a:p>
          <a:p>
            <a:pPr marL="342900" lvl="1" indent="-342900">
              <a:buFontTx/>
              <a:buChar char="•"/>
            </a:pPr>
            <a:endParaRPr lang="en-US" sz="1400" dirty="0" smtClean="0"/>
          </a:p>
          <a:p>
            <a:pPr marL="342900" lvl="1" indent="-342900">
              <a:buFontTx/>
              <a:buChar char="•"/>
            </a:pPr>
            <a:endParaRPr lang="en-US" sz="1400" dirty="0"/>
          </a:p>
          <a:p>
            <a:pPr marL="342900" lvl="1" indent="-342900">
              <a:buFontTx/>
              <a:buChar char="•"/>
            </a:pPr>
            <a:endParaRPr lang="en-US" sz="1400" dirty="0" smtClean="0"/>
          </a:p>
          <a:p>
            <a:pPr marL="685800" lvl="2" indent="-342900"/>
            <a:r>
              <a:rPr lang="en-US" sz="1200" dirty="0" smtClean="0"/>
              <a:t>HE </a:t>
            </a:r>
            <a:r>
              <a:rPr lang="en-US" sz="1200" dirty="0"/>
              <a:t>NDPA is addressed to 1 STA</a:t>
            </a:r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/>
          </a:p>
          <a:p>
            <a:pPr lvl="1"/>
            <a:endParaRPr lang="en-US" sz="1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S. Merlin (Qualcomm)</a:t>
            </a:r>
            <a:endParaRPr lang="en-US" dirty="0"/>
          </a:p>
        </p:txBody>
      </p:sp>
      <p:sp>
        <p:nvSpPr>
          <p:cNvPr id="6" name="Rectangle 47"/>
          <p:cNvSpPr>
            <a:spLocks noChangeArrowheads="1"/>
          </p:cNvSpPr>
          <p:nvPr/>
        </p:nvSpPr>
        <p:spPr bwMode="auto">
          <a:xfrm>
            <a:off x="2551524" y="4724401"/>
            <a:ext cx="457200" cy="517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600">
                <a:solidFill>
                  <a:srgbClr val="25406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ts val="600"/>
              </a:spcBef>
              <a:buFont typeface="Arial" charset="0"/>
              <a:buChar char="–"/>
              <a:defRPr sz="2400">
                <a:solidFill>
                  <a:srgbClr val="25406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ts val="600"/>
              </a:spcBef>
              <a:buFont typeface="Arial" charset="0"/>
              <a:buChar char="•"/>
              <a:defRPr sz="2200">
                <a:solidFill>
                  <a:srgbClr val="25406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ts val="500"/>
              </a:spcBef>
              <a:buFont typeface="Arial" charset="0"/>
              <a:buChar char="–"/>
              <a:defRPr sz="2000">
                <a:solidFill>
                  <a:srgbClr val="25406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dirty="0" smtClean="0">
                <a:solidFill>
                  <a:srgbClr val="FF0000"/>
                </a:solidFill>
                <a:latin typeface="Times New Roman" pitchFamily="18" charset="0"/>
              </a:rPr>
              <a:t>HE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dirty="0" smtClean="0">
                <a:solidFill>
                  <a:schemeClr val="tx1"/>
                </a:solidFill>
                <a:latin typeface="Times New Roman" pitchFamily="18" charset="0"/>
              </a:rPr>
              <a:t>NDPA</a:t>
            </a:r>
            <a:endParaRPr lang="en-US" altLang="en-US" sz="9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7" name="Rectangle 47"/>
          <p:cNvSpPr>
            <a:spLocks noChangeArrowheads="1"/>
          </p:cNvSpPr>
          <p:nvPr/>
        </p:nvSpPr>
        <p:spPr bwMode="auto">
          <a:xfrm>
            <a:off x="3315748" y="4724401"/>
            <a:ext cx="314328" cy="517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600">
                <a:solidFill>
                  <a:srgbClr val="25406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ts val="600"/>
              </a:spcBef>
              <a:buFont typeface="Arial" charset="0"/>
              <a:buChar char="–"/>
              <a:defRPr sz="2400">
                <a:solidFill>
                  <a:srgbClr val="25406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ts val="600"/>
              </a:spcBef>
              <a:buFont typeface="Arial" charset="0"/>
              <a:buChar char="•"/>
              <a:defRPr sz="2200">
                <a:solidFill>
                  <a:srgbClr val="25406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ts val="500"/>
              </a:spcBef>
              <a:buFont typeface="Arial" charset="0"/>
              <a:buChar char="–"/>
              <a:defRPr sz="2000">
                <a:solidFill>
                  <a:srgbClr val="25406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dirty="0" smtClean="0">
                <a:solidFill>
                  <a:srgbClr val="FF0000"/>
                </a:solidFill>
                <a:latin typeface="Times New Roman" pitchFamily="18" charset="0"/>
              </a:rPr>
              <a:t>HE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dirty="0" smtClean="0">
                <a:solidFill>
                  <a:schemeClr val="tx1"/>
                </a:solidFill>
                <a:latin typeface="Times New Roman" pitchFamily="18" charset="0"/>
              </a:rPr>
              <a:t>NDP</a:t>
            </a:r>
            <a:endParaRPr lang="en-US" altLang="en-US" sz="9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89356" y="5241926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SIFS</a:t>
            </a:r>
            <a:endParaRPr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3897952" y="4724400"/>
            <a:ext cx="1588448" cy="517525"/>
          </a:xfrm>
          <a:prstGeom prst="rect">
            <a:avLst/>
          </a:prstGeom>
          <a:solidFill>
            <a:srgbClr val="FFC000">
              <a:alpha val="36078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600">
                <a:solidFill>
                  <a:srgbClr val="25406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ts val="600"/>
              </a:spcBef>
              <a:buFont typeface="Arial" charset="0"/>
              <a:buChar char="–"/>
              <a:defRPr sz="2400">
                <a:solidFill>
                  <a:srgbClr val="25406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ts val="600"/>
              </a:spcBef>
              <a:buFont typeface="Arial" charset="0"/>
              <a:buChar char="•"/>
              <a:defRPr sz="2200">
                <a:solidFill>
                  <a:srgbClr val="25406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ts val="500"/>
              </a:spcBef>
              <a:buFont typeface="Arial" charset="0"/>
              <a:buChar char="–"/>
              <a:defRPr sz="2000">
                <a:solidFill>
                  <a:srgbClr val="25406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dirty="0" smtClean="0">
                <a:solidFill>
                  <a:srgbClr val="FF0000"/>
                </a:solidFill>
                <a:latin typeface="Times New Roman" pitchFamily="18" charset="0"/>
              </a:rPr>
              <a:t>SU PPDU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dirty="0" smtClean="0">
                <a:solidFill>
                  <a:srgbClr val="FF0000"/>
                </a:solidFill>
                <a:latin typeface="Times New Roman" pitchFamily="18" charset="0"/>
              </a:rPr>
              <a:t> CSI </a:t>
            </a:r>
            <a:r>
              <a:rPr lang="en-US" altLang="en-US" sz="900" dirty="0" smtClean="0">
                <a:solidFill>
                  <a:schemeClr val="tx1"/>
                </a:solidFill>
                <a:latin typeface="Times New Roman" pitchFamily="18" charset="0"/>
              </a:rPr>
              <a:t>From HE STA</a:t>
            </a:r>
            <a:endParaRPr lang="en-US" altLang="en-US" sz="9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617708" y="5253526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SIFS</a:t>
            </a:r>
            <a:endParaRPr lang="en-US" dirty="0"/>
          </a:p>
        </p:txBody>
      </p:sp>
      <p:sp>
        <p:nvSpPr>
          <p:cNvPr id="13" name="Rectangle 47"/>
          <p:cNvSpPr>
            <a:spLocks noChangeArrowheads="1"/>
          </p:cNvSpPr>
          <p:nvPr/>
        </p:nvSpPr>
        <p:spPr bwMode="auto">
          <a:xfrm>
            <a:off x="2551524" y="2470476"/>
            <a:ext cx="457200" cy="517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600">
                <a:solidFill>
                  <a:srgbClr val="25406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ts val="600"/>
              </a:spcBef>
              <a:buFont typeface="Arial" charset="0"/>
              <a:buChar char="–"/>
              <a:defRPr sz="2400">
                <a:solidFill>
                  <a:srgbClr val="25406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ts val="600"/>
              </a:spcBef>
              <a:buFont typeface="Arial" charset="0"/>
              <a:buChar char="•"/>
              <a:defRPr sz="2200">
                <a:solidFill>
                  <a:srgbClr val="25406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ts val="500"/>
              </a:spcBef>
              <a:buFont typeface="Arial" charset="0"/>
              <a:buChar char="–"/>
              <a:defRPr sz="2000">
                <a:solidFill>
                  <a:srgbClr val="25406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dirty="0" smtClean="0">
                <a:solidFill>
                  <a:schemeClr val="tx1"/>
                </a:solidFill>
                <a:latin typeface="Times New Roman" pitchFamily="18" charset="0"/>
              </a:rPr>
              <a:t>VHT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dirty="0" smtClean="0">
                <a:solidFill>
                  <a:schemeClr val="tx1"/>
                </a:solidFill>
                <a:latin typeface="Times New Roman" pitchFamily="18" charset="0"/>
              </a:rPr>
              <a:t>NDPA</a:t>
            </a:r>
            <a:endParaRPr lang="en-US" altLang="en-US" sz="9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4" name="Rectangle 47"/>
          <p:cNvSpPr>
            <a:spLocks noChangeArrowheads="1"/>
          </p:cNvSpPr>
          <p:nvPr/>
        </p:nvSpPr>
        <p:spPr bwMode="auto">
          <a:xfrm>
            <a:off x="3315748" y="2470476"/>
            <a:ext cx="314328" cy="517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600">
                <a:solidFill>
                  <a:srgbClr val="25406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ts val="600"/>
              </a:spcBef>
              <a:buFont typeface="Arial" charset="0"/>
              <a:buChar char="–"/>
              <a:defRPr sz="2400">
                <a:solidFill>
                  <a:srgbClr val="25406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ts val="600"/>
              </a:spcBef>
              <a:buFont typeface="Arial" charset="0"/>
              <a:buChar char="•"/>
              <a:defRPr sz="2200">
                <a:solidFill>
                  <a:srgbClr val="25406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ts val="500"/>
              </a:spcBef>
              <a:buFont typeface="Arial" charset="0"/>
              <a:buChar char="–"/>
              <a:defRPr sz="2000">
                <a:solidFill>
                  <a:srgbClr val="25406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dirty="0" smtClean="0">
                <a:solidFill>
                  <a:schemeClr val="tx1"/>
                </a:solidFill>
                <a:latin typeface="Times New Roman" pitchFamily="18" charset="0"/>
              </a:rPr>
              <a:t>VHT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dirty="0" smtClean="0">
                <a:solidFill>
                  <a:schemeClr val="tx1"/>
                </a:solidFill>
                <a:latin typeface="Times New Roman" pitchFamily="18" charset="0"/>
              </a:rPr>
              <a:t>NDP</a:t>
            </a:r>
            <a:endParaRPr lang="en-US" altLang="en-US" sz="9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89356" y="2988001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SIFS</a:t>
            </a:r>
            <a:endParaRPr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3897952" y="2470475"/>
            <a:ext cx="1588448" cy="517525"/>
          </a:xfrm>
          <a:prstGeom prst="rect">
            <a:avLst/>
          </a:prstGeom>
          <a:solidFill>
            <a:srgbClr val="FFC000">
              <a:alpha val="36078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600">
                <a:solidFill>
                  <a:srgbClr val="25406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ts val="600"/>
              </a:spcBef>
              <a:buFont typeface="Arial" charset="0"/>
              <a:buChar char="–"/>
              <a:defRPr sz="2400">
                <a:solidFill>
                  <a:srgbClr val="25406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ts val="600"/>
              </a:spcBef>
              <a:buFont typeface="Arial" charset="0"/>
              <a:buChar char="•"/>
              <a:defRPr sz="2200">
                <a:solidFill>
                  <a:srgbClr val="25406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ts val="500"/>
              </a:spcBef>
              <a:buFont typeface="Arial" charset="0"/>
              <a:buChar char="–"/>
              <a:defRPr sz="2000">
                <a:solidFill>
                  <a:srgbClr val="25406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dirty="0" smtClean="0">
                <a:solidFill>
                  <a:schemeClr val="tx1"/>
                </a:solidFill>
                <a:latin typeface="Times New Roman" pitchFamily="18" charset="0"/>
              </a:rPr>
              <a:t>SU PPDU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dirty="0" smtClean="0">
                <a:solidFill>
                  <a:schemeClr val="tx1"/>
                </a:solidFill>
                <a:latin typeface="Times New Roman" pitchFamily="18" charset="0"/>
              </a:rPr>
              <a:t> CSI From VHT STA</a:t>
            </a:r>
            <a:endParaRPr lang="en-US" altLang="en-US" sz="9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617708" y="2999601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SIFS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325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Sounding </a:t>
            </a:r>
            <a:r>
              <a:rPr lang="en-US" dirty="0" smtClean="0"/>
              <a:t>Sequence With Triggers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 smtClean="0"/>
              <a:t>The specifications are not clear on whether multiple trigger frames can be sent to collect CSI from a same sounding NDPA/NDP</a:t>
            </a:r>
          </a:p>
          <a:p>
            <a:r>
              <a:rPr lang="en-US" sz="1600" dirty="0" smtClean="0"/>
              <a:t>We suggest to clarify that a sounding sequence can proceed with SIFS separated  trigger transmissions, within a TXOP</a:t>
            </a:r>
            <a:endParaRPr lang="en-US" sz="1600" dirty="0"/>
          </a:p>
          <a:p>
            <a:pPr lvl="1"/>
            <a:r>
              <a:rPr lang="en-US" sz="1400" dirty="0" smtClean="0"/>
              <a:t>To collect CSI feedback from large number of STAs</a:t>
            </a:r>
          </a:p>
          <a:p>
            <a:pPr lvl="1"/>
            <a:r>
              <a:rPr lang="en-US" sz="1400" dirty="0" smtClean="0"/>
              <a:t>To allow for recovery in case of missing CSI response from a STA</a:t>
            </a:r>
          </a:p>
          <a:p>
            <a:r>
              <a:rPr lang="en-US" sz="1800" dirty="0" smtClean="0"/>
              <a:t>We suggest to replace the figure in SFD section 4.6 with the following one </a:t>
            </a:r>
            <a:endParaRPr lang="en-US" sz="1800" dirty="0"/>
          </a:p>
          <a:p>
            <a:pPr lvl="1"/>
            <a:endParaRPr lang="en-US" sz="1400" dirty="0" smtClean="0"/>
          </a:p>
          <a:p>
            <a:pPr marL="457200" lvl="1" indent="0">
              <a:buNone/>
            </a:pPr>
            <a:endParaRPr lang="en-US" sz="1400" dirty="0" smtClean="0"/>
          </a:p>
          <a:p>
            <a:pPr marL="457200" lvl="1" indent="0">
              <a:buNone/>
            </a:pPr>
            <a:endParaRPr lang="en-US" sz="1400" dirty="0" smtClean="0"/>
          </a:p>
          <a:p>
            <a:pPr marL="457200" lvl="1" indent="0">
              <a:buNone/>
            </a:pPr>
            <a:endParaRPr lang="en-US" sz="1400" dirty="0"/>
          </a:p>
          <a:p>
            <a:pPr marL="457200" lvl="1" indent="0">
              <a:buNone/>
            </a:pPr>
            <a:endParaRPr lang="en-US" sz="1400" dirty="0"/>
          </a:p>
          <a:p>
            <a:pPr lvl="1"/>
            <a:endParaRPr lang="en-US" sz="1400" dirty="0" smtClean="0"/>
          </a:p>
          <a:p>
            <a:pPr lvl="1"/>
            <a:r>
              <a:rPr lang="en-US" sz="1400" dirty="0" smtClean="0"/>
              <a:t>NDPA addressed to multiple STAs</a:t>
            </a:r>
          </a:p>
          <a:p>
            <a:pPr lvl="1"/>
            <a:endParaRPr lang="en-US" sz="1400" dirty="0"/>
          </a:p>
          <a:p>
            <a:pPr marL="457200" lvl="1" indent="0">
              <a:buNone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S. Merlin (Qualcomm)</a:t>
            </a:r>
            <a:endParaRPr lang="en-US" dirty="0"/>
          </a:p>
        </p:txBody>
      </p:sp>
      <p:sp>
        <p:nvSpPr>
          <p:cNvPr id="6" name="Rectangle 47"/>
          <p:cNvSpPr>
            <a:spLocks noChangeArrowheads="1"/>
          </p:cNvSpPr>
          <p:nvPr/>
        </p:nvSpPr>
        <p:spPr bwMode="auto">
          <a:xfrm>
            <a:off x="1594674" y="4343401"/>
            <a:ext cx="457200" cy="517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600">
                <a:solidFill>
                  <a:srgbClr val="25406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ts val="600"/>
              </a:spcBef>
              <a:buFont typeface="Arial" charset="0"/>
              <a:buChar char="–"/>
              <a:defRPr sz="2400">
                <a:solidFill>
                  <a:srgbClr val="25406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ts val="600"/>
              </a:spcBef>
              <a:buFont typeface="Arial" charset="0"/>
              <a:buChar char="•"/>
              <a:defRPr sz="2200">
                <a:solidFill>
                  <a:srgbClr val="25406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ts val="500"/>
              </a:spcBef>
              <a:buFont typeface="Arial" charset="0"/>
              <a:buChar char="–"/>
              <a:defRPr sz="2000">
                <a:solidFill>
                  <a:srgbClr val="25406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dirty="0" smtClean="0">
                <a:solidFill>
                  <a:srgbClr val="FF0000"/>
                </a:solidFill>
                <a:latin typeface="Times New Roman" pitchFamily="18" charset="0"/>
              </a:rPr>
              <a:t>HE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dirty="0" smtClean="0">
                <a:solidFill>
                  <a:schemeClr val="tx1"/>
                </a:solidFill>
                <a:latin typeface="Times New Roman" pitchFamily="18" charset="0"/>
              </a:rPr>
              <a:t>NDPA</a:t>
            </a:r>
            <a:endParaRPr lang="en-US" altLang="en-US" sz="9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7" name="Rectangle 47"/>
          <p:cNvSpPr>
            <a:spLocks noChangeArrowheads="1"/>
          </p:cNvSpPr>
          <p:nvPr/>
        </p:nvSpPr>
        <p:spPr bwMode="auto">
          <a:xfrm>
            <a:off x="2358898" y="4343401"/>
            <a:ext cx="314328" cy="517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600">
                <a:solidFill>
                  <a:srgbClr val="25406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ts val="600"/>
              </a:spcBef>
              <a:buFont typeface="Arial" charset="0"/>
              <a:buChar char="–"/>
              <a:defRPr sz="2400">
                <a:solidFill>
                  <a:srgbClr val="25406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ts val="600"/>
              </a:spcBef>
              <a:buFont typeface="Arial" charset="0"/>
              <a:buChar char="•"/>
              <a:defRPr sz="2200">
                <a:solidFill>
                  <a:srgbClr val="25406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ts val="500"/>
              </a:spcBef>
              <a:buFont typeface="Arial" charset="0"/>
              <a:buChar char="–"/>
              <a:defRPr sz="2000">
                <a:solidFill>
                  <a:srgbClr val="25406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dirty="0" smtClean="0">
                <a:solidFill>
                  <a:srgbClr val="FF0000"/>
                </a:solidFill>
                <a:latin typeface="Times New Roman" pitchFamily="18" charset="0"/>
              </a:rPr>
              <a:t>HE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dirty="0" smtClean="0">
                <a:solidFill>
                  <a:schemeClr val="tx1"/>
                </a:solidFill>
                <a:latin typeface="Times New Roman" pitchFamily="18" charset="0"/>
              </a:rPr>
              <a:t>NDP</a:t>
            </a:r>
            <a:endParaRPr lang="en-US" altLang="en-US" sz="9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32506" y="4860926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SIFS</a:t>
            </a:r>
            <a:endParaRPr lang="en-US" dirty="0"/>
          </a:p>
        </p:txBody>
      </p:sp>
      <p:sp>
        <p:nvSpPr>
          <p:cNvPr id="9" name="Rectangle 47"/>
          <p:cNvSpPr>
            <a:spLocks noChangeArrowheads="1"/>
          </p:cNvSpPr>
          <p:nvPr/>
        </p:nvSpPr>
        <p:spPr bwMode="auto">
          <a:xfrm>
            <a:off x="2959141" y="4343401"/>
            <a:ext cx="457200" cy="517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600">
                <a:solidFill>
                  <a:srgbClr val="25406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ts val="600"/>
              </a:spcBef>
              <a:buFont typeface="Arial" charset="0"/>
              <a:buChar char="–"/>
              <a:defRPr sz="2400">
                <a:solidFill>
                  <a:srgbClr val="25406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ts val="600"/>
              </a:spcBef>
              <a:buFont typeface="Arial" charset="0"/>
              <a:buChar char="•"/>
              <a:defRPr sz="2200">
                <a:solidFill>
                  <a:srgbClr val="25406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ts val="500"/>
              </a:spcBef>
              <a:buFont typeface="Arial" charset="0"/>
              <a:buChar char="–"/>
              <a:defRPr sz="2000">
                <a:solidFill>
                  <a:srgbClr val="25406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dirty="0" smtClean="0">
                <a:solidFill>
                  <a:schemeClr val="tx1"/>
                </a:solidFill>
                <a:latin typeface="Times New Roman" pitchFamily="18" charset="0"/>
              </a:rPr>
              <a:t>Trigger</a:t>
            </a:r>
            <a:endParaRPr lang="en-US" altLang="en-US" sz="9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3606017" y="4343400"/>
            <a:ext cx="1588448" cy="517525"/>
          </a:xfrm>
          <a:prstGeom prst="rect">
            <a:avLst/>
          </a:prstGeom>
          <a:solidFill>
            <a:srgbClr val="FFC000">
              <a:alpha val="36078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600">
                <a:solidFill>
                  <a:srgbClr val="25406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ts val="600"/>
              </a:spcBef>
              <a:buFont typeface="Arial" charset="0"/>
              <a:buChar char="–"/>
              <a:defRPr sz="2400">
                <a:solidFill>
                  <a:srgbClr val="25406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ts val="600"/>
              </a:spcBef>
              <a:buFont typeface="Arial" charset="0"/>
              <a:buChar char="•"/>
              <a:defRPr sz="2200">
                <a:solidFill>
                  <a:srgbClr val="25406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ts val="500"/>
              </a:spcBef>
              <a:buFont typeface="Arial" charset="0"/>
              <a:buChar char="–"/>
              <a:defRPr sz="2000">
                <a:solidFill>
                  <a:srgbClr val="25406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dirty="0" smtClean="0">
                <a:solidFill>
                  <a:schemeClr val="tx1"/>
                </a:solidFill>
                <a:latin typeface="Times New Roman" pitchFamily="18" charset="0"/>
              </a:rPr>
              <a:t>UL TRIG PPDU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dirty="0" smtClean="0">
                <a:solidFill>
                  <a:schemeClr val="tx1"/>
                </a:solidFill>
                <a:latin typeface="Times New Roman" pitchFamily="18" charset="0"/>
              </a:rPr>
              <a:t>CSI</a:t>
            </a:r>
            <a:r>
              <a:rPr lang="en-US" altLang="en-US" sz="900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altLang="en-US" sz="900" dirty="0" smtClean="0">
                <a:solidFill>
                  <a:schemeClr val="tx1"/>
                </a:solidFill>
                <a:latin typeface="Times New Roman" pitchFamily="18" charset="0"/>
              </a:rPr>
              <a:t>From HE STAs</a:t>
            </a:r>
            <a:endParaRPr lang="en-US" altLang="en-US" sz="9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96973" y="4860926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SIFS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585171" y="4897696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SIFS</a:t>
            </a:r>
          </a:p>
        </p:txBody>
      </p:sp>
      <p:sp>
        <p:nvSpPr>
          <p:cNvPr id="13" name="Rectangle 47"/>
          <p:cNvSpPr>
            <a:spLocks noChangeArrowheads="1"/>
          </p:cNvSpPr>
          <p:nvPr/>
        </p:nvSpPr>
        <p:spPr bwMode="auto">
          <a:xfrm>
            <a:off x="5526191" y="4343401"/>
            <a:ext cx="457200" cy="517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600">
                <a:solidFill>
                  <a:srgbClr val="25406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ts val="600"/>
              </a:spcBef>
              <a:buFont typeface="Arial" charset="0"/>
              <a:buChar char="–"/>
              <a:defRPr sz="2400">
                <a:solidFill>
                  <a:srgbClr val="25406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ts val="600"/>
              </a:spcBef>
              <a:buFont typeface="Arial" charset="0"/>
              <a:buChar char="•"/>
              <a:defRPr sz="2200">
                <a:solidFill>
                  <a:srgbClr val="25406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ts val="500"/>
              </a:spcBef>
              <a:buFont typeface="Arial" charset="0"/>
              <a:buChar char="–"/>
              <a:defRPr sz="2000">
                <a:solidFill>
                  <a:srgbClr val="25406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dirty="0" smtClean="0">
                <a:solidFill>
                  <a:schemeClr val="tx1"/>
                </a:solidFill>
                <a:latin typeface="Times New Roman" pitchFamily="18" charset="0"/>
              </a:rPr>
              <a:t>Trigger</a:t>
            </a:r>
            <a:endParaRPr lang="en-US" altLang="en-US" sz="9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6173067" y="4343400"/>
            <a:ext cx="1588448" cy="517525"/>
          </a:xfrm>
          <a:prstGeom prst="rect">
            <a:avLst/>
          </a:prstGeom>
          <a:solidFill>
            <a:srgbClr val="FFC000">
              <a:alpha val="36078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600">
                <a:solidFill>
                  <a:srgbClr val="25406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ts val="600"/>
              </a:spcBef>
              <a:buFont typeface="Arial" charset="0"/>
              <a:buChar char="–"/>
              <a:defRPr sz="2400">
                <a:solidFill>
                  <a:srgbClr val="25406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ts val="600"/>
              </a:spcBef>
              <a:buFont typeface="Arial" charset="0"/>
              <a:buChar char="•"/>
              <a:defRPr sz="2200">
                <a:solidFill>
                  <a:srgbClr val="25406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ts val="500"/>
              </a:spcBef>
              <a:buFont typeface="Arial" charset="0"/>
              <a:buChar char="–"/>
              <a:defRPr sz="2000">
                <a:solidFill>
                  <a:srgbClr val="25406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dirty="0" smtClean="0">
                <a:solidFill>
                  <a:schemeClr val="tx1"/>
                </a:solidFill>
                <a:latin typeface="Times New Roman" pitchFamily="18" charset="0"/>
              </a:rPr>
              <a:t>UL TRIG PPDU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dirty="0">
                <a:solidFill>
                  <a:schemeClr val="tx1"/>
                </a:solidFill>
                <a:latin typeface="Times New Roman" pitchFamily="18" charset="0"/>
              </a:rPr>
              <a:t>CSI From HE STAs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864023" y="4860926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SIFS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154719" y="4823158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SIFS</a:t>
            </a:r>
          </a:p>
        </p:txBody>
      </p:sp>
      <p:sp>
        <p:nvSpPr>
          <p:cNvPr id="21" name="Right Brace 20"/>
          <p:cNvSpPr/>
          <p:nvPr/>
        </p:nvSpPr>
        <p:spPr bwMode="auto">
          <a:xfrm rot="5400000">
            <a:off x="6440179" y="4232223"/>
            <a:ext cx="381000" cy="2261672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489231" y="5605252"/>
            <a:ext cx="8226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0..N times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6493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Do you support to add to the SFD the following sounding sequence? </a:t>
            </a:r>
          </a:p>
          <a:p>
            <a:pPr lvl="1"/>
            <a:endParaRPr lang="en-US" sz="1400" dirty="0" smtClean="0"/>
          </a:p>
          <a:p>
            <a:pPr lvl="1"/>
            <a:endParaRPr lang="en-US" sz="1400" dirty="0"/>
          </a:p>
          <a:p>
            <a:pPr marL="0" lvl="1" indent="0">
              <a:buNone/>
            </a:pPr>
            <a:endParaRPr lang="en-US" sz="1600" dirty="0" smtClean="0"/>
          </a:p>
          <a:p>
            <a:pPr marL="342900" lvl="1" indent="-342900">
              <a:buFontTx/>
              <a:buChar char="•"/>
            </a:pPr>
            <a:endParaRPr lang="en-US" sz="1600" dirty="0" smtClean="0"/>
          </a:p>
          <a:p>
            <a:pPr marL="1028700" lvl="3" indent="-342900"/>
            <a:endParaRPr lang="en-US" sz="1200" dirty="0" smtClean="0"/>
          </a:p>
          <a:p>
            <a:pPr marL="1028700" lvl="3" indent="-342900"/>
            <a:r>
              <a:rPr lang="en-US" sz="1200" dirty="0" smtClean="0"/>
              <a:t>HE </a:t>
            </a:r>
            <a:r>
              <a:rPr lang="en-US" sz="1200" dirty="0"/>
              <a:t>NDPA is addressed to 1 STA</a:t>
            </a:r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/>
          </a:p>
          <a:p>
            <a:pPr lvl="1"/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S. Merlin (Qualcomm)</a:t>
            </a:r>
            <a:endParaRPr lang="en-US" dirty="0"/>
          </a:p>
        </p:txBody>
      </p:sp>
      <p:sp>
        <p:nvSpPr>
          <p:cNvPr id="6" name="Rectangle 47"/>
          <p:cNvSpPr>
            <a:spLocks noChangeArrowheads="1"/>
          </p:cNvSpPr>
          <p:nvPr/>
        </p:nvSpPr>
        <p:spPr bwMode="auto">
          <a:xfrm>
            <a:off x="2615972" y="2622876"/>
            <a:ext cx="457200" cy="517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600">
                <a:solidFill>
                  <a:srgbClr val="25406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ts val="600"/>
              </a:spcBef>
              <a:buFont typeface="Arial" charset="0"/>
              <a:buChar char="–"/>
              <a:defRPr sz="2400">
                <a:solidFill>
                  <a:srgbClr val="25406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ts val="600"/>
              </a:spcBef>
              <a:buFont typeface="Arial" charset="0"/>
              <a:buChar char="•"/>
              <a:defRPr sz="2200">
                <a:solidFill>
                  <a:srgbClr val="25406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ts val="500"/>
              </a:spcBef>
              <a:buFont typeface="Arial" charset="0"/>
              <a:buChar char="–"/>
              <a:defRPr sz="2000">
                <a:solidFill>
                  <a:srgbClr val="25406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dirty="0" smtClean="0">
                <a:solidFill>
                  <a:srgbClr val="FF0000"/>
                </a:solidFill>
                <a:latin typeface="Times New Roman" pitchFamily="18" charset="0"/>
              </a:rPr>
              <a:t>HE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dirty="0" smtClean="0">
                <a:solidFill>
                  <a:schemeClr val="tx1"/>
                </a:solidFill>
                <a:latin typeface="Times New Roman" pitchFamily="18" charset="0"/>
              </a:rPr>
              <a:t>NDPA</a:t>
            </a:r>
            <a:endParaRPr lang="en-US" altLang="en-US" sz="9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7" name="Rectangle 47"/>
          <p:cNvSpPr>
            <a:spLocks noChangeArrowheads="1"/>
          </p:cNvSpPr>
          <p:nvPr/>
        </p:nvSpPr>
        <p:spPr bwMode="auto">
          <a:xfrm>
            <a:off x="3380196" y="2622876"/>
            <a:ext cx="314328" cy="517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600">
                <a:solidFill>
                  <a:srgbClr val="25406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ts val="600"/>
              </a:spcBef>
              <a:buFont typeface="Arial" charset="0"/>
              <a:buChar char="–"/>
              <a:defRPr sz="2400">
                <a:solidFill>
                  <a:srgbClr val="25406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ts val="600"/>
              </a:spcBef>
              <a:buFont typeface="Arial" charset="0"/>
              <a:buChar char="•"/>
              <a:defRPr sz="2200">
                <a:solidFill>
                  <a:srgbClr val="25406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ts val="500"/>
              </a:spcBef>
              <a:buFont typeface="Arial" charset="0"/>
              <a:buChar char="–"/>
              <a:defRPr sz="2000">
                <a:solidFill>
                  <a:srgbClr val="25406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dirty="0" smtClean="0">
                <a:solidFill>
                  <a:srgbClr val="FF0000"/>
                </a:solidFill>
                <a:latin typeface="Times New Roman" pitchFamily="18" charset="0"/>
              </a:rPr>
              <a:t>HE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dirty="0" smtClean="0">
                <a:solidFill>
                  <a:schemeClr val="tx1"/>
                </a:solidFill>
                <a:latin typeface="Times New Roman" pitchFamily="18" charset="0"/>
              </a:rPr>
              <a:t>NDP</a:t>
            </a:r>
            <a:endParaRPr lang="en-US" altLang="en-US" sz="9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53804" y="3140401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SIFS</a:t>
            </a:r>
            <a:endParaRPr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3962400" y="2622875"/>
            <a:ext cx="1588448" cy="517525"/>
          </a:xfrm>
          <a:prstGeom prst="rect">
            <a:avLst/>
          </a:prstGeom>
          <a:solidFill>
            <a:srgbClr val="FFC000">
              <a:alpha val="36078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600">
                <a:solidFill>
                  <a:srgbClr val="25406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ts val="600"/>
              </a:spcBef>
              <a:buFont typeface="Arial" charset="0"/>
              <a:buChar char="–"/>
              <a:defRPr sz="2400">
                <a:solidFill>
                  <a:srgbClr val="25406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ts val="600"/>
              </a:spcBef>
              <a:buFont typeface="Arial" charset="0"/>
              <a:buChar char="•"/>
              <a:defRPr sz="2200">
                <a:solidFill>
                  <a:srgbClr val="25406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ts val="500"/>
              </a:spcBef>
              <a:buFont typeface="Arial" charset="0"/>
              <a:buChar char="–"/>
              <a:defRPr sz="2000">
                <a:solidFill>
                  <a:srgbClr val="25406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dirty="0" smtClean="0">
                <a:solidFill>
                  <a:srgbClr val="FF0000"/>
                </a:solidFill>
                <a:latin typeface="Times New Roman" pitchFamily="18" charset="0"/>
              </a:rPr>
              <a:t>SU PPDU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dirty="0" smtClean="0">
                <a:solidFill>
                  <a:srgbClr val="FF0000"/>
                </a:solidFill>
                <a:latin typeface="Times New Roman" pitchFamily="18" charset="0"/>
              </a:rPr>
              <a:t> CSI </a:t>
            </a:r>
            <a:r>
              <a:rPr lang="en-US" altLang="en-US" sz="900" dirty="0" smtClean="0">
                <a:solidFill>
                  <a:schemeClr val="tx1"/>
                </a:solidFill>
                <a:latin typeface="Times New Roman" pitchFamily="18" charset="0"/>
              </a:rPr>
              <a:t>From HE STA</a:t>
            </a:r>
            <a:endParaRPr lang="en-US" altLang="en-US" sz="9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682156" y="3152001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SIFS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630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to replace the sounding sequence figure in SFD section 4.6 with following one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NDPA addressed to multiple STAs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S. Merlin (Qualcomm)</a:t>
            </a:r>
            <a:endParaRPr lang="en-US" dirty="0"/>
          </a:p>
        </p:txBody>
      </p:sp>
      <p:sp>
        <p:nvSpPr>
          <p:cNvPr id="17" name="Rectangle 47"/>
          <p:cNvSpPr>
            <a:spLocks noChangeArrowheads="1"/>
          </p:cNvSpPr>
          <p:nvPr/>
        </p:nvSpPr>
        <p:spPr bwMode="auto">
          <a:xfrm>
            <a:off x="1594674" y="3200401"/>
            <a:ext cx="457200" cy="517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600">
                <a:solidFill>
                  <a:srgbClr val="25406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ts val="600"/>
              </a:spcBef>
              <a:buFont typeface="Arial" charset="0"/>
              <a:buChar char="–"/>
              <a:defRPr sz="2400">
                <a:solidFill>
                  <a:srgbClr val="25406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ts val="600"/>
              </a:spcBef>
              <a:buFont typeface="Arial" charset="0"/>
              <a:buChar char="•"/>
              <a:defRPr sz="2200">
                <a:solidFill>
                  <a:srgbClr val="25406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ts val="500"/>
              </a:spcBef>
              <a:buFont typeface="Arial" charset="0"/>
              <a:buChar char="–"/>
              <a:defRPr sz="2000">
                <a:solidFill>
                  <a:srgbClr val="25406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dirty="0" smtClean="0">
                <a:solidFill>
                  <a:srgbClr val="FF0000"/>
                </a:solidFill>
                <a:latin typeface="Times New Roman" pitchFamily="18" charset="0"/>
              </a:rPr>
              <a:t>HE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dirty="0" smtClean="0">
                <a:solidFill>
                  <a:schemeClr val="tx1"/>
                </a:solidFill>
                <a:latin typeface="Times New Roman" pitchFamily="18" charset="0"/>
              </a:rPr>
              <a:t>NDPA</a:t>
            </a:r>
            <a:endParaRPr lang="en-US" altLang="en-US" sz="9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8" name="Rectangle 47"/>
          <p:cNvSpPr>
            <a:spLocks noChangeArrowheads="1"/>
          </p:cNvSpPr>
          <p:nvPr/>
        </p:nvSpPr>
        <p:spPr bwMode="auto">
          <a:xfrm>
            <a:off x="2358898" y="3200401"/>
            <a:ext cx="314328" cy="517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600">
                <a:solidFill>
                  <a:srgbClr val="25406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ts val="600"/>
              </a:spcBef>
              <a:buFont typeface="Arial" charset="0"/>
              <a:buChar char="–"/>
              <a:defRPr sz="2400">
                <a:solidFill>
                  <a:srgbClr val="25406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ts val="600"/>
              </a:spcBef>
              <a:buFont typeface="Arial" charset="0"/>
              <a:buChar char="•"/>
              <a:defRPr sz="2200">
                <a:solidFill>
                  <a:srgbClr val="25406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ts val="500"/>
              </a:spcBef>
              <a:buFont typeface="Arial" charset="0"/>
              <a:buChar char="–"/>
              <a:defRPr sz="2000">
                <a:solidFill>
                  <a:srgbClr val="25406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dirty="0" smtClean="0">
                <a:solidFill>
                  <a:srgbClr val="FF0000"/>
                </a:solidFill>
                <a:latin typeface="Times New Roman" pitchFamily="18" charset="0"/>
              </a:rPr>
              <a:t>HE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dirty="0" smtClean="0">
                <a:solidFill>
                  <a:schemeClr val="tx1"/>
                </a:solidFill>
                <a:latin typeface="Times New Roman" pitchFamily="18" charset="0"/>
              </a:rPr>
              <a:t>NDP</a:t>
            </a:r>
            <a:endParaRPr lang="en-US" altLang="en-US" sz="9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932506" y="3717926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SIFS</a:t>
            </a:r>
            <a:endParaRPr lang="en-US" dirty="0"/>
          </a:p>
        </p:txBody>
      </p:sp>
      <p:sp>
        <p:nvSpPr>
          <p:cNvPr id="20" name="Rectangle 47"/>
          <p:cNvSpPr>
            <a:spLocks noChangeArrowheads="1"/>
          </p:cNvSpPr>
          <p:nvPr/>
        </p:nvSpPr>
        <p:spPr bwMode="auto">
          <a:xfrm>
            <a:off x="2959141" y="3200401"/>
            <a:ext cx="457200" cy="517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600">
                <a:solidFill>
                  <a:srgbClr val="25406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ts val="600"/>
              </a:spcBef>
              <a:buFont typeface="Arial" charset="0"/>
              <a:buChar char="–"/>
              <a:defRPr sz="2400">
                <a:solidFill>
                  <a:srgbClr val="25406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ts val="600"/>
              </a:spcBef>
              <a:buFont typeface="Arial" charset="0"/>
              <a:buChar char="•"/>
              <a:defRPr sz="2200">
                <a:solidFill>
                  <a:srgbClr val="25406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ts val="500"/>
              </a:spcBef>
              <a:buFont typeface="Arial" charset="0"/>
              <a:buChar char="–"/>
              <a:defRPr sz="2000">
                <a:solidFill>
                  <a:srgbClr val="25406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dirty="0" smtClean="0">
                <a:solidFill>
                  <a:schemeClr val="tx1"/>
                </a:solidFill>
                <a:latin typeface="Times New Roman" pitchFamily="18" charset="0"/>
              </a:rPr>
              <a:t>Trigger</a:t>
            </a:r>
            <a:endParaRPr lang="en-US" altLang="en-US" sz="9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3606017" y="3200400"/>
            <a:ext cx="1588448" cy="517525"/>
          </a:xfrm>
          <a:prstGeom prst="rect">
            <a:avLst/>
          </a:prstGeom>
          <a:solidFill>
            <a:srgbClr val="FFC000">
              <a:alpha val="36078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600">
                <a:solidFill>
                  <a:srgbClr val="25406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ts val="600"/>
              </a:spcBef>
              <a:buFont typeface="Arial" charset="0"/>
              <a:buChar char="–"/>
              <a:defRPr sz="2400">
                <a:solidFill>
                  <a:srgbClr val="25406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ts val="600"/>
              </a:spcBef>
              <a:buFont typeface="Arial" charset="0"/>
              <a:buChar char="•"/>
              <a:defRPr sz="2200">
                <a:solidFill>
                  <a:srgbClr val="25406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ts val="500"/>
              </a:spcBef>
              <a:buFont typeface="Arial" charset="0"/>
              <a:buChar char="–"/>
              <a:defRPr sz="2000">
                <a:solidFill>
                  <a:srgbClr val="25406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dirty="0" smtClean="0">
                <a:solidFill>
                  <a:schemeClr val="tx1"/>
                </a:solidFill>
                <a:latin typeface="Times New Roman" pitchFamily="18" charset="0"/>
              </a:rPr>
              <a:t>UL TRIG PPDU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dirty="0" smtClean="0">
                <a:solidFill>
                  <a:schemeClr val="tx1"/>
                </a:solidFill>
                <a:latin typeface="Times New Roman" pitchFamily="18" charset="0"/>
              </a:rPr>
              <a:t>CSI</a:t>
            </a:r>
            <a:r>
              <a:rPr lang="en-US" altLang="en-US" sz="900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altLang="en-US" sz="900" dirty="0" smtClean="0">
                <a:solidFill>
                  <a:schemeClr val="tx1"/>
                </a:solidFill>
                <a:latin typeface="Times New Roman" pitchFamily="18" charset="0"/>
              </a:rPr>
              <a:t>From HE STAs</a:t>
            </a:r>
            <a:endParaRPr lang="en-US" altLang="en-US" sz="9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296973" y="3717926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SIFS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2585171" y="3754696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SIFS</a:t>
            </a:r>
          </a:p>
        </p:txBody>
      </p:sp>
      <p:sp>
        <p:nvSpPr>
          <p:cNvPr id="26" name="Rectangle 47"/>
          <p:cNvSpPr>
            <a:spLocks noChangeArrowheads="1"/>
          </p:cNvSpPr>
          <p:nvPr/>
        </p:nvSpPr>
        <p:spPr bwMode="auto">
          <a:xfrm>
            <a:off x="5526191" y="3200401"/>
            <a:ext cx="457200" cy="517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600">
                <a:solidFill>
                  <a:srgbClr val="25406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ts val="600"/>
              </a:spcBef>
              <a:buFont typeface="Arial" charset="0"/>
              <a:buChar char="–"/>
              <a:defRPr sz="2400">
                <a:solidFill>
                  <a:srgbClr val="25406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ts val="600"/>
              </a:spcBef>
              <a:buFont typeface="Arial" charset="0"/>
              <a:buChar char="•"/>
              <a:defRPr sz="2200">
                <a:solidFill>
                  <a:srgbClr val="25406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ts val="500"/>
              </a:spcBef>
              <a:buFont typeface="Arial" charset="0"/>
              <a:buChar char="–"/>
              <a:defRPr sz="2000">
                <a:solidFill>
                  <a:srgbClr val="25406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dirty="0" smtClean="0">
                <a:solidFill>
                  <a:schemeClr val="tx1"/>
                </a:solidFill>
                <a:latin typeface="Times New Roman" pitchFamily="18" charset="0"/>
              </a:rPr>
              <a:t>Trigger</a:t>
            </a:r>
            <a:endParaRPr lang="en-US" altLang="en-US" sz="9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6173067" y="3200400"/>
            <a:ext cx="1588448" cy="517525"/>
          </a:xfrm>
          <a:prstGeom prst="rect">
            <a:avLst/>
          </a:prstGeom>
          <a:solidFill>
            <a:srgbClr val="FFC000">
              <a:alpha val="36078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600">
                <a:solidFill>
                  <a:srgbClr val="25406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ts val="600"/>
              </a:spcBef>
              <a:buFont typeface="Arial" charset="0"/>
              <a:buChar char="–"/>
              <a:defRPr sz="2400">
                <a:solidFill>
                  <a:srgbClr val="25406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ts val="600"/>
              </a:spcBef>
              <a:buFont typeface="Arial" charset="0"/>
              <a:buChar char="•"/>
              <a:defRPr sz="2200">
                <a:solidFill>
                  <a:srgbClr val="25406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ts val="500"/>
              </a:spcBef>
              <a:buFont typeface="Arial" charset="0"/>
              <a:buChar char="–"/>
              <a:defRPr sz="2000">
                <a:solidFill>
                  <a:srgbClr val="25406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dirty="0" smtClean="0">
                <a:solidFill>
                  <a:schemeClr val="tx1"/>
                </a:solidFill>
                <a:latin typeface="Times New Roman" pitchFamily="18" charset="0"/>
              </a:rPr>
              <a:t>UL TRIG PPDU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dirty="0">
                <a:solidFill>
                  <a:schemeClr val="tx1"/>
                </a:solidFill>
                <a:latin typeface="Times New Roman" pitchFamily="18" charset="0"/>
              </a:rPr>
              <a:t>CSI From HE STAs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864023" y="3717926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SIFS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5154719" y="3680158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SIFS</a:t>
            </a:r>
          </a:p>
        </p:txBody>
      </p:sp>
      <p:sp>
        <p:nvSpPr>
          <p:cNvPr id="30" name="Right Brace 29"/>
          <p:cNvSpPr/>
          <p:nvPr/>
        </p:nvSpPr>
        <p:spPr bwMode="auto">
          <a:xfrm rot="5400000">
            <a:off x="6440179" y="3089223"/>
            <a:ext cx="381000" cy="2261672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489231" y="4462252"/>
            <a:ext cx="8226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0..N times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8917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[1] 11-116/389r0 Sounding </a:t>
            </a:r>
            <a:r>
              <a:rPr lang="en-US" sz="2000" dirty="0" smtClean="0"/>
              <a:t>Design – </a:t>
            </a:r>
            <a:r>
              <a:rPr lang="en-US" sz="2000" dirty="0" err="1" smtClean="0"/>
              <a:t>Sriram</a:t>
            </a:r>
            <a:r>
              <a:rPr lang="en-US" sz="2000" dirty="0" smtClean="0"/>
              <a:t> V.</a:t>
            </a:r>
            <a:endParaRPr lang="en-US" sz="2000" dirty="0" smtClean="0"/>
          </a:p>
          <a:p>
            <a:r>
              <a:rPr lang="en-US" sz="2000" dirty="0" smtClean="0"/>
              <a:t>[</a:t>
            </a:r>
            <a:r>
              <a:rPr lang="en-US" sz="2000" dirty="0"/>
              <a:t>2</a:t>
            </a:r>
            <a:r>
              <a:rPr lang="en-US" sz="2000" dirty="0" smtClean="0"/>
              <a:t>] 11-15/1340r2 </a:t>
            </a:r>
            <a:r>
              <a:rPr lang="en-US" sz="2000" dirty="0"/>
              <a:t>NDP Announcement for HE </a:t>
            </a:r>
            <a:r>
              <a:rPr lang="en-US" sz="2000" dirty="0" smtClean="0"/>
              <a:t>Sequence – </a:t>
            </a:r>
            <a:r>
              <a:rPr lang="en-US" sz="2000" dirty="0" err="1" smtClean="0"/>
              <a:t>Narendar</a:t>
            </a:r>
            <a:r>
              <a:rPr lang="en-US" sz="2000" dirty="0"/>
              <a:t> </a:t>
            </a:r>
            <a:r>
              <a:rPr lang="en-US" sz="2000" dirty="0" smtClean="0"/>
              <a:t>M.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S. Merlin (Qualcomm)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1508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9076252"/>
              </p:ext>
            </p:extLst>
          </p:nvPr>
        </p:nvGraphicFramePr>
        <p:xfrm>
          <a:off x="731687" y="1252407"/>
          <a:ext cx="7772400" cy="24586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Vermani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alicel@qti.qualcomm.com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Tao Tian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ttian@qti.qualcomm.com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S. Merlin (Qualcomm)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6838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/>
          </p:nvPr>
        </p:nvGraphicFramePr>
        <p:xfrm>
          <a:off x="800100" y="4038600"/>
          <a:ext cx="7239000" cy="26619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Yaron Alpert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yaron.alpert@intel.com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Ilan Sutskover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ilan.sutskover@intel.com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800100" y="1759480"/>
          <a:ext cx="7239000" cy="22791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Zhou 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Andrew Blanksby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Mingyue Ji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S. Merlin (Qualcomm)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134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762000" y="1524000"/>
          <a:ext cx="7239000" cy="43959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S. Merlin (Qualcomm)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34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789972" y="4648200"/>
          <a:ext cx="72390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762000" y="1219200"/>
          <a:ext cx="7239000" cy="304347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latin typeface="+mn-lt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S. Merlin (Qualcomm)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5360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12"/>
          <p:cNvGraphicFramePr>
            <a:graphicFrameLocks noGrp="1"/>
          </p:cNvGraphicFramePr>
          <p:nvPr/>
        </p:nvGraphicFramePr>
        <p:xfrm>
          <a:off x="762000" y="990600"/>
          <a:ext cx="7467600" cy="52335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David X. Yang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Jian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ross.yujian@huawei.com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Ming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Gan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ming.gan@huawei.com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zh-CN" alt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Edward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edward.ks.au@huawei.com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Teyan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chenteyan@huawei.com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Yunbo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liyunbo@huawei.com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S. Merlin (Qualcomm)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200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078644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JayH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Derham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0" y="4387663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Yonggang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Weimin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170 W Tasman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Dr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Pooya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Monajemi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S. Merlin (Qualcomm)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897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381000" y="1193248"/>
          <a:ext cx="8153400" cy="405044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Dr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</a:t>
                      </a:r>
                      <a:b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3-dong;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Yongtong-Gu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/>
                      </a:r>
                      <a:b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+81 46 859 3135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+81 46 859 5097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Arial"/>
                        </a:rPr>
                        <a:t>+81 46 859 5107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46 859 3494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+81 46 859 4233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+81 46 859 4222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+81 46 840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3759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S. Merlin (Qualcomm)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673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381000" y="1193248"/>
          <a:ext cx="8153400" cy="46713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Tomoko Adachi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Toshiba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2"/>
                        </a:rPr>
                        <a:t>tomo.adachi@toshiba.co.jp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Narendar Madhavan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3"/>
                        </a:rPr>
                        <a:t>narendar.madhavan@toshiba.co.jp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Kentaro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Taniguchi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4"/>
                        </a:rPr>
                        <a:t>kentaro.taniguchi@toshiba.co.jp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Toshihisa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Nabetani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5"/>
                        </a:rPr>
                        <a:t>toshihisa.nabetani@toshiba.co.jp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Tsuguhide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Aoki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6"/>
                        </a:rPr>
                        <a:t>tsuguhide.aoki@toshiba.co.jp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Koji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Horisaki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7"/>
                        </a:rPr>
                        <a:t>kouji.horisaki@toshiba.co.jp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David Halls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8"/>
                        </a:rPr>
                        <a:t>david.halls@toshiba-trel.com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Filippo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Tosato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9"/>
                        </a:rPr>
                        <a:t>filippo.tosato@toshiba-trel.com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Zubeir Bocus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10"/>
                        </a:rPr>
                        <a:t>zubeir.bocus@toshiba-trel.com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Fengming Cao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11"/>
                        </a:rPr>
                        <a:t>fengming.cao@toshiba-trel.com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Parag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Kulkarni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parag.kulkarni@toshiba-trel.com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S. Merlin (Qualcomm)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647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60395</TotalTime>
  <Words>1695</Words>
  <Application>Microsoft Office PowerPoint</Application>
  <PresentationFormat>On-screen Show (4:3)</PresentationFormat>
  <Paragraphs>684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Batang</vt:lpstr>
      <vt:lpstr>Arial</vt:lpstr>
      <vt:lpstr>Calibri</vt:lpstr>
      <vt:lpstr>Times New Roman</vt:lpstr>
      <vt:lpstr>ACcord Submission Template</vt:lpstr>
      <vt:lpstr>Sounding Sequences</vt:lpstr>
      <vt:lpstr>Authors (continued)</vt:lpstr>
      <vt:lpstr>PowerPoint Presentation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Sounding Sequences: Current status</vt:lpstr>
      <vt:lpstr>Sounding Sequence With SU Response</vt:lpstr>
      <vt:lpstr>Sounding Sequence With Triggers</vt:lpstr>
      <vt:lpstr>SP 1</vt:lpstr>
      <vt:lpstr>SP 2</vt:lpstr>
      <vt:lpstr>References</vt:lpstr>
    </vt:vector>
  </TitlesOfParts>
  <Company>Qualcomm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UL MU MIMO MAC / UL OFMDA MAC</dc:title>
  <dc:creator>Qualcomm</dc:creator>
  <cp:lastModifiedBy>Merlin, Simone</cp:lastModifiedBy>
  <cp:revision>746</cp:revision>
  <cp:lastPrinted>1998-02-10T13:28:06Z</cp:lastPrinted>
  <dcterms:created xsi:type="dcterms:W3CDTF">2009-12-02T19:05:24Z</dcterms:created>
  <dcterms:modified xsi:type="dcterms:W3CDTF">2016-03-15T03:26:20Z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-1862921647</vt:i4>
  </property>
  <property fmtid="{D5CDD505-2E9C-101B-9397-08002B2CF9AE}" pid="4" name="_EmailSubject">
    <vt:lpwstr>Review of F2F planned presentations</vt:lpwstr>
  </property>
  <property fmtid="{D5CDD505-2E9C-101B-9397-08002B2CF9AE}" pid="5" name="_AuthorEmail">
    <vt:lpwstr>aasterja@qti.qualcomm.com</vt:lpwstr>
  </property>
  <property fmtid="{D5CDD505-2E9C-101B-9397-08002B2CF9AE}" pid="6" name="_AuthorEmailDisplayName">
    <vt:lpwstr>Asterjadhi, Alfred</vt:lpwstr>
  </property>
  <property fmtid="{D5CDD505-2E9C-101B-9397-08002B2CF9AE}" pid="7" name="_PreviousAdHocReviewCycleID">
    <vt:i4>308239616</vt:i4>
  </property>
</Properties>
</file>